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7647" r:id="rId4"/>
    <p:sldId id="1248" r:id="rId5"/>
    <p:sldId id="7648" r:id="rId6"/>
    <p:sldId id="596" r:id="rId7"/>
    <p:sldId id="7649" r:id="rId8"/>
    <p:sldId id="1242" r:id="rId9"/>
    <p:sldId id="7650" r:id="rId10"/>
    <p:sldId id="348" r:id="rId11"/>
    <p:sldId id="469" r:id="rId12"/>
    <p:sldId id="7614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8"/>
    <a:srgbClr val="E6E9E6"/>
    <a:srgbClr val="C1C7CB"/>
    <a:srgbClr val="AFB4B8"/>
    <a:srgbClr val="E0E8EB"/>
    <a:srgbClr val="085799"/>
    <a:srgbClr val="06447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>
      <p:cViewPr varScale="1">
        <p:scale>
          <a:sx n="104" d="100"/>
          <a:sy n="104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78DBA-14DA-4A5E-B05D-85F7A5B73E7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7293F-7C25-4187-86A1-538228AE7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4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2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99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45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7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75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A12E-7FFF-4F46-9B4A-ECA91CF409F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4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66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5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706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11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12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9C757D-1C5F-448F-990B-E0F784EB5F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5277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7A77BB-AC7F-41B9-8C9F-E944098E6F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2" t="-234" r="36" b="234"/>
          <a:stretch/>
        </p:blipFill>
        <p:spPr>
          <a:xfrm>
            <a:off x="6096000" y="-16042"/>
            <a:ext cx="6096000" cy="68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0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F7627-F74A-47BE-BAE1-D8A89DD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2B532-C66E-498C-A527-3A0B3CF3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8237A-EF21-4242-8036-230107F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C6DA8-33D3-4EC0-9983-7683F0B8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94C42-A668-4A7A-A018-D561413D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3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6432A7-937E-4813-BCF6-E1D9CBDDD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D1448-4F5E-43E6-A4E4-9E37C9C6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18F-CD8A-4865-B3DB-7E72EF90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BF520-00D6-4663-9AF2-086F3E99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3F123-FBA7-4FBB-89C0-B02EB94D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8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83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61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6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4F77B-5371-4712-9E6E-B28F658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D405-27D5-4DB1-B0EA-7EF278439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1177F-E428-4E89-8308-8CF4F67E3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20DAA3-94FD-4478-B7C4-57B288D7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7003C-C7B5-46F3-9F2A-56C45744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65218-AB98-4294-8634-1D84D18D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33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399A7-0386-462A-91A5-F27BE146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95918-53E7-4905-A5B5-5AF1EC91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74F41-BA04-4252-B7C2-BE1EDFA2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3BE004-636B-4787-97E1-47634D757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DE8A64-B84E-4E9B-BB14-372CF6C14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D0AA18-12D5-4E19-BD79-94B3F410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21872-D37A-4754-B38F-3E303E91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6DEA1-5D4C-49D9-A978-C3552B4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5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45626-E9FA-40C3-B712-2640060E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03DA49-AEF3-469B-A041-74D314FA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23F08C-C7BB-4AE3-82A5-6C9AAAC4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680A-E899-43D8-A79A-EBEF3A70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03AD8E-DBAA-4E06-A116-006CBC5A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E0A4AF-9CF9-4843-BA28-D6E249E5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7B34C-8711-487A-8C79-849154E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4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5CC3B-8433-43EA-A36D-C169A999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388EA-232D-4F29-AC6E-F2EBE405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5399F-87BF-41EE-A617-8467EA275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02F6E-7734-4244-9AB4-016A2F23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38A41-7B0B-492F-AFA7-E4CDBDBF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6D5B5-17CD-4981-B8A3-97F5D2DE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0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BA48-6FF7-466D-B72D-25E1AE8E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C0DBB5-D0D4-40E0-A0D3-7FEE34518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71F67-ECAE-498B-94B7-79CF23C1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B2C0F-02D3-4F5E-AB90-8EE07C11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D987E-E735-4E00-B706-9A3C83E1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F3D15-9119-43F3-933F-B3C5AA80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0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bg1"/>
            </a:gs>
            <a:gs pos="100000">
              <a:srgbClr val="E6E6E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5D9B5F-CE5F-41AA-89FD-551FA898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2CC29-FD05-4CED-A525-0C19865A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D5F05-8904-4031-A68E-645822F9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4EAC-7851-419C-9561-47E833F0B301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3DD37-8CB0-4E7F-8647-CACE7AC73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B2A78-CDF0-438D-BC20-8B3F95371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2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374650" ty="127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910545" y="534717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658A09-94DD-4D42-A1E6-877B1B733197}"/>
              </a:ext>
            </a:extLst>
          </p:cNvPr>
          <p:cNvGrpSpPr/>
          <p:nvPr/>
        </p:nvGrpSpPr>
        <p:grpSpPr>
          <a:xfrm>
            <a:off x="5178458" y="1348708"/>
            <a:ext cx="1835083" cy="1080456"/>
            <a:chOff x="5178000" y="1248360"/>
            <a:chExt cx="1835083" cy="645459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4393DC5-7F50-4EA2-8054-6E651B261BDF}"/>
                </a:ext>
              </a:extLst>
            </p:cNvPr>
            <p:cNvCxnSpPr/>
            <p:nvPr/>
          </p:nvCxnSpPr>
          <p:spPr>
            <a:xfrm>
              <a:off x="5178000" y="1267408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320CBD2-A6F5-45DE-BF56-9DBE0A074F23}"/>
                </a:ext>
              </a:extLst>
            </p:cNvPr>
            <p:cNvCxnSpPr/>
            <p:nvPr/>
          </p:nvCxnSpPr>
          <p:spPr>
            <a:xfrm>
              <a:off x="5178000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0CBFE0D-445F-4C61-B017-E84CBA945535}"/>
                </a:ext>
              </a:extLst>
            </p:cNvPr>
            <p:cNvCxnSpPr/>
            <p:nvPr/>
          </p:nvCxnSpPr>
          <p:spPr>
            <a:xfrm>
              <a:off x="7013083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B22691D-A916-41EF-B5E9-68B2F5D43576}"/>
              </a:ext>
            </a:extLst>
          </p:cNvPr>
          <p:cNvCxnSpPr>
            <a:cxnSpLocks/>
          </p:cNvCxnSpPr>
          <p:nvPr/>
        </p:nvCxnSpPr>
        <p:spPr>
          <a:xfrm>
            <a:off x="6095999" y="3278909"/>
            <a:ext cx="459" cy="1460754"/>
          </a:xfrm>
          <a:prstGeom prst="line">
            <a:avLst/>
          </a:prstGeom>
          <a:ln w="63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06C9309-DA9A-4E52-B9D6-A88C4EF798D2}"/>
              </a:ext>
            </a:extLst>
          </p:cNvPr>
          <p:cNvSpPr txBox="1"/>
          <p:nvPr/>
        </p:nvSpPr>
        <p:spPr>
          <a:xfrm>
            <a:off x="3004347" y="2431733"/>
            <a:ext cx="6349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深度学习算法</a:t>
            </a:r>
            <a:r>
              <a:rPr lang="en-US" altLang="zh-CN" sz="4400" b="1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LeNet</a:t>
            </a:r>
            <a:endParaRPr lang="zh-CN" altLang="en-US" sz="44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232BAD4-3E3D-4B01-9EA0-34C1CAA212B7}"/>
              </a:ext>
            </a:extLst>
          </p:cNvPr>
          <p:cNvGrpSpPr/>
          <p:nvPr/>
        </p:nvGrpSpPr>
        <p:grpSpPr>
          <a:xfrm>
            <a:off x="5178458" y="3199800"/>
            <a:ext cx="1835083" cy="2130805"/>
            <a:chOff x="5178000" y="3580112"/>
            <a:chExt cx="1835083" cy="1634379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905B06-9247-47FC-8F86-DFC336F3E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083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ABEDD52-1F0E-4582-A1D5-4034B77F7F4E}"/>
                </a:ext>
              </a:extLst>
            </p:cNvPr>
            <p:cNvCxnSpPr/>
            <p:nvPr/>
          </p:nvCxnSpPr>
          <p:spPr>
            <a:xfrm>
              <a:off x="5178000" y="5193853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2A2E27C-1B12-4DFF-98E8-0259CC25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000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5450D6CC-F654-4CA4-BF8A-DEE1B3D8999E}"/>
              </a:ext>
            </a:extLst>
          </p:cNvPr>
          <p:cNvSpPr txBox="1"/>
          <p:nvPr/>
        </p:nvSpPr>
        <p:spPr>
          <a:xfrm>
            <a:off x="5269133" y="4762320"/>
            <a:ext cx="165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OCR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8E5D509-E508-4364-886D-8C3B6D5CD86A}"/>
              </a:ext>
            </a:extLst>
          </p:cNvPr>
          <p:cNvSpPr/>
          <p:nvPr/>
        </p:nvSpPr>
        <p:spPr>
          <a:xfrm rot="9600000">
            <a:off x="4045782" y="4504896"/>
            <a:ext cx="4101352" cy="774786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34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B86DED2-ADB2-4DBA-9E2B-F3FA124098D2}"/>
              </a:ext>
            </a:extLst>
          </p:cNvPr>
          <p:cNvGrpSpPr/>
          <p:nvPr/>
        </p:nvGrpSpPr>
        <p:grpSpPr>
          <a:xfrm>
            <a:off x="3249613" y="1918245"/>
            <a:ext cx="1324455" cy="3603625"/>
            <a:chOff x="2968625" y="2359978"/>
            <a:chExt cx="2052638" cy="3603625"/>
          </a:xfrm>
        </p:grpSpPr>
        <p:cxnSp>
          <p:nvCxnSpPr>
            <p:cNvPr id="55" name="直接连接符 54"/>
            <p:cNvCxnSpPr/>
            <p:nvPr/>
          </p:nvCxnSpPr>
          <p:spPr>
            <a:xfrm rot="5400000">
              <a:off x="4283076" y="1621790"/>
              <a:ext cx="0" cy="1476375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F259EC7-181D-4A37-8C68-9FB6FE71A574}"/>
                </a:ext>
              </a:extLst>
            </p:cNvPr>
            <p:cNvGrpSpPr/>
            <p:nvPr/>
          </p:nvGrpSpPr>
          <p:grpSpPr>
            <a:xfrm>
              <a:off x="2968625" y="2359978"/>
              <a:ext cx="576263" cy="3600450"/>
              <a:chOff x="2968625" y="2359978"/>
              <a:chExt cx="576263" cy="3600450"/>
            </a:xfrm>
          </p:grpSpPr>
          <p:cxnSp>
            <p:nvCxnSpPr>
              <p:cNvPr id="54" name="直接连接符 53"/>
              <p:cNvCxnSpPr/>
              <p:nvPr/>
            </p:nvCxnSpPr>
            <p:spPr>
              <a:xfrm>
                <a:off x="3544888" y="2359978"/>
                <a:ext cx="0" cy="360045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cxnSpLocks/>
              </p:cNvCxnSpPr>
              <p:nvPr/>
            </p:nvCxnSpPr>
            <p:spPr>
              <a:xfrm flipH="1">
                <a:off x="2968625" y="4174490"/>
                <a:ext cx="576263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直接连接符 56"/>
            <p:cNvCxnSpPr/>
            <p:nvPr/>
          </p:nvCxnSpPr>
          <p:spPr>
            <a:xfrm rot="5400000">
              <a:off x="4283076" y="5225415"/>
              <a:ext cx="0" cy="1476375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/>
          <p:cNvSpPr/>
          <p:nvPr/>
        </p:nvSpPr>
        <p:spPr>
          <a:xfrm>
            <a:off x="1055688" y="2618333"/>
            <a:ext cx="2193925" cy="21939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收获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A6072D-4F25-48B1-BBFE-86715941176A}"/>
              </a:ext>
            </a:extLst>
          </p:cNvPr>
          <p:cNvGrpSpPr/>
          <p:nvPr/>
        </p:nvGrpSpPr>
        <p:grpSpPr>
          <a:xfrm>
            <a:off x="3952873" y="1543100"/>
            <a:ext cx="2855913" cy="773112"/>
            <a:chOff x="3952875" y="1985328"/>
            <a:chExt cx="2855913" cy="773112"/>
          </a:xfrm>
        </p:grpSpPr>
        <p:sp>
          <p:nvSpPr>
            <p:cNvPr id="103" name="圆角矩形 102"/>
            <p:cNvSpPr/>
            <p:nvPr/>
          </p:nvSpPr>
          <p:spPr>
            <a:xfrm>
              <a:off x="3952875" y="1985328"/>
              <a:ext cx="2855913" cy="773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068148" y="2141051"/>
              <a:ext cx="26685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参数对结果的影响</a:t>
              </a:r>
            </a:p>
          </p:txBody>
        </p:sp>
      </p:grpSp>
      <p:sp>
        <p:nvSpPr>
          <p:cNvPr id="108" name="文本框 60"/>
          <p:cNvSpPr>
            <a:spLocks noChangeArrowheads="1"/>
          </p:cNvSpPr>
          <p:nvPr/>
        </p:nvSpPr>
        <p:spPr bwMode="auto">
          <a:xfrm>
            <a:off x="7426762" y="1595078"/>
            <a:ext cx="3279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b="1" dirty="0"/>
              <a:t>过高或过低的学习率</a:t>
            </a:r>
            <a:endParaRPr lang="en-US" altLang="zh-CN" b="1" dirty="0"/>
          </a:p>
          <a:p>
            <a:pPr>
              <a:defRPr/>
            </a:pPr>
            <a:r>
              <a:rPr lang="zh-CN" altLang="zh-CN" b="1" dirty="0"/>
              <a:t>导致训练不稳定和性能下降</a:t>
            </a:r>
            <a:endParaRPr lang="zh-CN" altLang="en-US" b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09" name="文本框 60"/>
          <p:cNvSpPr>
            <a:spLocks noChangeArrowheads="1"/>
          </p:cNvSpPr>
          <p:nvPr/>
        </p:nvSpPr>
        <p:spPr bwMode="auto">
          <a:xfrm>
            <a:off x="7426762" y="5154803"/>
            <a:ext cx="31092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b="1" dirty="0">
                <a:sym typeface="FZHei-B01S" panose="02010601030101010101" pitchFamily="2" charset="-122"/>
              </a:rPr>
              <a:t>loss</a:t>
            </a:r>
            <a:r>
              <a:rPr lang="zh-CN" altLang="en-US" b="1" dirty="0">
                <a:sym typeface="FZHei-B01S" panose="02010601030101010101" pitchFamily="2" charset="-122"/>
              </a:rPr>
              <a:t>图线存在微小跳变；</a:t>
            </a:r>
            <a:endParaRPr lang="en-US" altLang="zh-CN" b="1" dirty="0">
              <a:sym typeface="FZHei-B01S" panose="02010601030101010101" pitchFamily="2" charset="-122"/>
            </a:endParaRPr>
          </a:p>
          <a:p>
            <a:pPr lvl="0">
              <a:defRPr/>
            </a:pPr>
            <a:r>
              <a:rPr lang="zh-CN" altLang="zh-CN" b="1" dirty="0"/>
              <a:t>准确率存在一定的随机性</a:t>
            </a:r>
            <a:r>
              <a:rPr lang="zh-CN" altLang="en-US" b="1" dirty="0">
                <a:sym typeface="FZHei-B01S" panose="02010601030101010101" pitchFamily="2" charset="-122"/>
              </a:rPr>
              <a:t>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5005D14-528E-4284-B55B-49EB0D81921C}"/>
              </a:ext>
            </a:extLst>
          </p:cNvPr>
          <p:cNvGrpSpPr/>
          <p:nvPr/>
        </p:nvGrpSpPr>
        <p:grpSpPr>
          <a:xfrm>
            <a:off x="3952873" y="5151982"/>
            <a:ext cx="2855913" cy="774700"/>
            <a:chOff x="3952873" y="5590539"/>
            <a:chExt cx="2855913" cy="774700"/>
          </a:xfrm>
        </p:grpSpPr>
        <p:sp>
          <p:nvSpPr>
            <p:cNvPr id="104" name="圆角矩形 103"/>
            <p:cNvSpPr/>
            <p:nvPr/>
          </p:nvSpPr>
          <p:spPr>
            <a:xfrm>
              <a:off x="3952873" y="5590539"/>
              <a:ext cx="2855913" cy="7747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4161908" y="5747056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模型仍有改进空间</a:t>
              </a:r>
            </a:p>
          </p:txBody>
        </p:sp>
      </p:grpSp>
      <p:sp>
        <p:nvSpPr>
          <p:cNvPr id="21" name="文本框 10">
            <a:extLst>
              <a:ext uri="{FF2B5EF4-FFF2-40B4-BE49-F238E27FC236}">
                <a16:creationId xmlns:a16="http://schemas.microsoft.com/office/drawing/2014/main" id="{826E3874-4B84-4C0B-A691-DAFF04427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收获与不足</a:t>
            </a:r>
          </a:p>
        </p:txBody>
      </p:sp>
      <p:sp>
        <p:nvSpPr>
          <p:cNvPr id="22" name="矩形 1">
            <a:extLst>
              <a:ext uri="{FF2B5EF4-FFF2-40B4-BE49-F238E27FC236}">
                <a16:creationId xmlns:a16="http://schemas.microsoft.com/office/drawing/2014/main" id="{9834CE43-C3F8-43F0-BE8B-B49D7AC53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68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836390" y="2509271"/>
            <a:ext cx="2519223" cy="2519564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4" rIns="91408" bIns="45704" rtlCol="0" anchor="ctr"/>
          <a:lstStyle/>
          <a:p>
            <a:pPr algn="ctr"/>
            <a:endParaRPr lang="zh-CN" altLang="en-US" sz="2399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26290" y="3224690"/>
            <a:ext cx="2556052" cy="1105207"/>
          </a:xfrm>
          <a:prstGeom prst="rect">
            <a:avLst/>
          </a:prstGeom>
        </p:spPr>
        <p:txBody>
          <a:bodyPr wrap="square" lIns="91408" tIns="45704" rIns="91408" bIns="45704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马雪</a:t>
            </a:r>
            <a:endParaRPr lang="en-US" altLang="zh-CN" sz="28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问题描述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99810" y="1486616"/>
            <a:ext cx="3323851" cy="1105207"/>
          </a:xfrm>
          <a:prstGeom prst="rect">
            <a:avLst/>
          </a:prstGeom>
        </p:spPr>
        <p:txBody>
          <a:bodyPr wrap="square" lIns="91408" tIns="45704" rIns="91408" bIns="45704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高立扬</a:t>
            </a:r>
            <a:endParaRPr lang="en-US" altLang="zh-CN" sz="28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伪代码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+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程序复现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+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讲解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95157" y="3216449"/>
            <a:ext cx="2556052" cy="1105207"/>
          </a:xfrm>
          <a:prstGeom prst="rect">
            <a:avLst/>
          </a:prstGeom>
        </p:spPr>
        <p:txBody>
          <a:bodyPr wrap="square" lIns="91408" tIns="45704" rIns="91408" bIns="45704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李博文</a:t>
            </a:r>
            <a:endParaRPr lang="en-US" altLang="zh-CN" sz="28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算法思路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9692" y="4911455"/>
            <a:ext cx="2556052" cy="1105207"/>
          </a:xfrm>
          <a:prstGeom prst="rect">
            <a:avLst/>
          </a:prstGeom>
        </p:spPr>
        <p:txBody>
          <a:bodyPr wrap="square" lIns="91408" tIns="45704" rIns="91408" bIns="45704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王宇飞</a:t>
            </a:r>
            <a:endParaRPr lang="en-US" altLang="zh-CN" sz="28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收获与不足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42132" y="4911456"/>
            <a:ext cx="2556052" cy="1105207"/>
          </a:xfrm>
          <a:prstGeom prst="rect">
            <a:avLst/>
          </a:prstGeom>
        </p:spPr>
        <p:txBody>
          <a:bodyPr wrap="square" lIns="91408" tIns="45704" rIns="91408" bIns="45704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郭铸仁</a:t>
            </a:r>
            <a:endParaRPr lang="en-US" altLang="zh-CN" sz="28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结果分析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+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汇报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PPT</a:t>
            </a:r>
          </a:p>
        </p:txBody>
      </p:sp>
      <p:grpSp>
        <p:nvGrpSpPr>
          <p:cNvPr id="3" name="组合 40"/>
          <p:cNvGrpSpPr/>
          <p:nvPr/>
        </p:nvGrpSpPr>
        <p:grpSpPr>
          <a:xfrm>
            <a:off x="7456845" y="3260640"/>
            <a:ext cx="869447" cy="869564"/>
            <a:chOff x="6568487" y="1762689"/>
            <a:chExt cx="869714" cy="869714"/>
          </a:xfrm>
        </p:grpSpPr>
        <p:sp>
          <p:nvSpPr>
            <p:cNvPr id="9" name="椭圆 8"/>
            <p:cNvSpPr/>
            <p:nvPr/>
          </p:nvSpPr>
          <p:spPr>
            <a:xfrm>
              <a:off x="6568487" y="1762689"/>
              <a:ext cx="869714" cy="8697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2" name="Freeform 74"/>
            <p:cNvSpPr>
              <a:spLocks noEditPoints="1"/>
            </p:cNvSpPr>
            <p:nvPr/>
          </p:nvSpPr>
          <p:spPr bwMode="auto">
            <a:xfrm>
              <a:off x="6841418" y="2010027"/>
              <a:ext cx="323850" cy="323850"/>
            </a:xfrm>
            <a:custGeom>
              <a:avLst/>
              <a:gdLst>
                <a:gd name="T0" fmla="*/ 892 w 1018"/>
                <a:gd name="T1" fmla="*/ 102 h 1017"/>
                <a:gd name="T2" fmla="*/ 945 w 1018"/>
                <a:gd name="T3" fmla="*/ 137 h 1017"/>
                <a:gd name="T4" fmla="*/ 73 w 1018"/>
                <a:gd name="T5" fmla="*/ 137 h 1017"/>
                <a:gd name="T6" fmla="*/ 127 w 1018"/>
                <a:gd name="T7" fmla="*/ 102 h 1017"/>
                <a:gd name="T8" fmla="*/ 86 w 1018"/>
                <a:gd name="T9" fmla="*/ 64 h 1017"/>
                <a:gd name="T10" fmla="*/ 4 w 1018"/>
                <a:gd name="T11" fmla="*/ 130 h 1017"/>
                <a:gd name="T12" fmla="*/ 21 w 1018"/>
                <a:gd name="T13" fmla="*/ 983 h 1017"/>
                <a:gd name="T14" fmla="*/ 932 w 1018"/>
                <a:gd name="T15" fmla="*/ 1017 h 1017"/>
                <a:gd name="T16" fmla="*/ 1014 w 1018"/>
                <a:gd name="T17" fmla="*/ 951 h 1017"/>
                <a:gd name="T18" fmla="*/ 996 w 1018"/>
                <a:gd name="T19" fmla="*/ 98 h 1017"/>
                <a:gd name="T20" fmla="*/ 954 w 1018"/>
                <a:gd name="T21" fmla="*/ 922 h 1017"/>
                <a:gd name="T22" fmla="*/ 84 w 1018"/>
                <a:gd name="T23" fmla="*/ 952 h 1017"/>
                <a:gd name="T24" fmla="*/ 197 w 1018"/>
                <a:gd name="T25" fmla="*/ 190 h 1017"/>
                <a:gd name="T26" fmla="*/ 218 w 1018"/>
                <a:gd name="T27" fmla="*/ 14 h 1017"/>
                <a:gd name="T28" fmla="*/ 162 w 1018"/>
                <a:gd name="T29" fmla="*/ 20 h 1017"/>
                <a:gd name="T30" fmla="*/ 191 w 1018"/>
                <a:gd name="T31" fmla="*/ 190 h 1017"/>
                <a:gd name="T32" fmla="*/ 350 w 1018"/>
                <a:gd name="T33" fmla="*/ 31 h 1017"/>
                <a:gd name="T34" fmla="*/ 306 w 1018"/>
                <a:gd name="T35" fmla="*/ 2 h 1017"/>
                <a:gd name="T36" fmla="*/ 296 w 1018"/>
                <a:gd name="T37" fmla="*/ 182 h 1017"/>
                <a:gd name="T38" fmla="*/ 472 w 1018"/>
                <a:gd name="T39" fmla="*/ 176 h 1017"/>
                <a:gd name="T40" fmla="*/ 452 w 1018"/>
                <a:gd name="T41" fmla="*/ 0 h 1017"/>
                <a:gd name="T42" fmla="*/ 413 w 1018"/>
                <a:gd name="T43" fmla="*/ 159 h 1017"/>
                <a:gd name="T44" fmla="*/ 579 w 1018"/>
                <a:gd name="T45" fmla="*/ 190 h 1017"/>
                <a:gd name="T46" fmla="*/ 599 w 1018"/>
                <a:gd name="T47" fmla="*/ 14 h 1017"/>
                <a:gd name="T48" fmla="*/ 543 w 1018"/>
                <a:gd name="T49" fmla="*/ 20 h 1017"/>
                <a:gd name="T50" fmla="*/ 573 w 1018"/>
                <a:gd name="T51" fmla="*/ 190 h 1017"/>
                <a:gd name="T52" fmla="*/ 732 w 1018"/>
                <a:gd name="T53" fmla="*/ 31 h 1017"/>
                <a:gd name="T54" fmla="*/ 688 w 1018"/>
                <a:gd name="T55" fmla="*/ 2 h 1017"/>
                <a:gd name="T56" fmla="*/ 677 w 1018"/>
                <a:gd name="T57" fmla="*/ 182 h 1017"/>
                <a:gd name="T58" fmla="*/ 853 w 1018"/>
                <a:gd name="T59" fmla="*/ 176 h 1017"/>
                <a:gd name="T60" fmla="*/ 834 w 1018"/>
                <a:gd name="T61" fmla="*/ 0 h 1017"/>
                <a:gd name="T62" fmla="*/ 795 w 1018"/>
                <a:gd name="T63" fmla="*/ 159 h 1017"/>
                <a:gd name="T64" fmla="*/ 674 w 1018"/>
                <a:gd name="T65" fmla="*/ 794 h 1017"/>
                <a:gd name="T66" fmla="*/ 627 w 1018"/>
                <a:gd name="T67" fmla="*/ 724 h 1017"/>
                <a:gd name="T68" fmla="*/ 573 w 1018"/>
                <a:gd name="T69" fmla="*/ 741 h 1017"/>
                <a:gd name="T70" fmla="*/ 621 w 1018"/>
                <a:gd name="T71" fmla="*/ 839 h 1017"/>
                <a:gd name="T72" fmla="*/ 737 w 1018"/>
                <a:gd name="T73" fmla="*/ 845 h 1017"/>
                <a:gd name="T74" fmla="*/ 795 w 1018"/>
                <a:gd name="T75" fmla="*/ 747 h 1017"/>
                <a:gd name="T76" fmla="*/ 781 w 1018"/>
                <a:gd name="T77" fmla="*/ 642 h 1017"/>
                <a:gd name="T78" fmla="*/ 776 w 1018"/>
                <a:gd name="T79" fmla="*/ 526 h 1017"/>
                <a:gd name="T80" fmla="*/ 673 w 1018"/>
                <a:gd name="T81" fmla="*/ 478 h 1017"/>
                <a:gd name="T82" fmla="*/ 577 w 1018"/>
                <a:gd name="T83" fmla="*/ 555 h 1017"/>
                <a:gd name="T84" fmla="*/ 604 w 1018"/>
                <a:gd name="T85" fmla="*/ 620 h 1017"/>
                <a:gd name="T86" fmla="*/ 639 w 1018"/>
                <a:gd name="T87" fmla="*/ 570 h 1017"/>
                <a:gd name="T88" fmla="*/ 723 w 1018"/>
                <a:gd name="T89" fmla="*/ 561 h 1017"/>
                <a:gd name="T90" fmla="*/ 683 w 1018"/>
                <a:gd name="T91" fmla="*/ 635 h 1017"/>
                <a:gd name="T92" fmla="*/ 655 w 1018"/>
                <a:gd name="T93" fmla="*/ 681 h 1017"/>
                <a:gd name="T94" fmla="*/ 723 w 1018"/>
                <a:gd name="T95" fmla="*/ 720 h 1017"/>
                <a:gd name="T96" fmla="*/ 683 w 1018"/>
                <a:gd name="T97" fmla="*/ 795 h 1017"/>
                <a:gd name="T98" fmla="*/ 413 w 1018"/>
                <a:gd name="T99" fmla="*/ 859 h 1017"/>
                <a:gd name="T100" fmla="*/ 443 w 1018"/>
                <a:gd name="T101" fmla="*/ 815 h 1017"/>
                <a:gd name="T102" fmla="*/ 351 w 1018"/>
                <a:gd name="T103" fmla="*/ 743 h 1017"/>
                <a:gd name="T104" fmla="*/ 445 w 1018"/>
                <a:gd name="T105" fmla="*/ 576 h 1017"/>
                <a:gd name="T106" fmla="*/ 367 w 1018"/>
                <a:gd name="T107" fmla="*/ 482 h 1017"/>
                <a:gd name="T108" fmla="*/ 255 w 1018"/>
                <a:gd name="T109" fmla="*/ 510 h 1017"/>
                <a:gd name="T110" fmla="*/ 229 w 1018"/>
                <a:gd name="T111" fmla="*/ 606 h 1017"/>
                <a:gd name="T112" fmla="*/ 284 w 1018"/>
                <a:gd name="T113" fmla="*/ 601 h 1017"/>
                <a:gd name="T114" fmla="*/ 334 w 1018"/>
                <a:gd name="T115" fmla="*/ 541 h 1017"/>
                <a:gd name="T116" fmla="*/ 374 w 1018"/>
                <a:gd name="T117" fmla="*/ 613 h 1017"/>
                <a:gd name="T118" fmla="*/ 226 w 1018"/>
                <a:gd name="T119" fmla="*/ 80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8" h="1017">
                  <a:moveTo>
                    <a:pt x="923" y="64"/>
                  </a:moveTo>
                  <a:lnTo>
                    <a:pt x="923" y="64"/>
                  </a:lnTo>
                  <a:lnTo>
                    <a:pt x="916" y="65"/>
                  </a:lnTo>
                  <a:lnTo>
                    <a:pt x="910" y="66"/>
                  </a:lnTo>
                  <a:lnTo>
                    <a:pt x="904" y="69"/>
                  </a:lnTo>
                  <a:lnTo>
                    <a:pt x="900" y="73"/>
                  </a:lnTo>
                  <a:lnTo>
                    <a:pt x="896" y="78"/>
                  </a:lnTo>
                  <a:lnTo>
                    <a:pt x="893" y="83"/>
                  </a:lnTo>
                  <a:lnTo>
                    <a:pt x="892" y="89"/>
                  </a:lnTo>
                  <a:lnTo>
                    <a:pt x="891" y="96"/>
                  </a:lnTo>
                  <a:lnTo>
                    <a:pt x="891" y="96"/>
                  </a:lnTo>
                  <a:lnTo>
                    <a:pt x="892" y="102"/>
                  </a:lnTo>
                  <a:lnTo>
                    <a:pt x="893" y="108"/>
                  </a:lnTo>
                  <a:lnTo>
                    <a:pt x="896" y="113"/>
                  </a:lnTo>
                  <a:lnTo>
                    <a:pt x="900" y="118"/>
                  </a:lnTo>
                  <a:lnTo>
                    <a:pt x="904" y="122"/>
                  </a:lnTo>
                  <a:lnTo>
                    <a:pt x="910" y="125"/>
                  </a:lnTo>
                  <a:lnTo>
                    <a:pt x="916" y="127"/>
                  </a:lnTo>
                  <a:lnTo>
                    <a:pt x="923" y="127"/>
                  </a:lnTo>
                  <a:lnTo>
                    <a:pt x="923" y="127"/>
                  </a:lnTo>
                  <a:lnTo>
                    <a:pt x="929" y="128"/>
                  </a:lnTo>
                  <a:lnTo>
                    <a:pt x="935" y="130"/>
                  </a:lnTo>
                  <a:lnTo>
                    <a:pt x="940" y="132"/>
                  </a:lnTo>
                  <a:lnTo>
                    <a:pt x="945" y="137"/>
                  </a:lnTo>
                  <a:lnTo>
                    <a:pt x="948" y="141"/>
                  </a:lnTo>
                  <a:lnTo>
                    <a:pt x="952" y="146"/>
                  </a:lnTo>
                  <a:lnTo>
                    <a:pt x="954" y="153"/>
                  </a:lnTo>
                  <a:lnTo>
                    <a:pt x="954" y="159"/>
                  </a:lnTo>
                  <a:lnTo>
                    <a:pt x="954" y="318"/>
                  </a:lnTo>
                  <a:lnTo>
                    <a:pt x="63" y="318"/>
                  </a:lnTo>
                  <a:lnTo>
                    <a:pt x="63" y="159"/>
                  </a:lnTo>
                  <a:lnTo>
                    <a:pt x="63" y="159"/>
                  </a:lnTo>
                  <a:lnTo>
                    <a:pt x="64" y="153"/>
                  </a:lnTo>
                  <a:lnTo>
                    <a:pt x="67" y="146"/>
                  </a:lnTo>
                  <a:lnTo>
                    <a:pt x="69" y="141"/>
                  </a:lnTo>
                  <a:lnTo>
                    <a:pt x="73" y="137"/>
                  </a:lnTo>
                  <a:lnTo>
                    <a:pt x="77" y="132"/>
                  </a:lnTo>
                  <a:lnTo>
                    <a:pt x="84" y="130"/>
                  </a:lnTo>
                  <a:lnTo>
                    <a:pt x="89" y="128"/>
                  </a:lnTo>
                  <a:lnTo>
                    <a:pt x="95" y="127"/>
                  </a:lnTo>
                  <a:lnTo>
                    <a:pt x="95" y="127"/>
                  </a:lnTo>
                  <a:lnTo>
                    <a:pt x="102" y="127"/>
                  </a:lnTo>
                  <a:lnTo>
                    <a:pt x="108" y="125"/>
                  </a:lnTo>
                  <a:lnTo>
                    <a:pt x="114" y="122"/>
                  </a:lnTo>
                  <a:lnTo>
                    <a:pt x="118" y="118"/>
                  </a:lnTo>
                  <a:lnTo>
                    <a:pt x="122" y="113"/>
                  </a:lnTo>
                  <a:lnTo>
                    <a:pt x="124" y="108"/>
                  </a:lnTo>
                  <a:lnTo>
                    <a:pt x="127" y="102"/>
                  </a:lnTo>
                  <a:lnTo>
                    <a:pt x="128" y="96"/>
                  </a:lnTo>
                  <a:lnTo>
                    <a:pt x="128" y="96"/>
                  </a:lnTo>
                  <a:lnTo>
                    <a:pt x="127" y="89"/>
                  </a:lnTo>
                  <a:lnTo>
                    <a:pt x="124" y="83"/>
                  </a:lnTo>
                  <a:lnTo>
                    <a:pt x="122" y="78"/>
                  </a:lnTo>
                  <a:lnTo>
                    <a:pt x="118" y="73"/>
                  </a:lnTo>
                  <a:lnTo>
                    <a:pt x="114" y="69"/>
                  </a:lnTo>
                  <a:lnTo>
                    <a:pt x="108" y="66"/>
                  </a:lnTo>
                  <a:lnTo>
                    <a:pt x="102" y="65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76" y="66"/>
                  </a:lnTo>
                  <a:lnTo>
                    <a:pt x="68" y="68"/>
                  </a:lnTo>
                  <a:lnTo>
                    <a:pt x="58" y="71"/>
                  </a:lnTo>
                  <a:lnTo>
                    <a:pt x="50" y="75"/>
                  </a:lnTo>
                  <a:lnTo>
                    <a:pt x="42" y="80"/>
                  </a:lnTo>
                  <a:lnTo>
                    <a:pt x="35" y="85"/>
                  </a:lnTo>
                  <a:lnTo>
                    <a:pt x="28" y="91"/>
                  </a:lnTo>
                  <a:lnTo>
                    <a:pt x="21" y="98"/>
                  </a:lnTo>
                  <a:lnTo>
                    <a:pt x="16" y="105"/>
                  </a:lnTo>
                  <a:lnTo>
                    <a:pt x="12" y="113"/>
                  </a:lnTo>
                  <a:lnTo>
                    <a:pt x="8" y="122"/>
                  </a:lnTo>
                  <a:lnTo>
                    <a:pt x="4" y="130"/>
                  </a:lnTo>
                  <a:lnTo>
                    <a:pt x="2" y="140"/>
                  </a:lnTo>
                  <a:lnTo>
                    <a:pt x="1" y="149"/>
                  </a:lnTo>
                  <a:lnTo>
                    <a:pt x="0" y="159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1" y="932"/>
                  </a:lnTo>
                  <a:lnTo>
                    <a:pt x="2" y="941"/>
                  </a:lnTo>
                  <a:lnTo>
                    <a:pt x="4" y="951"/>
                  </a:lnTo>
                  <a:lnTo>
                    <a:pt x="8" y="959"/>
                  </a:lnTo>
                  <a:lnTo>
                    <a:pt x="12" y="968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5" y="996"/>
                  </a:lnTo>
                  <a:lnTo>
                    <a:pt x="42" y="1001"/>
                  </a:lnTo>
                  <a:lnTo>
                    <a:pt x="50" y="1006"/>
                  </a:lnTo>
                  <a:lnTo>
                    <a:pt x="58" y="1010"/>
                  </a:lnTo>
                  <a:lnTo>
                    <a:pt x="68" y="1013"/>
                  </a:lnTo>
                  <a:lnTo>
                    <a:pt x="76" y="1015"/>
                  </a:lnTo>
                  <a:lnTo>
                    <a:pt x="86" y="1017"/>
                  </a:lnTo>
                  <a:lnTo>
                    <a:pt x="95" y="1017"/>
                  </a:lnTo>
                  <a:lnTo>
                    <a:pt x="923" y="1017"/>
                  </a:lnTo>
                  <a:lnTo>
                    <a:pt x="923" y="1017"/>
                  </a:lnTo>
                  <a:lnTo>
                    <a:pt x="932" y="1017"/>
                  </a:lnTo>
                  <a:lnTo>
                    <a:pt x="942" y="1015"/>
                  </a:lnTo>
                  <a:lnTo>
                    <a:pt x="951" y="1013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1"/>
                  </a:lnTo>
                  <a:lnTo>
                    <a:pt x="983" y="996"/>
                  </a:lnTo>
                  <a:lnTo>
                    <a:pt x="990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8"/>
                  </a:lnTo>
                  <a:lnTo>
                    <a:pt x="1011" y="959"/>
                  </a:lnTo>
                  <a:lnTo>
                    <a:pt x="1014" y="951"/>
                  </a:lnTo>
                  <a:lnTo>
                    <a:pt x="1016" y="941"/>
                  </a:lnTo>
                  <a:lnTo>
                    <a:pt x="1017" y="932"/>
                  </a:lnTo>
                  <a:lnTo>
                    <a:pt x="1018" y="922"/>
                  </a:lnTo>
                  <a:lnTo>
                    <a:pt x="1018" y="159"/>
                  </a:lnTo>
                  <a:lnTo>
                    <a:pt x="1018" y="159"/>
                  </a:lnTo>
                  <a:lnTo>
                    <a:pt x="1017" y="149"/>
                  </a:lnTo>
                  <a:lnTo>
                    <a:pt x="1016" y="140"/>
                  </a:lnTo>
                  <a:lnTo>
                    <a:pt x="1014" y="130"/>
                  </a:lnTo>
                  <a:lnTo>
                    <a:pt x="1011" y="122"/>
                  </a:lnTo>
                  <a:lnTo>
                    <a:pt x="1006" y="113"/>
                  </a:lnTo>
                  <a:lnTo>
                    <a:pt x="1001" y="105"/>
                  </a:lnTo>
                  <a:lnTo>
                    <a:pt x="996" y="98"/>
                  </a:lnTo>
                  <a:lnTo>
                    <a:pt x="990" y="91"/>
                  </a:lnTo>
                  <a:lnTo>
                    <a:pt x="983" y="85"/>
                  </a:lnTo>
                  <a:lnTo>
                    <a:pt x="975" y="80"/>
                  </a:lnTo>
                  <a:lnTo>
                    <a:pt x="968" y="75"/>
                  </a:lnTo>
                  <a:lnTo>
                    <a:pt x="959" y="71"/>
                  </a:lnTo>
                  <a:lnTo>
                    <a:pt x="951" y="68"/>
                  </a:lnTo>
                  <a:lnTo>
                    <a:pt x="942" y="66"/>
                  </a:lnTo>
                  <a:lnTo>
                    <a:pt x="932" y="64"/>
                  </a:lnTo>
                  <a:lnTo>
                    <a:pt x="923" y="64"/>
                  </a:lnTo>
                  <a:lnTo>
                    <a:pt x="923" y="64"/>
                  </a:lnTo>
                  <a:close/>
                  <a:moveTo>
                    <a:pt x="954" y="922"/>
                  </a:moveTo>
                  <a:lnTo>
                    <a:pt x="954" y="922"/>
                  </a:lnTo>
                  <a:lnTo>
                    <a:pt x="954" y="928"/>
                  </a:lnTo>
                  <a:lnTo>
                    <a:pt x="952" y="935"/>
                  </a:lnTo>
                  <a:lnTo>
                    <a:pt x="948" y="940"/>
                  </a:lnTo>
                  <a:lnTo>
                    <a:pt x="945" y="944"/>
                  </a:lnTo>
                  <a:lnTo>
                    <a:pt x="940" y="949"/>
                  </a:lnTo>
                  <a:lnTo>
                    <a:pt x="935" y="952"/>
                  </a:lnTo>
                  <a:lnTo>
                    <a:pt x="929" y="953"/>
                  </a:lnTo>
                  <a:lnTo>
                    <a:pt x="923" y="954"/>
                  </a:lnTo>
                  <a:lnTo>
                    <a:pt x="95" y="954"/>
                  </a:lnTo>
                  <a:lnTo>
                    <a:pt x="95" y="954"/>
                  </a:lnTo>
                  <a:lnTo>
                    <a:pt x="89" y="953"/>
                  </a:lnTo>
                  <a:lnTo>
                    <a:pt x="84" y="952"/>
                  </a:lnTo>
                  <a:lnTo>
                    <a:pt x="77" y="949"/>
                  </a:lnTo>
                  <a:lnTo>
                    <a:pt x="73" y="944"/>
                  </a:lnTo>
                  <a:lnTo>
                    <a:pt x="69" y="940"/>
                  </a:lnTo>
                  <a:lnTo>
                    <a:pt x="67" y="935"/>
                  </a:lnTo>
                  <a:lnTo>
                    <a:pt x="64" y="928"/>
                  </a:lnTo>
                  <a:lnTo>
                    <a:pt x="63" y="922"/>
                  </a:lnTo>
                  <a:lnTo>
                    <a:pt x="63" y="381"/>
                  </a:lnTo>
                  <a:lnTo>
                    <a:pt x="954" y="381"/>
                  </a:lnTo>
                  <a:lnTo>
                    <a:pt x="954" y="922"/>
                  </a:lnTo>
                  <a:close/>
                  <a:moveTo>
                    <a:pt x="191" y="190"/>
                  </a:moveTo>
                  <a:lnTo>
                    <a:pt x="191" y="190"/>
                  </a:lnTo>
                  <a:lnTo>
                    <a:pt x="197" y="190"/>
                  </a:lnTo>
                  <a:lnTo>
                    <a:pt x="204" y="188"/>
                  </a:lnTo>
                  <a:lnTo>
                    <a:pt x="209" y="185"/>
                  </a:lnTo>
                  <a:lnTo>
                    <a:pt x="214" y="182"/>
                  </a:lnTo>
                  <a:lnTo>
                    <a:pt x="218" y="176"/>
                  </a:lnTo>
                  <a:lnTo>
                    <a:pt x="220" y="171"/>
                  </a:lnTo>
                  <a:lnTo>
                    <a:pt x="222" y="166"/>
                  </a:lnTo>
                  <a:lnTo>
                    <a:pt x="223" y="159"/>
                  </a:lnTo>
                  <a:lnTo>
                    <a:pt x="223" y="31"/>
                  </a:lnTo>
                  <a:lnTo>
                    <a:pt x="223" y="31"/>
                  </a:lnTo>
                  <a:lnTo>
                    <a:pt x="222" y="25"/>
                  </a:lnTo>
                  <a:lnTo>
                    <a:pt x="220" y="20"/>
                  </a:lnTo>
                  <a:lnTo>
                    <a:pt x="218" y="14"/>
                  </a:lnTo>
                  <a:lnTo>
                    <a:pt x="214" y="9"/>
                  </a:lnTo>
                  <a:lnTo>
                    <a:pt x="209" y="6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5" y="0"/>
                  </a:lnTo>
                  <a:lnTo>
                    <a:pt x="178" y="2"/>
                  </a:lnTo>
                  <a:lnTo>
                    <a:pt x="173" y="6"/>
                  </a:lnTo>
                  <a:lnTo>
                    <a:pt x="168" y="9"/>
                  </a:lnTo>
                  <a:lnTo>
                    <a:pt x="164" y="14"/>
                  </a:lnTo>
                  <a:lnTo>
                    <a:pt x="162" y="20"/>
                  </a:lnTo>
                  <a:lnTo>
                    <a:pt x="160" y="25"/>
                  </a:lnTo>
                  <a:lnTo>
                    <a:pt x="159" y="31"/>
                  </a:lnTo>
                  <a:lnTo>
                    <a:pt x="159" y="159"/>
                  </a:lnTo>
                  <a:lnTo>
                    <a:pt x="159" y="159"/>
                  </a:lnTo>
                  <a:lnTo>
                    <a:pt x="160" y="166"/>
                  </a:lnTo>
                  <a:lnTo>
                    <a:pt x="162" y="171"/>
                  </a:lnTo>
                  <a:lnTo>
                    <a:pt x="164" y="176"/>
                  </a:lnTo>
                  <a:lnTo>
                    <a:pt x="168" y="182"/>
                  </a:lnTo>
                  <a:lnTo>
                    <a:pt x="173" y="185"/>
                  </a:lnTo>
                  <a:lnTo>
                    <a:pt x="178" y="188"/>
                  </a:lnTo>
                  <a:lnTo>
                    <a:pt x="185" y="190"/>
                  </a:lnTo>
                  <a:lnTo>
                    <a:pt x="191" y="190"/>
                  </a:lnTo>
                  <a:lnTo>
                    <a:pt x="191" y="190"/>
                  </a:lnTo>
                  <a:close/>
                  <a:moveTo>
                    <a:pt x="319" y="190"/>
                  </a:moveTo>
                  <a:lnTo>
                    <a:pt x="319" y="190"/>
                  </a:lnTo>
                  <a:lnTo>
                    <a:pt x="325" y="190"/>
                  </a:lnTo>
                  <a:lnTo>
                    <a:pt x="330" y="188"/>
                  </a:lnTo>
                  <a:lnTo>
                    <a:pt x="336" y="185"/>
                  </a:lnTo>
                  <a:lnTo>
                    <a:pt x="341" y="182"/>
                  </a:lnTo>
                  <a:lnTo>
                    <a:pt x="344" y="176"/>
                  </a:lnTo>
                  <a:lnTo>
                    <a:pt x="348" y="171"/>
                  </a:lnTo>
                  <a:lnTo>
                    <a:pt x="350" y="166"/>
                  </a:lnTo>
                  <a:lnTo>
                    <a:pt x="350" y="159"/>
                  </a:lnTo>
                  <a:lnTo>
                    <a:pt x="350" y="31"/>
                  </a:lnTo>
                  <a:lnTo>
                    <a:pt x="350" y="31"/>
                  </a:lnTo>
                  <a:lnTo>
                    <a:pt x="350" y="25"/>
                  </a:lnTo>
                  <a:lnTo>
                    <a:pt x="348" y="20"/>
                  </a:lnTo>
                  <a:lnTo>
                    <a:pt x="344" y="14"/>
                  </a:lnTo>
                  <a:lnTo>
                    <a:pt x="341" y="9"/>
                  </a:lnTo>
                  <a:lnTo>
                    <a:pt x="336" y="6"/>
                  </a:lnTo>
                  <a:lnTo>
                    <a:pt x="330" y="2"/>
                  </a:lnTo>
                  <a:lnTo>
                    <a:pt x="325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12" y="0"/>
                  </a:lnTo>
                  <a:lnTo>
                    <a:pt x="306" y="2"/>
                  </a:lnTo>
                  <a:lnTo>
                    <a:pt x="300" y="6"/>
                  </a:lnTo>
                  <a:lnTo>
                    <a:pt x="296" y="9"/>
                  </a:lnTo>
                  <a:lnTo>
                    <a:pt x="292" y="14"/>
                  </a:lnTo>
                  <a:lnTo>
                    <a:pt x="289" y="20"/>
                  </a:lnTo>
                  <a:lnTo>
                    <a:pt x="286" y="25"/>
                  </a:lnTo>
                  <a:lnTo>
                    <a:pt x="286" y="31"/>
                  </a:lnTo>
                  <a:lnTo>
                    <a:pt x="286" y="159"/>
                  </a:lnTo>
                  <a:lnTo>
                    <a:pt x="286" y="159"/>
                  </a:lnTo>
                  <a:lnTo>
                    <a:pt x="286" y="166"/>
                  </a:lnTo>
                  <a:lnTo>
                    <a:pt x="289" y="171"/>
                  </a:lnTo>
                  <a:lnTo>
                    <a:pt x="292" y="176"/>
                  </a:lnTo>
                  <a:lnTo>
                    <a:pt x="296" y="182"/>
                  </a:lnTo>
                  <a:lnTo>
                    <a:pt x="300" y="185"/>
                  </a:lnTo>
                  <a:lnTo>
                    <a:pt x="306" y="188"/>
                  </a:lnTo>
                  <a:lnTo>
                    <a:pt x="312" y="190"/>
                  </a:lnTo>
                  <a:lnTo>
                    <a:pt x="319" y="190"/>
                  </a:lnTo>
                  <a:lnTo>
                    <a:pt x="319" y="190"/>
                  </a:lnTo>
                  <a:close/>
                  <a:moveTo>
                    <a:pt x="445" y="190"/>
                  </a:moveTo>
                  <a:lnTo>
                    <a:pt x="445" y="190"/>
                  </a:lnTo>
                  <a:lnTo>
                    <a:pt x="452" y="190"/>
                  </a:lnTo>
                  <a:lnTo>
                    <a:pt x="458" y="188"/>
                  </a:lnTo>
                  <a:lnTo>
                    <a:pt x="464" y="185"/>
                  </a:lnTo>
                  <a:lnTo>
                    <a:pt x="468" y="182"/>
                  </a:lnTo>
                  <a:lnTo>
                    <a:pt x="472" y="176"/>
                  </a:lnTo>
                  <a:lnTo>
                    <a:pt x="474" y="171"/>
                  </a:lnTo>
                  <a:lnTo>
                    <a:pt x="476" y="166"/>
                  </a:lnTo>
                  <a:lnTo>
                    <a:pt x="477" y="159"/>
                  </a:lnTo>
                  <a:lnTo>
                    <a:pt x="477" y="31"/>
                  </a:lnTo>
                  <a:lnTo>
                    <a:pt x="477" y="31"/>
                  </a:lnTo>
                  <a:lnTo>
                    <a:pt x="476" y="25"/>
                  </a:lnTo>
                  <a:lnTo>
                    <a:pt x="474" y="20"/>
                  </a:lnTo>
                  <a:lnTo>
                    <a:pt x="472" y="14"/>
                  </a:lnTo>
                  <a:lnTo>
                    <a:pt x="468" y="9"/>
                  </a:lnTo>
                  <a:lnTo>
                    <a:pt x="464" y="6"/>
                  </a:lnTo>
                  <a:lnTo>
                    <a:pt x="458" y="2"/>
                  </a:lnTo>
                  <a:lnTo>
                    <a:pt x="452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39" y="0"/>
                  </a:lnTo>
                  <a:lnTo>
                    <a:pt x="433" y="2"/>
                  </a:lnTo>
                  <a:lnTo>
                    <a:pt x="428" y="6"/>
                  </a:lnTo>
                  <a:lnTo>
                    <a:pt x="423" y="9"/>
                  </a:lnTo>
                  <a:lnTo>
                    <a:pt x="420" y="14"/>
                  </a:lnTo>
                  <a:lnTo>
                    <a:pt x="416" y="20"/>
                  </a:lnTo>
                  <a:lnTo>
                    <a:pt x="414" y="25"/>
                  </a:lnTo>
                  <a:lnTo>
                    <a:pt x="413" y="31"/>
                  </a:lnTo>
                  <a:lnTo>
                    <a:pt x="413" y="159"/>
                  </a:lnTo>
                  <a:lnTo>
                    <a:pt x="413" y="159"/>
                  </a:lnTo>
                  <a:lnTo>
                    <a:pt x="414" y="166"/>
                  </a:lnTo>
                  <a:lnTo>
                    <a:pt x="416" y="171"/>
                  </a:lnTo>
                  <a:lnTo>
                    <a:pt x="420" y="176"/>
                  </a:lnTo>
                  <a:lnTo>
                    <a:pt x="423" y="182"/>
                  </a:lnTo>
                  <a:lnTo>
                    <a:pt x="428" y="185"/>
                  </a:lnTo>
                  <a:lnTo>
                    <a:pt x="433" y="188"/>
                  </a:lnTo>
                  <a:lnTo>
                    <a:pt x="439" y="190"/>
                  </a:lnTo>
                  <a:lnTo>
                    <a:pt x="445" y="190"/>
                  </a:lnTo>
                  <a:lnTo>
                    <a:pt x="445" y="190"/>
                  </a:lnTo>
                  <a:close/>
                  <a:moveTo>
                    <a:pt x="573" y="190"/>
                  </a:moveTo>
                  <a:lnTo>
                    <a:pt x="573" y="190"/>
                  </a:lnTo>
                  <a:lnTo>
                    <a:pt x="579" y="190"/>
                  </a:lnTo>
                  <a:lnTo>
                    <a:pt x="585" y="188"/>
                  </a:lnTo>
                  <a:lnTo>
                    <a:pt x="590" y="185"/>
                  </a:lnTo>
                  <a:lnTo>
                    <a:pt x="595" y="182"/>
                  </a:lnTo>
                  <a:lnTo>
                    <a:pt x="599" y="176"/>
                  </a:lnTo>
                  <a:lnTo>
                    <a:pt x="602" y="171"/>
                  </a:lnTo>
                  <a:lnTo>
                    <a:pt x="604" y="166"/>
                  </a:lnTo>
                  <a:lnTo>
                    <a:pt x="604" y="159"/>
                  </a:lnTo>
                  <a:lnTo>
                    <a:pt x="604" y="31"/>
                  </a:lnTo>
                  <a:lnTo>
                    <a:pt x="604" y="31"/>
                  </a:lnTo>
                  <a:lnTo>
                    <a:pt x="604" y="25"/>
                  </a:lnTo>
                  <a:lnTo>
                    <a:pt x="602" y="20"/>
                  </a:lnTo>
                  <a:lnTo>
                    <a:pt x="599" y="14"/>
                  </a:lnTo>
                  <a:lnTo>
                    <a:pt x="595" y="9"/>
                  </a:lnTo>
                  <a:lnTo>
                    <a:pt x="590" y="6"/>
                  </a:lnTo>
                  <a:lnTo>
                    <a:pt x="585" y="2"/>
                  </a:lnTo>
                  <a:lnTo>
                    <a:pt x="579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67" y="0"/>
                  </a:lnTo>
                  <a:lnTo>
                    <a:pt x="560" y="2"/>
                  </a:lnTo>
                  <a:lnTo>
                    <a:pt x="555" y="6"/>
                  </a:lnTo>
                  <a:lnTo>
                    <a:pt x="550" y="9"/>
                  </a:lnTo>
                  <a:lnTo>
                    <a:pt x="546" y="14"/>
                  </a:lnTo>
                  <a:lnTo>
                    <a:pt x="543" y="20"/>
                  </a:lnTo>
                  <a:lnTo>
                    <a:pt x="542" y="25"/>
                  </a:lnTo>
                  <a:lnTo>
                    <a:pt x="541" y="31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2" y="166"/>
                  </a:lnTo>
                  <a:lnTo>
                    <a:pt x="543" y="171"/>
                  </a:lnTo>
                  <a:lnTo>
                    <a:pt x="546" y="176"/>
                  </a:lnTo>
                  <a:lnTo>
                    <a:pt x="550" y="182"/>
                  </a:lnTo>
                  <a:lnTo>
                    <a:pt x="555" y="185"/>
                  </a:lnTo>
                  <a:lnTo>
                    <a:pt x="560" y="188"/>
                  </a:lnTo>
                  <a:lnTo>
                    <a:pt x="567" y="190"/>
                  </a:lnTo>
                  <a:lnTo>
                    <a:pt x="573" y="190"/>
                  </a:lnTo>
                  <a:lnTo>
                    <a:pt x="573" y="190"/>
                  </a:lnTo>
                  <a:close/>
                  <a:moveTo>
                    <a:pt x="700" y="190"/>
                  </a:moveTo>
                  <a:lnTo>
                    <a:pt x="700" y="190"/>
                  </a:lnTo>
                  <a:lnTo>
                    <a:pt x="706" y="190"/>
                  </a:lnTo>
                  <a:lnTo>
                    <a:pt x="712" y="188"/>
                  </a:lnTo>
                  <a:lnTo>
                    <a:pt x="718" y="185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0" y="171"/>
                  </a:lnTo>
                  <a:lnTo>
                    <a:pt x="731" y="166"/>
                  </a:lnTo>
                  <a:lnTo>
                    <a:pt x="732" y="159"/>
                  </a:lnTo>
                  <a:lnTo>
                    <a:pt x="732" y="31"/>
                  </a:lnTo>
                  <a:lnTo>
                    <a:pt x="732" y="31"/>
                  </a:lnTo>
                  <a:lnTo>
                    <a:pt x="731" y="25"/>
                  </a:lnTo>
                  <a:lnTo>
                    <a:pt x="730" y="20"/>
                  </a:lnTo>
                  <a:lnTo>
                    <a:pt x="726" y="14"/>
                  </a:lnTo>
                  <a:lnTo>
                    <a:pt x="722" y="9"/>
                  </a:lnTo>
                  <a:lnTo>
                    <a:pt x="718" y="6"/>
                  </a:lnTo>
                  <a:lnTo>
                    <a:pt x="712" y="2"/>
                  </a:lnTo>
                  <a:lnTo>
                    <a:pt x="706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3" y="0"/>
                  </a:lnTo>
                  <a:lnTo>
                    <a:pt x="688" y="2"/>
                  </a:lnTo>
                  <a:lnTo>
                    <a:pt x="682" y="6"/>
                  </a:lnTo>
                  <a:lnTo>
                    <a:pt x="677" y="9"/>
                  </a:lnTo>
                  <a:lnTo>
                    <a:pt x="674" y="14"/>
                  </a:lnTo>
                  <a:lnTo>
                    <a:pt x="671" y="20"/>
                  </a:lnTo>
                  <a:lnTo>
                    <a:pt x="668" y="25"/>
                  </a:lnTo>
                  <a:lnTo>
                    <a:pt x="668" y="31"/>
                  </a:lnTo>
                  <a:lnTo>
                    <a:pt x="668" y="159"/>
                  </a:lnTo>
                  <a:lnTo>
                    <a:pt x="668" y="159"/>
                  </a:lnTo>
                  <a:lnTo>
                    <a:pt x="668" y="166"/>
                  </a:lnTo>
                  <a:lnTo>
                    <a:pt x="671" y="171"/>
                  </a:lnTo>
                  <a:lnTo>
                    <a:pt x="674" y="176"/>
                  </a:lnTo>
                  <a:lnTo>
                    <a:pt x="677" y="182"/>
                  </a:lnTo>
                  <a:lnTo>
                    <a:pt x="682" y="185"/>
                  </a:lnTo>
                  <a:lnTo>
                    <a:pt x="688" y="188"/>
                  </a:lnTo>
                  <a:lnTo>
                    <a:pt x="693" y="190"/>
                  </a:lnTo>
                  <a:lnTo>
                    <a:pt x="700" y="190"/>
                  </a:lnTo>
                  <a:lnTo>
                    <a:pt x="700" y="190"/>
                  </a:lnTo>
                  <a:close/>
                  <a:moveTo>
                    <a:pt x="827" y="190"/>
                  </a:moveTo>
                  <a:lnTo>
                    <a:pt x="827" y="190"/>
                  </a:lnTo>
                  <a:lnTo>
                    <a:pt x="834" y="190"/>
                  </a:lnTo>
                  <a:lnTo>
                    <a:pt x="839" y="188"/>
                  </a:lnTo>
                  <a:lnTo>
                    <a:pt x="844" y="185"/>
                  </a:lnTo>
                  <a:lnTo>
                    <a:pt x="850" y="182"/>
                  </a:lnTo>
                  <a:lnTo>
                    <a:pt x="853" y="176"/>
                  </a:lnTo>
                  <a:lnTo>
                    <a:pt x="856" y="171"/>
                  </a:lnTo>
                  <a:lnTo>
                    <a:pt x="858" y="166"/>
                  </a:lnTo>
                  <a:lnTo>
                    <a:pt x="858" y="159"/>
                  </a:lnTo>
                  <a:lnTo>
                    <a:pt x="858" y="31"/>
                  </a:lnTo>
                  <a:lnTo>
                    <a:pt x="858" y="31"/>
                  </a:lnTo>
                  <a:lnTo>
                    <a:pt x="858" y="25"/>
                  </a:lnTo>
                  <a:lnTo>
                    <a:pt x="856" y="20"/>
                  </a:lnTo>
                  <a:lnTo>
                    <a:pt x="853" y="14"/>
                  </a:lnTo>
                  <a:lnTo>
                    <a:pt x="850" y="9"/>
                  </a:lnTo>
                  <a:lnTo>
                    <a:pt x="844" y="6"/>
                  </a:lnTo>
                  <a:lnTo>
                    <a:pt x="839" y="2"/>
                  </a:lnTo>
                  <a:lnTo>
                    <a:pt x="834" y="0"/>
                  </a:lnTo>
                  <a:lnTo>
                    <a:pt x="827" y="0"/>
                  </a:lnTo>
                  <a:lnTo>
                    <a:pt x="827" y="0"/>
                  </a:lnTo>
                  <a:lnTo>
                    <a:pt x="821" y="0"/>
                  </a:lnTo>
                  <a:lnTo>
                    <a:pt x="814" y="2"/>
                  </a:lnTo>
                  <a:lnTo>
                    <a:pt x="809" y="6"/>
                  </a:lnTo>
                  <a:lnTo>
                    <a:pt x="805" y="9"/>
                  </a:lnTo>
                  <a:lnTo>
                    <a:pt x="800" y="14"/>
                  </a:lnTo>
                  <a:lnTo>
                    <a:pt x="798" y="20"/>
                  </a:lnTo>
                  <a:lnTo>
                    <a:pt x="796" y="25"/>
                  </a:lnTo>
                  <a:lnTo>
                    <a:pt x="795" y="31"/>
                  </a:lnTo>
                  <a:lnTo>
                    <a:pt x="795" y="159"/>
                  </a:lnTo>
                  <a:lnTo>
                    <a:pt x="795" y="159"/>
                  </a:lnTo>
                  <a:lnTo>
                    <a:pt x="796" y="166"/>
                  </a:lnTo>
                  <a:lnTo>
                    <a:pt x="798" y="171"/>
                  </a:lnTo>
                  <a:lnTo>
                    <a:pt x="800" y="176"/>
                  </a:lnTo>
                  <a:lnTo>
                    <a:pt x="805" y="182"/>
                  </a:lnTo>
                  <a:lnTo>
                    <a:pt x="809" y="185"/>
                  </a:lnTo>
                  <a:lnTo>
                    <a:pt x="814" y="188"/>
                  </a:lnTo>
                  <a:lnTo>
                    <a:pt x="821" y="190"/>
                  </a:lnTo>
                  <a:lnTo>
                    <a:pt x="827" y="190"/>
                  </a:lnTo>
                  <a:lnTo>
                    <a:pt x="827" y="190"/>
                  </a:lnTo>
                  <a:close/>
                  <a:moveTo>
                    <a:pt x="683" y="795"/>
                  </a:moveTo>
                  <a:lnTo>
                    <a:pt x="683" y="795"/>
                  </a:lnTo>
                  <a:lnTo>
                    <a:pt x="674" y="794"/>
                  </a:lnTo>
                  <a:lnTo>
                    <a:pt x="665" y="791"/>
                  </a:lnTo>
                  <a:lnTo>
                    <a:pt x="658" y="787"/>
                  </a:lnTo>
                  <a:lnTo>
                    <a:pt x="650" y="781"/>
                  </a:lnTo>
                  <a:lnTo>
                    <a:pt x="645" y="774"/>
                  </a:lnTo>
                  <a:lnTo>
                    <a:pt x="639" y="766"/>
                  </a:lnTo>
                  <a:lnTo>
                    <a:pt x="637" y="757"/>
                  </a:lnTo>
                  <a:lnTo>
                    <a:pt x="636" y="747"/>
                  </a:lnTo>
                  <a:lnTo>
                    <a:pt x="636" y="747"/>
                  </a:lnTo>
                  <a:lnTo>
                    <a:pt x="635" y="741"/>
                  </a:lnTo>
                  <a:lnTo>
                    <a:pt x="634" y="735"/>
                  </a:lnTo>
                  <a:lnTo>
                    <a:pt x="631" y="730"/>
                  </a:lnTo>
                  <a:lnTo>
                    <a:pt x="627" y="724"/>
                  </a:lnTo>
                  <a:lnTo>
                    <a:pt x="622" y="721"/>
                  </a:lnTo>
                  <a:lnTo>
                    <a:pt x="617" y="718"/>
                  </a:lnTo>
                  <a:lnTo>
                    <a:pt x="611" y="716"/>
                  </a:lnTo>
                  <a:lnTo>
                    <a:pt x="604" y="716"/>
                  </a:lnTo>
                  <a:lnTo>
                    <a:pt x="604" y="716"/>
                  </a:lnTo>
                  <a:lnTo>
                    <a:pt x="598" y="716"/>
                  </a:lnTo>
                  <a:lnTo>
                    <a:pt x="592" y="718"/>
                  </a:lnTo>
                  <a:lnTo>
                    <a:pt x="587" y="721"/>
                  </a:lnTo>
                  <a:lnTo>
                    <a:pt x="582" y="724"/>
                  </a:lnTo>
                  <a:lnTo>
                    <a:pt x="578" y="730"/>
                  </a:lnTo>
                  <a:lnTo>
                    <a:pt x="575" y="735"/>
                  </a:lnTo>
                  <a:lnTo>
                    <a:pt x="573" y="741"/>
                  </a:lnTo>
                  <a:lnTo>
                    <a:pt x="573" y="747"/>
                  </a:lnTo>
                  <a:lnTo>
                    <a:pt x="573" y="747"/>
                  </a:lnTo>
                  <a:lnTo>
                    <a:pt x="573" y="759"/>
                  </a:lnTo>
                  <a:lnTo>
                    <a:pt x="575" y="770"/>
                  </a:lnTo>
                  <a:lnTo>
                    <a:pt x="577" y="780"/>
                  </a:lnTo>
                  <a:lnTo>
                    <a:pt x="582" y="791"/>
                  </a:lnTo>
                  <a:lnTo>
                    <a:pt x="586" y="801"/>
                  </a:lnTo>
                  <a:lnTo>
                    <a:pt x="591" y="809"/>
                  </a:lnTo>
                  <a:lnTo>
                    <a:pt x="598" y="818"/>
                  </a:lnTo>
                  <a:lnTo>
                    <a:pt x="605" y="826"/>
                  </a:lnTo>
                  <a:lnTo>
                    <a:pt x="613" y="833"/>
                  </a:lnTo>
                  <a:lnTo>
                    <a:pt x="621" y="839"/>
                  </a:lnTo>
                  <a:lnTo>
                    <a:pt x="631" y="845"/>
                  </a:lnTo>
                  <a:lnTo>
                    <a:pt x="641" y="850"/>
                  </a:lnTo>
                  <a:lnTo>
                    <a:pt x="651" y="853"/>
                  </a:lnTo>
                  <a:lnTo>
                    <a:pt x="662" y="856"/>
                  </a:lnTo>
                  <a:lnTo>
                    <a:pt x="673" y="858"/>
                  </a:lnTo>
                  <a:lnTo>
                    <a:pt x="683" y="859"/>
                  </a:lnTo>
                  <a:lnTo>
                    <a:pt x="683" y="859"/>
                  </a:lnTo>
                  <a:lnTo>
                    <a:pt x="695" y="858"/>
                  </a:lnTo>
                  <a:lnTo>
                    <a:pt x="706" y="856"/>
                  </a:lnTo>
                  <a:lnTo>
                    <a:pt x="717" y="853"/>
                  </a:lnTo>
                  <a:lnTo>
                    <a:pt x="727" y="850"/>
                  </a:lnTo>
                  <a:lnTo>
                    <a:pt x="737" y="845"/>
                  </a:lnTo>
                  <a:lnTo>
                    <a:pt x="746" y="839"/>
                  </a:lnTo>
                  <a:lnTo>
                    <a:pt x="754" y="833"/>
                  </a:lnTo>
                  <a:lnTo>
                    <a:pt x="763" y="826"/>
                  </a:lnTo>
                  <a:lnTo>
                    <a:pt x="769" y="818"/>
                  </a:lnTo>
                  <a:lnTo>
                    <a:pt x="776" y="809"/>
                  </a:lnTo>
                  <a:lnTo>
                    <a:pt x="782" y="801"/>
                  </a:lnTo>
                  <a:lnTo>
                    <a:pt x="786" y="791"/>
                  </a:lnTo>
                  <a:lnTo>
                    <a:pt x="791" y="780"/>
                  </a:lnTo>
                  <a:lnTo>
                    <a:pt x="793" y="770"/>
                  </a:lnTo>
                  <a:lnTo>
                    <a:pt x="795" y="759"/>
                  </a:lnTo>
                  <a:lnTo>
                    <a:pt x="795" y="747"/>
                  </a:lnTo>
                  <a:lnTo>
                    <a:pt x="795" y="747"/>
                  </a:lnTo>
                  <a:lnTo>
                    <a:pt x="795" y="735"/>
                  </a:lnTo>
                  <a:lnTo>
                    <a:pt x="793" y="724"/>
                  </a:lnTo>
                  <a:lnTo>
                    <a:pt x="790" y="714"/>
                  </a:lnTo>
                  <a:lnTo>
                    <a:pt x="786" y="703"/>
                  </a:lnTo>
                  <a:lnTo>
                    <a:pt x="781" y="693"/>
                  </a:lnTo>
                  <a:lnTo>
                    <a:pt x="776" y="685"/>
                  </a:lnTo>
                  <a:lnTo>
                    <a:pt x="769" y="676"/>
                  </a:lnTo>
                  <a:lnTo>
                    <a:pt x="762" y="668"/>
                  </a:lnTo>
                  <a:lnTo>
                    <a:pt x="762" y="668"/>
                  </a:lnTo>
                  <a:lnTo>
                    <a:pt x="769" y="660"/>
                  </a:lnTo>
                  <a:lnTo>
                    <a:pt x="776" y="652"/>
                  </a:lnTo>
                  <a:lnTo>
                    <a:pt x="781" y="642"/>
                  </a:lnTo>
                  <a:lnTo>
                    <a:pt x="786" y="632"/>
                  </a:lnTo>
                  <a:lnTo>
                    <a:pt x="790" y="621"/>
                  </a:lnTo>
                  <a:lnTo>
                    <a:pt x="793" y="611"/>
                  </a:lnTo>
                  <a:lnTo>
                    <a:pt x="795" y="600"/>
                  </a:lnTo>
                  <a:lnTo>
                    <a:pt x="795" y="588"/>
                  </a:lnTo>
                  <a:lnTo>
                    <a:pt x="795" y="588"/>
                  </a:lnTo>
                  <a:lnTo>
                    <a:pt x="795" y="576"/>
                  </a:lnTo>
                  <a:lnTo>
                    <a:pt x="793" y="566"/>
                  </a:lnTo>
                  <a:lnTo>
                    <a:pt x="791" y="555"/>
                  </a:lnTo>
                  <a:lnTo>
                    <a:pt x="786" y="545"/>
                  </a:lnTo>
                  <a:lnTo>
                    <a:pt x="782" y="536"/>
                  </a:lnTo>
                  <a:lnTo>
                    <a:pt x="776" y="526"/>
                  </a:lnTo>
                  <a:lnTo>
                    <a:pt x="769" y="517"/>
                  </a:lnTo>
                  <a:lnTo>
                    <a:pt x="763" y="510"/>
                  </a:lnTo>
                  <a:lnTo>
                    <a:pt x="754" y="502"/>
                  </a:lnTo>
                  <a:lnTo>
                    <a:pt x="746" y="496"/>
                  </a:lnTo>
                  <a:lnTo>
                    <a:pt x="737" y="491"/>
                  </a:lnTo>
                  <a:lnTo>
                    <a:pt x="727" y="485"/>
                  </a:lnTo>
                  <a:lnTo>
                    <a:pt x="717" y="482"/>
                  </a:lnTo>
                  <a:lnTo>
                    <a:pt x="706" y="479"/>
                  </a:lnTo>
                  <a:lnTo>
                    <a:pt x="695" y="478"/>
                  </a:lnTo>
                  <a:lnTo>
                    <a:pt x="683" y="477"/>
                  </a:lnTo>
                  <a:lnTo>
                    <a:pt x="683" y="477"/>
                  </a:lnTo>
                  <a:lnTo>
                    <a:pt x="673" y="478"/>
                  </a:lnTo>
                  <a:lnTo>
                    <a:pt x="662" y="479"/>
                  </a:lnTo>
                  <a:lnTo>
                    <a:pt x="651" y="482"/>
                  </a:lnTo>
                  <a:lnTo>
                    <a:pt x="641" y="485"/>
                  </a:lnTo>
                  <a:lnTo>
                    <a:pt x="631" y="491"/>
                  </a:lnTo>
                  <a:lnTo>
                    <a:pt x="621" y="496"/>
                  </a:lnTo>
                  <a:lnTo>
                    <a:pt x="613" y="502"/>
                  </a:lnTo>
                  <a:lnTo>
                    <a:pt x="605" y="510"/>
                  </a:lnTo>
                  <a:lnTo>
                    <a:pt x="598" y="517"/>
                  </a:lnTo>
                  <a:lnTo>
                    <a:pt x="591" y="526"/>
                  </a:lnTo>
                  <a:lnTo>
                    <a:pt x="586" y="536"/>
                  </a:lnTo>
                  <a:lnTo>
                    <a:pt x="582" y="545"/>
                  </a:lnTo>
                  <a:lnTo>
                    <a:pt x="577" y="555"/>
                  </a:lnTo>
                  <a:lnTo>
                    <a:pt x="575" y="566"/>
                  </a:lnTo>
                  <a:lnTo>
                    <a:pt x="573" y="576"/>
                  </a:lnTo>
                  <a:lnTo>
                    <a:pt x="573" y="588"/>
                  </a:lnTo>
                  <a:lnTo>
                    <a:pt x="573" y="588"/>
                  </a:lnTo>
                  <a:lnTo>
                    <a:pt x="573" y="595"/>
                  </a:lnTo>
                  <a:lnTo>
                    <a:pt x="575" y="601"/>
                  </a:lnTo>
                  <a:lnTo>
                    <a:pt x="578" y="606"/>
                  </a:lnTo>
                  <a:lnTo>
                    <a:pt x="582" y="611"/>
                  </a:lnTo>
                  <a:lnTo>
                    <a:pt x="587" y="615"/>
                  </a:lnTo>
                  <a:lnTo>
                    <a:pt x="592" y="617"/>
                  </a:lnTo>
                  <a:lnTo>
                    <a:pt x="598" y="619"/>
                  </a:lnTo>
                  <a:lnTo>
                    <a:pt x="604" y="620"/>
                  </a:lnTo>
                  <a:lnTo>
                    <a:pt x="604" y="620"/>
                  </a:lnTo>
                  <a:lnTo>
                    <a:pt x="611" y="619"/>
                  </a:lnTo>
                  <a:lnTo>
                    <a:pt x="617" y="617"/>
                  </a:lnTo>
                  <a:lnTo>
                    <a:pt x="622" y="615"/>
                  </a:lnTo>
                  <a:lnTo>
                    <a:pt x="627" y="611"/>
                  </a:lnTo>
                  <a:lnTo>
                    <a:pt x="631" y="606"/>
                  </a:lnTo>
                  <a:lnTo>
                    <a:pt x="634" y="601"/>
                  </a:lnTo>
                  <a:lnTo>
                    <a:pt x="635" y="595"/>
                  </a:lnTo>
                  <a:lnTo>
                    <a:pt x="636" y="588"/>
                  </a:lnTo>
                  <a:lnTo>
                    <a:pt x="636" y="588"/>
                  </a:lnTo>
                  <a:lnTo>
                    <a:pt x="637" y="579"/>
                  </a:lnTo>
                  <a:lnTo>
                    <a:pt x="639" y="570"/>
                  </a:lnTo>
                  <a:lnTo>
                    <a:pt x="645" y="561"/>
                  </a:lnTo>
                  <a:lnTo>
                    <a:pt x="650" y="555"/>
                  </a:lnTo>
                  <a:lnTo>
                    <a:pt x="658" y="549"/>
                  </a:lnTo>
                  <a:lnTo>
                    <a:pt x="665" y="544"/>
                  </a:lnTo>
                  <a:lnTo>
                    <a:pt x="674" y="541"/>
                  </a:lnTo>
                  <a:lnTo>
                    <a:pt x="683" y="541"/>
                  </a:lnTo>
                  <a:lnTo>
                    <a:pt x="683" y="541"/>
                  </a:lnTo>
                  <a:lnTo>
                    <a:pt x="693" y="541"/>
                  </a:lnTo>
                  <a:lnTo>
                    <a:pt x="703" y="544"/>
                  </a:lnTo>
                  <a:lnTo>
                    <a:pt x="710" y="549"/>
                  </a:lnTo>
                  <a:lnTo>
                    <a:pt x="718" y="555"/>
                  </a:lnTo>
                  <a:lnTo>
                    <a:pt x="723" y="561"/>
                  </a:lnTo>
                  <a:lnTo>
                    <a:pt x="727" y="570"/>
                  </a:lnTo>
                  <a:lnTo>
                    <a:pt x="731" y="579"/>
                  </a:lnTo>
                  <a:lnTo>
                    <a:pt x="732" y="588"/>
                  </a:lnTo>
                  <a:lnTo>
                    <a:pt x="732" y="588"/>
                  </a:lnTo>
                  <a:lnTo>
                    <a:pt x="731" y="598"/>
                  </a:lnTo>
                  <a:lnTo>
                    <a:pt x="727" y="606"/>
                  </a:lnTo>
                  <a:lnTo>
                    <a:pt x="723" y="615"/>
                  </a:lnTo>
                  <a:lnTo>
                    <a:pt x="718" y="621"/>
                  </a:lnTo>
                  <a:lnTo>
                    <a:pt x="710" y="628"/>
                  </a:lnTo>
                  <a:lnTo>
                    <a:pt x="703" y="632"/>
                  </a:lnTo>
                  <a:lnTo>
                    <a:pt x="693" y="635"/>
                  </a:lnTo>
                  <a:lnTo>
                    <a:pt x="683" y="635"/>
                  </a:lnTo>
                  <a:lnTo>
                    <a:pt x="683" y="635"/>
                  </a:lnTo>
                  <a:lnTo>
                    <a:pt x="677" y="637"/>
                  </a:lnTo>
                  <a:lnTo>
                    <a:pt x="672" y="639"/>
                  </a:lnTo>
                  <a:lnTo>
                    <a:pt x="666" y="642"/>
                  </a:lnTo>
                  <a:lnTo>
                    <a:pt x="661" y="645"/>
                  </a:lnTo>
                  <a:lnTo>
                    <a:pt x="658" y="650"/>
                  </a:lnTo>
                  <a:lnTo>
                    <a:pt x="655" y="656"/>
                  </a:lnTo>
                  <a:lnTo>
                    <a:pt x="652" y="661"/>
                  </a:lnTo>
                  <a:lnTo>
                    <a:pt x="652" y="668"/>
                  </a:lnTo>
                  <a:lnTo>
                    <a:pt x="652" y="668"/>
                  </a:lnTo>
                  <a:lnTo>
                    <a:pt x="652" y="674"/>
                  </a:lnTo>
                  <a:lnTo>
                    <a:pt x="655" y="681"/>
                  </a:lnTo>
                  <a:lnTo>
                    <a:pt x="658" y="686"/>
                  </a:lnTo>
                  <a:lnTo>
                    <a:pt x="661" y="690"/>
                  </a:lnTo>
                  <a:lnTo>
                    <a:pt x="666" y="694"/>
                  </a:lnTo>
                  <a:lnTo>
                    <a:pt x="672" y="697"/>
                  </a:lnTo>
                  <a:lnTo>
                    <a:pt x="677" y="699"/>
                  </a:lnTo>
                  <a:lnTo>
                    <a:pt x="683" y="700"/>
                  </a:lnTo>
                  <a:lnTo>
                    <a:pt x="683" y="700"/>
                  </a:lnTo>
                  <a:lnTo>
                    <a:pt x="693" y="701"/>
                  </a:lnTo>
                  <a:lnTo>
                    <a:pt x="703" y="703"/>
                  </a:lnTo>
                  <a:lnTo>
                    <a:pt x="710" y="707"/>
                  </a:lnTo>
                  <a:lnTo>
                    <a:pt x="718" y="714"/>
                  </a:lnTo>
                  <a:lnTo>
                    <a:pt x="723" y="720"/>
                  </a:lnTo>
                  <a:lnTo>
                    <a:pt x="727" y="729"/>
                  </a:lnTo>
                  <a:lnTo>
                    <a:pt x="731" y="737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1" y="757"/>
                  </a:lnTo>
                  <a:lnTo>
                    <a:pt x="727" y="766"/>
                  </a:lnTo>
                  <a:lnTo>
                    <a:pt x="723" y="774"/>
                  </a:lnTo>
                  <a:lnTo>
                    <a:pt x="718" y="781"/>
                  </a:lnTo>
                  <a:lnTo>
                    <a:pt x="710" y="787"/>
                  </a:lnTo>
                  <a:lnTo>
                    <a:pt x="703" y="791"/>
                  </a:lnTo>
                  <a:lnTo>
                    <a:pt x="693" y="794"/>
                  </a:lnTo>
                  <a:lnTo>
                    <a:pt x="683" y="795"/>
                  </a:lnTo>
                  <a:lnTo>
                    <a:pt x="683" y="795"/>
                  </a:lnTo>
                  <a:close/>
                  <a:moveTo>
                    <a:pt x="223" y="826"/>
                  </a:moveTo>
                  <a:lnTo>
                    <a:pt x="223" y="826"/>
                  </a:lnTo>
                  <a:lnTo>
                    <a:pt x="223" y="833"/>
                  </a:lnTo>
                  <a:lnTo>
                    <a:pt x="225" y="839"/>
                  </a:lnTo>
                  <a:lnTo>
                    <a:pt x="229" y="845"/>
                  </a:lnTo>
                  <a:lnTo>
                    <a:pt x="232" y="849"/>
                  </a:lnTo>
                  <a:lnTo>
                    <a:pt x="237" y="853"/>
                  </a:lnTo>
                  <a:lnTo>
                    <a:pt x="242" y="856"/>
                  </a:lnTo>
                  <a:lnTo>
                    <a:pt x="248" y="858"/>
                  </a:lnTo>
                  <a:lnTo>
                    <a:pt x="254" y="859"/>
                  </a:lnTo>
                  <a:lnTo>
                    <a:pt x="413" y="859"/>
                  </a:lnTo>
                  <a:lnTo>
                    <a:pt x="413" y="859"/>
                  </a:lnTo>
                  <a:lnTo>
                    <a:pt x="420" y="858"/>
                  </a:lnTo>
                  <a:lnTo>
                    <a:pt x="426" y="856"/>
                  </a:lnTo>
                  <a:lnTo>
                    <a:pt x="431" y="853"/>
                  </a:lnTo>
                  <a:lnTo>
                    <a:pt x="436" y="849"/>
                  </a:lnTo>
                  <a:lnTo>
                    <a:pt x="440" y="845"/>
                  </a:lnTo>
                  <a:lnTo>
                    <a:pt x="443" y="839"/>
                  </a:lnTo>
                  <a:lnTo>
                    <a:pt x="445" y="833"/>
                  </a:lnTo>
                  <a:lnTo>
                    <a:pt x="445" y="826"/>
                  </a:lnTo>
                  <a:lnTo>
                    <a:pt x="445" y="826"/>
                  </a:lnTo>
                  <a:lnTo>
                    <a:pt x="445" y="820"/>
                  </a:lnTo>
                  <a:lnTo>
                    <a:pt x="443" y="815"/>
                  </a:lnTo>
                  <a:lnTo>
                    <a:pt x="440" y="809"/>
                  </a:lnTo>
                  <a:lnTo>
                    <a:pt x="436" y="804"/>
                  </a:lnTo>
                  <a:lnTo>
                    <a:pt x="431" y="801"/>
                  </a:lnTo>
                  <a:lnTo>
                    <a:pt x="426" y="797"/>
                  </a:lnTo>
                  <a:lnTo>
                    <a:pt x="420" y="795"/>
                  </a:lnTo>
                  <a:lnTo>
                    <a:pt x="413" y="795"/>
                  </a:lnTo>
                  <a:lnTo>
                    <a:pt x="304" y="795"/>
                  </a:lnTo>
                  <a:lnTo>
                    <a:pt x="304" y="795"/>
                  </a:lnTo>
                  <a:lnTo>
                    <a:pt x="314" y="781"/>
                  </a:lnTo>
                  <a:lnTo>
                    <a:pt x="326" y="768"/>
                  </a:lnTo>
                  <a:lnTo>
                    <a:pt x="351" y="743"/>
                  </a:lnTo>
                  <a:lnTo>
                    <a:pt x="351" y="743"/>
                  </a:lnTo>
                  <a:lnTo>
                    <a:pt x="385" y="705"/>
                  </a:lnTo>
                  <a:lnTo>
                    <a:pt x="401" y="687"/>
                  </a:lnTo>
                  <a:lnTo>
                    <a:pt x="415" y="668"/>
                  </a:lnTo>
                  <a:lnTo>
                    <a:pt x="428" y="648"/>
                  </a:lnTo>
                  <a:lnTo>
                    <a:pt x="432" y="639"/>
                  </a:lnTo>
                  <a:lnTo>
                    <a:pt x="437" y="629"/>
                  </a:lnTo>
                  <a:lnTo>
                    <a:pt x="441" y="618"/>
                  </a:lnTo>
                  <a:lnTo>
                    <a:pt x="443" y="609"/>
                  </a:lnTo>
                  <a:lnTo>
                    <a:pt x="445" y="599"/>
                  </a:lnTo>
                  <a:lnTo>
                    <a:pt x="445" y="588"/>
                  </a:lnTo>
                  <a:lnTo>
                    <a:pt x="445" y="588"/>
                  </a:lnTo>
                  <a:lnTo>
                    <a:pt x="445" y="576"/>
                  </a:lnTo>
                  <a:lnTo>
                    <a:pt x="443" y="566"/>
                  </a:lnTo>
                  <a:lnTo>
                    <a:pt x="440" y="555"/>
                  </a:lnTo>
                  <a:lnTo>
                    <a:pt x="437" y="545"/>
                  </a:lnTo>
                  <a:lnTo>
                    <a:pt x="432" y="536"/>
                  </a:lnTo>
                  <a:lnTo>
                    <a:pt x="426" y="526"/>
                  </a:lnTo>
                  <a:lnTo>
                    <a:pt x="420" y="517"/>
                  </a:lnTo>
                  <a:lnTo>
                    <a:pt x="413" y="510"/>
                  </a:lnTo>
                  <a:lnTo>
                    <a:pt x="405" y="502"/>
                  </a:lnTo>
                  <a:lnTo>
                    <a:pt x="396" y="496"/>
                  </a:lnTo>
                  <a:lnTo>
                    <a:pt x="387" y="491"/>
                  </a:lnTo>
                  <a:lnTo>
                    <a:pt x="378" y="485"/>
                  </a:lnTo>
                  <a:lnTo>
                    <a:pt x="367" y="482"/>
                  </a:lnTo>
                  <a:lnTo>
                    <a:pt x="356" y="479"/>
                  </a:lnTo>
                  <a:lnTo>
                    <a:pt x="345" y="478"/>
                  </a:lnTo>
                  <a:lnTo>
                    <a:pt x="334" y="477"/>
                  </a:lnTo>
                  <a:lnTo>
                    <a:pt x="334" y="477"/>
                  </a:lnTo>
                  <a:lnTo>
                    <a:pt x="323" y="478"/>
                  </a:lnTo>
                  <a:lnTo>
                    <a:pt x="311" y="479"/>
                  </a:lnTo>
                  <a:lnTo>
                    <a:pt x="301" y="482"/>
                  </a:lnTo>
                  <a:lnTo>
                    <a:pt x="291" y="485"/>
                  </a:lnTo>
                  <a:lnTo>
                    <a:pt x="281" y="491"/>
                  </a:lnTo>
                  <a:lnTo>
                    <a:pt x="271" y="496"/>
                  </a:lnTo>
                  <a:lnTo>
                    <a:pt x="263" y="502"/>
                  </a:lnTo>
                  <a:lnTo>
                    <a:pt x="255" y="510"/>
                  </a:lnTo>
                  <a:lnTo>
                    <a:pt x="248" y="517"/>
                  </a:lnTo>
                  <a:lnTo>
                    <a:pt x="241" y="526"/>
                  </a:lnTo>
                  <a:lnTo>
                    <a:pt x="236" y="536"/>
                  </a:lnTo>
                  <a:lnTo>
                    <a:pt x="232" y="545"/>
                  </a:lnTo>
                  <a:lnTo>
                    <a:pt x="227" y="555"/>
                  </a:lnTo>
                  <a:lnTo>
                    <a:pt x="225" y="566"/>
                  </a:lnTo>
                  <a:lnTo>
                    <a:pt x="223" y="576"/>
                  </a:lnTo>
                  <a:lnTo>
                    <a:pt x="223" y="588"/>
                  </a:lnTo>
                  <a:lnTo>
                    <a:pt x="223" y="588"/>
                  </a:lnTo>
                  <a:lnTo>
                    <a:pt x="223" y="595"/>
                  </a:lnTo>
                  <a:lnTo>
                    <a:pt x="225" y="601"/>
                  </a:lnTo>
                  <a:lnTo>
                    <a:pt x="229" y="606"/>
                  </a:lnTo>
                  <a:lnTo>
                    <a:pt x="232" y="611"/>
                  </a:lnTo>
                  <a:lnTo>
                    <a:pt x="237" y="615"/>
                  </a:lnTo>
                  <a:lnTo>
                    <a:pt x="242" y="617"/>
                  </a:lnTo>
                  <a:lnTo>
                    <a:pt x="248" y="619"/>
                  </a:lnTo>
                  <a:lnTo>
                    <a:pt x="254" y="620"/>
                  </a:lnTo>
                  <a:lnTo>
                    <a:pt x="254" y="620"/>
                  </a:lnTo>
                  <a:lnTo>
                    <a:pt x="261" y="619"/>
                  </a:lnTo>
                  <a:lnTo>
                    <a:pt x="267" y="617"/>
                  </a:lnTo>
                  <a:lnTo>
                    <a:pt x="273" y="615"/>
                  </a:lnTo>
                  <a:lnTo>
                    <a:pt x="277" y="611"/>
                  </a:lnTo>
                  <a:lnTo>
                    <a:pt x="281" y="606"/>
                  </a:lnTo>
                  <a:lnTo>
                    <a:pt x="284" y="601"/>
                  </a:lnTo>
                  <a:lnTo>
                    <a:pt x="285" y="595"/>
                  </a:lnTo>
                  <a:lnTo>
                    <a:pt x="286" y="588"/>
                  </a:lnTo>
                  <a:lnTo>
                    <a:pt x="286" y="588"/>
                  </a:lnTo>
                  <a:lnTo>
                    <a:pt x="288" y="579"/>
                  </a:lnTo>
                  <a:lnTo>
                    <a:pt x="290" y="570"/>
                  </a:lnTo>
                  <a:lnTo>
                    <a:pt x="294" y="561"/>
                  </a:lnTo>
                  <a:lnTo>
                    <a:pt x="300" y="555"/>
                  </a:lnTo>
                  <a:lnTo>
                    <a:pt x="308" y="549"/>
                  </a:lnTo>
                  <a:lnTo>
                    <a:pt x="315" y="544"/>
                  </a:lnTo>
                  <a:lnTo>
                    <a:pt x="324" y="541"/>
                  </a:lnTo>
                  <a:lnTo>
                    <a:pt x="334" y="541"/>
                  </a:lnTo>
                  <a:lnTo>
                    <a:pt x="334" y="541"/>
                  </a:lnTo>
                  <a:lnTo>
                    <a:pt x="343" y="541"/>
                  </a:lnTo>
                  <a:lnTo>
                    <a:pt x="353" y="544"/>
                  </a:lnTo>
                  <a:lnTo>
                    <a:pt x="361" y="549"/>
                  </a:lnTo>
                  <a:lnTo>
                    <a:pt x="368" y="555"/>
                  </a:lnTo>
                  <a:lnTo>
                    <a:pt x="373" y="561"/>
                  </a:lnTo>
                  <a:lnTo>
                    <a:pt x="378" y="570"/>
                  </a:lnTo>
                  <a:lnTo>
                    <a:pt x="381" y="579"/>
                  </a:lnTo>
                  <a:lnTo>
                    <a:pt x="382" y="588"/>
                  </a:lnTo>
                  <a:lnTo>
                    <a:pt x="382" y="588"/>
                  </a:lnTo>
                  <a:lnTo>
                    <a:pt x="381" y="594"/>
                  </a:lnTo>
                  <a:lnTo>
                    <a:pt x="380" y="600"/>
                  </a:lnTo>
                  <a:lnTo>
                    <a:pt x="374" y="613"/>
                  </a:lnTo>
                  <a:lnTo>
                    <a:pt x="366" y="627"/>
                  </a:lnTo>
                  <a:lnTo>
                    <a:pt x="356" y="641"/>
                  </a:lnTo>
                  <a:lnTo>
                    <a:pt x="344" y="656"/>
                  </a:lnTo>
                  <a:lnTo>
                    <a:pt x="332" y="670"/>
                  </a:lnTo>
                  <a:lnTo>
                    <a:pt x="305" y="699"/>
                  </a:lnTo>
                  <a:lnTo>
                    <a:pt x="305" y="699"/>
                  </a:lnTo>
                  <a:lnTo>
                    <a:pt x="274" y="732"/>
                  </a:lnTo>
                  <a:lnTo>
                    <a:pt x="260" y="748"/>
                  </a:lnTo>
                  <a:lnTo>
                    <a:pt x="247" y="764"/>
                  </a:lnTo>
                  <a:lnTo>
                    <a:pt x="237" y="779"/>
                  </a:lnTo>
                  <a:lnTo>
                    <a:pt x="230" y="795"/>
                  </a:lnTo>
                  <a:lnTo>
                    <a:pt x="226" y="803"/>
                  </a:lnTo>
                  <a:lnTo>
                    <a:pt x="224" y="810"/>
                  </a:lnTo>
                  <a:lnTo>
                    <a:pt x="223" y="819"/>
                  </a:lnTo>
                  <a:lnTo>
                    <a:pt x="223" y="826"/>
                  </a:lnTo>
                  <a:lnTo>
                    <a:pt x="223" y="8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5" name="组合 38"/>
          <p:cNvGrpSpPr/>
          <p:nvPr/>
        </p:nvGrpSpPr>
        <p:grpSpPr>
          <a:xfrm>
            <a:off x="6709562" y="4834229"/>
            <a:ext cx="869447" cy="869564"/>
            <a:chOff x="6568486" y="4905819"/>
            <a:chExt cx="869714" cy="869714"/>
          </a:xfrm>
        </p:grpSpPr>
        <p:sp>
          <p:nvSpPr>
            <p:cNvPr id="16" name="椭圆 15"/>
            <p:cNvSpPr/>
            <p:nvPr/>
          </p:nvSpPr>
          <p:spPr>
            <a:xfrm>
              <a:off x="6568486" y="4905819"/>
              <a:ext cx="869714" cy="8697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5" name="Freeform 75"/>
            <p:cNvSpPr>
              <a:spLocks noEditPoints="1"/>
            </p:cNvSpPr>
            <p:nvPr/>
          </p:nvSpPr>
          <p:spPr bwMode="auto">
            <a:xfrm>
              <a:off x="6843005" y="5199331"/>
              <a:ext cx="322263" cy="282575"/>
            </a:xfrm>
            <a:custGeom>
              <a:avLst/>
              <a:gdLst>
                <a:gd name="T0" fmla="*/ 918 w 1018"/>
                <a:gd name="T1" fmla="*/ 194 h 891"/>
                <a:gd name="T2" fmla="*/ 888 w 1018"/>
                <a:gd name="T3" fmla="*/ 149 h 891"/>
                <a:gd name="T4" fmla="*/ 837 w 1018"/>
                <a:gd name="T5" fmla="*/ 128 h 891"/>
                <a:gd name="T6" fmla="*/ 427 w 1018"/>
                <a:gd name="T7" fmla="*/ 122 h 891"/>
                <a:gd name="T8" fmla="*/ 414 w 1018"/>
                <a:gd name="T9" fmla="*/ 96 h 891"/>
                <a:gd name="T10" fmla="*/ 397 w 1018"/>
                <a:gd name="T11" fmla="*/ 42 h 891"/>
                <a:gd name="T12" fmla="*/ 356 w 1018"/>
                <a:gd name="T13" fmla="*/ 8 h 891"/>
                <a:gd name="T14" fmla="*/ 191 w 1018"/>
                <a:gd name="T15" fmla="*/ 0 h 891"/>
                <a:gd name="T16" fmla="*/ 138 w 1018"/>
                <a:gd name="T17" fmla="*/ 16 h 891"/>
                <a:gd name="T18" fmla="*/ 103 w 1018"/>
                <a:gd name="T19" fmla="*/ 58 h 891"/>
                <a:gd name="T20" fmla="*/ 96 w 1018"/>
                <a:gd name="T21" fmla="*/ 255 h 891"/>
                <a:gd name="T22" fmla="*/ 42 w 1018"/>
                <a:gd name="T23" fmla="*/ 271 h 891"/>
                <a:gd name="T24" fmla="*/ 8 w 1018"/>
                <a:gd name="T25" fmla="*/ 312 h 891"/>
                <a:gd name="T26" fmla="*/ 64 w 1018"/>
                <a:gd name="T27" fmla="*/ 795 h 891"/>
                <a:gd name="T28" fmla="*/ 80 w 1018"/>
                <a:gd name="T29" fmla="*/ 849 h 891"/>
                <a:gd name="T30" fmla="*/ 122 w 1018"/>
                <a:gd name="T31" fmla="*/ 883 h 891"/>
                <a:gd name="T32" fmla="*/ 859 w 1018"/>
                <a:gd name="T33" fmla="*/ 891 h 891"/>
                <a:gd name="T34" fmla="*/ 912 w 1018"/>
                <a:gd name="T35" fmla="*/ 875 h 891"/>
                <a:gd name="T36" fmla="*/ 947 w 1018"/>
                <a:gd name="T37" fmla="*/ 832 h 891"/>
                <a:gd name="T38" fmla="*/ 1018 w 1018"/>
                <a:gd name="T39" fmla="*/ 350 h 891"/>
                <a:gd name="T40" fmla="*/ 1001 w 1018"/>
                <a:gd name="T41" fmla="*/ 296 h 891"/>
                <a:gd name="T42" fmla="*/ 960 w 1018"/>
                <a:gd name="T43" fmla="*/ 262 h 891"/>
                <a:gd name="T44" fmla="*/ 159 w 1018"/>
                <a:gd name="T45" fmla="*/ 96 h 891"/>
                <a:gd name="T46" fmla="*/ 173 w 1018"/>
                <a:gd name="T47" fmla="*/ 69 h 891"/>
                <a:gd name="T48" fmla="*/ 324 w 1018"/>
                <a:gd name="T49" fmla="*/ 65 h 891"/>
                <a:gd name="T50" fmla="*/ 349 w 1018"/>
                <a:gd name="T51" fmla="*/ 89 h 891"/>
                <a:gd name="T52" fmla="*/ 358 w 1018"/>
                <a:gd name="T53" fmla="*/ 132 h 891"/>
                <a:gd name="T54" fmla="*/ 392 w 1018"/>
                <a:gd name="T55" fmla="*/ 174 h 891"/>
                <a:gd name="T56" fmla="*/ 446 w 1018"/>
                <a:gd name="T57" fmla="*/ 191 h 891"/>
                <a:gd name="T58" fmla="*/ 849 w 1018"/>
                <a:gd name="T59" fmla="*/ 200 h 891"/>
                <a:gd name="T60" fmla="*/ 159 w 1018"/>
                <a:gd name="T61" fmla="*/ 255 h 891"/>
                <a:gd name="T62" fmla="*/ 886 w 1018"/>
                <a:gd name="T63" fmla="*/ 812 h 891"/>
                <a:gd name="T64" fmla="*/ 159 w 1018"/>
                <a:gd name="T65" fmla="*/ 826 h 891"/>
                <a:gd name="T66" fmla="*/ 132 w 1018"/>
                <a:gd name="T67" fmla="*/ 812 h 891"/>
                <a:gd name="T68" fmla="*/ 65 w 1018"/>
                <a:gd name="T69" fmla="*/ 344 h 891"/>
                <a:gd name="T70" fmla="*/ 89 w 1018"/>
                <a:gd name="T71" fmla="*/ 319 h 891"/>
                <a:gd name="T72" fmla="*/ 940 w 1018"/>
                <a:gd name="T73" fmla="*/ 323 h 891"/>
                <a:gd name="T74" fmla="*/ 891 w 1018"/>
                <a:gd name="T75" fmla="*/ 795 h 891"/>
                <a:gd name="T76" fmla="*/ 203 w 1018"/>
                <a:gd name="T77" fmla="*/ 385 h 891"/>
                <a:gd name="T78" fmla="*/ 170 w 1018"/>
                <a:gd name="T79" fmla="*/ 407 h 891"/>
                <a:gd name="T80" fmla="*/ 153 w 1018"/>
                <a:gd name="T81" fmla="*/ 451 h 891"/>
                <a:gd name="T82" fmla="*/ 170 w 1018"/>
                <a:gd name="T83" fmla="*/ 578 h 891"/>
                <a:gd name="T84" fmla="*/ 221 w 1018"/>
                <a:gd name="T85" fmla="*/ 632 h 891"/>
                <a:gd name="T86" fmla="*/ 469 w 1018"/>
                <a:gd name="T87" fmla="*/ 635 h 891"/>
                <a:gd name="T88" fmla="*/ 512 w 1018"/>
                <a:gd name="T89" fmla="*/ 618 h 891"/>
                <a:gd name="T90" fmla="*/ 537 w 1018"/>
                <a:gd name="T91" fmla="*/ 581 h 891"/>
                <a:gd name="T92" fmla="*/ 540 w 1018"/>
                <a:gd name="T93" fmla="*/ 453 h 891"/>
                <a:gd name="T94" fmla="*/ 523 w 1018"/>
                <a:gd name="T95" fmla="*/ 410 h 891"/>
                <a:gd name="T96" fmla="*/ 485 w 1018"/>
                <a:gd name="T97" fmla="*/ 385 h 891"/>
                <a:gd name="T98" fmla="*/ 477 w 1018"/>
                <a:gd name="T99" fmla="*/ 557 h 891"/>
                <a:gd name="T100" fmla="*/ 462 w 1018"/>
                <a:gd name="T101" fmla="*/ 572 h 891"/>
                <a:gd name="T102" fmla="*/ 229 w 1018"/>
                <a:gd name="T103" fmla="*/ 554 h 891"/>
                <a:gd name="T104" fmla="*/ 223 w 1018"/>
                <a:gd name="T105" fmla="*/ 447 h 891"/>
                <a:gd name="T106" fmla="*/ 473 w 1018"/>
                <a:gd name="T107" fmla="*/ 45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8" h="891">
                  <a:moveTo>
                    <a:pt x="922" y="255"/>
                  </a:moveTo>
                  <a:lnTo>
                    <a:pt x="922" y="222"/>
                  </a:lnTo>
                  <a:lnTo>
                    <a:pt x="922" y="222"/>
                  </a:lnTo>
                  <a:lnTo>
                    <a:pt x="922" y="213"/>
                  </a:lnTo>
                  <a:lnTo>
                    <a:pt x="921" y="203"/>
                  </a:lnTo>
                  <a:lnTo>
                    <a:pt x="918" y="194"/>
                  </a:lnTo>
                  <a:lnTo>
                    <a:pt x="915" y="186"/>
                  </a:lnTo>
                  <a:lnTo>
                    <a:pt x="911" y="177"/>
                  </a:lnTo>
                  <a:lnTo>
                    <a:pt x="906" y="170"/>
                  </a:lnTo>
                  <a:lnTo>
                    <a:pt x="901" y="162"/>
                  </a:lnTo>
                  <a:lnTo>
                    <a:pt x="894" y="155"/>
                  </a:lnTo>
                  <a:lnTo>
                    <a:pt x="888" y="149"/>
                  </a:lnTo>
                  <a:lnTo>
                    <a:pt x="880" y="144"/>
                  </a:lnTo>
                  <a:lnTo>
                    <a:pt x="873" y="139"/>
                  </a:lnTo>
                  <a:lnTo>
                    <a:pt x="864" y="134"/>
                  </a:lnTo>
                  <a:lnTo>
                    <a:pt x="856" y="131"/>
                  </a:lnTo>
                  <a:lnTo>
                    <a:pt x="846" y="129"/>
                  </a:lnTo>
                  <a:lnTo>
                    <a:pt x="837" y="128"/>
                  </a:lnTo>
                  <a:lnTo>
                    <a:pt x="828" y="127"/>
                  </a:lnTo>
                  <a:lnTo>
                    <a:pt x="446" y="127"/>
                  </a:lnTo>
                  <a:lnTo>
                    <a:pt x="446" y="127"/>
                  </a:lnTo>
                  <a:lnTo>
                    <a:pt x="439" y="127"/>
                  </a:lnTo>
                  <a:lnTo>
                    <a:pt x="433" y="125"/>
                  </a:lnTo>
                  <a:lnTo>
                    <a:pt x="427" y="122"/>
                  </a:lnTo>
                  <a:lnTo>
                    <a:pt x="423" y="118"/>
                  </a:lnTo>
                  <a:lnTo>
                    <a:pt x="419" y="113"/>
                  </a:lnTo>
                  <a:lnTo>
                    <a:pt x="417" y="108"/>
                  </a:lnTo>
                  <a:lnTo>
                    <a:pt x="415" y="102"/>
                  </a:lnTo>
                  <a:lnTo>
                    <a:pt x="414" y="96"/>
                  </a:lnTo>
                  <a:lnTo>
                    <a:pt x="414" y="96"/>
                  </a:lnTo>
                  <a:lnTo>
                    <a:pt x="414" y="86"/>
                  </a:lnTo>
                  <a:lnTo>
                    <a:pt x="411" y="76"/>
                  </a:lnTo>
                  <a:lnTo>
                    <a:pt x="409" y="67"/>
                  </a:lnTo>
                  <a:lnTo>
                    <a:pt x="406" y="58"/>
                  </a:lnTo>
                  <a:lnTo>
                    <a:pt x="402" y="50"/>
                  </a:lnTo>
                  <a:lnTo>
                    <a:pt x="397" y="42"/>
                  </a:lnTo>
                  <a:lnTo>
                    <a:pt x="392" y="35"/>
                  </a:lnTo>
                  <a:lnTo>
                    <a:pt x="386" y="28"/>
                  </a:lnTo>
                  <a:lnTo>
                    <a:pt x="379" y="22"/>
                  </a:lnTo>
                  <a:lnTo>
                    <a:pt x="372" y="16"/>
                  </a:lnTo>
                  <a:lnTo>
                    <a:pt x="364" y="12"/>
                  </a:lnTo>
                  <a:lnTo>
                    <a:pt x="356" y="8"/>
                  </a:lnTo>
                  <a:lnTo>
                    <a:pt x="347" y="5"/>
                  </a:lnTo>
                  <a:lnTo>
                    <a:pt x="337" y="2"/>
                  </a:lnTo>
                  <a:lnTo>
                    <a:pt x="328" y="0"/>
                  </a:lnTo>
                  <a:lnTo>
                    <a:pt x="318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2" y="0"/>
                  </a:lnTo>
                  <a:lnTo>
                    <a:pt x="172" y="2"/>
                  </a:lnTo>
                  <a:lnTo>
                    <a:pt x="162" y="5"/>
                  </a:lnTo>
                  <a:lnTo>
                    <a:pt x="154" y="8"/>
                  </a:lnTo>
                  <a:lnTo>
                    <a:pt x="145" y="12"/>
                  </a:lnTo>
                  <a:lnTo>
                    <a:pt x="138" y="16"/>
                  </a:lnTo>
                  <a:lnTo>
                    <a:pt x="130" y="22"/>
                  </a:lnTo>
                  <a:lnTo>
                    <a:pt x="124" y="28"/>
                  </a:lnTo>
                  <a:lnTo>
                    <a:pt x="117" y="35"/>
                  </a:lnTo>
                  <a:lnTo>
                    <a:pt x="112" y="42"/>
                  </a:lnTo>
                  <a:lnTo>
                    <a:pt x="108" y="50"/>
                  </a:lnTo>
                  <a:lnTo>
                    <a:pt x="103" y="58"/>
                  </a:lnTo>
                  <a:lnTo>
                    <a:pt x="100" y="67"/>
                  </a:lnTo>
                  <a:lnTo>
                    <a:pt x="98" y="76"/>
                  </a:lnTo>
                  <a:lnTo>
                    <a:pt x="96" y="86"/>
                  </a:lnTo>
                  <a:lnTo>
                    <a:pt x="96" y="96"/>
                  </a:lnTo>
                  <a:lnTo>
                    <a:pt x="96" y="255"/>
                  </a:lnTo>
                  <a:lnTo>
                    <a:pt x="96" y="255"/>
                  </a:lnTo>
                  <a:lnTo>
                    <a:pt x="86" y="255"/>
                  </a:lnTo>
                  <a:lnTo>
                    <a:pt x="77" y="257"/>
                  </a:lnTo>
                  <a:lnTo>
                    <a:pt x="67" y="259"/>
                  </a:lnTo>
                  <a:lnTo>
                    <a:pt x="58" y="262"/>
                  </a:lnTo>
                  <a:lnTo>
                    <a:pt x="50" y="266"/>
                  </a:lnTo>
                  <a:lnTo>
                    <a:pt x="42" y="271"/>
                  </a:lnTo>
                  <a:lnTo>
                    <a:pt x="35" y="276"/>
                  </a:lnTo>
                  <a:lnTo>
                    <a:pt x="28" y="282"/>
                  </a:lnTo>
                  <a:lnTo>
                    <a:pt x="22" y="289"/>
                  </a:lnTo>
                  <a:lnTo>
                    <a:pt x="17" y="296"/>
                  </a:lnTo>
                  <a:lnTo>
                    <a:pt x="12" y="304"/>
                  </a:lnTo>
                  <a:lnTo>
                    <a:pt x="8" y="312"/>
                  </a:lnTo>
                  <a:lnTo>
                    <a:pt x="5" y="321"/>
                  </a:lnTo>
                  <a:lnTo>
                    <a:pt x="3" y="331"/>
                  </a:lnTo>
                  <a:lnTo>
                    <a:pt x="0" y="340"/>
                  </a:lnTo>
                  <a:lnTo>
                    <a:pt x="0" y="350"/>
                  </a:lnTo>
                  <a:lnTo>
                    <a:pt x="64" y="795"/>
                  </a:lnTo>
                  <a:lnTo>
                    <a:pt x="64" y="795"/>
                  </a:lnTo>
                  <a:lnTo>
                    <a:pt x="65" y="805"/>
                  </a:lnTo>
                  <a:lnTo>
                    <a:pt x="66" y="815"/>
                  </a:lnTo>
                  <a:lnTo>
                    <a:pt x="68" y="823"/>
                  </a:lnTo>
                  <a:lnTo>
                    <a:pt x="71" y="832"/>
                  </a:lnTo>
                  <a:lnTo>
                    <a:pt x="76" y="840"/>
                  </a:lnTo>
                  <a:lnTo>
                    <a:pt x="80" y="849"/>
                  </a:lnTo>
                  <a:lnTo>
                    <a:pt x="85" y="855"/>
                  </a:lnTo>
                  <a:lnTo>
                    <a:pt x="92" y="863"/>
                  </a:lnTo>
                  <a:lnTo>
                    <a:pt x="99" y="868"/>
                  </a:lnTo>
                  <a:lnTo>
                    <a:pt x="106" y="875"/>
                  </a:lnTo>
                  <a:lnTo>
                    <a:pt x="114" y="879"/>
                  </a:lnTo>
                  <a:lnTo>
                    <a:pt x="122" y="883"/>
                  </a:lnTo>
                  <a:lnTo>
                    <a:pt x="131" y="887"/>
                  </a:lnTo>
                  <a:lnTo>
                    <a:pt x="140" y="889"/>
                  </a:lnTo>
                  <a:lnTo>
                    <a:pt x="150" y="890"/>
                  </a:lnTo>
                  <a:lnTo>
                    <a:pt x="159" y="891"/>
                  </a:lnTo>
                  <a:lnTo>
                    <a:pt x="859" y="891"/>
                  </a:lnTo>
                  <a:lnTo>
                    <a:pt x="859" y="891"/>
                  </a:lnTo>
                  <a:lnTo>
                    <a:pt x="868" y="890"/>
                  </a:lnTo>
                  <a:lnTo>
                    <a:pt x="878" y="889"/>
                  </a:lnTo>
                  <a:lnTo>
                    <a:pt x="888" y="887"/>
                  </a:lnTo>
                  <a:lnTo>
                    <a:pt x="896" y="883"/>
                  </a:lnTo>
                  <a:lnTo>
                    <a:pt x="905" y="879"/>
                  </a:lnTo>
                  <a:lnTo>
                    <a:pt x="912" y="875"/>
                  </a:lnTo>
                  <a:lnTo>
                    <a:pt x="920" y="868"/>
                  </a:lnTo>
                  <a:lnTo>
                    <a:pt x="926" y="863"/>
                  </a:lnTo>
                  <a:lnTo>
                    <a:pt x="933" y="855"/>
                  </a:lnTo>
                  <a:lnTo>
                    <a:pt x="938" y="849"/>
                  </a:lnTo>
                  <a:lnTo>
                    <a:pt x="942" y="840"/>
                  </a:lnTo>
                  <a:lnTo>
                    <a:pt x="947" y="832"/>
                  </a:lnTo>
                  <a:lnTo>
                    <a:pt x="950" y="823"/>
                  </a:lnTo>
                  <a:lnTo>
                    <a:pt x="952" y="815"/>
                  </a:lnTo>
                  <a:lnTo>
                    <a:pt x="954" y="805"/>
                  </a:lnTo>
                  <a:lnTo>
                    <a:pt x="954" y="795"/>
                  </a:lnTo>
                  <a:lnTo>
                    <a:pt x="1018" y="350"/>
                  </a:lnTo>
                  <a:lnTo>
                    <a:pt x="1018" y="350"/>
                  </a:lnTo>
                  <a:lnTo>
                    <a:pt x="1018" y="340"/>
                  </a:lnTo>
                  <a:lnTo>
                    <a:pt x="1017" y="331"/>
                  </a:lnTo>
                  <a:lnTo>
                    <a:pt x="1013" y="321"/>
                  </a:lnTo>
                  <a:lnTo>
                    <a:pt x="1010" y="312"/>
                  </a:lnTo>
                  <a:lnTo>
                    <a:pt x="1007" y="304"/>
                  </a:lnTo>
                  <a:lnTo>
                    <a:pt x="1001" y="296"/>
                  </a:lnTo>
                  <a:lnTo>
                    <a:pt x="996" y="289"/>
                  </a:lnTo>
                  <a:lnTo>
                    <a:pt x="990" y="282"/>
                  </a:lnTo>
                  <a:lnTo>
                    <a:pt x="983" y="276"/>
                  </a:lnTo>
                  <a:lnTo>
                    <a:pt x="976" y="271"/>
                  </a:lnTo>
                  <a:lnTo>
                    <a:pt x="968" y="266"/>
                  </a:lnTo>
                  <a:lnTo>
                    <a:pt x="960" y="262"/>
                  </a:lnTo>
                  <a:lnTo>
                    <a:pt x="951" y="259"/>
                  </a:lnTo>
                  <a:lnTo>
                    <a:pt x="941" y="257"/>
                  </a:lnTo>
                  <a:lnTo>
                    <a:pt x="933" y="255"/>
                  </a:lnTo>
                  <a:lnTo>
                    <a:pt x="922" y="255"/>
                  </a:lnTo>
                  <a:lnTo>
                    <a:pt x="922" y="255"/>
                  </a:lnTo>
                  <a:close/>
                  <a:moveTo>
                    <a:pt x="159" y="96"/>
                  </a:moveTo>
                  <a:lnTo>
                    <a:pt x="159" y="96"/>
                  </a:lnTo>
                  <a:lnTo>
                    <a:pt x="160" y="89"/>
                  </a:lnTo>
                  <a:lnTo>
                    <a:pt x="161" y="83"/>
                  </a:lnTo>
                  <a:lnTo>
                    <a:pt x="165" y="78"/>
                  </a:lnTo>
                  <a:lnTo>
                    <a:pt x="169" y="73"/>
                  </a:lnTo>
                  <a:lnTo>
                    <a:pt x="173" y="69"/>
                  </a:lnTo>
                  <a:lnTo>
                    <a:pt x="179" y="66"/>
                  </a:lnTo>
                  <a:lnTo>
                    <a:pt x="185" y="65"/>
                  </a:lnTo>
                  <a:lnTo>
                    <a:pt x="191" y="64"/>
                  </a:lnTo>
                  <a:lnTo>
                    <a:pt x="318" y="64"/>
                  </a:lnTo>
                  <a:lnTo>
                    <a:pt x="318" y="64"/>
                  </a:lnTo>
                  <a:lnTo>
                    <a:pt x="324" y="65"/>
                  </a:lnTo>
                  <a:lnTo>
                    <a:pt x="331" y="66"/>
                  </a:lnTo>
                  <a:lnTo>
                    <a:pt x="336" y="69"/>
                  </a:lnTo>
                  <a:lnTo>
                    <a:pt x="341" y="73"/>
                  </a:lnTo>
                  <a:lnTo>
                    <a:pt x="345" y="78"/>
                  </a:lnTo>
                  <a:lnTo>
                    <a:pt x="348" y="83"/>
                  </a:lnTo>
                  <a:lnTo>
                    <a:pt x="349" y="89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0" y="105"/>
                  </a:lnTo>
                  <a:lnTo>
                    <a:pt x="352" y="115"/>
                  </a:lnTo>
                  <a:lnTo>
                    <a:pt x="354" y="124"/>
                  </a:lnTo>
                  <a:lnTo>
                    <a:pt x="358" y="132"/>
                  </a:lnTo>
                  <a:lnTo>
                    <a:pt x="362" y="141"/>
                  </a:lnTo>
                  <a:lnTo>
                    <a:pt x="366" y="148"/>
                  </a:lnTo>
                  <a:lnTo>
                    <a:pt x="372" y="156"/>
                  </a:lnTo>
                  <a:lnTo>
                    <a:pt x="378" y="163"/>
                  </a:lnTo>
                  <a:lnTo>
                    <a:pt x="385" y="169"/>
                  </a:lnTo>
                  <a:lnTo>
                    <a:pt x="392" y="174"/>
                  </a:lnTo>
                  <a:lnTo>
                    <a:pt x="400" y="179"/>
                  </a:lnTo>
                  <a:lnTo>
                    <a:pt x="408" y="184"/>
                  </a:lnTo>
                  <a:lnTo>
                    <a:pt x="417" y="187"/>
                  </a:lnTo>
                  <a:lnTo>
                    <a:pt x="426" y="189"/>
                  </a:lnTo>
                  <a:lnTo>
                    <a:pt x="436" y="190"/>
                  </a:lnTo>
                  <a:lnTo>
                    <a:pt x="446" y="191"/>
                  </a:lnTo>
                  <a:lnTo>
                    <a:pt x="828" y="191"/>
                  </a:lnTo>
                  <a:lnTo>
                    <a:pt x="828" y="191"/>
                  </a:lnTo>
                  <a:lnTo>
                    <a:pt x="833" y="191"/>
                  </a:lnTo>
                  <a:lnTo>
                    <a:pt x="839" y="193"/>
                  </a:lnTo>
                  <a:lnTo>
                    <a:pt x="845" y="197"/>
                  </a:lnTo>
                  <a:lnTo>
                    <a:pt x="849" y="200"/>
                  </a:lnTo>
                  <a:lnTo>
                    <a:pt x="853" y="205"/>
                  </a:lnTo>
                  <a:lnTo>
                    <a:pt x="857" y="211"/>
                  </a:lnTo>
                  <a:lnTo>
                    <a:pt x="859" y="216"/>
                  </a:lnTo>
                  <a:lnTo>
                    <a:pt x="859" y="222"/>
                  </a:lnTo>
                  <a:lnTo>
                    <a:pt x="859" y="255"/>
                  </a:lnTo>
                  <a:lnTo>
                    <a:pt x="159" y="255"/>
                  </a:lnTo>
                  <a:lnTo>
                    <a:pt x="159" y="96"/>
                  </a:lnTo>
                  <a:close/>
                  <a:moveTo>
                    <a:pt x="891" y="795"/>
                  </a:moveTo>
                  <a:lnTo>
                    <a:pt x="891" y="795"/>
                  </a:lnTo>
                  <a:lnTo>
                    <a:pt x="890" y="802"/>
                  </a:lnTo>
                  <a:lnTo>
                    <a:pt x="888" y="807"/>
                  </a:lnTo>
                  <a:lnTo>
                    <a:pt x="886" y="812"/>
                  </a:lnTo>
                  <a:lnTo>
                    <a:pt x="881" y="818"/>
                  </a:lnTo>
                  <a:lnTo>
                    <a:pt x="877" y="821"/>
                  </a:lnTo>
                  <a:lnTo>
                    <a:pt x="872" y="824"/>
                  </a:lnTo>
                  <a:lnTo>
                    <a:pt x="865" y="826"/>
                  </a:lnTo>
                  <a:lnTo>
                    <a:pt x="859" y="826"/>
                  </a:lnTo>
                  <a:lnTo>
                    <a:pt x="159" y="826"/>
                  </a:lnTo>
                  <a:lnTo>
                    <a:pt x="159" y="826"/>
                  </a:lnTo>
                  <a:lnTo>
                    <a:pt x="153" y="826"/>
                  </a:lnTo>
                  <a:lnTo>
                    <a:pt x="147" y="824"/>
                  </a:lnTo>
                  <a:lnTo>
                    <a:pt x="141" y="821"/>
                  </a:lnTo>
                  <a:lnTo>
                    <a:pt x="137" y="818"/>
                  </a:lnTo>
                  <a:lnTo>
                    <a:pt x="132" y="812"/>
                  </a:lnTo>
                  <a:lnTo>
                    <a:pt x="130" y="807"/>
                  </a:lnTo>
                  <a:lnTo>
                    <a:pt x="128" y="802"/>
                  </a:lnTo>
                  <a:lnTo>
                    <a:pt x="127" y="795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5" y="344"/>
                  </a:lnTo>
                  <a:lnTo>
                    <a:pt x="66" y="337"/>
                  </a:lnTo>
                  <a:lnTo>
                    <a:pt x="69" y="332"/>
                  </a:lnTo>
                  <a:lnTo>
                    <a:pt x="73" y="328"/>
                  </a:lnTo>
                  <a:lnTo>
                    <a:pt x="78" y="323"/>
                  </a:lnTo>
                  <a:lnTo>
                    <a:pt x="83" y="321"/>
                  </a:lnTo>
                  <a:lnTo>
                    <a:pt x="89" y="319"/>
                  </a:lnTo>
                  <a:lnTo>
                    <a:pt x="96" y="318"/>
                  </a:lnTo>
                  <a:lnTo>
                    <a:pt x="922" y="318"/>
                  </a:lnTo>
                  <a:lnTo>
                    <a:pt x="922" y="318"/>
                  </a:lnTo>
                  <a:lnTo>
                    <a:pt x="929" y="319"/>
                  </a:lnTo>
                  <a:lnTo>
                    <a:pt x="935" y="321"/>
                  </a:lnTo>
                  <a:lnTo>
                    <a:pt x="940" y="323"/>
                  </a:lnTo>
                  <a:lnTo>
                    <a:pt x="945" y="328"/>
                  </a:lnTo>
                  <a:lnTo>
                    <a:pt x="949" y="332"/>
                  </a:lnTo>
                  <a:lnTo>
                    <a:pt x="952" y="337"/>
                  </a:lnTo>
                  <a:lnTo>
                    <a:pt x="953" y="344"/>
                  </a:lnTo>
                  <a:lnTo>
                    <a:pt x="954" y="350"/>
                  </a:lnTo>
                  <a:lnTo>
                    <a:pt x="891" y="795"/>
                  </a:lnTo>
                  <a:close/>
                  <a:moveTo>
                    <a:pt x="462" y="381"/>
                  </a:moveTo>
                  <a:lnTo>
                    <a:pt x="228" y="381"/>
                  </a:lnTo>
                  <a:lnTo>
                    <a:pt x="228" y="381"/>
                  </a:lnTo>
                  <a:lnTo>
                    <a:pt x="219" y="382"/>
                  </a:lnTo>
                  <a:lnTo>
                    <a:pt x="211" y="383"/>
                  </a:lnTo>
                  <a:lnTo>
                    <a:pt x="203" y="385"/>
                  </a:lnTo>
                  <a:lnTo>
                    <a:pt x="196" y="389"/>
                  </a:lnTo>
                  <a:lnTo>
                    <a:pt x="189" y="392"/>
                  </a:lnTo>
                  <a:lnTo>
                    <a:pt x="183" y="396"/>
                  </a:lnTo>
                  <a:lnTo>
                    <a:pt x="176" y="402"/>
                  </a:lnTo>
                  <a:lnTo>
                    <a:pt x="170" y="407"/>
                  </a:lnTo>
                  <a:lnTo>
                    <a:pt x="170" y="407"/>
                  </a:lnTo>
                  <a:lnTo>
                    <a:pt x="166" y="413"/>
                  </a:lnTo>
                  <a:lnTo>
                    <a:pt x="161" y="421"/>
                  </a:lnTo>
                  <a:lnTo>
                    <a:pt x="158" y="428"/>
                  </a:lnTo>
                  <a:lnTo>
                    <a:pt x="155" y="436"/>
                  </a:lnTo>
                  <a:lnTo>
                    <a:pt x="154" y="443"/>
                  </a:lnTo>
                  <a:lnTo>
                    <a:pt x="153" y="451"/>
                  </a:lnTo>
                  <a:lnTo>
                    <a:pt x="153" y="459"/>
                  </a:lnTo>
                  <a:lnTo>
                    <a:pt x="153" y="468"/>
                  </a:lnTo>
                  <a:lnTo>
                    <a:pt x="167" y="564"/>
                  </a:lnTo>
                  <a:lnTo>
                    <a:pt x="167" y="564"/>
                  </a:lnTo>
                  <a:lnTo>
                    <a:pt x="168" y="571"/>
                  </a:lnTo>
                  <a:lnTo>
                    <a:pt x="170" y="578"/>
                  </a:lnTo>
                  <a:lnTo>
                    <a:pt x="175" y="591"/>
                  </a:lnTo>
                  <a:lnTo>
                    <a:pt x="183" y="603"/>
                  </a:lnTo>
                  <a:lnTo>
                    <a:pt x="192" y="614"/>
                  </a:lnTo>
                  <a:lnTo>
                    <a:pt x="203" y="623"/>
                  </a:lnTo>
                  <a:lnTo>
                    <a:pt x="215" y="630"/>
                  </a:lnTo>
                  <a:lnTo>
                    <a:pt x="221" y="632"/>
                  </a:lnTo>
                  <a:lnTo>
                    <a:pt x="228" y="634"/>
                  </a:lnTo>
                  <a:lnTo>
                    <a:pt x="234" y="635"/>
                  </a:lnTo>
                  <a:lnTo>
                    <a:pt x="241" y="635"/>
                  </a:lnTo>
                  <a:lnTo>
                    <a:pt x="462" y="637"/>
                  </a:lnTo>
                  <a:lnTo>
                    <a:pt x="462" y="637"/>
                  </a:lnTo>
                  <a:lnTo>
                    <a:pt x="469" y="635"/>
                  </a:lnTo>
                  <a:lnTo>
                    <a:pt x="478" y="634"/>
                  </a:lnTo>
                  <a:lnTo>
                    <a:pt x="485" y="632"/>
                  </a:lnTo>
                  <a:lnTo>
                    <a:pt x="492" y="630"/>
                  </a:lnTo>
                  <a:lnTo>
                    <a:pt x="499" y="627"/>
                  </a:lnTo>
                  <a:lnTo>
                    <a:pt x="506" y="623"/>
                  </a:lnTo>
                  <a:lnTo>
                    <a:pt x="512" y="618"/>
                  </a:lnTo>
                  <a:lnTo>
                    <a:pt x="518" y="613"/>
                  </a:lnTo>
                  <a:lnTo>
                    <a:pt x="523" y="608"/>
                  </a:lnTo>
                  <a:lnTo>
                    <a:pt x="527" y="601"/>
                  </a:lnTo>
                  <a:lnTo>
                    <a:pt x="532" y="595"/>
                  </a:lnTo>
                  <a:lnTo>
                    <a:pt x="535" y="587"/>
                  </a:lnTo>
                  <a:lnTo>
                    <a:pt x="537" y="581"/>
                  </a:lnTo>
                  <a:lnTo>
                    <a:pt x="539" y="572"/>
                  </a:lnTo>
                  <a:lnTo>
                    <a:pt x="540" y="565"/>
                  </a:lnTo>
                  <a:lnTo>
                    <a:pt x="541" y="557"/>
                  </a:lnTo>
                  <a:lnTo>
                    <a:pt x="541" y="462"/>
                  </a:lnTo>
                  <a:lnTo>
                    <a:pt x="541" y="462"/>
                  </a:lnTo>
                  <a:lnTo>
                    <a:pt x="540" y="453"/>
                  </a:lnTo>
                  <a:lnTo>
                    <a:pt x="539" y="446"/>
                  </a:lnTo>
                  <a:lnTo>
                    <a:pt x="537" y="438"/>
                  </a:lnTo>
                  <a:lnTo>
                    <a:pt x="535" y="431"/>
                  </a:lnTo>
                  <a:lnTo>
                    <a:pt x="532" y="423"/>
                  </a:lnTo>
                  <a:lnTo>
                    <a:pt x="527" y="417"/>
                  </a:lnTo>
                  <a:lnTo>
                    <a:pt x="523" y="410"/>
                  </a:lnTo>
                  <a:lnTo>
                    <a:pt x="518" y="405"/>
                  </a:lnTo>
                  <a:lnTo>
                    <a:pt x="512" y="399"/>
                  </a:lnTo>
                  <a:lnTo>
                    <a:pt x="506" y="395"/>
                  </a:lnTo>
                  <a:lnTo>
                    <a:pt x="499" y="391"/>
                  </a:lnTo>
                  <a:lnTo>
                    <a:pt x="492" y="388"/>
                  </a:lnTo>
                  <a:lnTo>
                    <a:pt x="485" y="385"/>
                  </a:lnTo>
                  <a:lnTo>
                    <a:pt x="478" y="383"/>
                  </a:lnTo>
                  <a:lnTo>
                    <a:pt x="469" y="382"/>
                  </a:lnTo>
                  <a:lnTo>
                    <a:pt x="462" y="381"/>
                  </a:lnTo>
                  <a:lnTo>
                    <a:pt x="462" y="381"/>
                  </a:lnTo>
                  <a:close/>
                  <a:moveTo>
                    <a:pt x="477" y="557"/>
                  </a:moveTo>
                  <a:lnTo>
                    <a:pt x="477" y="557"/>
                  </a:lnTo>
                  <a:lnTo>
                    <a:pt x="477" y="560"/>
                  </a:lnTo>
                  <a:lnTo>
                    <a:pt x="476" y="562"/>
                  </a:lnTo>
                  <a:lnTo>
                    <a:pt x="473" y="568"/>
                  </a:lnTo>
                  <a:lnTo>
                    <a:pt x="467" y="571"/>
                  </a:lnTo>
                  <a:lnTo>
                    <a:pt x="465" y="572"/>
                  </a:lnTo>
                  <a:lnTo>
                    <a:pt x="462" y="572"/>
                  </a:lnTo>
                  <a:lnTo>
                    <a:pt x="242" y="572"/>
                  </a:lnTo>
                  <a:lnTo>
                    <a:pt x="242" y="572"/>
                  </a:lnTo>
                  <a:lnTo>
                    <a:pt x="239" y="570"/>
                  </a:lnTo>
                  <a:lnTo>
                    <a:pt x="234" y="566"/>
                  </a:lnTo>
                  <a:lnTo>
                    <a:pt x="231" y="560"/>
                  </a:lnTo>
                  <a:lnTo>
                    <a:pt x="229" y="554"/>
                  </a:lnTo>
                  <a:lnTo>
                    <a:pt x="216" y="459"/>
                  </a:lnTo>
                  <a:lnTo>
                    <a:pt x="216" y="459"/>
                  </a:lnTo>
                  <a:lnTo>
                    <a:pt x="216" y="453"/>
                  </a:lnTo>
                  <a:lnTo>
                    <a:pt x="218" y="449"/>
                  </a:lnTo>
                  <a:lnTo>
                    <a:pt x="218" y="449"/>
                  </a:lnTo>
                  <a:lnTo>
                    <a:pt x="223" y="447"/>
                  </a:lnTo>
                  <a:lnTo>
                    <a:pt x="228" y="446"/>
                  </a:lnTo>
                  <a:lnTo>
                    <a:pt x="462" y="446"/>
                  </a:lnTo>
                  <a:lnTo>
                    <a:pt x="462" y="446"/>
                  </a:lnTo>
                  <a:lnTo>
                    <a:pt x="465" y="446"/>
                  </a:lnTo>
                  <a:lnTo>
                    <a:pt x="467" y="447"/>
                  </a:lnTo>
                  <a:lnTo>
                    <a:pt x="473" y="450"/>
                  </a:lnTo>
                  <a:lnTo>
                    <a:pt x="476" y="455"/>
                  </a:lnTo>
                  <a:lnTo>
                    <a:pt x="477" y="458"/>
                  </a:lnTo>
                  <a:lnTo>
                    <a:pt x="477" y="462"/>
                  </a:lnTo>
                  <a:lnTo>
                    <a:pt x="477" y="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6" name="组合 43"/>
          <p:cNvGrpSpPr/>
          <p:nvPr/>
        </p:nvGrpSpPr>
        <p:grpSpPr>
          <a:xfrm>
            <a:off x="4571825" y="4834171"/>
            <a:ext cx="869447" cy="869564"/>
            <a:chOff x="4753800" y="4905819"/>
            <a:chExt cx="869714" cy="869714"/>
          </a:xfrm>
        </p:grpSpPr>
        <p:sp>
          <p:nvSpPr>
            <p:cNvPr id="10" name="椭圆 9"/>
            <p:cNvSpPr/>
            <p:nvPr/>
          </p:nvSpPr>
          <p:spPr>
            <a:xfrm>
              <a:off x="4753800" y="4905819"/>
              <a:ext cx="869714" cy="8697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6" name="Freeform 32"/>
            <p:cNvSpPr>
              <a:spLocks noEditPoints="1"/>
            </p:cNvSpPr>
            <p:nvPr/>
          </p:nvSpPr>
          <p:spPr bwMode="auto">
            <a:xfrm>
              <a:off x="5027526" y="5269330"/>
              <a:ext cx="322263" cy="161925"/>
            </a:xfrm>
            <a:custGeom>
              <a:avLst/>
              <a:gdLst>
                <a:gd name="T0" fmla="*/ 891 w 1019"/>
                <a:gd name="T1" fmla="*/ 95 h 508"/>
                <a:gd name="T2" fmla="*/ 887 w 1019"/>
                <a:gd name="T3" fmla="*/ 67 h 508"/>
                <a:gd name="T4" fmla="*/ 875 w 1019"/>
                <a:gd name="T5" fmla="*/ 41 h 508"/>
                <a:gd name="T6" fmla="*/ 857 w 1019"/>
                <a:gd name="T7" fmla="*/ 22 h 508"/>
                <a:gd name="T8" fmla="*/ 833 w 1019"/>
                <a:gd name="T9" fmla="*/ 7 h 508"/>
                <a:gd name="T10" fmla="*/ 805 w 1019"/>
                <a:gd name="T11" fmla="*/ 1 h 508"/>
                <a:gd name="T12" fmla="*/ 96 w 1019"/>
                <a:gd name="T13" fmla="*/ 0 h 508"/>
                <a:gd name="T14" fmla="*/ 68 w 1019"/>
                <a:gd name="T15" fmla="*/ 4 h 508"/>
                <a:gd name="T16" fmla="*/ 42 w 1019"/>
                <a:gd name="T17" fmla="*/ 16 h 508"/>
                <a:gd name="T18" fmla="*/ 22 w 1019"/>
                <a:gd name="T19" fmla="*/ 35 h 508"/>
                <a:gd name="T20" fmla="*/ 8 w 1019"/>
                <a:gd name="T21" fmla="*/ 59 h 508"/>
                <a:gd name="T22" fmla="*/ 2 w 1019"/>
                <a:gd name="T23" fmla="*/ 85 h 508"/>
                <a:gd name="T24" fmla="*/ 0 w 1019"/>
                <a:gd name="T25" fmla="*/ 414 h 508"/>
                <a:gd name="T26" fmla="*/ 5 w 1019"/>
                <a:gd name="T27" fmla="*/ 442 h 508"/>
                <a:gd name="T28" fmla="*/ 17 w 1019"/>
                <a:gd name="T29" fmla="*/ 466 h 508"/>
                <a:gd name="T30" fmla="*/ 35 w 1019"/>
                <a:gd name="T31" fmla="*/ 487 h 508"/>
                <a:gd name="T32" fmla="*/ 58 w 1019"/>
                <a:gd name="T33" fmla="*/ 501 h 508"/>
                <a:gd name="T34" fmla="*/ 86 w 1019"/>
                <a:gd name="T35" fmla="*/ 508 h 508"/>
                <a:gd name="T36" fmla="*/ 796 w 1019"/>
                <a:gd name="T37" fmla="*/ 508 h 508"/>
                <a:gd name="T38" fmla="*/ 824 w 1019"/>
                <a:gd name="T39" fmla="*/ 504 h 508"/>
                <a:gd name="T40" fmla="*/ 849 w 1019"/>
                <a:gd name="T41" fmla="*/ 492 h 508"/>
                <a:gd name="T42" fmla="*/ 870 w 1019"/>
                <a:gd name="T43" fmla="*/ 474 h 508"/>
                <a:gd name="T44" fmla="*/ 883 w 1019"/>
                <a:gd name="T45" fmla="*/ 450 h 508"/>
                <a:gd name="T46" fmla="*/ 891 w 1019"/>
                <a:gd name="T47" fmla="*/ 423 h 508"/>
                <a:gd name="T48" fmla="*/ 954 w 1019"/>
                <a:gd name="T49" fmla="*/ 414 h 508"/>
                <a:gd name="T50" fmla="*/ 979 w 1019"/>
                <a:gd name="T51" fmla="*/ 408 h 508"/>
                <a:gd name="T52" fmla="*/ 1008 w 1019"/>
                <a:gd name="T53" fmla="*/ 385 h 508"/>
                <a:gd name="T54" fmla="*/ 1018 w 1019"/>
                <a:gd name="T55" fmla="*/ 356 h 508"/>
                <a:gd name="T56" fmla="*/ 1019 w 1019"/>
                <a:gd name="T57" fmla="*/ 158 h 508"/>
                <a:gd name="T58" fmla="*/ 1013 w 1019"/>
                <a:gd name="T59" fmla="*/ 134 h 508"/>
                <a:gd name="T60" fmla="*/ 990 w 1019"/>
                <a:gd name="T61" fmla="*/ 106 h 508"/>
                <a:gd name="T62" fmla="*/ 961 w 1019"/>
                <a:gd name="T63" fmla="*/ 95 h 508"/>
                <a:gd name="T64" fmla="*/ 828 w 1019"/>
                <a:gd name="T65" fmla="*/ 414 h 508"/>
                <a:gd name="T66" fmla="*/ 824 w 1019"/>
                <a:gd name="T67" fmla="*/ 426 h 508"/>
                <a:gd name="T68" fmla="*/ 814 w 1019"/>
                <a:gd name="T69" fmla="*/ 439 h 508"/>
                <a:gd name="T70" fmla="*/ 796 w 1019"/>
                <a:gd name="T71" fmla="*/ 445 h 508"/>
                <a:gd name="T72" fmla="*/ 90 w 1019"/>
                <a:gd name="T73" fmla="*/ 445 h 508"/>
                <a:gd name="T74" fmla="*/ 73 w 1019"/>
                <a:gd name="T75" fmla="*/ 436 h 508"/>
                <a:gd name="T76" fmla="*/ 65 w 1019"/>
                <a:gd name="T77" fmla="*/ 420 h 508"/>
                <a:gd name="T78" fmla="*/ 64 w 1019"/>
                <a:gd name="T79" fmla="*/ 95 h 508"/>
                <a:gd name="T80" fmla="*/ 69 w 1019"/>
                <a:gd name="T81" fmla="*/ 78 h 508"/>
                <a:gd name="T82" fmla="*/ 84 w 1019"/>
                <a:gd name="T83" fmla="*/ 66 h 508"/>
                <a:gd name="T84" fmla="*/ 796 w 1019"/>
                <a:gd name="T85" fmla="*/ 63 h 508"/>
                <a:gd name="T86" fmla="*/ 808 w 1019"/>
                <a:gd name="T87" fmla="*/ 66 h 508"/>
                <a:gd name="T88" fmla="*/ 822 w 1019"/>
                <a:gd name="T89" fmla="*/ 78 h 508"/>
                <a:gd name="T90" fmla="*/ 828 w 1019"/>
                <a:gd name="T91" fmla="*/ 95 h 508"/>
                <a:gd name="T92" fmla="*/ 891 w 1019"/>
                <a:gd name="T93" fmla="*/ 349 h 508"/>
                <a:gd name="T94" fmla="*/ 954 w 1019"/>
                <a:gd name="T95" fmla="*/ 349 h 508"/>
                <a:gd name="T96" fmla="*/ 598 w 1019"/>
                <a:gd name="T97" fmla="*/ 150 h 508"/>
                <a:gd name="T98" fmla="*/ 582 w 1019"/>
                <a:gd name="T99" fmla="*/ 136 h 508"/>
                <a:gd name="T100" fmla="*/ 563 w 1019"/>
                <a:gd name="T101" fmla="*/ 127 h 508"/>
                <a:gd name="T102" fmla="*/ 159 w 1019"/>
                <a:gd name="T103" fmla="*/ 127 h 508"/>
                <a:gd name="T104" fmla="*/ 142 w 1019"/>
                <a:gd name="T105" fmla="*/ 133 h 508"/>
                <a:gd name="T106" fmla="*/ 130 w 1019"/>
                <a:gd name="T107" fmla="*/ 147 h 508"/>
                <a:gd name="T108" fmla="*/ 128 w 1019"/>
                <a:gd name="T109" fmla="*/ 349 h 508"/>
                <a:gd name="T110" fmla="*/ 130 w 1019"/>
                <a:gd name="T111" fmla="*/ 362 h 508"/>
                <a:gd name="T112" fmla="*/ 142 w 1019"/>
                <a:gd name="T113" fmla="*/ 376 h 508"/>
                <a:gd name="T114" fmla="*/ 159 w 1019"/>
                <a:gd name="T115" fmla="*/ 382 h 508"/>
                <a:gd name="T116" fmla="*/ 689 w 1019"/>
                <a:gd name="T117" fmla="*/ 380 h 508"/>
                <a:gd name="T118" fmla="*/ 701 w 1019"/>
                <a:gd name="T119" fmla="*/ 373 h 508"/>
                <a:gd name="T120" fmla="*/ 702 w 1019"/>
                <a:gd name="T121" fmla="*/ 35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9" h="508">
                  <a:moveTo>
                    <a:pt x="954" y="95"/>
                  </a:moveTo>
                  <a:lnTo>
                    <a:pt x="891" y="95"/>
                  </a:lnTo>
                  <a:lnTo>
                    <a:pt x="891" y="95"/>
                  </a:lnTo>
                  <a:lnTo>
                    <a:pt x="891" y="85"/>
                  </a:lnTo>
                  <a:lnTo>
                    <a:pt x="889" y="76"/>
                  </a:lnTo>
                  <a:lnTo>
                    <a:pt x="887" y="67"/>
                  </a:lnTo>
                  <a:lnTo>
                    <a:pt x="883" y="59"/>
                  </a:lnTo>
                  <a:lnTo>
                    <a:pt x="879" y="50"/>
                  </a:lnTo>
                  <a:lnTo>
                    <a:pt x="875" y="41"/>
                  </a:lnTo>
                  <a:lnTo>
                    <a:pt x="870" y="35"/>
                  </a:lnTo>
                  <a:lnTo>
                    <a:pt x="863" y="27"/>
                  </a:lnTo>
                  <a:lnTo>
                    <a:pt x="857" y="22"/>
                  </a:lnTo>
                  <a:lnTo>
                    <a:pt x="849" y="16"/>
                  </a:lnTo>
                  <a:lnTo>
                    <a:pt x="842" y="11"/>
                  </a:lnTo>
                  <a:lnTo>
                    <a:pt x="833" y="7"/>
                  </a:lnTo>
                  <a:lnTo>
                    <a:pt x="824" y="4"/>
                  </a:lnTo>
                  <a:lnTo>
                    <a:pt x="815" y="2"/>
                  </a:lnTo>
                  <a:lnTo>
                    <a:pt x="805" y="1"/>
                  </a:lnTo>
                  <a:lnTo>
                    <a:pt x="7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6" y="1"/>
                  </a:lnTo>
                  <a:lnTo>
                    <a:pt x="77" y="2"/>
                  </a:lnTo>
                  <a:lnTo>
                    <a:pt x="68" y="4"/>
                  </a:lnTo>
                  <a:lnTo>
                    <a:pt x="58" y="7"/>
                  </a:lnTo>
                  <a:lnTo>
                    <a:pt x="51" y="11"/>
                  </a:lnTo>
                  <a:lnTo>
                    <a:pt x="42" y="16"/>
                  </a:lnTo>
                  <a:lnTo>
                    <a:pt x="35" y="22"/>
                  </a:lnTo>
                  <a:lnTo>
                    <a:pt x="28" y="27"/>
                  </a:lnTo>
                  <a:lnTo>
                    <a:pt x="22" y="35"/>
                  </a:lnTo>
                  <a:lnTo>
                    <a:pt x="17" y="41"/>
                  </a:lnTo>
                  <a:lnTo>
                    <a:pt x="12" y="50"/>
                  </a:lnTo>
                  <a:lnTo>
                    <a:pt x="8" y="59"/>
                  </a:lnTo>
                  <a:lnTo>
                    <a:pt x="5" y="67"/>
                  </a:lnTo>
                  <a:lnTo>
                    <a:pt x="3" y="76"/>
                  </a:lnTo>
                  <a:lnTo>
                    <a:pt x="2" y="85"/>
                  </a:lnTo>
                  <a:lnTo>
                    <a:pt x="0" y="95"/>
                  </a:lnTo>
                  <a:lnTo>
                    <a:pt x="0" y="414"/>
                  </a:lnTo>
                  <a:lnTo>
                    <a:pt x="0" y="414"/>
                  </a:lnTo>
                  <a:lnTo>
                    <a:pt x="2" y="423"/>
                  </a:lnTo>
                  <a:lnTo>
                    <a:pt x="3" y="432"/>
                  </a:lnTo>
                  <a:lnTo>
                    <a:pt x="5" y="442"/>
                  </a:lnTo>
                  <a:lnTo>
                    <a:pt x="8" y="450"/>
                  </a:lnTo>
                  <a:lnTo>
                    <a:pt x="12" y="459"/>
                  </a:lnTo>
                  <a:lnTo>
                    <a:pt x="17" y="466"/>
                  </a:lnTo>
                  <a:lnTo>
                    <a:pt x="22" y="474"/>
                  </a:lnTo>
                  <a:lnTo>
                    <a:pt x="28" y="480"/>
                  </a:lnTo>
                  <a:lnTo>
                    <a:pt x="35" y="487"/>
                  </a:lnTo>
                  <a:lnTo>
                    <a:pt x="42" y="492"/>
                  </a:lnTo>
                  <a:lnTo>
                    <a:pt x="51" y="497"/>
                  </a:lnTo>
                  <a:lnTo>
                    <a:pt x="58" y="501"/>
                  </a:lnTo>
                  <a:lnTo>
                    <a:pt x="68" y="504"/>
                  </a:lnTo>
                  <a:lnTo>
                    <a:pt x="77" y="507"/>
                  </a:lnTo>
                  <a:lnTo>
                    <a:pt x="86" y="508"/>
                  </a:lnTo>
                  <a:lnTo>
                    <a:pt x="96" y="508"/>
                  </a:lnTo>
                  <a:lnTo>
                    <a:pt x="796" y="508"/>
                  </a:lnTo>
                  <a:lnTo>
                    <a:pt x="796" y="508"/>
                  </a:lnTo>
                  <a:lnTo>
                    <a:pt x="805" y="508"/>
                  </a:lnTo>
                  <a:lnTo>
                    <a:pt x="815" y="507"/>
                  </a:lnTo>
                  <a:lnTo>
                    <a:pt x="824" y="504"/>
                  </a:lnTo>
                  <a:lnTo>
                    <a:pt x="833" y="501"/>
                  </a:lnTo>
                  <a:lnTo>
                    <a:pt x="842" y="497"/>
                  </a:lnTo>
                  <a:lnTo>
                    <a:pt x="849" y="492"/>
                  </a:lnTo>
                  <a:lnTo>
                    <a:pt x="857" y="487"/>
                  </a:lnTo>
                  <a:lnTo>
                    <a:pt x="863" y="480"/>
                  </a:lnTo>
                  <a:lnTo>
                    <a:pt x="870" y="474"/>
                  </a:lnTo>
                  <a:lnTo>
                    <a:pt x="875" y="466"/>
                  </a:lnTo>
                  <a:lnTo>
                    <a:pt x="879" y="459"/>
                  </a:lnTo>
                  <a:lnTo>
                    <a:pt x="883" y="450"/>
                  </a:lnTo>
                  <a:lnTo>
                    <a:pt x="887" y="442"/>
                  </a:lnTo>
                  <a:lnTo>
                    <a:pt x="889" y="432"/>
                  </a:lnTo>
                  <a:lnTo>
                    <a:pt x="891" y="423"/>
                  </a:lnTo>
                  <a:lnTo>
                    <a:pt x="891" y="414"/>
                  </a:lnTo>
                  <a:lnTo>
                    <a:pt x="954" y="414"/>
                  </a:lnTo>
                  <a:lnTo>
                    <a:pt x="954" y="414"/>
                  </a:lnTo>
                  <a:lnTo>
                    <a:pt x="961" y="413"/>
                  </a:lnTo>
                  <a:lnTo>
                    <a:pt x="967" y="412"/>
                  </a:lnTo>
                  <a:lnTo>
                    <a:pt x="979" y="408"/>
                  </a:lnTo>
                  <a:lnTo>
                    <a:pt x="990" y="402"/>
                  </a:lnTo>
                  <a:lnTo>
                    <a:pt x="999" y="394"/>
                  </a:lnTo>
                  <a:lnTo>
                    <a:pt x="1008" y="385"/>
                  </a:lnTo>
                  <a:lnTo>
                    <a:pt x="1013" y="374"/>
                  </a:lnTo>
                  <a:lnTo>
                    <a:pt x="1017" y="362"/>
                  </a:lnTo>
                  <a:lnTo>
                    <a:pt x="1018" y="356"/>
                  </a:lnTo>
                  <a:lnTo>
                    <a:pt x="1019" y="349"/>
                  </a:lnTo>
                  <a:lnTo>
                    <a:pt x="1019" y="158"/>
                  </a:lnTo>
                  <a:lnTo>
                    <a:pt x="1019" y="158"/>
                  </a:lnTo>
                  <a:lnTo>
                    <a:pt x="1018" y="152"/>
                  </a:lnTo>
                  <a:lnTo>
                    <a:pt x="1017" y="145"/>
                  </a:lnTo>
                  <a:lnTo>
                    <a:pt x="1013" y="134"/>
                  </a:lnTo>
                  <a:lnTo>
                    <a:pt x="1008" y="123"/>
                  </a:lnTo>
                  <a:lnTo>
                    <a:pt x="999" y="114"/>
                  </a:lnTo>
                  <a:lnTo>
                    <a:pt x="990" y="106"/>
                  </a:lnTo>
                  <a:lnTo>
                    <a:pt x="979" y="100"/>
                  </a:lnTo>
                  <a:lnTo>
                    <a:pt x="967" y="96"/>
                  </a:lnTo>
                  <a:lnTo>
                    <a:pt x="961" y="95"/>
                  </a:lnTo>
                  <a:lnTo>
                    <a:pt x="954" y="95"/>
                  </a:lnTo>
                  <a:lnTo>
                    <a:pt x="954" y="95"/>
                  </a:lnTo>
                  <a:close/>
                  <a:moveTo>
                    <a:pt x="828" y="414"/>
                  </a:moveTo>
                  <a:lnTo>
                    <a:pt x="828" y="414"/>
                  </a:lnTo>
                  <a:lnTo>
                    <a:pt x="827" y="420"/>
                  </a:lnTo>
                  <a:lnTo>
                    <a:pt x="824" y="426"/>
                  </a:lnTo>
                  <a:lnTo>
                    <a:pt x="822" y="431"/>
                  </a:lnTo>
                  <a:lnTo>
                    <a:pt x="818" y="436"/>
                  </a:lnTo>
                  <a:lnTo>
                    <a:pt x="814" y="439"/>
                  </a:lnTo>
                  <a:lnTo>
                    <a:pt x="808" y="443"/>
                  </a:lnTo>
                  <a:lnTo>
                    <a:pt x="802" y="445"/>
                  </a:lnTo>
                  <a:lnTo>
                    <a:pt x="796" y="445"/>
                  </a:lnTo>
                  <a:lnTo>
                    <a:pt x="96" y="445"/>
                  </a:lnTo>
                  <a:lnTo>
                    <a:pt x="96" y="445"/>
                  </a:lnTo>
                  <a:lnTo>
                    <a:pt x="90" y="445"/>
                  </a:lnTo>
                  <a:lnTo>
                    <a:pt x="84" y="443"/>
                  </a:lnTo>
                  <a:lnTo>
                    <a:pt x="78" y="439"/>
                  </a:lnTo>
                  <a:lnTo>
                    <a:pt x="73" y="436"/>
                  </a:lnTo>
                  <a:lnTo>
                    <a:pt x="69" y="431"/>
                  </a:lnTo>
                  <a:lnTo>
                    <a:pt x="67" y="426"/>
                  </a:lnTo>
                  <a:lnTo>
                    <a:pt x="65" y="420"/>
                  </a:lnTo>
                  <a:lnTo>
                    <a:pt x="64" y="414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5" y="89"/>
                  </a:lnTo>
                  <a:lnTo>
                    <a:pt x="67" y="83"/>
                  </a:lnTo>
                  <a:lnTo>
                    <a:pt x="69" y="78"/>
                  </a:lnTo>
                  <a:lnTo>
                    <a:pt x="73" y="73"/>
                  </a:lnTo>
                  <a:lnTo>
                    <a:pt x="78" y="69"/>
                  </a:lnTo>
                  <a:lnTo>
                    <a:pt x="84" y="66"/>
                  </a:lnTo>
                  <a:lnTo>
                    <a:pt x="90" y="64"/>
                  </a:lnTo>
                  <a:lnTo>
                    <a:pt x="96" y="63"/>
                  </a:lnTo>
                  <a:lnTo>
                    <a:pt x="796" y="63"/>
                  </a:lnTo>
                  <a:lnTo>
                    <a:pt x="796" y="63"/>
                  </a:lnTo>
                  <a:lnTo>
                    <a:pt x="802" y="64"/>
                  </a:lnTo>
                  <a:lnTo>
                    <a:pt x="808" y="66"/>
                  </a:lnTo>
                  <a:lnTo>
                    <a:pt x="814" y="69"/>
                  </a:lnTo>
                  <a:lnTo>
                    <a:pt x="818" y="73"/>
                  </a:lnTo>
                  <a:lnTo>
                    <a:pt x="822" y="78"/>
                  </a:lnTo>
                  <a:lnTo>
                    <a:pt x="824" y="83"/>
                  </a:lnTo>
                  <a:lnTo>
                    <a:pt x="827" y="89"/>
                  </a:lnTo>
                  <a:lnTo>
                    <a:pt x="828" y="95"/>
                  </a:lnTo>
                  <a:lnTo>
                    <a:pt x="828" y="414"/>
                  </a:lnTo>
                  <a:close/>
                  <a:moveTo>
                    <a:pt x="954" y="349"/>
                  </a:moveTo>
                  <a:lnTo>
                    <a:pt x="891" y="349"/>
                  </a:lnTo>
                  <a:lnTo>
                    <a:pt x="891" y="158"/>
                  </a:lnTo>
                  <a:lnTo>
                    <a:pt x="954" y="158"/>
                  </a:lnTo>
                  <a:lnTo>
                    <a:pt x="954" y="349"/>
                  </a:lnTo>
                  <a:close/>
                  <a:moveTo>
                    <a:pt x="601" y="155"/>
                  </a:moveTo>
                  <a:lnTo>
                    <a:pt x="601" y="155"/>
                  </a:lnTo>
                  <a:lnTo>
                    <a:pt x="598" y="150"/>
                  </a:lnTo>
                  <a:lnTo>
                    <a:pt x="594" y="144"/>
                  </a:lnTo>
                  <a:lnTo>
                    <a:pt x="588" y="139"/>
                  </a:lnTo>
                  <a:lnTo>
                    <a:pt x="582" y="136"/>
                  </a:lnTo>
                  <a:lnTo>
                    <a:pt x="576" y="132"/>
                  </a:lnTo>
                  <a:lnTo>
                    <a:pt x="569" y="129"/>
                  </a:lnTo>
                  <a:lnTo>
                    <a:pt x="563" y="127"/>
                  </a:lnTo>
                  <a:lnTo>
                    <a:pt x="555" y="127"/>
                  </a:lnTo>
                  <a:lnTo>
                    <a:pt x="159" y="127"/>
                  </a:lnTo>
                  <a:lnTo>
                    <a:pt x="159" y="127"/>
                  </a:lnTo>
                  <a:lnTo>
                    <a:pt x="153" y="127"/>
                  </a:lnTo>
                  <a:lnTo>
                    <a:pt x="147" y="129"/>
                  </a:lnTo>
                  <a:lnTo>
                    <a:pt x="142" y="133"/>
                  </a:lnTo>
                  <a:lnTo>
                    <a:pt x="137" y="136"/>
                  </a:lnTo>
                  <a:lnTo>
                    <a:pt x="133" y="141"/>
                  </a:lnTo>
                  <a:lnTo>
                    <a:pt x="130" y="147"/>
                  </a:lnTo>
                  <a:lnTo>
                    <a:pt x="128" y="152"/>
                  </a:lnTo>
                  <a:lnTo>
                    <a:pt x="128" y="158"/>
                  </a:lnTo>
                  <a:lnTo>
                    <a:pt x="128" y="349"/>
                  </a:lnTo>
                  <a:lnTo>
                    <a:pt x="128" y="349"/>
                  </a:lnTo>
                  <a:lnTo>
                    <a:pt x="128" y="356"/>
                  </a:lnTo>
                  <a:lnTo>
                    <a:pt x="130" y="362"/>
                  </a:lnTo>
                  <a:lnTo>
                    <a:pt x="133" y="368"/>
                  </a:lnTo>
                  <a:lnTo>
                    <a:pt x="137" y="372"/>
                  </a:lnTo>
                  <a:lnTo>
                    <a:pt x="142" y="376"/>
                  </a:lnTo>
                  <a:lnTo>
                    <a:pt x="147" y="379"/>
                  </a:lnTo>
                  <a:lnTo>
                    <a:pt x="153" y="380"/>
                  </a:lnTo>
                  <a:lnTo>
                    <a:pt x="159" y="382"/>
                  </a:lnTo>
                  <a:lnTo>
                    <a:pt x="683" y="382"/>
                  </a:lnTo>
                  <a:lnTo>
                    <a:pt x="683" y="382"/>
                  </a:lnTo>
                  <a:lnTo>
                    <a:pt x="689" y="380"/>
                  </a:lnTo>
                  <a:lnTo>
                    <a:pt x="694" y="379"/>
                  </a:lnTo>
                  <a:lnTo>
                    <a:pt x="698" y="376"/>
                  </a:lnTo>
                  <a:lnTo>
                    <a:pt x="701" y="373"/>
                  </a:lnTo>
                  <a:lnTo>
                    <a:pt x="703" y="369"/>
                  </a:lnTo>
                  <a:lnTo>
                    <a:pt x="703" y="364"/>
                  </a:lnTo>
                  <a:lnTo>
                    <a:pt x="702" y="359"/>
                  </a:lnTo>
                  <a:lnTo>
                    <a:pt x="700" y="353"/>
                  </a:lnTo>
                  <a:lnTo>
                    <a:pt x="601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7" name="组合 42"/>
          <p:cNvGrpSpPr/>
          <p:nvPr/>
        </p:nvGrpSpPr>
        <p:grpSpPr>
          <a:xfrm>
            <a:off x="3865711" y="3224690"/>
            <a:ext cx="869447" cy="869564"/>
            <a:chOff x="3846456" y="3334254"/>
            <a:chExt cx="869714" cy="869714"/>
          </a:xfrm>
        </p:grpSpPr>
        <p:sp>
          <p:nvSpPr>
            <p:cNvPr id="14" name="椭圆 13"/>
            <p:cNvSpPr/>
            <p:nvPr/>
          </p:nvSpPr>
          <p:spPr>
            <a:xfrm>
              <a:off x="3846456" y="3334254"/>
              <a:ext cx="869714" cy="8697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7" name="Freeform 99"/>
            <p:cNvSpPr>
              <a:spLocks noEditPoints="1"/>
            </p:cNvSpPr>
            <p:nvPr/>
          </p:nvSpPr>
          <p:spPr bwMode="auto">
            <a:xfrm>
              <a:off x="4120181" y="3598744"/>
              <a:ext cx="322263" cy="323850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1" name="组合 41"/>
          <p:cNvGrpSpPr/>
          <p:nvPr/>
        </p:nvGrpSpPr>
        <p:grpSpPr>
          <a:xfrm>
            <a:off x="5623661" y="1592840"/>
            <a:ext cx="869447" cy="869564"/>
            <a:chOff x="4753799" y="1762689"/>
            <a:chExt cx="869714" cy="869714"/>
          </a:xfrm>
        </p:grpSpPr>
        <p:sp>
          <p:nvSpPr>
            <p:cNvPr id="17" name="椭圆 16"/>
            <p:cNvSpPr/>
            <p:nvPr/>
          </p:nvSpPr>
          <p:spPr>
            <a:xfrm>
              <a:off x="4753799" y="1762689"/>
              <a:ext cx="869714" cy="86971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8" name="Freeform 101"/>
            <p:cNvSpPr>
              <a:spLocks noEditPoints="1"/>
            </p:cNvSpPr>
            <p:nvPr/>
          </p:nvSpPr>
          <p:spPr bwMode="auto">
            <a:xfrm>
              <a:off x="5075800" y="2035621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27" name="文本框 10">
            <a:extLst>
              <a:ext uri="{FF2B5EF4-FFF2-40B4-BE49-F238E27FC236}">
                <a16:creationId xmlns:a16="http://schemas.microsoft.com/office/drawing/2014/main" id="{5259D19F-052C-4723-A6D9-4905BE5E8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组内分工</a:t>
            </a:r>
          </a:p>
        </p:txBody>
      </p:sp>
      <p:sp>
        <p:nvSpPr>
          <p:cNvPr id="28" name="矩形 1">
            <a:extLst>
              <a:ext uri="{FF2B5EF4-FFF2-40B4-BE49-F238E27FC236}">
                <a16:creationId xmlns:a16="http://schemas.microsoft.com/office/drawing/2014/main" id="{D7E2E362-6F7E-49E1-B59D-DFB1834AA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66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910545" y="534717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658A09-94DD-4D42-A1E6-877B1B733197}"/>
              </a:ext>
            </a:extLst>
          </p:cNvPr>
          <p:cNvGrpSpPr/>
          <p:nvPr/>
        </p:nvGrpSpPr>
        <p:grpSpPr>
          <a:xfrm>
            <a:off x="5178458" y="1364474"/>
            <a:ext cx="1835083" cy="1125565"/>
            <a:chOff x="5178000" y="1248360"/>
            <a:chExt cx="1835083" cy="645459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4393DC5-7F50-4EA2-8054-6E651B261BDF}"/>
                </a:ext>
              </a:extLst>
            </p:cNvPr>
            <p:cNvCxnSpPr/>
            <p:nvPr/>
          </p:nvCxnSpPr>
          <p:spPr>
            <a:xfrm>
              <a:off x="5178000" y="1267408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320CBD2-A6F5-45DE-BF56-9DBE0A074F23}"/>
                </a:ext>
              </a:extLst>
            </p:cNvPr>
            <p:cNvCxnSpPr/>
            <p:nvPr/>
          </p:nvCxnSpPr>
          <p:spPr>
            <a:xfrm>
              <a:off x="5178000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0CBFE0D-445F-4C61-B017-E84CBA945535}"/>
                </a:ext>
              </a:extLst>
            </p:cNvPr>
            <p:cNvCxnSpPr/>
            <p:nvPr/>
          </p:nvCxnSpPr>
          <p:spPr>
            <a:xfrm>
              <a:off x="7013083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B22691D-A916-41EF-B5E9-68B2F5D43576}"/>
              </a:ext>
            </a:extLst>
          </p:cNvPr>
          <p:cNvCxnSpPr/>
          <p:nvPr/>
        </p:nvCxnSpPr>
        <p:spPr>
          <a:xfrm>
            <a:off x="6096458" y="4079263"/>
            <a:ext cx="0" cy="660400"/>
          </a:xfrm>
          <a:prstGeom prst="line">
            <a:avLst/>
          </a:prstGeom>
          <a:ln w="63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06C9309-DA9A-4E52-B9D6-A88C4EF798D2}"/>
              </a:ext>
            </a:extLst>
          </p:cNvPr>
          <p:cNvSpPr txBox="1"/>
          <p:nvPr/>
        </p:nvSpPr>
        <p:spPr>
          <a:xfrm>
            <a:off x="2921219" y="2490039"/>
            <a:ext cx="6349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非常感谢您的观看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232BAD4-3E3D-4B01-9EA0-34C1CAA212B7}"/>
              </a:ext>
            </a:extLst>
          </p:cNvPr>
          <p:cNvGrpSpPr/>
          <p:nvPr/>
        </p:nvGrpSpPr>
        <p:grpSpPr>
          <a:xfrm>
            <a:off x="5178458" y="3199799"/>
            <a:ext cx="1835083" cy="2130806"/>
            <a:chOff x="5178000" y="3580112"/>
            <a:chExt cx="1835083" cy="1634379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905B06-9247-47FC-8F86-DFC336F3E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083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ABEDD52-1F0E-4582-A1D5-4034B77F7F4E}"/>
                </a:ext>
              </a:extLst>
            </p:cNvPr>
            <p:cNvCxnSpPr/>
            <p:nvPr/>
          </p:nvCxnSpPr>
          <p:spPr>
            <a:xfrm>
              <a:off x="5178000" y="5193853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2A2E27C-1B12-4DFF-98E8-0259CC25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000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88E5D509-E508-4364-886D-8C3B6D5CD86A}"/>
              </a:ext>
            </a:extLst>
          </p:cNvPr>
          <p:cNvSpPr/>
          <p:nvPr/>
        </p:nvSpPr>
        <p:spPr>
          <a:xfrm rot="9600000">
            <a:off x="4045782" y="4504896"/>
            <a:ext cx="4101352" cy="774786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0881E12-60F7-4FFC-9C1D-17F9A247F4A4}"/>
              </a:ext>
            </a:extLst>
          </p:cNvPr>
          <p:cNvSpPr txBox="1"/>
          <p:nvPr/>
        </p:nvSpPr>
        <p:spPr>
          <a:xfrm>
            <a:off x="5267783" y="4845320"/>
            <a:ext cx="1657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OCR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45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17C4C34-FF54-4740-BD9D-EA91850DE209}"/>
              </a:ext>
            </a:extLst>
          </p:cNvPr>
          <p:cNvGrpSpPr/>
          <p:nvPr/>
        </p:nvGrpSpPr>
        <p:grpSpPr>
          <a:xfrm>
            <a:off x="5814266" y="1132355"/>
            <a:ext cx="4457700" cy="827881"/>
            <a:chOff x="6591300" y="1650829"/>
            <a:chExt cx="4457700" cy="827881"/>
          </a:xfrm>
        </p:grpSpPr>
        <p:sp>
          <p:nvSpPr>
            <p:cNvPr id="3" name="菱形 2">
              <a:extLst>
                <a:ext uri="{FF2B5EF4-FFF2-40B4-BE49-F238E27FC236}">
                  <a16:creationId xmlns:a16="http://schemas.microsoft.com/office/drawing/2014/main" id="{CC2AC891-CF77-4576-BF9E-58002D224353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C97AA2D-41F0-419D-9807-529D5EDB42BA}"/>
                </a:ext>
              </a:extLst>
            </p:cNvPr>
            <p:cNvGrpSpPr/>
            <p:nvPr/>
          </p:nvGrpSpPr>
          <p:grpSpPr>
            <a:xfrm>
              <a:off x="7590631" y="1703154"/>
              <a:ext cx="3458369" cy="707263"/>
              <a:chOff x="7419181" y="1757690"/>
              <a:chExt cx="3458369" cy="707263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F89E15-D6BD-4440-A3F2-45089C2149F9}"/>
                  </a:ext>
                </a:extLst>
              </p:cNvPr>
              <p:cNvSpPr txBox="1"/>
              <p:nvPr/>
            </p:nvSpPr>
            <p:spPr>
              <a:xfrm>
                <a:off x="7419181" y="1757690"/>
                <a:ext cx="23915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问题描述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A9A62DC-2E31-4E2F-B679-C22A0767579B}"/>
                  </a:ext>
                </a:extLst>
              </p:cNvPr>
              <p:cNvSpPr txBox="1"/>
              <p:nvPr/>
            </p:nvSpPr>
            <p:spPr>
              <a:xfrm>
                <a:off x="7419181" y="2178080"/>
                <a:ext cx="3458369" cy="286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377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Problem Description</a:t>
                </a: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EAEF6F-C199-47E1-AC71-0269503F78E7}"/>
              </a:ext>
            </a:extLst>
          </p:cNvPr>
          <p:cNvGrpSpPr/>
          <p:nvPr/>
        </p:nvGrpSpPr>
        <p:grpSpPr>
          <a:xfrm>
            <a:off x="5814266" y="2450789"/>
            <a:ext cx="4457700" cy="827881"/>
            <a:chOff x="6591300" y="1650829"/>
            <a:chExt cx="4457700" cy="827881"/>
          </a:xfrm>
        </p:grpSpPr>
        <p:sp>
          <p:nvSpPr>
            <p:cNvPr id="8" name="菱形 7">
              <a:extLst>
                <a:ext uri="{FF2B5EF4-FFF2-40B4-BE49-F238E27FC236}">
                  <a16:creationId xmlns:a16="http://schemas.microsoft.com/office/drawing/2014/main" id="{AC367E3A-FFFE-4749-8D19-2317BC1ED9EC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2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78A36D1-80E2-451E-B214-0F549269819D}"/>
                </a:ext>
              </a:extLst>
            </p:cNvPr>
            <p:cNvGrpSpPr/>
            <p:nvPr/>
          </p:nvGrpSpPr>
          <p:grpSpPr>
            <a:xfrm>
              <a:off x="7590631" y="1703154"/>
              <a:ext cx="3458369" cy="707841"/>
              <a:chOff x="7419181" y="1757690"/>
              <a:chExt cx="3458369" cy="707841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89BC19E-9D4F-47F7-AF11-ECFF4391272C}"/>
                  </a:ext>
                </a:extLst>
              </p:cNvPr>
              <p:cNvSpPr txBox="1"/>
              <p:nvPr/>
            </p:nvSpPr>
            <p:spPr>
              <a:xfrm>
                <a:off x="7419181" y="1757690"/>
                <a:ext cx="23915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算法思路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0CEA41-2089-4D00-8CB0-147FE02113EE}"/>
                  </a:ext>
                </a:extLst>
              </p:cNvPr>
              <p:cNvSpPr txBox="1"/>
              <p:nvPr/>
            </p:nvSpPr>
            <p:spPr>
              <a:xfrm>
                <a:off x="7419181" y="2178080"/>
                <a:ext cx="3458369" cy="28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377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Algorithm ideas</a:t>
                </a: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2C97C78-00E7-4B8A-8D49-F746877AC85F}"/>
              </a:ext>
            </a:extLst>
          </p:cNvPr>
          <p:cNvGrpSpPr/>
          <p:nvPr/>
        </p:nvGrpSpPr>
        <p:grpSpPr>
          <a:xfrm>
            <a:off x="5848422" y="3643966"/>
            <a:ext cx="4457700" cy="827881"/>
            <a:chOff x="6591300" y="1650829"/>
            <a:chExt cx="4457700" cy="827881"/>
          </a:xfrm>
        </p:grpSpPr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1A52B230-FF25-4022-BDC9-B684375010EE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3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19E1DB1-57E0-4ADE-8323-3037B81C2AAE}"/>
                </a:ext>
              </a:extLst>
            </p:cNvPr>
            <p:cNvGrpSpPr/>
            <p:nvPr/>
          </p:nvGrpSpPr>
          <p:grpSpPr>
            <a:xfrm>
              <a:off x="7590631" y="1703154"/>
              <a:ext cx="3458369" cy="707263"/>
              <a:chOff x="7419181" y="1757690"/>
              <a:chExt cx="3458369" cy="707263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F989260-5F95-461C-9197-EF6E9266C468}"/>
                  </a:ext>
                </a:extLst>
              </p:cNvPr>
              <p:cNvSpPr txBox="1"/>
              <p:nvPr/>
            </p:nvSpPr>
            <p:spPr>
              <a:xfrm>
                <a:off x="7419181" y="1757690"/>
                <a:ext cx="23915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重要函数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571EAD4-9663-49F1-A442-3E78737B2A41}"/>
                  </a:ext>
                </a:extLst>
              </p:cNvPr>
              <p:cNvSpPr txBox="1"/>
              <p:nvPr/>
            </p:nvSpPr>
            <p:spPr>
              <a:xfrm>
                <a:off x="7419181" y="2178080"/>
                <a:ext cx="3458369" cy="286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377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importance function</a:t>
                </a: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FBC53B0-BA17-41DE-9D88-415B2B4A02CD}"/>
              </a:ext>
            </a:extLst>
          </p:cNvPr>
          <p:cNvGrpSpPr/>
          <p:nvPr/>
        </p:nvGrpSpPr>
        <p:grpSpPr>
          <a:xfrm>
            <a:off x="5869696" y="4842970"/>
            <a:ext cx="4457700" cy="827881"/>
            <a:chOff x="6591300" y="1650829"/>
            <a:chExt cx="4457700" cy="827881"/>
          </a:xfrm>
        </p:grpSpPr>
        <p:sp>
          <p:nvSpPr>
            <p:cNvPr id="18" name="菱形 17">
              <a:extLst>
                <a:ext uri="{FF2B5EF4-FFF2-40B4-BE49-F238E27FC236}">
                  <a16:creationId xmlns:a16="http://schemas.microsoft.com/office/drawing/2014/main" id="{09DC9B01-1FCC-4877-913D-FD1DF3083800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4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98A8144-27DF-45A1-A267-192E2E071A1F}"/>
                </a:ext>
              </a:extLst>
            </p:cNvPr>
            <p:cNvGrpSpPr/>
            <p:nvPr/>
          </p:nvGrpSpPr>
          <p:grpSpPr>
            <a:xfrm>
              <a:off x="7590631" y="1703154"/>
              <a:ext cx="3458369" cy="707841"/>
              <a:chOff x="7419181" y="1757690"/>
              <a:chExt cx="3458369" cy="707841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BEBBD24-8CC7-4FDF-8645-C7324614E561}"/>
                  </a:ext>
                </a:extLst>
              </p:cNvPr>
              <p:cNvSpPr txBox="1"/>
              <p:nvPr/>
            </p:nvSpPr>
            <p:spPr>
              <a:xfrm>
                <a:off x="7419181" y="1757690"/>
                <a:ext cx="24164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kumimoji="1"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收获与不足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39B9369-69F6-44FD-B947-0065E86EDB2A}"/>
                  </a:ext>
                </a:extLst>
              </p:cNvPr>
              <p:cNvSpPr txBox="1"/>
              <p:nvPr/>
            </p:nvSpPr>
            <p:spPr>
              <a:xfrm>
                <a:off x="7419181" y="2178080"/>
                <a:ext cx="3458369" cy="28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377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Gains and Shortcomings</a:t>
                </a:r>
              </a:p>
            </p:txBody>
          </p: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D505EE5-A18F-4FD7-A812-A17426DB2DA8}"/>
              </a:ext>
            </a:extLst>
          </p:cNvPr>
          <p:cNvSpPr txBox="1"/>
          <p:nvPr/>
        </p:nvSpPr>
        <p:spPr>
          <a:xfrm>
            <a:off x="1391405" y="938459"/>
            <a:ext cx="3356061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>
              <a:defRPr/>
            </a:pPr>
            <a:r>
              <a:rPr lang="en-US" altLang="zh-CN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08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01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问题描述</a:t>
            </a:r>
          </a:p>
        </p:txBody>
      </p:sp>
    </p:spTree>
    <p:extLst>
      <p:ext uri="{BB962C8B-B14F-4D97-AF65-F5344CB8AC3E}">
        <p14:creationId xmlns:p14="http://schemas.microsoft.com/office/powerpoint/2010/main" val="265756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标注 6"/>
          <p:cNvSpPr/>
          <p:nvPr/>
        </p:nvSpPr>
        <p:spPr>
          <a:xfrm>
            <a:off x="8536173" y="1570182"/>
            <a:ext cx="3240191" cy="2050473"/>
          </a:xfrm>
          <a:prstGeom prst="wedgeRectCallout">
            <a:avLst>
              <a:gd name="adj1" fmla="val 41393"/>
              <a:gd name="adj2" fmla="val -19934"/>
            </a:avLst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5" rIns="91412" bIns="45705" rtlCol="0" anchor="ctr"/>
          <a:lstStyle/>
          <a:p>
            <a:pPr marL="360363" defTabSz="1215630">
              <a:spcBef>
                <a:spcPct val="20000"/>
              </a:spcBef>
            </a:pPr>
            <a:r>
              <a:rPr lang="zh-CN" altLang="zh-CN" dirty="0"/>
              <a:t>杨立昆等人研究出了</a:t>
            </a:r>
            <a:r>
              <a:rPr lang="en-US" altLang="zh-CN" dirty="0" err="1"/>
              <a:t>LeNet</a:t>
            </a:r>
            <a:r>
              <a:rPr lang="zh-CN" altLang="zh-CN" dirty="0"/>
              <a:t>框架，</a:t>
            </a:r>
            <a:r>
              <a:rPr lang="zh-CN" altLang="en-US" dirty="0"/>
              <a:t>在</a:t>
            </a:r>
            <a:r>
              <a:rPr lang="en-US" altLang="zh-CN" dirty="0"/>
              <a:t>MNIST</a:t>
            </a:r>
            <a:r>
              <a:rPr lang="zh-CN" altLang="en-US" dirty="0"/>
              <a:t>数据集上的手写字符识别准确率达到了大约</a:t>
            </a:r>
            <a:r>
              <a:rPr lang="en-US" altLang="zh-CN" b="1" dirty="0"/>
              <a:t>99%</a:t>
            </a:r>
            <a:r>
              <a:rPr lang="zh-CN" altLang="en-US" dirty="0"/>
              <a:t>。奠定了卷积神经网络在计算机视觉领域的地位。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C26C8-6E05-4C31-A5DB-9641968B2FD8}"/>
              </a:ext>
            </a:extLst>
          </p:cNvPr>
          <p:cNvGrpSpPr/>
          <p:nvPr/>
        </p:nvGrpSpPr>
        <p:grpSpPr>
          <a:xfrm>
            <a:off x="1051831" y="1570182"/>
            <a:ext cx="7534861" cy="2050473"/>
            <a:chOff x="1051831" y="2630763"/>
            <a:chExt cx="5023240" cy="1346412"/>
          </a:xfrm>
        </p:grpSpPr>
        <p:sp>
          <p:nvSpPr>
            <p:cNvPr id="9" name="矩形标注 8"/>
            <p:cNvSpPr/>
            <p:nvPr/>
          </p:nvSpPr>
          <p:spPr>
            <a:xfrm>
              <a:off x="3546611" y="2630763"/>
              <a:ext cx="2528460" cy="1346412"/>
            </a:xfrm>
            <a:prstGeom prst="wedgeRectCallout">
              <a:avLst>
                <a:gd name="adj1" fmla="val 59514"/>
                <a:gd name="adj2" fmla="val -21196"/>
              </a:avLst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5" rIns="91412" bIns="45705" rtlCol="0" anchor="ctr"/>
            <a:lstStyle/>
            <a:p>
              <a:pPr marL="268288" defTabSz="1215630">
                <a:spcBef>
                  <a:spcPct val="20000"/>
                </a:spcBef>
              </a:pPr>
              <a:r>
                <a:rPr lang="en-US" altLang="zh-CN" dirty="0"/>
                <a:t>K-</a:t>
              </a:r>
              <a:r>
                <a:rPr lang="zh-CN" altLang="zh-CN" dirty="0"/>
                <a:t>邻近算法、朴素贝叶斯、线性回归等算法</a:t>
              </a:r>
              <a:r>
                <a:rPr lang="zh-CN" altLang="en-US" dirty="0"/>
                <a:t>出现</a:t>
              </a:r>
              <a:r>
                <a:rPr lang="zh-CN" altLang="zh-CN" dirty="0"/>
                <a:t>，这些算法的准确率一般在</a:t>
              </a:r>
              <a:r>
                <a:rPr lang="en-US" altLang="zh-CN" dirty="0"/>
                <a:t>80-90%</a:t>
              </a:r>
              <a:r>
                <a:rPr lang="zh-CN" altLang="zh-CN" dirty="0"/>
                <a:t>左右，虽然看上去很高，一旦投入到实际生产应用中，</a:t>
              </a:r>
              <a:r>
                <a:rPr lang="en-US" altLang="zh-CN" b="1" dirty="0"/>
                <a:t>10%+</a:t>
              </a:r>
              <a:r>
                <a:rPr lang="zh-CN" altLang="zh-CN" dirty="0"/>
                <a:t>的错误率</a:t>
              </a:r>
              <a:r>
                <a:rPr lang="zh-CN" altLang="en-US" dirty="0"/>
                <a:t>影响很大</a:t>
              </a:r>
              <a:r>
                <a:rPr lang="zh-CN" altLang="zh-CN" dirty="0"/>
                <a:t>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1051831" y="2630763"/>
              <a:ext cx="2494781" cy="1346412"/>
            </a:xfrm>
            <a:prstGeom prst="wedgeRectCallout">
              <a:avLst>
                <a:gd name="adj1" fmla="val 59514"/>
                <a:gd name="adj2" fmla="val -21196"/>
              </a:avLst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5" rIns="91412" bIns="45705" rtlCol="0" anchor="ctr"/>
            <a:lstStyle/>
            <a:p>
              <a:pPr defTabSz="1215630">
                <a:spcBef>
                  <a:spcPct val="20000"/>
                </a:spcBef>
              </a:pPr>
              <a:r>
                <a:rPr lang="zh-CN" altLang="zh-CN" dirty="0"/>
                <a:t>邮政局和银行希望</a:t>
              </a:r>
              <a:r>
                <a:rPr lang="zh-CN" altLang="en-US" dirty="0"/>
                <a:t>计算机</a:t>
              </a:r>
              <a:r>
                <a:rPr lang="zh-CN" altLang="zh-CN" dirty="0"/>
                <a:t>能够识别各式各样的手写数字，应用到他们的业务当中。不同人的手写体风格迥异，大小不一， 造成了计算机对手写识别任务的一些困难。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04572" y="4508212"/>
            <a:ext cx="10382855" cy="1077188"/>
          </a:xfrm>
          <a:prstGeom prst="rect">
            <a:avLst/>
          </a:prstGeom>
          <a:noFill/>
        </p:spPr>
        <p:txBody>
          <a:bodyPr wrap="square" lIns="91412" tIns="45705" rIns="91412" bIns="45705" rtlCol="0">
            <a:spAutoFit/>
          </a:bodyPr>
          <a:lstStyle/>
          <a:p>
            <a:r>
              <a:rPr lang="zh-CN" altLang="zh-CN" sz="2000" dirty="0"/>
              <a:t>阅读杨立昆等人的论文</a:t>
            </a:r>
            <a:r>
              <a:rPr lang="en-US" altLang="zh-CN" sz="2000" dirty="0"/>
              <a:t>“Gradient-based learning applied to document recognition”</a:t>
            </a:r>
            <a:r>
              <a:rPr lang="zh-CN" altLang="zh-CN" sz="2000" dirty="0"/>
              <a:t>，也就是</a:t>
            </a:r>
            <a:r>
              <a:rPr lang="en-US" altLang="zh-CN" sz="2000" dirty="0" err="1"/>
              <a:t>LeNet</a:t>
            </a:r>
            <a:r>
              <a:rPr lang="zh-CN" altLang="zh-CN" sz="2000" dirty="0"/>
              <a:t>，</a:t>
            </a:r>
            <a:r>
              <a:rPr lang="zh-CN" altLang="zh-CN" sz="2000" b="1" dirty="0"/>
              <a:t>通过阅读学习和复现，领略人工智能领域的无穷巧妙</a:t>
            </a:r>
            <a:r>
              <a:rPr lang="zh-CN" altLang="en-US" sz="2000" b="1" dirty="0"/>
              <a:t>！</a:t>
            </a:r>
            <a:endParaRPr lang="zh-CN" altLang="zh-CN" sz="2000" b="1" dirty="0"/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76F185-DA0E-4825-A406-989AB2691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问题描述</a:t>
            </a: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A588085F-E627-4657-BD91-BA6F42A29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46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02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算法思路</a:t>
            </a:r>
          </a:p>
        </p:txBody>
      </p:sp>
    </p:spTree>
    <p:extLst>
      <p:ext uri="{BB962C8B-B14F-4D97-AF65-F5344CB8AC3E}">
        <p14:creationId xmlns:p14="http://schemas.microsoft.com/office/powerpoint/2010/main" val="294645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算法思路</a:t>
            </a: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25" name="图片 24" descr="程序框图.drawio">
            <a:extLst>
              <a:ext uri="{FF2B5EF4-FFF2-40B4-BE49-F238E27FC236}">
                <a16:creationId xmlns:a16="http://schemas.microsoft.com/office/drawing/2014/main" id="{2655B3D2-9585-4C01-8446-78B7662D72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9274" y="847003"/>
            <a:ext cx="9377217" cy="516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7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03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重要函数</a:t>
            </a:r>
          </a:p>
        </p:txBody>
      </p:sp>
    </p:spTree>
    <p:extLst>
      <p:ext uri="{BB962C8B-B14F-4D97-AF65-F5344CB8AC3E}">
        <p14:creationId xmlns:p14="http://schemas.microsoft.com/office/powerpoint/2010/main" val="408248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97784" y="6004365"/>
            <a:ext cx="10796432" cy="576163"/>
            <a:chOff x="386" y="2371"/>
            <a:chExt cx="6803" cy="363"/>
          </a:xfrm>
        </p:grpSpPr>
        <p:sp>
          <p:nvSpPr>
            <p:cNvPr id="7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TextBox 146"/>
            <p:cNvSpPr txBox="1">
              <a:spLocks noChangeArrowheads="1"/>
            </p:cNvSpPr>
            <p:nvPr/>
          </p:nvSpPr>
          <p:spPr bwMode="auto">
            <a:xfrm>
              <a:off x="1882" y="2456"/>
              <a:ext cx="5306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本函数的作用是对输入的手写数字图片进行识别，并输出它的预测结果，需要输入图片。</a:t>
              </a:r>
            </a:p>
          </p:txBody>
        </p:sp>
        <p:sp>
          <p:nvSpPr>
            <p:cNvPr id="9" name="Rectangle 44"/>
            <p:cNvSpPr>
              <a:spLocks noChangeArrowheads="1"/>
            </p:cNvSpPr>
            <p:nvPr/>
          </p:nvSpPr>
          <p:spPr bwMode="auto">
            <a:xfrm>
              <a:off x="431" y="2416"/>
              <a:ext cx="1406" cy="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Predict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函数（有参）</a:t>
              </a: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697784" y="950960"/>
            <a:ext cx="10796432" cy="1270041"/>
            <a:chOff x="386" y="2380"/>
            <a:chExt cx="6803" cy="441"/>
          </a:xfrm>
        </p:grpSpPr>
        <p:sp>
          <p:nvSpPr>
            <p:cNvPr id="11" name="矩形 53"/>
            <p:cNvSpPr>
              <a:spLocks noChangeArrowheads="1"/>
            </p:cNvSpPr>
            <p:nvPr/>
          </p:nvSpPr>
          <p:spPr bwMode="auto">
            <a:xfrm>
              <a:off x="386" y="2380"/>
              <a:ext cx="6803" cy="441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2" name="TextBox 146"/>
            <p:cNvSpPr txBox="1">
              <a:spLocks noChangeArrowheads="1"/>
            </p:cNvSpPr>
            <p:nvPr/>
          </p:nvSpPr>
          <p:spPr bwMode="auto">
            <a:xfrm>
              <a:off x="1882" y="2409"/>
              <a:ext cx="5307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本函数作用是读取</a:t>
              </a:r>
              <a:r>
                <a:rPr lang="en-US" altLang="zh-CN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MNIST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数据集。用到了深度学习框架中的</a:t>
              </a:r>
              <a:r>
                <a:rPr lang="en-US" altLang="zh-CN" sz="1400" b="1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torchvision.datasets.MNIST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，</a:t>
              </a:r>
              <a:endParaRPr lang="en-US" altLang="zh-CN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它的作用是下载</a:t>
              </a:r>
              <a:r>
                <a:rPr lang="en-US" altLang="zh-CN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MNIST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并读取，还调用了</a:t>
              </a:r>
              <a:r>
                <a:rPr lang="en-US" altLang="zh-CN" sz="1400" b="1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torch.utils.data.DataLoader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，它使得</a:t>
              </a:r>
              <a:r>
                <a:rPr lang="en-US" altLang="zh-CN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MNIST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读取时可以规定</a:t>
              </a:r>
              <a:r>
                <a:rPr lang="en-US" altLang="zh-CN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batch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大小，</a:t>
              </a:r>
              <a:endParaRPr lang="en-US" altLang="zh-CN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将图像数组转换为</a:t>
              </a:r>
              <a:r>
                <a:rPr lang="en-US" altLang="zh-CN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Tensor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等，十分方便高效。本函数会返回读取到的</a:t>
              </a:r>
              <a:r>
                <a:rPr lang="en-US" altLang="zh-CN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MNIST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。</a:t>
              </a:r>
            </a:p>
          </p:txBody>
        </p:sp>
        <p:sp>
          <p:nvSpPr>
            <p:cNvPr id="13" name="Rectangle 58"/>
            <p:cNvSpPr>
              <a:spLocks noChangeArrowheads="1"/>
            </p:cNvSpPr>
            <p:nvPr/>
          </p:nvSpPr>
          <p:spPr bwMode="auto">
            <a:xfrm>
              <a:off x="431" y="2467"/>
              <a:ext cx="1406" cy="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dataLoader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函数（无参）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697784" y="4104253"/>
            <a:ext cx="10867847" cy="1649131"/>
            <a:chOff x="386" y="2371"/>
            <a:chExt cx="6848" cy="1039"/>
          </a:xfrm>
        </p:grpSpPr>
        <p:sp>
          <p:nvSpPr>
            <p:cNvPr id="15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1039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6" name="TextBox 146"/>
            <p:cNvSpPr txBox="1">
              <a:spLocks noChangeArrowheads="1"/>
            </p:cNvSpPr>
            <p:nvPr/>
          </p:nvSpPr>
          <p:spPr bwMode="auto">
            <a:xfrm>
              <a:off x="1882" y="2456"/>
              <a:ext cx="5352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本函数作用是读取</a:t>
              </a:r>
              <a:r>
                <a:rPr lang="en-US" altLang="zh-CN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MNIST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、训练</a:t>
              </a:r>
              <a:r>
                <a:rPr lang="en-US" altLang="zh-CN" sz="1400" b="1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LeNet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深度学习网络模型，需要输入若干参数：</a:t>
              </a:r>
              <a:r>
                <a:rPr lang="en-US" altLang="zh-CN" sz="1400" b="1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batch_size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（训练批量）、</a:t>
              </a:r>
              <a:r>
                <a:rPr lang="en-US" altLang="zh-CN" sz="1400" b="1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learning_rates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（学习率）、</a:t>
              </a:r>
              <a:r>
                <a:rPr lang="en-US" altLang="zh-CN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epochs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（迭代次数）。函数用到了</a:t>
              </a:r>
              <a:r>
                <a:rPr lang="en-US" altLang="zh-CN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torch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框架封装的</a:t>
              </a:r>
              <a:r>
                <a:rPr lang="en-US" altLang="zh-CN" sz="1400" b="1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CrossEntropyLoss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（交叉熵损失评估函数）、</a:t>
              </a:r>
              <a:r>
                <a:rPr lang="en-US" altLang="zh-CN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Adam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（优化器），还用到了</a:t>
              </a:r>
              <a:r>
                <a:rPr lang="en-US" altLang="zh-CN" sz="1400" b="1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matlab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的插件</a:t>
              </a:r>
              <a:r>
                <a:rPr lang="en-US" altLang="zh-CN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matplotlib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来对实验结果进行绘图。</a:t>
              </a:r>
              <a:endParaRPr lang="en-US" altLang="zh-CN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本函数会返回模型最终的准确率。</a:t>
              </a:r>
            </a:p>
          </p:txBody>
        </p:sp>
        <p:sp>
          <p:nvSpPr>
            <p:cNvPr id="17" name="Rectangle 62"/>
            <p:cNvSpPr>
              <a:spLocks noChangeArrowheads="1"/>
            </p:cNvSpPr>
            <p:nvPr/>
          </p:nvSpPr>
          <p:spPr bwMode="auto">
            <a:xfrm>
              <a:off x="431" y="2486"/>
              <a:ext cx="1406" cy="8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Train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函数（有参）</a:t>
              </a:r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697784" y="2431715"/>
            <a:ext cx="10867847" cy="1649131"/>
            <a:chOff x="415" y="2293"/>
            <a:chExt cx="6848" cy="1039"/>
          </a:xfrm>
        </p:grpSpPr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415" y="2293"/>
              <a:ext cx="6803" cy="1039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TextBox 146"/>
            <p:cNvSpPr txBox="1">
              <a:spLocks noChangeArrowheads="1"/>
            </p:cNvSpPr>
            <p:nvPr/>
          </p:nvSpPr>
          <p:spPr bwMode="auto">
            <a:xfrm>
              <a:off x="1882" y="2364"/>
              <a:ext cx="5381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本函数作用是搭建</a:t>
              </a:r>
              <a:r>
                <a:rPr lang="en-US" altLang="zh-CN" sz="1400" b="1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LeNet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网络并返回网络模型，需要输入一个整数参数</a:t>
              </a:r>
              <a:r>
                <a:rPr lang="en-US" altLang="zh-CN" sz="1400" b="1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num_classes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（数据集有几类图片）。函数继承自</a:t>
              </a:r>
              <a:r>
                <a:rPr lang="en-US" altLang="zh-CN" sz="1400" b="1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torch.nn.Module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，它是一个抽象深度学习模型类，一些必要的类内方法需要手动实现，这其中包括了网络的前向推理，也就是常说的网络模型。反馈网络已被</a:t>
              </a:r>
              <a:r>
                <a:rPr lang="en-US" altLang="zh-CN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torch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内置的算法封装好，大大简化了代码书写和衔接的复杂度。</a:t>
              </a:r>
              <a:endParaRPr lang="en-US" altLang="zh-CN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本函数会返回构建好的</a:t>
              </a:r>
              <a:r>
                <a:rPr lang="en-US" altLang="zh-CN" sz="1400" b="1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LeNet</a:t>
              </a: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模型。</a:t>
              </a:r>
            </a:p>
          </p:txBody>
        </p:sp>
        <p:sp>
          <p:nvSpPr>
            <p:cNvPr id="21" name="Rectangle 66"/>
            <p:cNvSpPr>
              <a:spLocks noChangeArrowheads="1"/>
            </p:cNvSpPr>
            <p:nvPr/>
          </p:nvSpPr>
          <p:spPr bwMode="auto">
            <a:xfrm>
              <a:off x="460" y="2456"/>
              <a:ext cx="1406" cy="7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Net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函数（有参）</a:t>
              </a:r>
            </a:p>
          </p:txBody>
        </p:sp>
      </p:grpSp>
      <p:sp>
        <p:nvSpPr>
          <p:cNvPr id="18" name="文本框 10">
            <a:extLst>
              <a:ext uri="{FF2B5EF4-FFF2-40B4-BE49-F238E27FC236}">
                <a16:creationId xmlns:a16="http://schemas.microsoft.com/office/drawing/2014/main" id="{4928A6E0-7E87-4EA2-A9CF-23FBF134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重要函数</a:t>
            </a:r>
          </a:p>
        </p:txBody>
      </p:sp>
      <p:sp>
        <p:nvSpPr>
          <p:cNvPr id="22" name="矩形 1">
            <a:extLst>
              <a:ext uri="{FF2B5EF4-FFF2-40B4-BE49-F238E27FC236}">
                <a16:creationId xmlns:a16="http://schemas.microsoft.com/office/drawing/2014/main" id="{3324E183-B534-4F84-B2A4-C8884FE87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96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04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收获与不足</a:t>
            </a:r>
          </a:p>
        </p:txBody>
      </p:sp>
    </p:spTree>
    <p:extLst>
      <p:ext uri="{BB962C8B-B14F-4D97-AF65-F5344CB8AC3E}">
        <p14:creationId xmlns:p14="http://schemas.microsoft.com/office/powerpoint/2010/main" val="2031354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-1228-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AAAAAAAAAAAAAAAAAAA">
  <a:themeElements>
    <a:clrScheme name="自定义 119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3F3F3F"/>
      </a:accent2>
      <a:accent3>
        <a:srgbClr val="595959"/>
      </a:accent3>
      <a:accent4>
        <a:srgbClr val="3F3F3F"/>
      </a:accent4>
      <a:accent5>
        <a:srgbClr val="595959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604</Words>
  <Application>Microsoft Office PowerPoint</Application>
  <PresentationFormat>宽屏</PresentationFormat>
  <Paragraphs>75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Calibri</vt:lpstr>
      <vt:lpstr>AAAAAAAAAAAAAAAAAAA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5-1228-40</dc:title>
  <dc:creator>Administrator</dc:creator>
  <cp:lastModifiedBy>北极 虾</cp:lastModifiedBy>
  <cp:revision>53</cp:revision>
  <dcterms:created xsi:type="dcterms:W3CDTF">2018-04-25T02:39:48Z</dcterms:created>
  <dcterms:modified xsi:type="dcterms:W3CDTF">2023-11-16T00:37:09Z</dcterms:modified>
</cp:coreProperties>
</file>