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14"/>
  </p:handoutMasterIdLst>
  <p:sldIdLst>
    <p:sldId id="461" r:id="rId4"/>
    <p:sldId id="644" r:id="rId6"/>
    <p:sldId id="645" r:id="rId7"/>
    <p:sldId id="484" r:id="rId8"/>
    <p:sldId id="485" r:id="rId9"/>
    <p:sldId id="487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36" r:id="rId21"/>
    <p:sldId id="501" r:id="rId22"/>
    <p:sldId id="502" r:id="rId23"/>
    <p:sldId id="503" r:id="rId24"/>
    <p:sldId id="535" r:id="rId25"/>
    <p:sldId id="504" r:id="rId26"/>
    <p:sldId id="404" r:id="rId27"/>
    <p:sldId id="405" r:id="rId28"/>
    <p:sldId id="406" r:id="rId29"/>
    <p:sldId id="407" r:id="rId30"/>
    <p:sldId id="473" r:id="rId31"/>
    <p:sldId id="408" r:id="rId32"/>
    <p:sldId id="409" r:id="rId33"/>
    <p:sldId id="410" r:id="rId34"/>
    <p:sldId id="474" r:id="rId35"/>
    <p:sldId id="411" r:id="rId36"/>
    <p:sldId id="463" r:id="rId37"/>
    <p:sldId id="475" r:id="rId38"/>
    <p:sldId id="462" r:id="rId39"/>
    <p:sldId id="412" r:id="rId40"/>
    <p:sldId id="476" r:id="rId41"/>
    <p:sldId id="477" r:id="rId42"/>
    <p:sldId id="414" r:id="rId43"/>
    <p:sldId id="415" r:id="rId44"/>
    <p:sldId id="466" r:id="rId45"/>
    <p:sldId id="467" r:id="rId46"/>
    <p:sldId id="468" r:id="rId47"/>
    <p:sldId id="469" r:id="rId48"/>
    <p:sldId id="470" r:id="rId49"/>
    <p:sldId id="417" r:id="rId50"/>
    <p:sldId id="511" r:id="rId51"/>
    <p:sldId id="512" r:id="rId52"/>
    <p:sldId id="537" r:id="rId53"/>
    <p:sldId id="418" r:id="rId54"/>
    <p:sldId id="419" r:id="rId55"/>
    <p:sldId id="420" r:id="rId56"/>
    <p:sldId id="513" r:id="rId57"/>
    <p:sldId id="514" r:id="rId58"/>
    <p:sldId id="515" r:id="rId59"/>
    <p:sldId id="421" r:id="rId60"/>
    <p:sldId id="479" r:id="rId61"/>
    <p:sldId id="422" r:id="rId62"/>
    <p:sldId id="424" r:id="rId63"/>
    <p:sldId id="425" r:id="rId64"/>
    <p:sldId id="480" r:id="rId65"/>
    <p:sldId id="481" r:id="rId66"/>
    <p:sldId id="516" r:id="rId67"/>
    <p:sldId id="517" r:id="rId68"/>
    <p:sldId id="518" r:id="rId69"/>
    <p:sldId id="519" r:id="rId70"/>
    <p:sldId id="538" r:id="rId71"/>
    <p:sldId id="531" r:id="rId72"/>
    <p:sldId id="532" r:id="rId73"/>
    <p:sldId id="533" r:id="rId74"/>
    <p:sldId id="534" r:id="rId75"/>
    <p:sldId id="428" r:id="rId76"/>
    <p:sldId id="429" r:id="rId77"/>
    <p:sldId id="430" r:id="rId78"/>
    <p:sldId id="431" r:id="rId79"/>
    <p:sldId id="432" r:id="rId80"/>
    <p:sldId id="433" r:id="rId81"/>
    <p:sldId id="435" r:id="rId82"/>
    <p:sldId id="436" r:id="rId83"/>
    <p:sldId id="437" r:id="rId84"/>
    <p:sldId id="438" r:id="rId85"/>
    <p:sldId id="439" r:id="rId86"/>
    <p:sldId id="440" r:id="rId87"/>
    <p:sldId id="441" r:id="rId88"/>
    <p:sldId id="442" r:id="rId89"/>
    <p:sldId id="443" r:id="rId90"/>
    <p:sldId id="444" r:id="rId91"/>
    <p:sldId id="445" r:id="rId92"/>
    <p:sldId id="446" r:id="rId93"/>
    <p:sldId id="447" r:id="rId94"/>
    <p:sldId id="448" r:id="rId95"/>
    <p:sldId id="449" r:id="rId96"/>
    <p:sldId id="450" r:id="rId97"/>
    <p:sldId id="451" r:id="rId98"/>
    <p:sldId id="452" r:id="rId99"/>
    <p:sldId id="453" r:id="rId100"/>
    <p:sldId id="454" r:id="rId101"/>
    <p:sldId id="455" r:id="rId102"/>
    <p:sldId id="456" r:id="rId103"/>
    <p:sldId id="521" r:id="rId104"/>
    <p:sldId id="524" r:id="rId105"/>
    <p:sldId id="525" r:id="rId106"/>
    <p:sldId id="526" r:id="rId107"/>
    <p:sldId id="522" r:id="rId108"/>
    <p:sldId id="527" r:id="rId109"/>
    <p:sldId id="528" r:id="rId110"/>
    <p:sldId id="523" r:id="rId111"/>
    <p:sldId id="457" r:id="rId112"/>
    <p:sldId id="458" r:id="rId1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FF00"/>
    <a:srgbClr val="FF5050"/>
    <a:srgbClr val="00FFFF"/>
    <a:srgbClr val="99FFCC"/>
    <a:srgbClr val="00FF00"/>
    <a:srgbClr val="FF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360" y="66"/>
      </p:cViewPr>
      <p:guideLst>
        <p:guide orient="horz" pos="3838"/>
        <p:guide orient="horz" pos="1711"/>
        <p:guide pos="2880"/>
        <p:guide pos="4032"/>
        <p:guide pos="1728"/>
        <p:guide pos="5040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7" Type="http://schemas.openxmlformats.org/officeDocument/2006/relationships/tableStyles" Target="tableStyles.xml"/><Relationship Id="rId116" Type="http://schemas.openxmlformats.org/officeDocument/2006/relationships/viewProps" Target="viewProps.xml"/><Relationship Id="rId115" Type="http://schemas.openxmlformats.org/officeDocument/2006/relationships/presProps" Target="presProps.xml"/><Relationship Id="rId114" Type="http://schemas.openxmlformats.org/officeDocument/2006/relationships/handoutMaster" Target="handoutMasters/handoutMaster1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FD378B-B056-4E67-A7B9-A79A24E8072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E822C8-CD8F-433C-A003-558783DF64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75BC8F67-1068-4408-8FB6-71EF4BE028F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C1A7904-0B65-403D-83C9-36D317A733C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AAE1D6D-4EF7-4560-ACA2-CBEF7D83008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B08FE02-E1EC-4A41-B656-FD8C6D1053C3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7329A5CA-ABA6-4E76-B2E1-A6455CDDE25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AA50F50-F992-4B3E-B7AF-1F518A3DB19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C31426D-11F3-4627-8F47-37464CC13F18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6D27640-3C98-479C-B293-0B7268297943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711A8B1-C482-483E-8877-AED285D96EF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644AD117-B641-4037-A188-5AD536AC40B4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857958B-ECA1-44B5-A78D-853DE3E0F2AF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A939858-3A41-40CC-937D-0DFBBF0CE778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B77553C-C409-4089-9947-F028D6504A0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ED3D7408-270B-4661-92C2-575B4D296C2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042B1F7-CFE0-4220-B335-CE771203693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0FE4C33-7578-4280-ADE7-F91D5B0D4D2F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B5C1D33-7B8C-4467-A2C0-9EF8CFD74459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4ED00E8E-3E7B-40FE-9087-D30F388F0C8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FE25C6DD-6311-41F1-9E61-8BAE9360F4E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EA97A52-07FC-4B59-81E4-652D9FFCFFC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A217F9BD-0B3F-4FD6-ACE5-ADF479EDB51F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85650279-3B37-4B9A-A26A-49149472BD03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AD9DE3D3-36EC-414F-9EFE-436962EE5414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1DCCC35-4DCC-4D2C-B468-AA0467C17F5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4F1B6A2-B90A-4A9C-B334-BB997EF5BD6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6657EE5C-BD7A-434A-A99F-BB8DDDCEBC67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F4F51F4-0D66-4F4F-9144-F79C368A3A7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C39E713-607B-414C-B3DD-DD0D07B4A80A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6B3A8C0C-E752-4DFF-9CDF-523A8CCC90A8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68549B9-0CDD-430E-AA99-136F40EAA12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DBD5600-8D5D-45BD-8AC0-B4475F8D9953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C82171F-8DB8-4576-99E1-DC944214DE6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CC35D9D-7336-4E24-AC5D-888740B4758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9145E11-A625-483B-B26C-3F1FC6004D9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9A0DDF8-27F4-497D-B12D-AFEF66B351B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4D9D837-57D0-4B2F-B8ED-B6CF1CEF684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4FF3DEE-BB0D-4D0B-B70C-5BF7D9E536C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666CAEE-BA04-4F44-97CF-FD7EE659275B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FADD1227-3576-4695-842A-348BD80F271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C9E65462-3B9C-4E11-B3BD-994E0CD48A88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83B5A69-9EFC-4BF0-953D-8F44B4B1A47B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461C67F1-56DC-4992-8461-9ACCA6DE770A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1130A72-B1E7-45EC-BE20-DC7C49AA9E3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D37D276-9DD4-4663-BA6B-CE97B8B9B9E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C6DD89EA-4437-4830-9BEE-4420C492A6A7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39771E5-1155-45CA-BD7E-720A7A77744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2580B48-68F3-4C4E-B446-E5E1ACF8F60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2CECB5B-D5D1-4A76-8B7F-94D811EE3E6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834122C-92FF-475F-B27C-D81DA592AD1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E5734857-F379-456B-8A76-0F93E153D350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F5CF8DA-2C99-42EE-9822-F5E5BA2AEE4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8708649-20EA-4A29-B904-AA6F43AE5B2A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C161935E-1DE7-4CE8-94F1-AF230B31EA0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889477B0-98E5-4903-878E-8E4EE1D7E5C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A8589B07-CEF9-4F21-85D2-BEB2A523E21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1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71FEF0ED-95B9-410C-9C4F-EFB926C9653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4A27842C-FACE-4C15-89D8-098568D0B35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886E81B-877E-487C-B5EA-8751823E696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5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111AEF3-AA8B-43DA-AB34-D4295AB4A000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7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8A41CFD6-3ED6-4DB7-AF20-D7B06515675F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A4418BB-D208-4B7C-AE64-EDB2C11F2DC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5D9B78B-69FF-49F9-8327-51F7490DAF6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4FB5819-945D-4DBE-B030-0F0250EBB0A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8FE9685D-5A3C-48D6-93FD-DEB67225CF99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AC86EA37-B2B0-46AC-B05F-B7C1A22BB8FB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5FF8464-5DBB-4D9A-B0AD-442105DD74E0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04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BB7B032-9B69-4A2E-9DC0-C796CFAAED7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3F29842-5F76-410D-8937-DF35C5F2463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95B5836-3F03-45D6-A206-F085FDF439EA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gray">
          <a:xfrm>
            <a:off x="442913" y="906463"/>
            <a:ext cx="8226425" cy="3175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85E71-F8A5-4ADE-96EE-34D9BC6399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C5159-1E65-4BDF-8861-19FCEAAD87A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003C1-F83B-4D98-8EF0-284ED7FE4B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91953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2050" y="1125538"/>
            <a:ext cx="3921125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B9F1A-9DEC-495F-8AE0-1278625CB5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AC54F-FB72-4009-9572-7278410E7F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F5FEA-1E78-49D4-BE89-C861FD0F648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E6109-0E9E-430F-9E7D-520F35BEA61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2C51-667A-4D9C-8672-AC6909AC682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32EC7-364A-4486-BE8F-976B9CCD68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AAD3-7C82-45EF-89DA-DBA657485E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212725"/>
            <a:ext cx="2033587" cy="57372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12725"/>
            <a:ext cx="5949950" cy="57372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63C08-4421-4525-A5D1-7EEE525D58E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001000" cy="6842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77925"/>
            <a:ext cx="3924300" cy="4914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7925"/>
            <a:ext cx="3924300" cy="4914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1847"/>
            </a:gs>
            <a:gs pos="50000">
              <a:schemeClr val="tx2"/>
            </a:gs>
            <a:gs pos="100000">
              <a:srgbClr val="1818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06463"/>
            <a:ext cx="8226425" cy="3175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43013" y="212725"/>
            <a:ext cx="77930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9"/>
          </p:nvPr>
        </p:nvSpPr>
        <p:spPr bwMode="auto">
          <a:xfrm>
            <a:off x="900113" y="1125538"/>
            <a:ext cx="799306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273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9122D0-A80D-4E35-803B-4EE86D443824}" type="slidenum">
              <a:rPr lang="zh-CN" altLang="en-US"/>
            </a:fld>
            <a:endParaRPr lang="en-US" altLang="zh-CN"/>
          </a:p>
        </p:txBody>
      </p:sp>
      <p:pic>
        <p:nvPicPr>
          <p:cNvPr id="14" name="Picture 9" descr="title_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60000"/>
        <a:buFont typeface="Wingdings" panose="05000000000000000000" pitchFamily="2" charset="2"/>
        <a:buChar char="n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3.wav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audio4.wav"/><Relationship Id="rId1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audio4.wav"/><Relationship Id="rId1" Type="http://schemas.openxmlformats.org/officeDocument/2006/relationships/audio" Target="../media/audio3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3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5.wav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3.xml"/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8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3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2.wav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2.wav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7" name="Rectangle 1037"/>
          <p:cNvSpPr>
            <a:spLocks noGrp="1" noChangeArrowheads="1"/>
          </p:cNvSpPr>
          <p:nvPr>
            <p:ph type="title"/>
          </p:nvPr>
        </p:nvSpPr>
        <p:spPr>
          <a:xfrm>
            <a:off x="2339975" y="333375"/>
            <a:ext cx="3744913" cy="501650"/>
          </a:xfrm>
        </p:spPr>
        <p:txBody>
          <a:bodyPr/>
          <a:lstStyle/>
          <a:p>
            <a:pPr eaLnBrk="1" hangingPunct="1"/>
            <a:r>
              <a:rPr lang="zh-CN" altLang="en-US" b="1"/>
              <a:t>第四章  指令系统</a:t>
            </a:r>
            <a:endParaRPr lang="zh-CN" altLang="en-US" b="1"/>
          </a:p>
        </p:txBody>
      </p:sp>
      <p:sp>
        <p:nvSpPr>
          <p:cNvPr id="328706" name="Rectangle 1026"/>
          <p:cNvSpPr>
            <a:spLocks noGrp="1" noChangeArrowheads="1"/>
          </p:cNvSpPr>
          <p:nvPr>
            <p:ph idx="1"/>
          </p:nvPr>
        </p:nvSpPr>
        <p:spPr>
          <a:xfrm>
            <a:off x="609600" y="1268413"/>
            <a:ext cx="8283575" cy="12954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p"/>
            </a:pPr>
            <a:r>
              <a:rPr lang="zh-CN" altLang="en-US"/>
              <a:t>指令：规定计算机执行某种操作的指示和命令。</a:t>
            </a:r>
            <a:endParaRPr lang="zh-CN" altLang="en-US"/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p"/>
            </a:pPr>
            <a:r>
              <a:rPr lang="zh-CN" altLang="en-US"/>
              <a:t>指令系统：一台计算机的所有指令的集合。</a:t>
            </a:r>
            <a:endParaRPr lang="zh-CN" altLang="en-US"/>
          </a:p>
        </p:txBody>
      </p:sp>
      <p:sp>
        <p:nvSpPr>
          <p:cNvPr id="328709" name="Rectangle 1029"/>
          <p:cNvSpPr>
            <a:spLocks noChangeArrowheads="1"/>
          </p:cNvSpPr>
          <p:nvPr/>
        </p:nvSpPr>
        <p:spPr bwMode="auto">
          <a:xfrm>
            <a:off x="762000" y="36449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指令的基本格式：</a:t>
            </a:r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1031"/>
          <p:cNvSpPr>
            <a:spLocks noChangeArrowheads="1"/>
          </p:cNvSpPr>
          <p:nvPr/>
        </p:nvSpPr>
        <p:spPr bwMode="auto">
          <a:xfrm>
            <a:off x="762000" y="46355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38"/>
          <p:cNvGrpSpPr/>
          <p:nvPr/>
        </p:nvGrpSpPr>
        <p:grpSpPr bwMode="auto">
          <a:xfrm>
            <a:off x="3733800" y="3721100"/>
            <a:ext cx="3057525" cy="406400"/>
            <a:chOff x="2352" y="2344"/>
            <a:chExt cx="1926" cy="256"/>
          </a:xfrm>
        </p:grpSpPr>
        <p:sp>
          <p:nvSpPr>
            <p:cNvPr id="7175" name="Text Box 1032"/>
            <p:cNvSpPr txBox="1">
              <a:spLocks noChangeArrowheads="1"/>
            </p:cNvSpPr>
            <p:nvPr/>
          </p:nvSpPr>
          <p:spPr bwMode="auto">
            <a:xfrm>
              <a:off x="2352" y="2344"/>
              <a:ext cx="98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</a:pPr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操作码字段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6" name="Text Box 1033"/>
            <p:cNvSpPr txBox="1">
              <a:spLocks noChangeArrowheads="1"/>
            </p:cNvSpPr>
            <p:nvPr/>
          </p:nvSpPr>
          <p:spPr bwMode="auto">
            <a:xfrm>
              <a:off x="3334" y="2344"/>
              <a:ext cx="944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</a:pPr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地址码字段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7" grpId="0" advAuto="0" build="p"/>
      <p:bldP spid="328706" grpId="0" bldLvl="2" build="p"/>
      <p:bldP spid="3287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3081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  <a:latin typeface="Arial" panose="020B0604020202020204" pitchFamily="34" charset="0"/>
              </a:rPr>
              <a:t>&lt; 2 &gt;  数据</a:t>
            </a:r>
            <a:r>
              <a:rPr lang="en-US" altLang="zh-CN" b="1">
                <a:solidFill>
                  <a:srgbClr val="66FFFF"/>
                </a:solidFill>
                <a:latin typeface="Arial" panose="020B0604020202020204" pitchFamily="34" charset="0"/>
              </a:rPr>
              <a:t>R</a:t>
            </a:r>
            <a:endParaRPr lang="en-US" altLang="zh-CN" b="1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1150938" y="4083050"/>
            <a:ext cx="6734175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累加器；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BX：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基址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R； 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CX：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计数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R；    DX：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533400" y="1993900"/>
            <a:ext cx="8431213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4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个16位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R： AX，BX，CX，DX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8个8位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R：   AH，AL，BH，BL，CH，CL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DH，DL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303213" y="3333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FF00"/>
                </a:solidFill>
                <a:latin typeface="华文新魏" panose="02010800040101010101" pitchFamily="2" charset="-122"/>
              </a:rPr>
              <a:t>( 2 ) 通用</a:t>
            </a:r>
            <a:r>
              <a:rPr lang="en-US" altLang="zh-CN" sz="3000">
                <a:solidFill>
                  <a:srgbClr val="FFFF00"/>
                </a:solidFill>
                <a:latin typeface="华文新魏" panose="02010800040101010101" pitchFamily="2" charset="-122"/>
              </a:rPr>
              <a:t>R（8</a:t>
            </a:r>
            <a:r>
              <a:rPr lang="zh-CN" altLang="en-US" sz="3000">
                <a:solidFill>
                  <a:srgbClr val="FFFF00"/>
                </a:solidFill>
                <a:latin typeface="华文新魏" panose="02010800040101010101" pitchFamily="2" charset="-122"/>
              </a:rPr>
              <a:t>个16位</a:t>
            </a:r>
            <a:r>
              <a:rPr lang="en-US" altLang="zh-CN" sz="3000">
                <a:solidFill>
                  <a:srgbClr val="FFFF00"/>
                </a:solidFill>
                <a:latin typeface="华文新魏" panose="02010800040101010101" pitchFamily="2" charset="-122"/>
              </a:rPr>
              <a:t>R）：</a:t>
            </a:r>
            <a:endParaRPr lang="zh-CN" altLang="en-US" sz="30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 advAuto="0" build="p"/>
      <p:bldP spid="549891" grpId="0"/>
      <p:bldP spid="549892" grpId="0" bldLvl="2" build="p"/>
      <p:bldP spid="549893" grpId="0" advAuto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188913"/>
            <a:ext cx="4010025" cy="684212"/>
          </a:xfrm>
        </p:spPr>
        <p:txBody>
          <a:bodyPr/>
          <a:lstStyle/>
          <a:p>
            <a:pPr eaLnBrk="1" hangingPunct="1"/>
            <a:r>
              <a:rPr lang="en-US" altLang="zh-CN"/>
              <a:t>4</a:t>
            </a:r>
            <a:r>
              <a:rPr lang="zh-CN" altLang="en-US"/>
              <a:t>、控制转移类指令</a:t>
            </a:r>
            <a:endParaRPr lang="zh-CN" altLang="en-US"/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611188" y="1268413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（一）无条件转移指令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  	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JMP    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94949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（二）条件转移指令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      	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JXXX  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900113" y="2636838"/>
            <a:ext cx="78390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指令功能：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	测试条件满足：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IP ←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IP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+ 8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位位移量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		其中：（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IP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）的值为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JXXX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指令下一条指令</a:t>
            </a:r>
            <a:b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                                       的地址，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8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位位移量采用补码表示；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	测试的条件满足，则转到目标地址执行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	测试的条件不满足，则顺序执行下一条指令</a:t>
            </a: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/>
      <p:bldP spid="594948" grpId="0" build="p"/>
      <p:bldP spid="594949" grpId="0" build="p"/>
      <p:bldP spid="59495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533400"/>
          </a:xfrm>
        </p:spPr>
        <p:txBody>
          <a:bodyPr/>
          <a:lstStyle/>
          <a:p>
            <a:pPr algn="ctr" eaLnBrk="1" hangingPunct="1"/>
            <a:r>
              <a:rPr lang="zh-CN" altLang="en-US"/>
              <a:t>条件转移指令及其判断条件</a:t>
            </a:r>
            <a:endParaRPr lang="en-US" altLang="zh-CN"/>
          </a:p>
        </p:txBody>
      </p:sp>
      <p:grpSp>
        <p:nvGrpSpPr>
          <p:cNvPr id="180227" name="Group 3"/>
          <p:cNvGrpSpPr/>
          <p:nvPr/>
        </p:nvGrpSpPr>
        <p:grpSpPr bwMode="auto">
          <a:xfrm>
            <a:off x="684213" y="1052513"/>
            <a:ext cx="7772400" cy="5419725"/>
            <a:chOff x="432" y="672"/>
            <a:chExt cx="4896" cy="3414"/>
          </a:xfrm>
        </p:grpSpPr>
        <p:sp>
          <p:nvSpPr>
            <p:cNvPr id="180228" name="Rectangle 4"/>
            <p:cNvSpPr>
              <a:spLocks noChangeArrowheads="1"/>
            </p:cNvSpPr>
            <p:nvPr/>
          </p:nvSpPr>
          <p:spPr bwMode="auto">
            <a:xfrm>
              <a:off x="3694" y="1152"/>
              <a:ext cx="1634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2063" y="1152"/>
              <a:ext cx="1631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0" name="Rectangle 6"/>
            <p:cNvSpPr>
              <a:spLocks noChangeArrowheads="1"/>
            </p:cNvSpPr>
            <p:nvPr/>
          </p:nvSpPr>
          <p:spPr bwMode="auto">
            <a:xfrm>
              <a:off x="921" y="1152"/>
              <a:ext cx="1142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JO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JNO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JS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JNS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JZ/JE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JNZ/JNE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JP/JPE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JNP/JPO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JC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JNC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432" y="1152"/>
              <a:ext cx="489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2" name="Rectangle 8"/>
            <p:cNvSpPr>
              <a:spLocks noChangeArrowheads="1"/>
            </p:cNvSpPr>
            <p:nvPr/>
          </p:nvSpPr>
          <p:spPr bwMode="auto">
            <a:xfrm>
              <a:off x="3694" y="672"/>
              <a:ext cx="163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条件组合关系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3" name="Rectangle 9"/>
            <p:cNvSpPr>
              <a:spLocks noChangeArrowheads="1"/>
            </p:cNvSpPr>
            <p:nvPr/>
          </p:nvSpPr>
          <p:spPr bwMode="auto">
            <a:xfrm>
              <a:off x="2063" y="709"/>
              <a:ext cx="16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判断条件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OF    SF    ZF    PF    CF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4" name="Rectangle 10"/>
            <p:cNvSpPr>
              <a:spLocks noChangeArrowheads="1"/>
            </p:cNvSpPr>
            <p:nvPr/>
          </p:nvSpPr>
          <p:spPr bwMode="auto">
            <a:xfrm>
              <a:off x="921" y="672"/>
              <a:ext cx="114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条件转移指令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5" name="Rectangle 11"/>
            <p:cNvSpPr>
              <a:spLocks noChangeArrowheads="1"/>
            </p:cNvSpPr>
            <p:nvPr/>
          </p:nvSpPr>
          <p:spPr bwMode="auto">
            <a:xfrm>
              <a:off x="432" y="672"/>
              <a:ext cx="48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种类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>
              <a:off x="432" y="672"/>
              <a:ext cx="489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>
              <a:off x="432" y="1152"/>
              <a:ext cx="48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>
              <a:off x="432" y="4086"/>
              <a:ext cx="489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>
              <a:off x="432" y="672"/>
              <a:ext cx="0" cy="341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0" name="Line 16"/>
            <p:cNvSpPr>
              <a:spLocks noChangeShapeType="1"/>
            </p:cNvSpPr>
            <p:nvPr/>
          </p:nvSpPr>
          <p:spPr bwMode="auto">
            <a:xfrm>
              <a:off x="921" y="672"/>
              <a:ext cx="0" cy="341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1" name="Line 17"/>
            <p:cNvSpPr>
              <a:spLocks noChangeShapeType="1"/>
            </p:cNvSpPr>
            <p:nvPr/>
          </p:nvSpPr>
          <p:spPr bwMode="auto">
            <a:xfrm>
              <a:off x="2063" y="672"/>
              <a:ext cx="0" cy="341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2" name="Line 18"/>
            <p:cNvSpPr>
              <a:spLocks noChangeShapeType="1"/>
            </p:cNvSpPr>
            <p:nvPr/>
          </p:nvSpPr>
          <p:spPr bwMode="auto">
            <a:xfrm>
              <a:off x="3694" y="672"/>
              <a:ext cx="0" cy="341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3" name="Line 19"/>
            <p:cNvSpPr>
              <a:spLocks noChangeShapeType="1"/>
            </p:cNvSpPr>
            <p:nvPr/>
          </p:nvSpPr>
          <p:spPr bwMode="auto">
            <a:xfrm>
              <a:off x="5328" y="672"/>
              <a:ext cx="0" cy="341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4" name="Line 20"/>
            <p:cNvSpPr>
              <a:spLocks noChangeShapeType="1"/>
            </p:cNvSpPr>
            <p:nvPr/>
          </p:nvSpPr>
          <p:spPr bwMode="auto">
            <a:xfrm>
              <a:off x="2064" y="912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5" name="Line 21"/>
            <p:cNvSpPr>
              <a:spLocks noChangeShapeType="1"/>
            </p:cNvSpPr>
            <p:nvPr/>
          </p:nvSpPr>
          <p:spPr bwMode="auto">
            <a:xfrm>
              <a:off x="912" y="1680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6" name="Line 22"/>
            <p:cNvSpPr>
              <a:spLocks noChangeShapeType="1"/>
            </p:cNvSpPr>
            <p:nvPr/>
          </p:nvSpPr>
          <p:spPr bwMode="auto">
            <a:xfrm>
              <a:off x="912" y="2304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7" name="Line 23"/>
            <p:cNvSpPr>
              <a:spLocks noChangeShapeType="1"/>
            </p:cNvSpPr>
            <p:nvPr/>
          </p:nvSpPr>
          <p:spPr bwMode="auto">
            <a:xfrm>
              <a:off x="912" y="3552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8" name="Line 24"/>
            <p:cNvSpPr>
              <a:spLocks noChangeShapeType="1"/>
            </p:cNvSpPr>
            <p:nvPr/>
          </p:nvSpPr>
          <p:spPr bwMode="auto">
            <a:xfrm>
              <a:off x="912" y="2928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/>
          <p:nvPr/>
        </p:nvGrpSpPr>
        <p:grpSpPr bwMode="auto">
          <a:xfrm>
            <a:off x="687388" y="1290638"/>
            <a:ext cx="7772400" cy="4659312"/>
            <a:chOff x="433" y="767"/>
            <a:chExt cx="4896" cy="2935"/>
          </a:xfrm>
        </p:grpSpPr>
        <p:sp>
          <p:nvSpPr>
            <p:cNvPr id="181252" name="Rectangle 3"/>
            <p:cNvSpPr>
              <a:spLocks noChangeArrowheads="1"/>
            </p:cNvSpPr>
            <p:nvPr/>
          </p:nvSpPr>
          <p:spPr bwMode="auto">
            <a:xfrm>
              <a:off x="3697" y="767"/>
              <a:ext cx="1632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条件组合关系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3" name="Rectangle 4"/>
            <p:cNvSpPr>
              <a:spLocks noChangeArrowheads="1"/>
            </p:cNvSpPr>
            <p:nvPr/>
          </p:nvSpPr>
          <p:spPr bwMode="auto">
            <a:xfrm>
              <a:off x="2065" y="819"/>
              <a:ext cx="1632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判断条件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OF    SF    ZF    PF    CF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4" name="Rectangle 5"/>
            <p:cNvSpPr>
              <a:spLocks noChangeArrowheads="1"/>
            </p:cNvSpPr>
            <p:nvPr/>
          </p:nvSpPr>
          <p:spPr bwMode="auto">
            <a:xfrm>
              <a:off x="913" y="910"/>
              <a:ext cx="1152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条件转移指令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5" name="Rectangle 6"/>
            <p:cNvSpPr>
              <a:spLocks noChangeArrowheads="1"/>
            </p:cNvSpPr>
            <p:nvPr/>
          </p:nvSpPr>
          <p:spPr bwMode="auto">
            <a:xfrm>
              <a:off x="433" y="910"/>
              <a:ext cx="48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种类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6" name="Rectangle 7"/>
            <p:cNvSpPr>
              <a:spLocks noChangeArrowheads="1"/>
            </p:cNvSpPr>
            <p:nvPr/>
          </p:nvSpPr>
          <p:spPr bwMode="auto">
            <a:xfrm>
              <a:off x="3697" y="2528"/>
              <a:ext cx="1632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a=b)AND ZF=0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a=b) OR   ZF=1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a&lt;&gt;b)AND ZF=0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a&lt;&gt;b) OR   ZF=0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7" name="Rectangle 8"/>
            <p:cNvSpPr>
              <a:spLocks noChangeArrowheads="1"/>
            </p:cNvSpPr>
            <p:nvPr/>
          </p:nvSpPr>
          <p:spPr bwMode="auto">
            <a:xfrm>
              <a:off x="2065" y="2528"/>
              <a:ext cx="1632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   b       0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   b       1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   b       0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   b       1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8" name="Rectangle 9"/>
            <p:cNvSpPr>
              <a:spLocks noChangeArrowheads="1"/>
            </p:cNvSpPr>
            <p:nvPr/>
          </p:nvSpPr>
          <p:spPr bwMode="auto">
            <a:xfrm>
              <a:off x="913" y="2528"/>
              <a:ext cx="1152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JG/JNLE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JGE/JNL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JL/JNGE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JLE/JNG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9" name="Rectangle 10"/>
            <p:cNvSpPr>
              <a:spLocks noChangeArrowheads="1"/>
            </p:cNvSpPr>
            <p:nvPr/>
          </p:nvSpPr>
          <p:spPr bwMode="auto">
            <a:xfrm>
              <a:off x="433" y="2438"/>
              <a:ext cx="480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带件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符转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号移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数指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条令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0" name="Rectangle 11"/>
            <p:cNvSpPr>
              <a:spLocks noChangeArrowheads="1"/>
            </p:cNvSpPr>
            <p:nvPr/>
          </p:nvSpPr>
          <p:spPr bwMode="auto">
            <a:xfrm>
              <a:off x="3697" y="1331"/>
              <a:ext cx="1632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1" name="Rectangle 12"/>
            <p:cNvSpPr>
              <a:spLocks noChangeArrowheads="1"/>
            </p:cNvSpPr>
            <p:nvPr/>
          </p:nvSpPr>
          <p:spPr bwMode="auto">
            <a:xfrm>
              <a:off x="2065" y="1344"/>
              <a:ext cx="1632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0               0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1               0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0               1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1               1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2" name="Rectangle 13"/>
            <p:cNvSpPr>
              <a:spLocks noChangeArrowheads="1"/>
            </p:cNvSpPr>
            <p:nvPr/>
          </p:nvSpPr>
          <p:spPr bwMode="auto">
            <a:xfrm>
              <a:off x="913" y="1331"/>
              <a:ext cx="1152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JA/JNBE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JAE/JNB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JB/JNAE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JBE/JNA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3" name="Rectangle 14"/>
            <p:cNvSpPr>
              <a:spLocks noChangeArrowheads="1"/>
            </p:cNvSpPr>
            <p:nvPr/>
          </p:nvSpPr>
          <p:spPr bwMode="auto">
            <a:xfrm>
              <a:off x="433" y="1246"/>
              <a:ext cx="480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无件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符转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号移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数指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条令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4" name="Line 15"/>
            <p:cNvSpPr>
              <a:spLocks noChangeShapeType="1"/>
            </p:cNvSpPr>
            <p:nvPr/>
          </p:nvSpPr>
          <p:spPr bwMode="auto">
            <a:xfrm>
              <a:off x="433" y="767"/>
              <a:ext cx="489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5" name="Line 16"/>
            <p:cNvSpPr>
              <a:spLocks noChangeShapeType="1"/>
            </p:cNvSpPr>
            <p:nvPr/>
          </p:nvSpPr>
          <p:spPr bwMode="auto">
            <a:xfrm>
              <a:off x="433" y="2438"/>
              <a:ext cx="48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6" name="Line 17"/>
            <p:cNvSpPr>
              <a:spLocks noChangeShapeType="1"/>
            </p:cNvSpPr>
            <p:nvPr/>
          </p:nvSpPr>
          <p:spPr bwMode="auto">
            <a:xfrm>
              <a:off x="433" y="3612"/>
              <a:ext cx="489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7" name="Line 18"/>
            <p:cNvSpPr>
              <a:spLocks noChangeShapeType="1"/>
            </p:cNvSpPr>
            <p:nvPr/>
          </p:nvSpPr>
          <p:spPr bwMode="auto">
            <a:xfrm>
              <a:off x="433" y="767"/>
              <a:ext cx="0" cy="2845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8" name="Line 19"/>
            <p:cNvSpPr>
              <a:spLocks noChangeShapeType="1"/>
            </p:cNvSpPr>
            <p:nvPr/>
          </p:nvSpPr>
          <p:spPr bwMode="auto">
            <a:xfrm>
              <a:off x="913" y="767"/>
              <a:ext cx="0" cy="28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9" name="Line 20"/>
            <p:cNvSpPr>
              <a:spLocks noChangeShapeType="1"/>
            </p:cNvSpPr>
            <p:nvPr/>
          </p:nvSpPr>
          <p:spPr bwMode="auto">
            <a:xfrm>
              <a:off x="2065" y="767"/>
              <a:ext cx="0" cy="28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0" name="Line 21"/>
            <p:cNvSpPr>
              <a:spLocks noChangeShapeType="1"/>
            </p:cNvSpPr>
            <p:nvPr/>
          </p:nvSpPr>
          <p:spPr bwMode="auto">
            <a:xfrm>
              <a:off x="3697" y="767"/>
              <a:ext cx="0" cy="28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1" name="Line 22"/>
            <p:cNvSpPr>
              <a:spLocks noChangeShapeType="1"/>
            </p:cNvSpPr>
            <p:nvPr/>
          </p:nvSpPr>
          <p:spPr bwMode="auto">
            <a:xfrm>
              <a:off x="5329" y="767"/>
              <a:ext cx="0" cy="2845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2" name="Line 23"/>
            <p:cNvSpPr>
              <a:spLocks noChangeShapeType="1"/>
            </p:cNvSpPr>
            <p:nvPr/>
          </p:nvSpPr>
          <p:spPr bwMode="auto">
            <a:xfrm>
              <a:off x="433" y="1246"/>
              <a:ext cx="48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Line 24"/>
            <p:cNvSpPr>
              <a:spLocks noChangeShapeType="1"/>
            </p:cNvSpPr>
            <p:nvPr/>
          </p:nvSpPr>
          <p:spPr bwMode="auto">
            <a:xfrm>
              <a:off x="913" y="3027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4" name="Line 25"/>
            <p:cNvSpPr>
              <a:spLocks noChangeShapeType="1"/>
            </p:cNvSpPr>
            <p:nvPr/>
          </p:nvSpPr>
          <p:spPr bwMode="auto">
            <a:xfrm>
              <a:off x="913" y="1818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5" name="Line 26"/>
            <p:cNvSpPr>
              <a:spLocks noChangeShapeType="1"/>
            </p:cNvSpPr>
            <p:nvPr/>
          </p:nvSpPr>
          <p:spPr bwMode="auto">
            <a:xfrm>
              <a:off x="2065" y="1029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251" name="Text Box 27"/>
          <p:cNvSpPr txBox="1">
            <a:spLocks noChangeArrowheads="1"/>
          </p:cNvSpPr>
          <p:nvPr/>
        </p:nvSpPr>
        <p:spPr bwMode="auto">
          <a:xfrm>
            <a:off x="839788" y="333375"/>
            <a:ext cx="2362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0">
                <a:solidFill>
                  <a:srgbClr val="FFFF00"/>
                </a:solidFill>
                <a:latin typeface="Times New Roman" panose="02020603050405020304" pitchFamily="18" charset="0"/>
              </a:rPr>
              <a:t>续表</a:t>
            </a:r>
            <a:endParaRPr lang="zh-CN" altLang="en-US" sz="3200" b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44450"/>
            <a:ext cx="6675437" cy="684213"/>
          </a:xfrm>
        </p:spPr>
        <p:txBody>
          <a:bodyPr/>
          <a:lstStyle/>
          <a:p>
            <a:pPr eaLnBrk="1" hangingPunct="1"/>
            <a:r>
              <a:rPr lang="zh-CN" altLang="en-US"/>
              <a:t>（三）</a:t>
            </a:r>
            <a:r>
              <a:rPr lang="en-US" altLang="zh-CN"/>
              <a:t>CX</a:t>
            </a:r>
            <a:r>
              <a:rPr lang="zh-CN" altLang="en-US"/>
              <a:t>寄存器的值测试转移指令</a:t>
            </a:r>
            <a:endParaRPr lang="zh-CN" altLang="en-US"/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827088" y="1052513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指令格式：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  	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JCXZ    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820738" y="1557338"/>
            <a:ext cx="8010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指令功能：		测试</a:t>
            </a:r>
            <a:r>
              <a:rPr lang="zh-CN" altLang="zh-CN" sz="2800" b="0">
                <a:solidFill>
                  <a:schemeClr val="bg1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CX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内容，（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CX）=0，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转到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			目标处，否则，顺序执行。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0071" name="Text Box 7"/>
          <p:cNvSpPr txBox="1">
            <a:spLocks noChangeArrowheads="1"/>
          </p:cNvSpPr>
          <p:nvPr/>
        </p:nvSpPr>
        <p:spPr bwMode="auto">
          <a:xfrm>
            <a:off x="611188" y="2420938"/>
            <a:ext cx="8532812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（四）循环控制指令</a:t>
            </a:r>
            <a:endParaRPr lang="zh-CN" altLang="en-US" sz="3200" b="0">
              <a:solidFill>
                <a:srgbClr val="00FFFF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	位移量是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8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位二进制以补码表示的带符号数。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	（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LOOP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指令</a:t>
            </a:r>
            <a:endParaRPr lang="zh-CN" altLang="en-US" sz="2800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		格式：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LOOP 	    </a:t>
            </a: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4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		功能：循环次数（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CX</a:t>
            </a: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-1 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CX；（CX）</a:t>
            </a: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不为</a:t>
            </a:r>
            <a:b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			零，继续循环，转到目标处，否则，顺序</a:t>
            </a:r>
            <a:b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			执行。</a:t>
            </a:r>
            <a:endParaRPr lang="zh-CN" altLang="en-US" sz="2400" b="0">
              <a:solidFill>
                <a:schemeClr val="bg1"/>
              </a:solidFill>
              <a:latin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0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0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0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0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0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0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0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0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0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0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/>
      <p:bldP spid="600067" grpId="0" build="p"/>
      <p:bldP spid="600069" grpId="0"/>
      <p:bldP spid="600071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8138"/>
            <a:ext cx="8223250" cy="25146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LOOPE/LOOPZ</a:t>
            </a:r>
            <a:r>
              <a:rPr lang="zh-CN" altLang="en-US" sz="2800">
                <a:latin typeface="Times New Roman" panose="02020603050405020304" pitchFamily="18" charset="0"/>
              </a:rPr>
              <a:t>指令</a:t>
            </a:r>
            <a:br>
              <a:rPr lang="zh-CN" altLang="en-US" sz="2800">
                <a:latin typeface="Times New Roman" panose="02020603050405020304" pitchFamily="18" charset="0"/>
              </a:rPr>
            </a:br>
            <a:b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      	格式： 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LOOPE/LOOPZ    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目标地址</a:t>
            </a:r>
            <a:b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      	功能：循环次数（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CX）-1 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CX；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若（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CX）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不为</a:t>
            </a:r>
            <a:b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		 零，且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ZF=1，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转到目标处，继续执行， 否</a:t>
            </a:r>
            <a:b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		 则（（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CX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ZF=0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），顺序执行。</a:t>
            </a:r>
            <a:endParaRPr lang="zh-CN" altLang="en-US" sz="2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395288" y="3068638"/>
            <a:ext cx="8435975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LOOPNE/LOOPNZ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指令</a:t>
            </a:r>
            <a:endParaRPr lang="zh-CN" altLang="en-US" sz="2800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zh-CN" altLang="en-US" sz="2800" b="0">
                <a:latin typeface="Times New Roman" panose="02020603050405020304" pitchFamily="18" charset="0"/>
              </a:rPr>
              <a:t>      	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格式： 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LOOPNE/LOOPNZ  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目标地址</a:t>
            </a:r>
            <a:endParaRPr lang="zh-CN" altLang="en-US" sz="26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      	功能：循环次数（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CX）-1 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CX；（CX）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不为</a:t>
            </a:r>
            <a:b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		 零，且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ZF=0，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转到目标处，继续执行， 否</a:t>
            </a:r>
            <a:b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		 则（（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CX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ZF=1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） ，顺序执行。</a:t>
            </a:r>
            <a:endParaRPr lang="zh-CN" altLang="en-US" sz="2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5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5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5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5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5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5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build="p"/>
      <p:bldP spid="595972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001000" cy="684212"/>
          </a:xfrm>
        </p:spPr>
        <p:txBody>
          <a:bodyPr/>
          <a:lstStyle/>
          <a:p>
            <a:pPr eaLnBrk="1" hangingPunct="1"/>
            <a:r>
              <a:rPr lang="zh-CN" altLang="en-US"/>
              <a:t>（五）子程序的调用与返回指令</a:t>
            </a:r>
            <a:endParaRPr lang="zh-CN" altLang="en-US"/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1476375" y="1916113"/>
            <a:ext cx="72390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华文新魏" panose="02010800040101010101" pitchFamily="2" charset="-122"/>
              </a:rPr>
              <a:t>返回地址入栈</a:t>
            </a:r>
            <a:endParaRPr lang="zh-CN" altLang="en-US" sz="32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华文新魏" panose="02010800040101010101" pitchFamily="2" charset="-122"/>
              </a:rPr>
              <a:t>转移到（过程名所代表的）入口地址</a:t>
            </a:r>
            <a:endParaRPr lang="zh-CN" altLang="en-US" sz="3200" b="0">
              <a:latin typeface="华文新魏" panose="02010800040101010101" pitchFamily="2" charset="-122"/>
            </a:endParaRP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1328738" y="35734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段内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328738" y="40306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段间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243138" y="3573463"/>
            <a:ext cx="1752600" cy="946150"/>
            <a:chOff x="768" y="2713"/>
            <a:chExt cx="1104" cy="596"/>
          </a:xfrm>
        </p:grpSpPr>
        <p:sp>
          <p:nvSpPr>
            <p:cNvPr id="184330" name="Text Box 8"/>
            <p:cNvSpPr txBox="1">
              <a:spLocks noChangeArrowheads="1"/>
            </p:cNvSpPr>
            <p:nvPr/>
          </p:nvSpPr>
          <p:spPr bwMode="auto">
            <a:xfrm>
              <a:off x="860" y="2713"/>
              <a:ext cx="101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0">
                  <a:solidFill>
                    <a:schemeClr val="bg1"/>
                  </a:solidFill>
                  <a:latin typeface="华文新魏" panose="02010800040101010101" pitchFamily="2" charset="-122"/>
                </a:rPr>
                <a:t>直接调用</a:t>
              </a:r>
              <a:endPara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endParaRPr>
            </a:p>
            <a:p>
              <a:pPr eaLnBrk="1" hangingPunct="1"/>
              <a:r>
                <a:rPr lang="zh-CN" altLang="en-US" sz="2800" b="0">
                  <a:solidFill>
                    <a:schemeClr val="bg1"/>
                  </a:solidFill>
                  <a:latin typeface="华文新魏" panose="02010800040101010101" pitchFamily="2" charset="-122"/>
                </a:rPr>
                <a:t>间接调用</a:t>
              </a:r>
              <a:endPara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184331" name="AutoShape 9"/>
            <p:cNvSpPr/>
            <p:nvPr/>
          </p:nvSpPr>
          <p:spPr bwMode="auto">
            <a:xfrm>
              <a:off x="768" y="2784"/>
              <a:ext cx="144" cy="480"/>
            </a:xfrm>
            <a:prstGeom prst="leftBrace">
              <a:avLst>
                <a:gd name="adj1" fmla="val 27762"/>
                <a:gd name="adj2" fmla="val 48093"/>
              </a:avLst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01098" name="Text Box 10"/>
          <p:cNvSpPr txBox="1">
            <a:spLocks noChangeArrowheads="1"/>
          </p:cNvSpPr>
          <p:nvPr/>
        </p:nvSpPr>
        <p:spPr bwMode="auto">
          <a:xfrm>
            <a:off x="684213" y="4868863"/>
            <a:ext cx="39782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SUB1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BX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WORD  PTR  [BX]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1099" name="Text Box 11"/>
          <p:cNvSpPr txBox="1">
            <a:spLocks noChangeArrowheads="1"/>
          </p:cNvSpPr>
          <p:nvPr/>
        </p:nvSpPr>
        <p:spPr bwMode="auto">
          <a:xfrm>
            <a:off x="4906963" y="4868863"/>
            <a:ext cx="4237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FAR  PTR  SUB1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DWORD  PTR  [BX]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1100" name="Text Box 12"/>
          <p:cNvSpPr txBox="1">
            <a:spLocks noChangeArrowheads="1"/>
          </p:cNvSpPr>
          <p:nvPr/>
        </p:nvSpPr>
        <p:spPr bwMode="auto">
          <a:xfrm>
            <a:off x="611188" y="1268413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CALL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调用子程序指令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  	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  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1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1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/>
      <p:bldP spid="601092" grpId="0" animBg="1"/>
      <p:bldP spid="601093" grpId="0"/>
      <p:bldP spid="601094" grpId="0"/>
      <p:bldP spid="601098" grpId="0" build="p"/>
      <p:bldP spid="601099" grpId="0" build="p"/>
      <p:bldP spid="601100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RET</a:t>
            </a:r>
            <a:r>
              <a:rPr lang="zh-CN" altLang="en-US" sz="2800"/>
              <a:t>从子程序返回指令</a:t>
            </a:r>
            <a:endParaRPr lang="zh-CN" altLang="en-US" sz="2800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476375" y="1268413"/>
            <a:ext cx="511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solidFill>
                  <a:schemeClr val="bg1"/>
                </a:solidFill>
                <a:latin typeface="华文新魏" panose="02010800040101010101" pitchFamily="2" charset="-122"/>
              </a:rPr>
              <a:t>指令格式：</a:t>
            </a:r>
            <a:r>
              <a:rPr lang="en-US" altLang="zh-CN" sz="3200" b="0">
                <a:solidFill>
                  <a:schemeClr val="bg1"/>
                </a:solidFill>
                <a:latin typeface="华文新魏" panose="02010800040101010101" pitchFamily="2" charset="-122"/>
              </a:rPr>
              <a:t>RET  [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PARA]</a:t>
            </a:r>
            <a:r>
              <a:rPr lang="en-US" altLang="zh-CN" sz="3200" b="0">
                <a:latin typeface="华文新魏" panose="02010800040101010101" pitchFamily="2" charset="-122"/>
              </a:rPr>
              <a:t>	</a:t>
            </a:r>
            <a:endParaRPr lang="en-US" altLang="zh-CN" sz="3200" b="0">
              <a:latin typeface="华文新魏" panose="02010800040101010101" pitchFamily="2" charset="-122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509713" y="2133600"/>
            <a:ext cx="72390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华文新魏" panose="02010800040101010101" pitchFamily="2" charset="-122"/>
              </a:rPr>
              <a:t>过程返回地址从栈中弹出到 </a:t>
            </a:r>
            <a:r>
              <a:rPr lang="en-US" altLang="zh-CN" sz="3200" b="0">
                <a:latin typeface="华文新魏" panose="02010800040101010101" pitchFamily="2" charset="-122"/>
              </a:rPr>
              <a:t>IP (CS)</a:t>
            </a:r>
            <a:r>
              <a:rPr lang="zh-CN" altLang="en-US" sz="3200" b="0">
                <a:latin typeface="华文新魏" panose="02010800040101010101" pitchFamily="2" charset="-122"/>
              </a:rPr>
              <a:t>中</a:t>
            </a:r>
            <a:endParaRPr lang="zh-CN" altLang="en-US" sz="32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华文新魏" panose="02010800040101010101" pitchFamily="2" charset="-122"/>
              </a:rPr>
              <a:t>返回原来的调用点</a:t>
            </a:r>
            <a:endParaRPr lang="zh-CN" altLang="en-US" sz="3200" b="0">
              <a:latin typeface="华文新魏" panose="02010800040101010101" pitchFamily="2" charset="-122"/>
            </a:endParaRPr>
          </a:p>
        </p:txBody>
      </p:sp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1622425" y="37734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段内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1622425" y="4230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段间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2520950" y="401637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返回指令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0" name="Text Box 8"/>
          <p:cNvSpPr txBox="1">
            <a:spLocks noChangeArrowheads="1"/>
          </p:cNvSpPr>
          <p:nvPr/>
        </p:nvSpPr>
        <p:spPr bwMode="auto">
          <a:xfrm>
            <a:off x="1565275" y="4992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段内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1" name="Text Box 9"/>
          <p:cNvSpPr txBox="1">
            <a:spLocks noChangeArrowheads="1"/>
          </p:cNvSpPr>
          <p:nvPr/>
        </p:nvSpPr>
        <p:spPr bwMode="auto">
          <a:xfrm>
            <a:off x="1565275" y="5449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段间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2" name="Text Box 10"/>
          <p:cNvSpPr txBox="1">
            <a:spLocks noChangeArrowheads="1"/>
          </p:cNvSpPr>
          <p:nvPr/>
        </p:nvSpPr>
        <p:spPr bwMode="auto">
          <a:xfrm>
            <a:off x="2460625" y="522128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带立即数返回指令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3" name="Text Box 11"/>
          <p:cNvSpPr txBox="1">
            <a:spLocks noChangeArrowheads="1"/>
          </p:cNvSpPr>
          <p:nvPr/>
        </p:nvSpPr>
        <p:spPr bwMode="auto">
          <a:xfrm>
            <a:off x="5965825" y="3905250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chemeClr val="bg1"/>
                </a:solidFill>
                <a:latin typeface="华文新魏" panose="02010800040101010101" pitchFamily="2" charset="-122"/>
              </a:rPr>
              <a:t>RET</a:t>
            </a:r>
            <a:endParaRPr lang="en-US" altLang="zh-CN" sz="32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4" name="Text Box 12"/>
          <p:cNvSpPr txBox="1">
            <a:spLocks noChangeArrowheads="1"/>
          </p:cNvSpPr>
          <p:nvPr/>
        </p:nvSpPr>
        <p:spPr bwMode="auto">
          <a:xfrm>
            <a:off x="5889625" y="5200650"/>
            <a:ext cx="1419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chemeClr val="bg1"/>
                </a:solidFill>
                <a:latin typeface="华文新魏" panose="02010800040101010101" pitchFamily="2" charset="-122"/>
              </a:rPr>
              <a:t>RET   n</a:t>
            </a:r>
            <a:endParaRPr lang="en-US" altLang="zh-CN" sz="32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0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0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/>
      <p:bldP spid="602118" grpId="0"/>
      <p:bldP spid="602119" grpId="0"/>
      <p:bldP spid="602120" grpId="0"/>
      <p:bldP spid="602121" grpId="0"/>
      <p:bldP spid="602122" grpId="0"/>
      <p:bldP spid="602123" grpId="0"/>
      <p:bldP spid="60212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001000" cy="684212"/>
          </a:xfrm>
        </p:spPr>
        <p:txBody>
          <a:bodyPr/>
          <a:lstStyle/>
          <a:p>
            <a:pPr eaLnBrk="1" hangingPunct="1"/>
            <a:r>
              <a:rPr lang="zh-CN" altLang="en-US"/>
              <a:t>（六）中断子程序的调用与返回指令</a:t>
            </a:r>
            <a:endParaRPr lang="zh-CN" altLang="en-US"/>
          </a:p>
        </p:txBody>
      </p:sp>
      <p:sp>
        <p:nvSpPr>
          <p:cNvPr id="186371" name="Rectangle 4"/>
          <p:cNvSpPr>
            <a:spLocks noChangeArrowheads="1"/>
          </p:cNvSpPr>
          <p:nvPr/>
        </p:nvSpPr>
        <p:spPr bwMode="auto">
          <a:xfrm>
            <a:off x="755650" y="1139825"/>
            <a:ext cx="8388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INT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软中断指令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指令格式：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INT  n   （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其中：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中断类型码）</a:t>
            </a:r>
            <a:endParaRPr lang="zh-CN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 指令功能：</a:t>
            </a:r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PUSHF，TF、IF清0，CS、IP入栈</a:t>
            </a:r>
            <a:endParaRPr lang="zh-CN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按中断类型码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n，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从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中断向量表对应位置取出将</a:t>
            </a:r>
            <a:b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要调用的功能子程序的入口地址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CS，IP </a:t>
            </a:r>
            <a:endParaRPr lang="zh-CN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6372" name="Rectangle 5"/>
          <p:cNvSpPr>
            <a:spLocks noChangeArrowheads="1"/>
          </p:cNvSpPr>
          <p:nvPr/>
        </p:nvSpPr>
        <p:spPr bwMode="auto">
          <a:xfrm>
            <a:off x="755650" y="3933825"/>
            <a:ext cx="8388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IRET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从中断子程序返回指令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指令格式：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IRET </a:t>
            </a:r>
            <a:endParaRPr lang="en-US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 指令功能：</a:t>
            </a:r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从中断子程序返回断点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endParaRPr lang="zh-CN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1258888" y="2924175"/>
            <a:ext cx="67818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）进位标志取反指令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CMC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取反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）清除方向标志指令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CLD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DF=0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）方向标志置位指令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STD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 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DF=1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）清除中断标志指令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CLI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  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IF=0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）中断标志置位指令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STI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  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IF=1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611188" y="333375"/>
            <a:ext cx="8208962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5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、处理器控制类指令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（一）标志位处理指令</a:t>
            </a:r>
            <a:endParaRPr lang="zh-CN" altLang="en-US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	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）清除进位标志指令 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CLC</a:t>
            </a:r>
            <a:r>
              <a:rPr lang="zh-CN" altLang="en-US">
                <a:latin typeface="华文新魏" panose="02010800040101010101" pitchFamily="2" charset="-122"/>
              </a:rPr>
              <a:t>：  置</a:t>
            </a:r>
            <a:r>
              <a:rPr lang="en-US" altLang="zh-CN">
                <a:latin typeface="华文新魏" panose="02010800040101010101" pitchFamily="2" charset="-122"/>
              </a:rPr>
              <a:t>CF=0</a:t>
            </a:r>
            <a:endParaRPr lang="en-US" altLang="zh-CN">
              <a:latin typeface="华文新魏" panose="020108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华文新魏" panose="02010800040101010101" pitchFamily="2" charset="-122"/>
              </a:rPr>
              <a:t>    	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）进位标志置位指令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STC</a:t>
            </a:r>
            <a:r>
              <a:rPr lang="zh-CN" altLang="en-US">
                <a:latin typeface="华文新魏" panose="02010800040101010101" pitchFamily="2" charset="-122"/>
              </a:rPr>
              <a:t>：   置</a:t>
            </a:r>
            <a:r>
              <a:rPr lang="en-US" altLang="zh-CN">
                <a:latin typeface="华文新魏" panose="02010800040101010101" pitchFamily="2" charset="-122"/>
              </a:rPr>
              <a:t>CF=1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build="p"/>
      <p:bldP spid="324611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755650" y="333375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（二）处理器控制指令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619250" y="1268413"/>
            <a:ext cx="6913563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HLT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停机指令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WAIT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：等待指令(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等待外部事件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	    就绪达到同步目的)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ESC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 换码指令，外部协处理器指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	    令的前缀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LOCK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：总线封锁前缀指令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1619250" y="4781550"/>
            <a:ext cx="662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5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NOP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：   空操作指令，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用于延时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  <p:bldP spid="325635" grpId="0" build="p"/>
      <p:bldP spid="3256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776288" y="4824413"/>
            <a:ext cx="7239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IP（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指令指针）是指令的地址指针。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0388" y="863600"/>
            <a:ext cx="8332787" cy="3810000"/>
            <a:chOff x="240" y="144"/>
            <a:chExt cx="5249" cy="2400"/>
          </a:xfrm>
        </p:grpSpPr>
        <p:sp>
          <p:nvSpPr>
            <p:cNvPr id="22532" name="Text Box 5"/>
            <p:cNvSpPr txBox="1">
              <a:spLocks noChangeArrowheads="1"/>
            </p:cNvSpPr>
            <p:nvPr/>
          </p:nvSpPr>
          <p:spPr bwMode="auto">
            <a:xfrm>
              <a:off x="240" y="192"/>
              <a:ext cx="49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rgbClr val="FFFF00"/>
                  </a:solidFill>
                  <a:latin typeface="Arial" panose="020B0604020202020204" pitchFamily="34" charset="0"/>
                </a:rPr>
                <a:t>( 3 ) </a:t>
              </a:r>
              <a:r>
                <a:rPr lang="en-US" altLang="zh-CN" sz="2800">
                  <a:solidFill>
                    <a:srgbClr val="FFFF00"/>
                  </a:solidFill>
                  <a:latin typeface="Arial" panose="020B0604020202020204" pitchFamily="34" charset="0"/>
                </a:rPr>
                <a:t>IP</a:t>
              </a:r>
              <a:r>
                <a:rPr lang="zh-CN" altLang="en-US" sz="2800">
                  <a:solidFill>
                    <a:srgbClr val="FFFF00"/>
                  </a:solidFill>
                  <a:latin typeface="Arial" panose="020B0604020202020204" pitchFamily="34" charset="0"/>
                </a:rPr>
                <a:t>（指令指针）</a:t>
              </a:r>
              <a:endParaRPr lang="zh-CN" altLang="en-US"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2533" name="Rectangle 6"/>
            <p:cNvSpPr>
              <a:spLocks noChangeArrowheads="1"/>
            </p:cNvSpPr>
            <p:nvPr/>
          </p:nvSpPr>
          <p:spPr bwMode="auto">
            <a:xfrm>
              <a:off x="2784" y="144"/>
              <a:ext cx="1296" cy="24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4" name="Line 7"/>
            <p:cNvSpPr>
              <a:spLocks noChangeShapeType="1"/>
            </p:cNvSpPr>
            <p:nvPr/>
          </p:nvSpPr>
          <p:spPr bwMode="auto">
            <a:xfrm>
              <a:off x="2784" y="1152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Line 8"/>
            <p:cNvSpPr>
              <a:spLocks noChangeShapeType="1"/>
            </p:cNvSpPr>
            <p:nvPr/>
          </p:nvSpPr>
          <p:spPr bwMode="auto">
            <a:xfrm>
              <a:off x="2784" y="1296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9"/>
            <p:cNvSpPr>
              <a:spLocks noChangeShapeType="1"/>
            </p:cNvSpPr>
            <p:nvPr/>
          </p:nvSpPr>
          <p:spPr bwMode="auto">
            <a:xfrm>
              <a:off x="2784" y="1440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10"/>
            <p:cNvSpPr>
              <a:spLocks noChangeShapeType="1"/>
            </p:cNvSpPr>
            <p:nvPr/>
          </p:nvSpPr>
          <p:spPr bwMode="auto">
            <a:xfrm>
              <a:off x="2784" y="1584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11"/>
            <p:cNvSpPr>
              <a:spLocks noChangeShapeType="1"/>
            </p:cNvSpPr>
            <p:nvPr/>
          </p:nvSpPr>
          <p:spPr bwMode="auto">
            <a:xfrm>
              <a:off x="2784" y="1728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>
              <a:off x="2784" y="1872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3"/>
            <p:cNvSpPr>
              <a:spLocks noChangeShapeType="1"/>
            </p:cNvSpPr>
            <p:nvPr/>
          </p:nvSpPr>
          <p:spPr bwMode="auto">
            <a:xfrm>
              <a:off x="2784" y="2016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4"/>
            <p:cNvSpPr>
              <a:spLocks noChangeShapeType="1"/>
            </p:cNvSpPr>
            <p:nvPr/>
          </p:nvSpPr>
          <p:spPr bwMode="auto">
            <a:xfrm>
              <a:off x="2784" y="576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15"/>
            <p:cNvSpPr>
              <a:spLocks noChangeShapeType="1"/>
            </p:cNvSpPr>
            <p:nvPr/>
          </p:nvSpPr>
          <p:spPr bwMode="auto">
            <a:xfrm>
              <a:off x="3360" y="192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16"/>
            <p:cNvSpPr>
              <a:spLocks noChangeShapeType="1"/>
            </p:cNvSpPr>
            <p:nvPr/>
          </p:nvSpPr>
          <p:spPr bwMode="auto">
            <a:xfrm>
              <a:off x="3360" y="720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>
              <a:off x="3408" y="2112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Rectangle 18"/>
            <p:cNvSpPr>
              <a:spLocks noChangeArrowheads="1"/>
            </p:cNvSpPr>
            <p:nvPr/>
          </p:nvSpPr>
          <p:spPr bwMode="auto">
            <a:xfrm>
              <a:off x="432" y="576"/>
              <a:ext cx="1008" cy="16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Rectangle 19"/>
            <p:cNvSpPr>
              <a:spLocks noChangeArrowheads="1"/>
            </p:cNvSpPr>
            <p:nvPr/>
          </p:nvSpPr>
          <p:spPr bwMode="auto">
            <a:xfrm>
              <a:off x="576" y="816"/>
              <a:ext cx="624" cy="3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7" name="Rectangle 20"/>
            <p:cNvSpPr>
              <a:spLocks noChangeArrowheads="1"/>
            </p:cNvSpPr>
            <p:nvPr/>
          </p:nvSpPr>
          <p:spPr bwMode="auto">
            <a:xfrm>
              <a:off x="576" y="1392"/>
              <a:ext cx="624" cy="3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8" name="Line 21"/>
            <p:cNvSpPr>
              <a:spLocks noChangeShapeType="1"/>
            </p:cNvSpPr>
            <p:nvPr/>
          </p:nvSpPr>
          <p:spPr bwMode="auto">
            <a:xfrm>
              <a:off x="1200" y="960"/>
              <a:ext cx="15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22"/>
            <p:cNvSpPr>
              <a:spLocks noChangeShapeType="1"/>
            </p:cNvSpPr>
            <p:nvPr/>
          </p:nvSpPr>
          <p:spPr bwMode="auto">
            <a:xfrm flipV="1">
              <a:off x="2064" y="1680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23"/>
            <p:cNvSpPr>
              <a:spLocks noChangeShapeType="1"/>
            </p:cNvSpPr>
            <p:nvPr/>
          </p:nvSpPr>
          <p:spPr bwMode="auto">
            <a:xfrm>
              <a:off x="2448" y="960"/>
              <a:ext cx="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24"/>
            <p:cNvSpPr>
              <a:spLocks noChangeShapeType="1"/>
            </p:cNvSpPr>
            <p:nvPr/>
          </p:nvSpPr>
          <p:spPr bwMode="auto">
            <a:xfrm>
              <a:off x="1200" y="1536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Text Box 25"/>
            <p:cNvSpPr txBox="1">
              <a:spLocks noChangeArrowheads="1"/>
            </p:cNvSpPr>
            <p:nvPr/>
          </p:nvSpPr>
          <p:spPr bwMode="auto">
            <a:xfrm>
              <a:off x="672" y="182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Text Box 26"/>
            <p:cNvSpPr txBox="1">
              <a:spLocks noChangeArrowheads="1"/>
            </p:cNvSpPr>
            <p:nvPr/>
          </p:nvSpPr>
          <p:spPr bwMode="auto">
            <a:xfrm>
              <a:off x="720" y="86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4" name="Text Box 27"/>
            <p:cNvSpPr txBox="1">
              <a:spLocks noChangeArrowheads="1"/>
            </p:cNvSpPr>
            <p:nvPr/>
          </p:nvSpPr>
          <p:spPr bwMode="auto">
            <a:xfrm>
              <a:off x="672" y="14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5" name="Text Box 28"/>
            <p:cNvSpPr txBox="1">
              <a:spLocks noChangeArrowheads="1"/>
            </p:cNvSpPr>
            <p:nvPr/>
          </p:nvSpPr>
          <p:spPr bwMode="auto">
            <a:xfrm>
              <a:off x="1536" y="624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代码段基址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6" name="Text Box 29"/>
            <p:cNvSpPr txBox="1">
              <a:spLocks noChangeArrowheads="1"/>
            </p:cNvSpPr>
            <p:nvPr/>
          </p:nvSpPr>
          <p:spPr bwMode="auto">
            <a:xfrm>
              <a:off x="1536" y="1237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偏移量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7" name="Text Box 30"/>
            <p:cNvSpPr txBox="1">
              <a:spLocks noChangeArrowheads="1"/>
            </p:cNvSpPr>
            <p:nvPr/>
          </p:nvSpPr>
          <p:spPr bwMode="auto">
            <a:xfrm>
              <a:off x="4080" y="1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8" name="AutoShape 31"/>
            <p:cNvSpPr/>
            <p:nvPr/>
          </p:nvSpPr>
          <p:spPr bwMode="auto">
            <a:xfrm>
              <a:off x="4080" y="1152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9" name="Text Box 32"/>
            <p:cNvSpPr txBox="1">
              <a:spLocks noChangeArrowheads="1"/>
            </p:cNvSpPr>
            <p:nvPr/>
          </p:nvSpPr>
          <p:spPr bwMode="auto">
            <a:xfrm>
              <a:off x="4241" y="1207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正在执行的指令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AutoShape 33"/>
            <p:cNvSpPr/>
            <p:nvPr/>
          </p:nvSpPr>
          <p:spPr bwMode="auto">
            <a:xfrm>
              <a:off x="4080" y="1584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1" name="Text Box 34"/>
            <p:cNvSpPr txBox="1">
              <a:spLocks noChangeArrowheads="1"/>
            </p:cNvSpPr>
            <p:nvPr/>
          </p:nvSpPr>
          <p:spPr bwMode="auto">
            <a:xfrm>
              <a:off x="4176" y="168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下一条指令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/>
          <p:nvPr/>
        </p:nvGrpSpPr>
        <p:grpSpPr bwMode="auto">
          <a:xfrm>
            <a:off x="34925" y="1773238"/>
            <a:ext cx="9145588" cy="4535487"/>
            <a:chOff x="22" y="1117"/>
            <a:chExt cx="5761" cy="2857"/>
          </a:xfrm>
        </p:grpSpPr>
        <p:sp>
          <p:nvSpPr>
            <p:cNvPr id="23556" name="Text Box 60"/>
            <p:cNvSpPr txBox="1">
              <a:spLocks noChangeArrowheads="1"/>
            </p:cNvSpPr>
            <p:nvPr/>
          </p:nvSpPr>
          <p:spPr bwMode="auto">
            <a:xfrm>
              <a:off x="4800" y="2137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辅助进位位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7" name="Text Box 63"/>
            <p:cNvSpPr txBox="1">
              <a:spLocks noChangeArrowheads="1"/>
            </p:cNvSpPr>
            <p:nvPr/>
          </p:nvSpPr>
          <p:spPr bwMode="auto">
            <a:xfrm>
              <a:off x="4823" y="2902"/>
              <a:ext cx="960" cy="256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单步标志位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8" name="Text Box 64"/>
            <p:cNvSpPr txBox="1">
              <a:spLocks noChangeArrowheads="1"/>
            </p:cNvSpPr>
            <p:nvPr/>
          </p:nvSpPr>
          <p:spPr bwMode="auto">
            <a:xfrm>
              <a:off x="4830" y="3203"/>
              <a:ext cx="953" cy="256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中断允许位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3559" name="Group 69"/>
            <p:cNvGrpSpPr/>
            <p:nvPr/>
          </p:nvGrpSpPr>
          <p:grpSpPr bwMode="auto">
            <a:xfrm>
              <a:off x="22" y="1117"/>
              <a:ext cx="5489" cy="2857"/>
              <a:chOff x="22" y="1117"/>
              <a:chExt cx="5489" cy="2857"/>
            </a:xfrm>
          </p:grpSpPr>
          <p:grpSp>
            <p:nvGrpSpPr>
              <p:cNvPr id="23560" name="Group 2"/>
              <p:cNvGrpSpPr/>
              <p:nvPr/>
            </p:nvGrpSpPr>
            <p:grpSpPr bwMode="auto">
              <a:xfrm>
                <a:off x="22" y="1117"/>
                <a:ext cx="4808" cy="372"/>
                <a:chOff x="22" y="609"/>
                <a:chExt cx="4808" cy="372"/>
              </a:xfrm>
            </p:grpSpPr>
            <p:sp>
              <p:nvSpPr>
                <p:cNvPr id="23586" name="Rectangle 3"/>
                <p:cNvSpPr>
                  <a:spLocks noChangeArrowheads="1"/>
                </p:cNvSpPr>
                <p:nvPr/>
              </p:nvSpPr>
              <p:spPr bwMode="auto">
                <a:xfrm>
                  <a:off x="4432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CF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7" name="Rectangle 4"/>
                <p:cNvSpPr>
                  <a:spLocks noChangeArrowheads="1"/>
                </p:cNvSpPr>
                <p:nvPr/>
              </p:nvSpPr>
              <p:spPr bwMode="auto">
                <a:xfrm>
                  <a:off x="4138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8" name="Rectangle 5"/>
                <p:cNvSpPr>
                  <a:spLocks noChangeArrowheads="1"/>
                </p:cNvSpPr>
                <p:nvPr/>
              </p:nvSpPr>
              <p:spPr bwMode="auto">
                <a:xfrm>
                  <a:off x="3844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PF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9" name="Rectangle 6"/>
                <p:cNvSpPr>
                  <a:spLocks noChangeArrowheads="1"/>
                </p:cNvSpPr>
                <p:nvPr/>
              </p:nvSpPr>
              <p:spPr bwMode="auto">
                <a:xfrm>
                  <a:off x="3550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0" name="Rectangle 7"/>
                <p:cNvSpPr>
                  <a:spLocks noChangeArrowheads="1"/>
                </p:cNvSpPr>
                <p:nvPr/>
              </p:nvSpPr>
              <p:spPr bwMode="auto">
                <a:xfrm>
                  <a:off x="3256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AF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1" name="Rectangle 8"/>
                <p:cNvSpPr>
                  <a:spLocks noChangeArrowheads="1"/>
                </p:cNvSpPr>
                <p:nvPr/>
              </p:nvSpPr>
              <p:spPr bwMode="auto">
                <a:xfrm>
                  <a:off x="2962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2" name="Rectangle 9"/>
                <p:cNvSpPr>
                  <a:spLocks noChangeArrowheads="1"/>
                </p:cNvSpPr>
                <p:nvPr/>
              </p:nvSpPr>
              <p:spPr bwMode="auto">
                <a:xfrm>
                  <a:off x="2668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ZF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374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SF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080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TF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786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IF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6" name="Rectangle 13"/>
                <p:cNvSpPr>
                  <a:spLocks noChangeArrowheads="1"/>
                </p:cNvSpPr>
                <p:nvPr/>
              </p:nvSpPr>
              <p:spPr bwMode="auto">
                <a:xfrm>
                  <a:off x="1492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DF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1198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OF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904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9" name="Rectangle 16"/>
                <p:cNvSpPr>
                  <a:spLocks noChangeArrowheads="1"/>
                </p:cNvSpPr>
                <p:nvPr/>
              </p:nvSpPr>
              <p:spPr bwMode="auto">
                <a:xfrm>
                  <a:off x="610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600" name="Rectangle 17"/>
                <p:cNvSpPr>
                  <a:spLocks noChangeArrowheads="1"/>
                </p:cNvSpPr>
                <p:nvPr/>
              </p:nvSpPr>
              <p:spPr bwMode="auto">
                <a:xfrm>
                  <a:off x="316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6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2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602" name="Line 19"/>
                <p:cNvSpPr>
                  <a:spLocks noChangeShapeType="1"/>
                </p:cNvSpPr>
                <p:nvPr/>
              </p:nvSpPr>
              <p:spPr bwMode="auto">
                <a:xfrm>
                  <a:off x="22" y="618"/>
                  <a:ext cx="4704" cy="0"/>
                </a:xfrm>
                <a:prstGeom prst="line">
                  <a:avLst/>
                </a:prstGeom>
                <a:noFill/>
                <a:ln w="12700" cap="sq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3" name="Line 20"/>
                <p:cNvSpPr>
                  <a:spLocks noChangeShapeType="1"/>
                </p:cNvSpPr>
                <p:nvPr/>
              </p:nvSpPr>
              <p:spPr bwMode="auto">
                <a:xfrm>
                  <a:off x="22" y="944"/>
                  <a:ext cx="4704" cy="0"/>
                </a:xfrm>
                <a:prstGeom prst="line">
                  <a:avLst/>
                </a:prstGeom>
                <a:noFill/>
                <a:ln w="12700" cap="sq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4" name="Line 21"/>
                <p:cNvSpPr>
                  <a:spLocks noChangeShapeType="1"/>
                </p:cNvSpPr>
                <p:nvPr/>
              </p:nvSpPr>
              <p:spPr bwMode="auto">
                <a:xfrm>
                  <a:off x="22" y="618"/>
                  <a:ext cx="0" cy="326"/>
                </a:xfrm>
                <a:prstGeom prst="line">
                  <a:avLst/>
                </a:prstGeom>
                <a:noFill/>
                <a:ln w="12700" cap="sq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5" name="Line 22"/>
                <p:cNvSpPr>
                  <a:spLocks noChangeShapeType="1"/>
                </p:cNvSpPr>
                <p:nvPr/>
              </p:nvSpPr>
              <p:spPr bwMode="auto">
                <a:xfrm>
                  <a:off x="316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6" name="Line 23"/>
                <p:cNvSpPr>
                  <a:spLocks noChangeShapeType="1"/>
                </p:cNvSpPr>
                <p:nvPr/>
              </p:nvSpPr>
              <p:spPr bwMode="auto">
                <a:xfrm>
                  <a:off x="610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7" name="Line 24"/>
                <p:cNvSpPr>
                  <a:spLocks noChangeShapeType="1"/>
                </p:cNvSpPr>
                <p:nvPr/>
              </p:nvSpPr>
              <p:spPr bwMode="auto">
                <a:xfrm>
                  <a:off x="904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8" name="Line 25"/>
                <p:cNvSpPr>
                  <a:spLocks noChangeShapeType="1"/>
                </p:cNvSpPr>
                <p:nvPr/>
              </p:nvSpPr>
              <p:spPr bwMode="auto">
                <a:xfrm>
                  <a:off x="1198" y="619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9" name="Line 26"/>
                <p:cNvSpPr>
                  <a:spLocks noChangeShapeType="1"/>
                </p:cNvSpPr>
                <p:nvPr/>
              </p:nvSpPr>
              <p:spPr bwMode="auto">
                <a:xfrm>
                  <a:off x="1492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0" name="Line 27"/>
                <p:cNvSpPr>
                  <a:spLocks noChangeShapeType="1"/>
                </p:cNvSpPr>
                <p:nvPr/>
              </p:nvSpPr>
              <p:spPr bwMode="auto">
                <a:xfrm>
                  <a:off x="1786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1" name="Line 28"/>
                <p:cNvSpPr>
                  <a:spLocks noChangeShapeType="1"/>
                </p:cNvSpPr>
                <p:nvPr/>
              </p:nvSpPr>
              <p:spPr bwMode="auto">
                <a:xfrm>
                  <a:off x="2080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2" name="Line 29"/>
                <p:cNvSpPr>
                  <a:spLocks noChangeShapeType="1"/>
                </p:cNvSpPr>
                <p:nvPr/>
              </p:nvSpPr>
              <p:spPr bwMode="auto">
                <a:xfrm>
                  <a:off x="2374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3" name="Line 30"/>
                <p:cNvSpPr>
                  <a:spLocks noChangeShapeType="1"/>
                </p:cNvSpPr>
                <p:nvPr/>
              </p:nvSpPr>
              <p:spPr bwMode="auto">
                <a:xfrm>
                  <a:off x="2668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4" name="Line 31"/>
                <p:cNvSpPr>
                  <a:spLocks noChangeShapeType="1"/>
                </p:cNvSpPr>
                <p:nvPr/>
              </p:nvSpPr>
              <p:spPr bwMode="auto">
                <a:xfrm>
                  <a:off x="2962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5" name="Line 32"/>
                <p:cNvSpPr>
                  <a:spLocks noChangeShapeType="1"/>
                </p:cNvSpPr>
                <p:nvPr/>
              </p:nvSpPr>
              <p:spPr bwMode="auto">
                <a:xfrm>
                  <a:off x="3256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6" name="Line 33"/>
                <p:cNvSpPr>
                  <a:spLocks noChangeShapeType="1"/>
                </p:cNvSpPr>
                <p:nvPr/>
              </p:nvSpPr>
              <p:spPr bwMode="auto">
                <a:xfrm>
                  <a:off x="3550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7" name="Line 34"/>
                <p:cNvSpPr>
                  <a:spLocks noChangeShapeType="1"/>
                </p:cNvSpPr>
                <p:nvPr/>
              </p:nvSpPr>
              <p:spPr bwMode="auto">
                <a:xfrm>
                  <a:off x="3844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8" name="Line 35"/>
                <p:cNvSpPr>
                  <a:spLocks noChangeShapeType="1"/>
                </p:cNvSpPr>
                <p:nvPr/>
              </p:nvSpPr>
              <p:spPr bwMode="auto">
                <a:xfrm>
                  <a:off x="4138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9" name="Line 36"/>
                <p:cNvSpPr>
                  <a:spLocks noChangeShapeType="1"/>
                </p:cNvSpPr>
                <p:nvPr/>
              </p:nvSpPr>
              <p:spPr bwMode="auto">
                <a:xfrm>
                  <a:off x="4432" y="609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0" name="Line 37"/>
                <p:cNvSpPr>
                  <a:spLocks noChangeShapeType="1"/>
                </p:cNvSpPr>
                <p:nvPr/>
              </p:nvSpPr>
              <p:spPr bwMode="auto">
                <a:xfrm>
                  <a:off x="4726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61" name="Line 39"/>
              <p:cNvSpPr>
                <a:spLocks noChangeShapeType="1"/>
              </p:cNvSpPr>
              <p:nvPr/>
            </p:nvSpPr>
            <p:spPr bwMode="auto">
              <a:xfrm>
                <a:off x="4575" y="1493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2" name="Line 40"/>
              <p:cNvSpPr>
                <a:spLocks noChangeShapeType="1"/>
              </p:cNvSpPr>
              <p:nvPr/>
            </p:nvSpPr>
            <p:spPr bwMode="auto">
              <a:xfrm flipV="1">
                <a:off x="4577" y="1779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3" name="Line 41"/>
              <p:cNvSpPr>
                <a:spLocks noChangeShapeType="1"/>
              </p:cNvSpPr>
              <p:nvPr/>
            </p:nvSpPr>
            <p:spPr bwMode="auto">
              <a:xfrm>
                <a:off x="3951" y="1493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" name="Line 42"/>
              <p:cNvSpPr>
                <a:spLocks noChangeShapeType="1"/>
              </p:cNvSpPr>
              <p:nvPr/>
            </p:nvSpPr>
            <p:spPr bwMode="auto">
              <a:xfrm>
                <a:off x="3951" y="2021"/>
                <a:ext cx="834" cy="1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5" name="Line 43"/>
              <p:cNvSpPr>
                <a:spLocks noChangeShapeType="1"/>
              </p:cNvSpPr>
              <p:nvPr/>
            </p:nvSpPr>
            <p:spPr bwMode="auto">
              <a:xfrm>
                <a:off x="3375" y="1493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Line 44"/>
              <p:cNvSpPr>
                <a:spLocks noChangeShapeType="1"/>
              </p:cNvSpPr>
              <p:nvPr/>
            </p:nvSpPr>
            <p:spPr bwMode="auto">
              <a:xfrm flipV="1">
                <a:off x="3375" y="2260"/>
                <a:ext cx="1410" cy="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Line 45"/>
              <p:cNvSpPr>
                <a:spLocks noChangeShapeType="1"/>
              </p:cNvSpPr>
              <p:nvPr/>
            </p:nvSpPr>
            <p:spPr bwMode="auto">
              <a:xfrm>
                <a:off x="2847" y="1493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Line 46"/>
              <p:cNvSpPr>
                <a:spLocks noChangeShapeType="1"/>
              </p:cNvSpPr>
              <p:nvPr/>
            </p:nvSpPr>
            <p:spPr bwMode="auto">
              <a:xfrm flipV="1">
                <a:off x="2835" y="2487"/>
                <a:ext cx="1905" cy="14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9" name="Line 47"/>
              <p:cNvSpPr>
                <a:spLocks noChangeShapeType="1"/>
              </p:cNvSpPr>
              <p:nvPr/>
            </p:nvSpPr>
            <p:spPr bwMode="auto">
              <a:xfrm>
                <a:off x="2847" y="1493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Line 48"/>
              <p:cNvSpPr>
                <a:spLocks noChangeShapeType="1"/>
              </p:cNvSpPr>
              <p:nvPr/>
            </p:nvSpPr>
            <p:spPr bwMode="auto">
              <a:xfrm>
                <a:off x="2511" y="1493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Line 49"/>
              <p:cNvSpPr>
                <a:spLocks noChangeShapeType="1"/>
              </p:cNvSpPr>
              <p:nvPr/>
            </p:nvSpPr>
            <p:spPr bwMode="auto">
              <a:xfrm>
                <a:off x="2511" y="2741"/>
                <a:ext cx="2274" cy="1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Line 50"/>
              <p:cNvSpPr>
                <a:spLocks noChangeShapeType="1"/>
              </p:cNvSpPr>
              <p:nvPr/>
            </p:nvSpPr>
            <p:spPr bwMode="auto">
              <a:xfrm>
                <a:off x="2175" y="1493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51"/>
              <p:cNvSpPr>
                <a:spLocks noChangeShapeType="1"/>
              </p:cNvSpPr>
              <p:nvPr/>
            </p:nvSpPr>
            <p:spPr bwMode="auto">
              <a:xfrm>
                <a:off x="1887" y="1493"/>
                <a:ext cx="0" cy="1824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52"/>
              <p:cNvSpPr>
                <a:spLocks noChangeShapeType="1"/>
              </p:cNvSpPr>
              <p:nvPr/>
            </p:nvSpPr>
            <p:spPr bwMode="auto">
              <a:xfrm>
                <a:off x="2175" y="3029"/>
                <a:ext cx="2565" cy="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53"/>
              <p:cNvSpPr>
                <a:spLocks noChangeShapeType="1"/>
              </p:cNvSpPr>
              <p:nvPr/>
            </p:nvSpPr>
            <p:spPr bwMode="auto">
              <a:xfrm>
                <a:off x="1887" y="3303"/>
                <a:ext cx="289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54"/>
              <p:cNvSpPr>
                <a:spLocks noChangeShapeType="1"/>
              </p:cNvSpPr>
              <p:nvPr/>
            </p:nvSpPr>
            <p:spPr bwMode="auto">
              <a:xfrm>
                <a:off x="1599" y="1541"/>
                <a:ext cx="0" cy="2064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55"/>
              <p:cNvSpPr>
                <a:spLocks noChangeShapeType="1"/>
              </p:cNvSpPr>
              <p:nvPr/>
            </p:nvSpPr>
            <p:spPr bwMode="auto">
              <a:xfrm>
                <a:off x="1599" y="3605"/>
                <a:ext cx="3141" cy="1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Line 56"/>
              <p:cNvSpPr>
                <a:spLocks noChangeShapeType="1"/>
              </p:cNvSpPr>
              <p:nvPr/>
            </p:nvSpPr>
            <p:spPr bwMode="auto">
              <a:xfrm>
                <a:off x="1311" y="1541"/>
                <a:ext cx="0" cy="23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57"/>
              <p:cNvSpPr>
                <a:spLocks noChangeShapeType="1"/>
              </p:cNvSpPr>
              <p:nvPr/>
            </p:nvSpPr>
            <p:spPr bwMode="auto">
              <a:xfrm>
                <a:off x="1316" y="3893"/>
                <a:ext cx="3469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Text Box 58"/>
              <p:cNvSpPr txBox="1">
                <a:spLocks noChangeArrowheads="1"/>
              </p:cNvSpPr>
              <p:nvPr/>
            </p:nvSpPr>
            <p:spPr bwMode="auto">
              <a:xfrm>
                <a:off x="4830" y="1638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进位位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1" name="Text Box 59"/>
              <p:cNvSpPr txBox="1">
                <a:spLocks noChangeArrowheads="1"/>
              </p:cNvSpPr>
              <p:nvPr/>
            </p:nvSpPr>
            <p:spPr bwMode="auto">
              <a:xfrm>
                <a:off x="4796" y="1874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奇偶位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2" name="Text Box 61"/>
              <p:cNvSpPr txBox="1">
                <a:spLocks noChangeArrowheads="1"/>
              </p:cNvSpPr>
              <p:nvPr/>
            </p:nvSpPr>
            <p:spPr bwMode="auto">
              <a:xfrm>
                <a:off x="4839" y="2380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零值位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3" name="Text Box 62"/>
              <p:cNvSpPr txBox="1">
                <a:spLocks noChangeArrowheads="1"/>
              </p:cNvSpPr>
              <p:nvPr/>
            </p:nvSpPr>
            <p:spPr bwMode="auto">
              <a:xfrm>
                <a:off x="4839" y="2659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符号位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4" name="Text Box 65"/>
              <p:cNvSpPr txBox="1">
                <a:spLocks noChangeArrowheads="1"/>
              </p:cNvSpPr>
              <p:nvPr/>
            </p:nvSpPr>
            <p:spPr bwMode="auto">
              <a:xfrm>
                <a:off x="4839" y="3507"/>
                <a:ext cx="624" cy="256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方向位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5" name="Text Box 66"/>
              <p:cNvSpPr txBox="1">
                <a:spLocks noChangeArrowheads="1"/>
              </p:cNvSpPr>
              <p:nvPr/>
            </p:nvSpPr>
            <p:spPr bwMode="auto">
              <a:xfrm>
                <a:off x="4839" y="3724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溢出位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0" y="425450"/>
            <a:ext cx="9144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）标志寄存器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FR（Flags Register）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     记录程序执行时的状态，存储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PSW（16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位长），有9个标志位。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ChangeArrowheads="1"/>
          </p:cNvSpPr>
          <p:nvPr/>
        </p:nvSpPr>
        <p:spPr bwMode="auto">
          <a:xfrm>
            <a:off x="87313" y="2603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Tx/>
              <a:buNone/>
            </a:pPr>
            <a:r>
              <a:rPr lang="zh-CN" altLang="en-US" sz="3200">
                <a:solidFill>
                  <a:srgbClr val="66FFFF"/>
                </a:solidFill>
                <a:latin typeface="华文新魏" panose="02010800040101010101" pitchFamily="2" charset="-122"/>
              </a:rPr>
              <a:t>[1] 状态标志位：</a:t>
            </a:r>
            <a:endParaRPr lang="zh-CN" altLang="zh-CN" sz="3200">
              <a:solidFill>
                <a:srgbClr val="66FFFF"/>
              </a:solidFill>
              <a:latin typeface="华文新魏" panose="02010800040101010101" pitchFamily="2" charset="-122"/>
            </a:endParaRP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466725" y="1412875"/>
            <a:ext cx="8208963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CF（0</a:t>
            </a:r>
            <a:r>
              <a:rPr lang="zh-CN" altLang="en-US">
                <a:latin typeface="华文新魏" panose="02010800040101010101" pitchFamily="2" charset="-122"/>
              </a:rPr>
              <a:t>）：进/借位标志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PF（2）：</a:t>
            </a:r>
            <a:r>
              <a:rPr lang="zh-CN" altLang="en-US">
                <a:latin typeface="华文新魏" panose="02010800040101010101" pitchFamily="2" charset="-122"/>
              </a:rPr>
              <a:t>奇偶标志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AF（4）：</a:t>
            </a:r>
            <a:r>
              <a:rPr lang="zh-CN" altLang="en-US">
                <a:latin typeface="华文新魏" panose="02010800040101010101" pitchFamily="2" charset="-122"/>
              </a:rPr>
              <a:t>辅助进位标志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            （</a:t>
            </a:r>
            <a:r>
              <a:rPr lang="en-US" altLang="zh-CN">
                <a:latin typeface="华文新魏" panose="02010800040101010101" pitchFamily="2" charset="-122"/>
              </a:rPr>
              <a:t>AF=1</a:t>
            </a:r>
            <a:r>
              <a:rPr lang="zh-CN" altLang="en-US">
                <a:latin typeface="华文新魏" panose="02010800040101010101" pitchFamily="2" charset="-122"/>
              </a:rPr>
              <a:t>表示低4位有进位）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ZF（6）：</a:t>
            </a:r>
            <a:r>
              <a:rPr lang="zh-CN" altLang="en-US">
                <a:latin typeface="华文新魏" panose="02010800040101010101" pitchFamily="2" charset="-122"/>
              </a:rPr>
              <a:t>零值标志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SF（7）：</a:t>
            </a:r>
            <a:r>
              <a:rPr lang="zh-CN" altLang="en-US">
                <a:latin typeface="华文新魏" panose="02010800040101010101" pitchFamily="2" charset="-122"/>
              </a:rPr>
              <a:t>符号标志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OF（11）：</a:t>
            </a:r>
            <a:r>
              <a:rPr lang="zh-CN" altLang="en-US">
                <a:latin typeface="华文新魏" panose="02010800040101010101" pitchFamily="2" charset="-122"/>
              </a:rPr>
              <a:t>溢出标志</a:t>
            </a:r>
            <a:endParaRPr lang="zh-CN" altLang="en-US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build="p"/>
      <p:bldP spid="552963" grpId="0" bldLvl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66FFFF"/>
                </a:solidFill>
                <a:latin typeface="Arial" panose="020B0604020202020204" pitchFamily="34" charset="0"/>
              </a:rPr>
              <a:t>[2] 控制标志位</a:t>
            </a:r>
            <a:endParaRPr lang="zh-CN" altLang="en-US" sz="320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838835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TF（8）：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单步标志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IF（9）：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中断允许标志。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IF=1：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允许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响应可屏蔽外中断请求。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IF=0：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禁止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响应可屏蔽中断。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DF（10）：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方向标志。用于串操作指令。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DF=0：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地址指针（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SI/DI）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自动递增；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DF=1：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地址指针（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SI/DI）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自动递减。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/>
      <p:bldP spid="5539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idx="1"/>
          </p:nvPr>
        </p:nvSpPr>
        <p:spPr>
          <a:xfrm>
            <a:off x="242888" y="288925"/>
            <a:ext cx="8001000" cy="4762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3、8086/8088的主存</a:t>
            </a:r>
            <a:endParaRPr lang="zh-CN" altLang="zh-CN" sz="3200" b="1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5088" y="1387475"/>
            <a:ext cx="86106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28625" y="2643188"/>
            <a:ext cx="7848600" cy="3460750"/>
            <a:chOff x="245" y="845"/>
            <a:chExt cx="4944" cy="2245"/>
          </a:xfrm>
        </p:grpSpPr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245" y="1314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925" y="1314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941" y="1362"/>
              <a:ext cx="1248" cy="172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3941" y="1602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3941" y="1842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941" y="2082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3941" y="2706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4565" y="2370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2112" y="882"/>
              <a:ext cx="1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2进制数地址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293" y="868"/>
              <a:ext cx="12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16进制数地址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4067" y="845"/>
              <a:ext cx="9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存储单元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3893" y="102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4997" y="102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1925" y="1362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0000，0000，0000，0000，0000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1925" y="1602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0000，0000，0000，0000，0001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1925" y="1842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0000，0000，0000，0000，0010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1925" y="2082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0000，0000，0000，0000，0011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533" y="1362"/>
              <a:ext cx="6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00000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533" y="1602"/>
              <a:ext cx="6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00001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533" y="1842"/>
              <a:ext cx="6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00002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533" y="2082"/>
              <a:ext cx="6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00003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485" y="2658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FFFFEH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485" y="285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FFFFFH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1877" y="2658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1111，1111，1111，1111，1110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1877" y="2850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1111，1111，1111，1111，1111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3941" y="2274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3941" y="2898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773" y="2370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>
              <a:off x="2885" y="2370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1143000"/>
            <a:ext cx="914400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600">
                <a:latin typeface="华文新魏" panose="02010800040101010101" pitchFamily="2" charset="-122"/>
              </a:rPr>
              <a:t>（1）</a:t>
            </a:r>
            <a:r>
              <a:rPr lang="zh-CN" altLang="en-US" sz="2600">
                <a:latin typeface="华文新魏" panose="02010800040101010101" pitchFamily="2" charset="-122"/>
              </a:rPr>
              <a:t>主存特点</a:t>
            </a:r>
            <a:endParaRPr lang="zh-CN" altLang="en-US" sz="260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600">
                <a:latin typeface="华文新魏" panose="02010800040101010101" pitchFamily="2" charset="-122"/>
              </a:rPr>
              <a:t> </a:t>
            </a:r>
            <a:r>
              <a:rPr lang="en-US" altLang="zh-CN" sz="2600">
                <a:latin typeface="华文新魏" panose="02010800040101010101" pitchFamily="2" charset="-122"/>
              </a:rPr>
              <a:t>CPU</a:t>
            </a:r>
            <a:r>
              <a:rPr lang="zh-CN" altLang="en-US" sz="2600">
                <a:latin typeface="华文新魏" panose="02010800040101010101" pitchFamily="2" charset="-122"/>
              </a:rPr>
              <a:t>有20条地址线。1</a:t>
            </a:r>
            <a:r>
              <a:rPr lang="en-US" altLang="zh-CN" sz="2600">
                <a:latin typeface="华文新魏" panose="02010800040101010101" pitchFamily="2" charset="-122"/>
              </a:rPr>
              <a:t>MB</a:t>
            </a:r>
            <a:r>
              <a:rPr lang="zh-CN" altLang="en-US" sz="2600">
                <a:latin typeface="华文新魏" panose="02010800040101010101" pitchFamily="2" charset="-122"/>
              </a:rPr>
              <a:t>寻址能力;00000</a:t>
            </a:r>
            <a:r>
              <a:rPr lang="en-US" altLang="zh-CN" sz="2600">
                <a:latin typeface="华文新魏" panose="02010800040101010101" pitchFamily="2" charset="-122"/>
              </a:rPr>
              <a:t>H~FFFFFH</a:t>
            </a:r>
            <a:endParaRPr lang="zh-CN" altLang="en-US" sz="26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dvAuto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428625"/>
            <a:ext cx="91440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600">
                <a:latin typeface="华文新魏" panose="02010800040101010101" pitchFamily="2" charset="-122"/>
              </a:rPr>
              <a:t>（1）</a:t>
            </a:r>
            <a:r>
              <a:rPr lang="zh-CN" altLang="en-US" sz="2600">
                <a:latin typeface="华文新魏" panose="02010800040101010101" pitchFamily="2" charset="-122"/>
              </a:rPr>
              <a:t>主存特点</a:t>
            </a:r>
            <a:endParaRPr lang="zh-CN" altLang="en-US" sz="260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600">
                <a:latin typeface="华文新魏" panose="02010800040101010101" pitchFamily="2" charset="-122"/>
              </a:rPr>
              <a:t>支持字/字节访问。 </a:t>
            </a:r>
            <a:endParaRPr lang="zh-CN" altLang="en-US" sz="260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600">
                <a:latin typeface="华文新魏" panose="02010800040101010101" pitchFamily="2" charset="-122"/>
              </a:rPr>
              <a:t> 字寻址：字存放在相邻的2个字节单元：高地址存字的高8位；低地址存字的低8位。 (字地址存放字的低8位)。</a:t>
            </a:r>
            <a:endParaRPr lang="en-US" altLang="zh-CN" sz="2600">
              <a:latin typeface="华文新魏" panose="02010800040101010101" pitchFamily="2" charset="-122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743200" y="3573463"/>
            <a:ext cx="2286000" cy="25923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2743200" y="4648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2743200" y="49530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2743200" y="52578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2743200" y="55626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3810000" y="5638800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AutoShape 10"/>
          <p:cNvSpPr/>
          <p:nvPr/>
        </p:nvSpPr>
        <p:spPr bwMode="auto">
          <a:xfrm>
            <a:off x="5029200" y="4648200"/>
            <a:ext cx="304800" cy="609600"/>
          </a:xfrm>
          <a:prstGeom prst="rightBrace">
            <a:avLst>
              <a:gd name="adj1" fmla="val 1665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AutoShape 12"/>
          <p:cNvSpPr/>
          <p:nvPr/>
        </p:nvSpPr>
        <p:spPr bwMode="auto">
          <a:xfrm>
            <a:off x="5029200" y="4648200"/>
            <a:ext cx="304800" cy="609600"/>
          </a:xfrm>
          <a:prstGeom prst="rightBrace">
            <a:avLst>
              <a:gd name="adj1" fmla="val 16657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0" name="AutoShape 13"/>
          <p:cNvSpPr/>
          <p:nvPr/>
        </p:nvSpPr>
        <p:spPr bwMode="auto">
          <a:xfrm>
            <a:off x="5029200" y="4953000"/>
            <a:ext cx="304800" cy="609600"/>
          </a:xfrm>
          <a:prstGeom prst="rightBrace">
            <a:avLst>
              <a:gd name="adj1" fmla="val 16657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1600200" y="3505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1752600" y="4572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1752600" y="4876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10001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1763713" y="5181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10002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5334000" y="4724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5257800" y="5105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7" name="Text Box 20"/>
          <p:cNvSpPr txBox="1">
            <a:spLocks noChangeArrowheads="1"/>
          </p:cNvSpPr>
          <p:nvPr/>
        </p:nvSpPr>
        <p:spPr bwMode="auto">
          <a:xfrm>
            <a:off x="3352800" y="3124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352800" y="46482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56H</a:t>
            </a:r>
            <a:endParaRPr lang="en-US" altLang="zh-CN" sz="16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3352800" y="49530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34H</a:t>
            </a:r>
            <a:endParaRPr lang="en-US" altLang="zh-CN" sz="16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3352800" y="52578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12H</a:t>
            </a:r>
            <a:endParaRPr lang="en-US" altLang="zh-CN" sz="16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ChangeArrowheads="1"/>
          </p:cNvSpPr>
          <p:nvPr/>
        </p:nvSpPr>
        <p:spPr bwMode="auto">
          <a:xfrm>
            <a:off x="468313" y="857250"/>
            <a:ext cx="8497887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 u="sng">
                <a:latin typeface="华文新魏" panose="02010800040101010101" pitchFamily="2" charset="-122"/>
              </a:rPr>
              <a:t>段</a:t>
            </a:r>
            <a:r>
              <a:rPr lang="zh-CN" altLang="en-US">
                <a:latin typeface="华文新魏" panose="02010800040101010101" pitchFamily="2" charset="-122"/>
              </a:rPr>
              <a:t>：主存连续空间。8086的不论程序还是数据都是按段成组存放的。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段长度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 </a:t>
            </a:r>
            <a:r>
              <a:rPr lang="zh-CN" altLang="en-US">
                <a:latin typeface="华文新魏" panose="02010800040101010101" pitchFamily="2" charset="-122"/>
              </a:rPr>
              <a:t>64</a:t>
            </a:r>
            <a:r>
              <a:rPr lang="en-US" altLang="zh-CN">
                <a:latin typeface="华文新魏" panose="02010800040101010101" pitchFamily="2" charset="-122"/>
              </a:rPr>
              <a:t>KB。</a:t>
            </a:r>
            <a:endParaRPr lang="en-US" altLang="zh-CN">
              <a:latin typeface="华文新魏" panose="0201080004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段基址：段的首址。 20</a:t>
            </a:r>
            <a:r>
              <a:rPr lang="en-US" altLang="zh-CN">
                <a:latin typeface="华文新魏" panose="02010800040101010101" pitchFamily="2" charset="-122"/>
              </a:rPr>
              <a:t>bits, </a:t>
            </a:r>
            <a:r>
              <a:rPr lang="zh-CN" altLang="en-US">
                <a:latin typeface="华文新魏" panose="02010800040101010101" pitchFamily="2" charset="-122"/>
              </a:rPr>
              <a:t>低4位为0。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段寄存器：存放对应段的高16位地址（段基值）。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主存物理地址形成： (段寄存器)*16 + 偏移量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         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    0 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H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段基址</a:t>
            </a:r>
            <a:endParaRPr lang="zh-CN" altLang="en-US">
              <a:latin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           +  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    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H    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偏移</a:t>
            </a:r>
            <a:endParaRPr lang="zh-CN" altLang="en-US">
              <a:latin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——————————————</a:t>
            </a:r>
            <a:endParaRPr lang="en-US" altLang="zh-CN">
              <a:latin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            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H    20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位内存地址</a:t>
            </a:r>
            <a:endParaRPr lang="zh-CN" altLang="en-US">
              <a:latin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None/>
            </a:pPr>
            <a:endParaRPr lang="en-US" altLang="zh-CN">
              <a:latin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357188" y="285750"/>
            <a:ext cx="32861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600">
                <a:latin typeface="华文新魏" panose="02010800040101010101" pitchFamily="2" charset="-122"/>
              </a:rPr>
              <a:t>（</a:t>
            </a:r>
            <a:r>
              <a:rPr lang="en-US" altLang="zh-CN" sz="2600">
                <a:latin typeface="华文新魏" panose="02010800040101010101" pitchFamily="2" charset="-122"/>
              </a:rPr>
              <a:t>2</a:t>
            </a:r>
            <a:r>
              <a:rPr lang="zh-CN" altLang="zh-CN" sz="2600">
                <a:latin typeface="华文新魏" panose="02010800040101010101" pitchFamily="2" charset="-122"/>
              </a:rPr>
              <a:t>）</a:t>
            </a:r>
            <a:r>
              <a:rPr lang="zh-CN" altLang="en-US" sz="2600">
                <a:latin typeface="华文新魏" panose="02010800040101010101" pitchFamily="2" charset="-122"/>
              </a:rPr>
              <a:t>主存段结构</a:t>
            </a:r>
            <a:endParaRPr lang="zh-CN" altLang="en-US" sz="26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5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5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5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5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4" grpId="0" bldLvl="2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85750" y="142875"/>
            <a:ext cx="8424863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75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段间结构：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3">
              <a:lnSpc>
                <a:spcPct val="75000"/>
              </a:lnSpc>
              <a:spcBef>
                <a:spcPct val="30000"/>
              </a:spcBef>
              <a:buClrTx/>
              <a:buFontTx/>
              <a:buChar char="•"/>
            </a:pPr>
            <a:r>
              <a:rPr lang="zh-CN" altLang="en-US" sz="2400">
                <a:latin typeface="华文新魏" panose="02010800040101010101" pitchFamily="2" charset="-122"/>
              </a:rPr>
              <a:t>  可重叠。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3">
              <a:lnSpc>
                <a:spcPct val="75000"/>
              </a:lnSpc>
              <a:spcBef>
                <a:spcPct val="30000"/>
              </a:spcBef>
              <a:buClrTx/>
              <a:buFontTx/>
              <a:buChar char="•"/>
            </a:pPr>
            <a:r>
              <a:rPr lang="zh-CN" altLang="en-US" sz="2400">
                <a:latin typeface="华文新魏" panose="02010800040101010101" pitchFamily="2" charset="-122"/>
              </a:rPr>
              <a:t>   最大段：64</a:t>
            </a:r>
            <a:r>
              <a:rPr lang="en-US" altLang="zh-CN" sz="2400">
                <a:latin typeface="华文新魏" panose="02010800040101010101" pitchFamily="2" charset="-122"/>
              </a:rPr>
              <a:t>KB；</a:t>
            </a:r>
            <a:r>
              <a:rPr lang="zh-CN" altLang="en-US" sz="2400">
                <a:latin typeface="华文新魏" panose="02010800040101010101" pitchFamily="2" charset="-122"/>
              </a:rPr>
              <a:t>偏移量为：0000</a:t>
            </a:r>
            <a:r>
              <a:rPr lang="en-US" altLang="zh-CN" sz="2400">
                <a:latin typeface="华文新魏" panose="02010800040101010101" pitchFamily="2" charset="-122"/>
              </a:rPr>
              <a:t>H~FFFFH</a:t>
            </a:r>
            <a:endParaRPr lang="zh-CN" altLang="en-US" sz="2400">
              <a:latin typeface="华文新魏" panose="02010800040101010101" pitchFamily="2" charset="-122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371600" y="1557338"/>
            <a:ext cx="1371600" cy="449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1371600" y="2286000"/>
            <a:ext cx="358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1371600" y="3429000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4191000" y="1524000"/>
            <a:ext cx="762000" cy="1905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5867400" y="2924175"/>
            <a:ext cx="762000" cy="16478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4" name="Rectangle 13"/>
          <p:cNvSpPr>
            <a:spLocks noChangeArrowheads="1"/>
          </p:cNvSpPr>
          <p:nvPr/>
        </p:nvSpPr>
        <p:spPr bwMode="auto">
          <a:xfrm>
            <a:off x="7696200" y="2924175"/>
            <a:ext cx="762000" cy="16478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5" name="Rectangle 14"/>
          <p:cNvSpPr>
            <a:spLocks noChangeArrowheads="1"/>
          </p:cNvSpPr>
          <p:nvPr/>
        </p:nvSpPr>
        <p:spPr bwMode="auto">
          <a:xfrm>
            <a:off x="4191000" y="5084763"/>
            <a:ext cx="762000" cy="9350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6" name="Line 15"/>
          <p:cNvSpPr>
            <a:spLocks noChangeShapeType="1"/>
          </p:cNvSpPr>
          <p:nvPr/>
        </p:nvSpPr>
        <p:spPr bwMode="auto">
          <a:xfrm>
            <a:off x="1371600" y="5084763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6"/>
          <p:cNvSpPr>
            <a:spLocks noChangeShapeType="1"/>
          </p:cNvSpPr>
          <p:nvPr/>
        </p:nvSpPr>
        <p:spPr bwMode="auto">
          <a:xfrm>
            <a:off x="1371600" y="6021388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7"/>
          <p:cNvSpPr>
            <a:spLocks noChangeShapeType="1"/>
          </p:cNvSpPr>
          <p:nvPr/>
        </p:nvSpPr>
        <p:spPr bwMode="auto">
          <a:xfrm>
            <a:off x="1371600" y="4581525"/>
            <a:ext cx="449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8"/>
          <p:cNvSpPr>
            <a:spLocks noChangeShapeType="1"/>
          </p:cNvSpPr>
          <p:nvPr/>
        </p:nvSpPr>
        <p:spPr bwMode="auto">
          <a:xfrm>
            <a:off x="6629400" y="4581525"/>
            <a:ext cx="1038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9"/>
          <p:cNvSpPr>
            <a:spLocks noChangeShapeType="1"/>
          </p:cNvSpPr>
          <p:nvPr/>
        </p:nvSpPr>
        <p:spPr bwMode="auto">
          <a:xfrm>
            <a:off x="6588125" y="2924175"/>
            <a:ext cx="1108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4953000" y="2924175"/>
            <a:ext cx="914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4932363" y="3429000"/>
            <a:ext cx="935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Text Box 23"/>
          <p:cNvSpPr txBox="1">
            <a:spLocks noChangeArrowheads="1"/>
          </p:cNvSpPr>
          <p:nvPr/>
        </p:nvSpPr>
        <p:spPr bwMode="auto">
          <a:xfrm>
            <a:off x="304800" y="1752600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4" name="Text Box 24"/>
          <p:cNvSpPr txBox="1">
            <a:spLocks noChangeArrowheads="1"/>
          </p:cNvSpPr>
          <p:nvPr/>
        </p:nvSpPr>
        <p:spPr bwMode="auto">
          <a:xfrm>
            <a:off x="304800" y="2743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5" name="Text Box 25"/>
          <p:cNvSpPr txBox="1">
            <a:spLocks noChangeArrowheads="1"/>
          </p:cNvSpPr>
          <p:nvPr/>
        </p:nvSpPr>
        <p:spPr bwMode="auto">
          <a:xfrm>
            <a:off x="228600" y="5410200"/>
            <a:ext cx="1247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6" name="Text Box 26"/>
          <p:cNvSpPr txBox="1">
            <a:spLocks noChangeArrowheads="1"/>
          </p:cNvSpPr>
          <p:nvPr/>
        </p:nvSpPr>
        <p:spPr bwMode="auto">
          <a:xfrm>
            <a:off x="1371600" y="60960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物理存储器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7" name="Text Box 27"/>
          <p:cNvSpPr txBox="1">
            <a:spLocks noChangeArrowheads="1"/>
          </p:cNvSpPr>
          <p:nvPr/>
        </p:nvSpPr>
        <p:spPr bwMode="auto">
          <a:xfrm>
            <a:off x="5562600" y="1676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6705600" y="1828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部分重叠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 flipH="1">
            <a:off x="4953000" y="19050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 flipH="1">
            <a:off x="4953000" y="1905000"/>
            <a:ext cx="685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 flipH="1">
            <a:off x="4953000" y="2133600"/>
            <a:ext cx="2057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 flipH="1">
            <a:off x="6553200" y="2209800"/>
            <a:ext cx="457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Text Box 33"/>
          <p:cNvSpPr txBox="1">
            <a:spLocks noChangeArrowheads="1"/>
          </p:cNvSpPr>
          <p:nvPr/>
        </p:nvSpPr>
        <p:spPr bwMode="auto">
          <a:xfrm>
            <a:off x="5486400" y="5715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间隔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4" name="Text Box 34"/>
          <p:cNvSpPr txBox="1">
            <a:spLocks noChangeArrowheads="1"/>
          </p:cNvSpPr>
          <p:nvPr/>
        </p:nvSpPr>
        <p:spPr bwMode="auto">
          <a:xfrm>
            <a:off x="7543800" y="5562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完全重叠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 flipH="1">
            <a:off x="5791200" y="4572000"/>
            <a:ext cx="3810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 flipH="1" flipV="1">
            <a:off x="4953000" y="5562600"/>
            <a:ext cx="8382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6629400" y="4572000"/>
            <a:ext cx="1447800" cy="1066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 flipV="1">
            <a:off x="8077200" y="4572000"/>
            <a:ext cx="152400" cy="1066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4343400" y="15240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段1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4267200" y="25908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段2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6019800" y="33528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段3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2" name="Text Box 42"/>
          <p:cNvSpPr txBox="1">
            <a:spLocks noChangeArrowheads="1"/>
          </p:cNvSpPr>
          <p:nvPr/>
        </p:nvSpPr>
        <p:spPr bwMode="auto">
          <a:xfrm>
            <a:off x="7848600" y="35052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段4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3" name="Text Box 43"/>
          <p:cNvSpPr txBox="1">
            <a:spLocks noChangeArrowheads="1"/>
          </p:cNvSpPr>
          <p:nvPr/>
        </p:nvSpPr>
        <p:spPr bwMode="auto">
          <a:xfrm>
            <a:off x="4343400" y="51816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段5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3887788" y="914400"/>
            <a:ext cx="990600" cy="449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83388" y="1981200"/>
            <a:ext cx="4572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7697788" y="3200400"/>
            <a:ext cx="4572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725" name="Group 6"/>
          <p:cNvGrpSpPr/>
          <p:nvPr/>
        </p:nvGrpSpPr>
        <p:grpSpPr bwMode="auto">
          <a:xfrm>
            <a:off x="5640388" y="2438400"/>
            <a:ext cx="457200" cy="1143000"/>
            <a:chOff x="3168" y="1536"/>
            <a:chExt cx="288" cy="720"/>
          </a:xfrm>
        </p:grpSpPr>
        <p:sp>
          <p:nvSpPr>
            <p:cNvPr id="30784" name="Rectangle 7"/>
            <p:cNvSpPr>
              <a:spLocks noChangeArrowheads="1"/>
            </p:cNvSpPr>
            <p:nvPr/>
          </p:nvSpPr>
          <p:spPr bwMode="auto">
            <a:xfrm>
              <a:off x="3168" y="1536"/>
              <a:ext cx="288" cy="7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5" name="Line 8"/>
            <p:cNvSpPr>
              <a:spLocks noChangeShapeType="1"/>
            </p:cNvSpPr>
            <p:nvPr/>
          </p:nvSpPr>
          <p:spPr bwMode="auto">
            <a:xfrm>
              <a:off x="3168" y="177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Line 9"/>
            <p:cNvSpPr>
              <a:spLocks noChangeShapeType="1"/>
            </p:cNvSpPr>
            <p:nvPr/>
          </p:nvSpPr>
          <p:spPr bwMode="auto">
            <a:xfrm>
              <a:off x="3168" y="201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6" name="Group 10"/>
          <p:cNvGrpSpPr/>
          <p:nvPr/>
        </p:nvGrpSpPr>
        <p:grpSpPr bwMode="auto">
          <a:xfrm>
            <a:off x="6707188" y="3581400"/>
            <a:ext cx="457200" cy="762000"/>
            <a:chOff x="3840" y="2256"/>
            <a:chExt cx="288" cy="480"/>
          </a:xfrm>
        </p:grpSpPr>
        <p:sp>
          <p:nvSpPr>
            <p:cNvPr id="30782" name="Rectangle 11"/>
            <p:cNvSpPr>
              <a:spLocks noChangeArrowheads="1"/>
            </p:cNvSpPr>
            <p:nvPr/>
          </p:nvSpPr>
          <p:spPr bwMode="auto">
            <a:xfrm>
              <a:off x="3840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3" name="Line 12"/>
            <p:cNvSpPr>
              <a:spLocks noChangeShapeType="1"/>
            </p:cNvSpPr>
            <p:nvPr/>
          </p:nvSpPr>
          <p:spPr bwMode="auto">
            <a:xfrm>
              <a:off x="3840" y="249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7" name="Group 13"/>
          <p:cNvGrpSpPr/>
          <p:nvPr/>
        </p:nvGrpSpPr>
        <p:grpSpPr bwMode="auto">
          <a:xfrm>
            <a:off x="5640388" y="4343400"/>
            <a:ext cx="457200" cy="762000"/>
            <a:chOff x="3840" y="2256"/>
            <a:chExt cx="288" cy="480"/>
          </a:xfrm>
        </p:grpSpPr>
        <p:sp>
          <p:nvSpPr>
            <p:cNvPr id="30780" name="Rectangle 14"/>
            <p:cNvSpPr>
              <a:spLocks noChangeArrowheads="1"/>
            </p:cNvSpPr>
            <p:nvPr/>
          </p:nvSpPr>
          <p:spPr bwMode="auto">
            <a:xfrm>
              <a:off x="3840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1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8" name="Group 16"/>
          <p:cNvGrpSpPr/>
          <p:nvPr/>
        </p:nvGrpSpPr>
        <p:grpSpPr bwMode="auto">
          <a:xfrm>
            <a:off x="5640388" y="990600"/>
            <a:ext cx="457200" cy="762000"/>
            <a:chOff x="3840" y="2256"/>
            <a:chExt cx="288" cy="480"/>
          </a:xfrm>
        </p:grpSpPr>
        <p:sp>
          <p:nvSpPr>
            <p:cNvPr id="30778" name="Rectangle 17"/>
            <p:cNvSpPr>
              <a:spLocks noChangeArrowheads="1"/>
            </p:cNvSpPr>
            <p:nvPr/>
          </p:nvSpPr>
          <p:spPr bwMode="auto">
            <a:xfrm>
              <a:off x="3840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9" name="Line 18"/>
            <p:cNvSpPr>
              <a:spLocks noChangeShapeType="1"/>
            </p:cNvSpPr>
            <p:nvPr/>
          </p:nvSpPr>
          <p:spPr bwMode="auto">
            <a:xfrm>
              <a:off x="3840" y="249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9" name="Group 19"/>
          <p:cNvGrpSpPr/>
          <p:nvPr/>
        </p:nvGrpSpPr>
        <p:grpSpPr bwMode="auto">
          <a:xfrm>
            <a:off x="1220788" y="1981200"/>
            <a:ext cx="762000" cy="2133600"/>
            <a:chOff x="432" y="1008"/>
            <a:chExt cx="480" cy="1344"/>
          </a:xfrm>
        </p:grpSpPr>
        <p:sp>
          <p:nvSpPr>
            <p:cNvPr id="30774" name="Rectangle 20"/>
            <p:cNvSpPr>
              <a:spLocks noChangeArrowheads="1"/>
            </p:cNvSpPr>
            <p:nvPr/>
          </p:nvSpPr>
          <p:spPr bwMode="auto">
            <a:xfrm>
              <a:off x="432" y="1008"/>
              <a:ext cx="480" cy="13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5" name="Line 21"/>
            <p:cNvSpPr>
              <a:spLocks noChangeShapeType="1"/>
            </p:cNvSpPr>
            <p:nvPr/>
          </p:nvSpPr>
          <p:spPr bwMode="auto">
            <a:xfrm>
              <a:off x="432" y="1344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22"/>
            <p:cNvSpPr>
              <a:spLocks noChangeShapeType="1"/>
            </p:cNvSpPr>
            <p:nvPr/>
          </p:nvSpPr>
          <p:spPr bwMode="auto">
            <a:xfrm>
              <a:off x="432" y="1680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Line 23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0" name="Group 24"/>
          <p:cNvGrpSpPr/>
          <p:nvPr/>
        </p:nvGrpSpPr>
        <p:grpSpPr bwMode="auto">
          <a:xfrm>
            <a:off x="1982788" y="1524000"/>
            <a:ext cx="1905000" cy="685800"/>
            <a:chOff x="864" y="960"/>
            <a:chExt cx="1200" cy="432"/>
          </a:xfrm>
        </p:grpSpPr>
        <p:sp>
          <p:nvSpPr>
            <p:cNvPr id="30771" name="Line 25"/>
            <p:cNvSpPr>
              <a:spLocks noChangeShapeType="1"/>
            </p:cNvSpPr>
            <p:nvPr/>
          </p:nvSpPr>
          <p:spPr bwMode="auto">
            <a:xfrm>
              <a:off x="864" y="1392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Line 26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Line 27"/>
            <p:cNvSpPr>
              <a:spLocks noChangeShapeType="1"/>
            </p:cNvSpPr>
            <p:nvPr/>
          </p:nvSpPr>
          <p:spPr bwMode="auto">
            <a:xfrm>
              <a:off x="1344" y="960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1" name="Group 28"/>
          <p:cNvGrpSpPr/>
          <p:nvPr/>
        </p:nvGrpSpPr>
        <p:grpSpPr bwMode="auto">
          <a:xfrm>
            <a:off x="1982788" y="2743200"/>
            <a:ext cx="1905000" cy="457200"/>
            <a:chOff x="864" y="1728"/>
            <a:chExt cx="1200" cy="288"/>
          </a:xfrm>
        </p:grpSpPr>
        <p:sp>
          <p:nvSpPr>
            <p:cNvPr id="30768" name="Line 29"/>
            <p:cNvSpPr>
              <a:spLocks noChangeShapeType="1"/>
            </p:cNvSpPr>
            <p:nvPr/>
          </p:nvSpPr>
          <p:spPr bwMode="auto">
            <a:xfrm>
              <a:off x="864" y="1728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Line 30"/>
            <p:cNvSpPr>
              <a:spLocks noChangeShapeType="1"/>
            </p:cNvSpPr>
            <p:nvPr/>
          </p:nvSpPr>
          <p:spPr bwMode="auto">
            <a:xfrm>
              <a:off x="1632" y="172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Line 31"/>
            <p:cNvSpPr>
              <a:spLocks noChangeShapeType="1"/>
            </p:cNvSpPr>
            <p:nvPr/>
          </p:nvSpPr>
          <p:spPr bwMode="auto">
            <a:xfrm>
              <a:off x="1632" y="2016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2" name="Group 32"/>
          <p:cNvGrpSpPr/>
          <p:nvPr/>
        </p:nvGrpSpPr>
        <p:grpSpPr bwMode="auto">
          <a:xfrm>
            <a:off x="1982788" y="3352800"/>
            <a:ext cx="1905000" cy="762000"/>
            <a:chOff x="864" y="2112"/>
            <a:chExt cx="1200" cy="480"/>
          </a:xfrm>
        </p:grpSpPr>
        <p:sp>
          <p:nvSpPr>
            <p:cNvPr id="30765" name="Line 33"/>
            <p:cNvSpPr>
              <a:spLocks noChangeShapeType="1"/>
            </p:cNvSpPr>
            <p:nvPr/>
          </p:nvSpPr>
          <p:spPr bwMode="auto">
            <a:xfrm>
              <a:off x="864" y="2112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34"/>
            <p:cNvSpPr>
              <a:spLocks noChangeShapeType="1"/>
            </p:cNvSpPr>
            <p:nvPr/>
          </p:nvSpPr>
          <p:spPr bwMode="auto">
            <a:xfrm>
              <a:off x="1296" y="211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35"/>
            <p:cNvSpPr>
              <a:spLocks noChangeShapeType="1"/>
            </p:cNvSpPr>
            <p:nvPr/>
          </p:nvSpPr>
          <p:spPr bwMode="auto">
            <a:xfrm>
              <a:off x="1296" y="2592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3" name="Group 36"/>
          <p:cNvGrpSpPr/>
          <p:nvPr/>
        </p:nvGrpSpPr>
        <p:grpSpPr bwMode="auto">
          <a:xfrm>
            <a:off x="1982788" y="3886200"/>
            <a:ext cx="1905000" cy="990600"/>
            <a:chOff x="864" y="2448"/>
            <a:chExt cx="1200" cy="624"/>
          </a:xfrm>
        </p:grpSpPr>
        <p:sp>
          <p:nvSpPr>
            <p:cNvPr id="30762" name="Line 37"/>
            <p:cNvSpPr>
              <a:spLocks noChangeShapeType="1"/>
            </p:cNvSpPr>
            <p:nvPr/>
          </p:nvSpPr>
          <p:spPr bwMode="auto">
            <a:xfrm>
              <a:off x="864" y="2448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38"/>
            <p:cNvSpPr>
              <a:spLocks noChangeShapeType="1"/>
            </p:cNvSpPr>
            <p:nvPr/>
          </p:nvSpPr>
          <p:spPr bwMode="auto">
            <a:xfrm>
              <a:off x="1056" y="2448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Line 39"/>
            <p:cNvSpPr>
              <a:spLocks noChangeShapeType="1"/>
            </p:cNvSpPr>
            <p:nvPr/>
          </p:nvSpPr>
          <p:spPr bwMode="auto">
            <a:xfrm>
              <a:off x="1056" y="3072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4" name="Line 40"/>
          <p:cNvSpPr>
            <a:spLocks noChangeShapeType="1"/>
          </p:cNvSpPr>
          <p:nvPr/>
        </p:nvSpPr>
        <p:spPr bwMode="auto">
          <a:xfrm>
            <a:off x="4889500" y="1412875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41"/>
          <p:cNvSpPr>
            <a:spLocks noChangeShapeType="1"/>
          </p:cNvSpPr>
          <p:nvPr/>
        </p:nvSpPr>
        <p:spPr bwMode="auto">
          <a:xfrm>
            <a:off x="4878388" y="321310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42"/>
          <p:cNvSpPr>
            <a:spLocks noChangeShapeType="1"/>
          </p:cNvSpPr>
          <p:nvPr/>
        </p:nvSpPr>
        <p:spPr bwMode="auto">
          <a:xfrm>
            <a:off x="4878388" y="472440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43"/>
          <p:cNvSpPr>
            <a:spLocks noChangeShapeType="1"/>
          </p:cNvSpPr>
          <p:nvPr/>
        </p:nvSpPr>
        <p:spPr bwMode="auto">
          <a:xfrm>
            <a:off x="4878388" y="4038600"/>
            <a:ext cx="1828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Text Box 44"/>
          <p:cNvSpPr txBox="1">
            <a:spLocks noChangeArrowheads="1"/>
          </p:cNvSpPr>
          <p:nvPr/>
        </p:nvSpPr>
        <p:spPr bwMode="auto">
          <a:xfrm>
            <a:off x="915988" y="1524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段寄存器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9" name="Text Box 45"/>
          <p:cNvSpPr txBox="1">
            <a:spLocks noChangeArrowheads="1"/>
          </p:cNvSpPr>
          <p:nvPr/>
        </p:nvSpPr>
        <p:spPr bwMode="auto">
          <a:xfrm>
            <a:off x="1373188" y="2057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0" name="Text Box 46"/>
          <p:cNvSpPr txBox="1">
            <a:spLocks noChangeArrowheads="1"/>
          </p:cNvSpPr>
          <p:nvPr/>
        </p:nvSpPr>
        <p:spPr bwMode="auto">
          <a:xfrm>
            <a:off x="1373188" y="2590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1" name="Text Box 47"/>
          <p:cNvSpPr txBox="1">
            <a:spLocks noChangeArrowheads="1"/>
          </p:cNvSpPr>
          <p:nvPr/>
        </p:nvSpPr>
        <p:spPr bwMode="auto">
          <a:xfrm>
            <a:off x="1403350" y="3124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2" name="Text Box 48"/>
          <p:cNvSpPr txBox="1">
            <a:spLocks noChangeArrowheads="1"/>
          </p:cNvSpPr>
          <p:nvPr/>
        </p:nvSpPr>
        <p:spPr bwMode="auto">
          <a:xfrm>
            <a:off x="1373188" y="3657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3" name="Text Box 49"/>
          <p:cNvSpPr txBox="1">
            <a:spLocks noChangeArrowheads="1"/>
          </p:cNvSpPr>
          <p:nvPr/>
        </p:nvSpPr>
        <p:spPr bwMode="auto">
          <a:xfrm>
            <a:off x="611188" y="3124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4" name="Text Box 50"/>
          <p:cNvSpPr txBox="1">
            <a:spLocks noChangeArrowheads="1"/>
          </p:cNvSpPr>
          <p:nvPr/>
        </p:nvSpPr>
        <p:spPr bwMode="auto">
          <a:xfrm>
            <a:off x="611188" y="3657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5" name="Text Box 51"/>
          <p:cNvSpPr txBox="1">
            <a:spLocks noChangeArrowheads="1"/>
          </p:cNvSpPr>
          <p:nvPr/>
        </p:nvSpPr>
        <p:spPr bwMode="auto">
          <a:xfrm>
            <a:off x="611188" y="2590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6" name="Text Box 52"/>
          <p:cNvSpPr txBox="1">
            <a:spLocks noChangeArrowheads="1"/>
          </p:cNvSpPr>
          <p:nvPr/>
        </p:nvSpPr>
        <p:spPr bwMode="auto">
          <a:xfrm>
            <a:off x="611188" y="2133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7" name="Text Box 53"/>
          <p:cNvSpPr txBox="1">
            <a:spLocks noChangeArrowheads="1"/>
          </p:cNvSpPr>
          <p:nvPr/>
        </p:nvSpPr>
        <p:spPr bwMode="auto">
          <a:xfrm>
            <a:off x="2592388" y="914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8" name="Text Box 54"/>
          <p:cNvSpPr txBox="1">
            <a:spLocks noChangeArrowheads="1"/>
          </p:cNvSpPr>
          <p:nvPr/>
        </p:nvSpPr>
        <p:spPr bwMode="auto">
          <a:xfrm>
            <a:off x="2592388" y="4953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9" name="Text Box 55"/>
          <p:cNvSpPr txBox="1">
            <a:spLocks noChangeArrowheads="1"/>
          </p:cNvSpPr>
          <p:nvPr/>
        </p:nvSpPr>
        <p:spPr bwMode="auto">
          <a:xfrm>
            <a:off x="5716588" y="990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0" name="Text Box 56"/>
          <p:cNvSpPr txBox="1">
            <a:spLocks noChangeArrowheads="1"/>
          </p:cNvSpPr>
          <p:nvPr/>
        </p:nvSpPr>
        <p:spPr bwMode="auto">
          <a:xfrm>
            <a:off x="5716588" y="2438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1" name="Text Box 57"/>
          <p:cNvSpPr txBox="1">
            <a:spLocks noChangeArrowheads="1"/>
          </p:cNvSpPr>
          <p:nvPr/>
        </p:nvSpPr>
        <p:spPr bwMode="auto">
          <a:xfrm>
            <a:off x="5716588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2" name="Text Box 58"/>
          <p:cNvSpPr txBox="1">
            <a:spLocks noChangeArrowheads="1"/>
          </p:cNvSpPr>
          <p:nvPr/>
        </p:nvSpPr>
        <p:spPr bwMode="auto">
          <a:xfrm>
            <a:off x="5716588" y="3200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3" name="Text Box 59"/>
          <p:cNvSpPr txBox="1">
            <a:spLocks noChangeArrowheads="1"/>
          </p:cNvSpPr>
          <p:nvPr/>
        </p:nvSpPr>
        <p:spPr bwMode="auto">
          <a:xfrm>
            <a:off x="5716588" y="4343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4" name="Text Box 60"/>
          <p:cNvSpPr txBox="1">
            <a:spLocks noChangeArrowheads="1"/>
          </p:cNvSpPr>
          <p:nvPr/>
        </p:nvSpPr>
        <p:spPr bwMode="auto">
          <a:xfrm>
            <a:off x="5716588" y="4724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5" name="Text Box 61"/>
          <p:cNvSpPr txBox="1">
            <a:spLocks noChangeArrowheads="1"/>
          </p:cNvSpPr>
          <p:nvPr/>
        </p:nvSpPr>
        <p:spPr bwMode="auto">
          <a:xfrm>
            <a:off x="6783388" y="3962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6" name="Text Box 62"/>
          <p:cNvSpPr txBox="1">
            <a:spLocks noChangeArrowheads="1"/>
          </p:cNvSpPr>
          <p:nvPr/>
        </p:nvSpPr>
        <p:spPr bwMode="auto">
          <a:xfrm>
            <a:off x="6707188" y="3581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7" name="Text Box 63"/>
          <p:cNvSpPr txBox="1">
            <a:spLocks noChangeArrowheads="1"/>
          </p:cNvSpPr>
          <p:nvPr/>
        </p:nvSpPr>
        <p:spPr bwMode="auto">
          <a:xfrm>
            <a:off x="6804025" y="198913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8" name="Text Box 64"/>
          <p:cNvSpPr txBox="1">
            <a:spLocks noChangeArrowheads="1"/>
          </p:cNvSpPr>
          <p:nvPr/>
        </p:nvSpPr>
        <p:spPr bwMode="auto">
          <a:xfrm>
            <a:off x="7697788" y="3276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9" name="Text Box 65"/>
          <p:cNvSpPr txBox="1">
            <a:spLocks noChangeArrowheads="1"/>
          </p:cNvSpPr>
          <p:nvPr/>
        </p:nvSpPr>
        <p:spPr bwMode="auto">
          <a:xfrm>
            <a:off x="5716588" y="1371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0" name="Text Box 66"/>
          <p:cNvSpPr txBox="1">
            <a:spLocks noChangeArrowheads="1"/>
          </p:cNvSpPr>
          <p:nvPr/>
        </p:nvSpPr>
        <p:spPr bwMode="auto">
          <a:xfrm>
            <a:off x="3735388" y="5486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物理存储器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1" name="Text Box 67"/>
          <p:cNvSpPr txBox="1">
            <a:spLocks noChangeArrowheads="1"/>
          </p:cNvSpPr>
          <p:nvPr/>
        </p:nvSpPr>
        <p:spPr bwMode="auto">
          <a:xfrm>
            <a:off x="5411788" y="5257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逻辑段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323850" y="26035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kern="0">
                <a:solidFill>
                  <a:srgbClr val="FFFF00"/>
                </a:solidFill>
                <a:latin typeface="华文新魏" panose="02010800040101010101" pitchFamily="2" charset="-122"/>
              </a:rPr>
              <a:t>一、</a:t>
            </a:r>
            <a:r>
              <a:rPr lang="zh-CN" altLang="en-US" b="1" kern="0">
                <a:solidFill>
                  <a:srgbClr val="FFFF00"/>
                </a:solidFill>
                <a:latin typeface="华文新魏" panose="02010800040101010101" pitchFamily="2" charset="-122"/>
                <a:sym typeface="华文新魏" panose="02010800040101010101" pitchFamily="2" charset="-122"/>
              </a:rPr>
              <a:t>指令系统及举例</a:t>
            </a:r>
            <a:endParaRPr lang="zh-CN" altLang="en-US" b="1" kern="0" dirty="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457200" y="914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685800" y="1981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685800" y="2819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539750" y="1341438"/>
            <a:ext cx="8353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1. </a:t>
            </a:r>
            <a:r>
              <a:rPr lang="en-US" altLang="zh-CN" dirty="0">
                <a:latin typeface="Arial" panose="020B0604020202020204" pitchFamily="34" charset="0"/>
              </a:rPr>
              <a:t>CISC (Complex Instruction Set Computer)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zh-CN" altLang="zh-CN" dirty="0">
                <a:latin typeface="Arial" panose="020B0604020202020204" pitchFamily="34" charset="0"/>
              </a:rPr>
              <a:t>复杂指令系统计算机</a:t>
            </a:r>
            <a:endParaRPr lang="zh-CN" altLang="zh-CN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①执行一条指令要多次访问主存。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②执行一条指令需要多个微周期。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539750" y="3789363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	③流水线作业中，长指令的执行，妨碍其他指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	    令的操作。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1489075" y="4868863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④寻址方式复杂，不易优化。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 build="p"/>
      <p:bldP spid="5" grpId="0" build="p"/>
      <p:bldP spid="6" grpId="0"/>
      <p:bldP spid="7" grpId="0"/>
      <p:bldP spid="8" grpId="0" bldLvl="2" build="p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285750" y="500063"/>
            <a:ext cx="861060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（3）</a:t>
            </a:r>
            <a:r>
              <a:rPr lang="zh-CN" altLang="en-US" sz="2400">
                <a:latin typeface="Arial" panose="020B0604020202020204" pitchFamily="34" charset="0"/>
              </a:rPr>
              <a:t>逻辑地址与物理地址：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物理地址: 20位真正地址,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00000</a:t>
            </a:r>
            <a:r>
              <a:rPr lang="en-US" altLang="zh-CN" sz="2400">
                <a:latin typeface="Arial" panose="020B0604020202020204" pitchFamily="34" charset="0"/>
              </a:rPr>
              <a:t>H~FFFFFH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逻辑地址:  由段基值和偏移量表示。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逻辑地址与物理地址的转换: 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	物理地址= (段</a:t>
            </a:r>
            <a:r>
              <a:rPr lang="en-US" altLang="zh-CN" sz="2400">
                <a:latin typeface="Arial" panose="020B0604020202020204" pitchFamily="34" charset="0"/>
              </a:rPr>
              <a:t>R)*16 + </a:t>
            </a:r>
            <a:r>
              <a:rPr lang="zh-CN" altLang="en-US" sz="2400">
                <a:latin typeface="Arial" panose="020B0604020202020204" pitchFamily="34" charset="0"/>
              </a:rPr>
              <a:t>偏移量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    物理地址的形成：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         取指令：物理地址=</a:t>
            </a:r>
            <a:r>
              <a:rPr lang="en-US" altLang="zh-CN" sz="2400">
                <a:latin typeface="Arial" panose="020B0604020202020204" pitchFamily="34" charset="0"/>
              </a:rPr>
              <a:t>CS*2</a:t>
            </a:r>
            <a:r>
              <a:rPr lang="en-US" altLang="zh-CN" sz="2400" baseline="30000">
                <a:latin typeface="Arial" panose="020B0604020202020204" pitchFamily="34" charset="0"/>
              </a:rPr>
              <a:t>4 </a:t>
            </a:r>
            <a:r>
              <a:rPr lang="en-US" altLang="zh-CN" sz="2400">
                <a:latin typeface="Arial" panose="020B0604020202020204" pitchFamily="34" charset="0"/>
              </a:rPr>
              <a:t>+ IP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         取</a:t>
            </a:r>
            <a:r>
              <a:rPr lang="en-US" altLang="zh-CN" sz="2400">
                <a:latin typeface="Arial" panose="020B0604020202020204" pitchFamily="34" charset="0"/>
              </a:rPr>
              <a:t>OP</a:t>
            </a:r>
            <a:r>
              <a:rPr lang="zh-CN" altLang="en-US" sz="2400">
                <a:latin typeface="Arial" panose="020B0604020202020204" pitchFamily="34" charset="0"/>
              </a:rPr>
              <a:t>数：物理地址=</a:t>
            </a:r>
            <a:r>
              <a:rPr lang="en-US" altLang="zh-CN" sz="2400">
                <a:latin typeface="Arial" panose="020B0604020202020204" pitchFamily="34" charset="0"/>
              </a:rPr>
              <a:t>DS（ES）*2</a:t>
            </a:r>
            <a:r>
              <a:rPr lang="en-US" altLang="zh-CN" sz="2400" baseline="30000">
                <a:latin typeface="Arial" panose="020B0604020202020204" pitchFamily="34" charset="0"/>
              </a:rPr>
              <a:t>4 </a:t>
            </a:r>
            <a:r>
              <a:rPr lang="en-US" altLang="zh-CN" sz="2400">
                <a:latin typeface="Arial" panose="020B0604020202020204" pitchFamily="34" charset="0"/>
              </a:rPr>
              <a:t>+ </a:t>
            </a:r>
            <a:r>
              <a:rPr lang="zh-CN" altLang="en-US" sz="2400">
                <a:latin typeface="Arial" panose="020B0604020202020204" pitchFamily="34" charset="0"/>
              </a:rPr>
              <a:t>偏移量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          </a:t>
            </a:r>
            <a:r>
              <a:rPr lang="zh-CN" altLang="en-US" sz="2400">
                <a:latin typeface="Arial" panose="020B0604020202020204" pitchFamily="34" charset="0"/>
              </a:rPr>
              <a:t>堆栈</a:t>
            </a:r>
            <a:r>
              <a:rPr lang="en-US" altLang="zh-CN" sz="2400">
                <a:latin typeface="Arial" panose="020B0604020202020204" pitchFamily="34" charset="0"/>
              </a:rPr>
              <a:t>OP：</a:t>
            </a:r>
            <a:r>
              <a:rPr lang="zh-CN" altLang="en-US" sz="2400">
                <a:latin typeface="Arial" panose="020B0604020202020204" pitchFamily="34" charset="0"/>
              </a:rPr>
              <a:t>物理地址=</a:t>
            </a:r>
            <a:r>
              <a:rPr lang="en-US" altLang="zh-CN" sz="2400">
                <a:latin typeface="Arial" panose="020B0604020202020204" pitchFamily="34" charset="0"/>
              </a:rPr>
              <a:t>SS*2</a:t>
            </a:r>
            <a:r>
              <a:rPr lang="en-US" altLang="zh-CN" sz="2400" baseline="30000">
                <a:latin typeface="Arial" panose="020B0604020202020204" pitchFamily="34" charset="0"/>
              </a:rPr>
              <a:t>4 </a:t>
            </a:r>
            <a:r>
              <a:rPr lang="en-US" altLang="zh-CN" sz="2400">
                <a:latin typeface="Arial" panose="020B0604020202020204" pitchFamily="34" charset="0"/>
              </a:rPr>
              <a:t>+ SP（BP）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9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9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9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9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9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9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9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9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9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9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9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9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9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9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9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9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bldLvl="2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684213" y="26035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Char char="•"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8086/8088主存物理地址的形成：</a:t>
            </a:r>
            <a:endParaRPr lang="zh-CN" altLang="en-US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1187450" y="1301750"/>
            <a:ext cx="6172200" cy="4648200"/>
            <a:chOff x="748" y="820"/>
            <a:chExt cx="3888" cy="2928"/>
          </a:xfrm>
        </p:grpSpPr>
        <p:sp>
          <p:nvSpPr>
            <p:cNvPr id="32772" name="Rectangle 3"/>
            <p:cNvSpPr>
              <a:spLocks noChangeArrowheads="1"/>
            </p:cNvSpPr>
            <p:nvPr/>
          </p:nvSpPr>
          <p:spPr bwMode="auto">
            <a:xfrm>
              <a:off x="1948" y="1108"/>
              <a:ext cx="2592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844" y="1732"/>
              <a:ext cx="3696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844" y="3460"/>
              <a:ext cx="3648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5" name="AutoShape 6"/>
            <p:cNvSpPr>
              <a:spLocks noChangeArrowheads="1"/>
            </p:cNvSpPr>
            <p:nvPr/>
          </p:nvSpPr>
          <p:spPr bwMode="auto">
            <a:xfrm>
              <a:off x="2236" y="2644"/>
              <a:ext cx="1680" cy="336"/>
            </a:xfrm>
            <a:custGeom>
              <a:avLst/>
              <a:gdLst>
                <a:gd name="T0" fmla="*/ 0 w 21600"/>
                <a:gd name="T1" fmla="*/ 0 h 21600"/>
                <a:gd name="T2" fmla="*/ 420 w 21600"/>
                <a:gd name="T3" fmla="*/ 336 h 21600"/>
                <a:gd name="T4" fmla="*/ 1260 w 21600"/>
                <a:gd name="T5" fmla="*/ 336 h 21600"/>
                <a:gd name="T6" fmla="*/ 168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4348" y="8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77" name="Text Box 8"/>
            <p:cNvSpPr txBox="1">
              <a:spLocks noChangeArrowheads="1"/>
            </p:cNvSpPr>
            <p:nvPr/>
          </p:nvSpPr>
          <p:spPr bwMode="auto">
            <a:xfrm>
              <a:off x="748" y="14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78" name="Text Box 9"/>
            <p:cNvSpPr txBox="1">
              <a:spLocks noChangeArrowheads="1"/>
            </p:cNvSpPr>
            <p:nvPr/>
          </p:nvSpPr>
          <p:spPr bwMode="auto">
            <a:xfrm>
              <a:off x="1852" y="8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>
              <a:off x="3820" y="1732"/>
              <a:ext cx="0" cy="2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4396" y="14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3916" y="173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0000</a:t>
              </a:r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2" name="Text Box 13"/>
            <p:cNvSpPr txBox="1">
              <a:spLocks noChangeArrowheads="1"/>
            </p:cNvSpPr>
            <p:nvPr/>
          </p:nvSpPr>
          <p:spPr bwMode="auto">
            <a:xfrm>
              <a:off x="3820" y="14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3" name="Text Box 14"/>
            <p:cNvSpPr txBox="1">
              <a:spLocks noChangeArrowheads="1"/>
            </p:cNvSpPr>
            <p:nvPr/>
          </p:nvSpPr>
          <p:spPr bwMode="auto">
            <a:xfrm>
              <a:off x="2860" y="110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偏移量</a:t>
              </a:r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1660" y="178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段基值</a:t>
              </a:r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1996" y="3460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20位物理地址</a:t>
              </a:r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6" name="Text Box 17"/>
            <p:cNvSpPr txBox="1">
              <a:spLocks noChangeArrowheads="1"/>
            </p:cNvSpPr>
            <p:nvPr/>
          </p:nvSpPr>
          <p:spPr bwMode="auto">
            <a:xfrm>
              <a:off x="4204" y="31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7" name="Text Box 18"/>
            <p:cNvSpPr txBox="1">
              <a:spLocks noChangeArrowheads="1"/>
            </p:cNvSpPr>
            <p:nvPr/>
          </p:nvSpPr>
          <p:spPr bwMode="auto">
            <a:xfrm>
              <a:off x="748" y="31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32788" name="Group 19"/>
            <p:cNvGrpSpPr/>
            <p:nvPr/>
          </p:nvGrpSpPr>
          <p:grpSpPr bwMode="auto">
            <a:xfrm>
              <a:off x="844" y="2068"/>
              <a:ext cx="3648" cy="144"/>
              <a:chOff x="432" y="1824"/>
              <a:chExt cx="3648" cy="240"/>
            </a:xfrm>
          </p:grpSpPr>
          <p:sp>
            <p:nvSpPr>
              <p:cNvPr id="32799" name="Line 20"/>
              <p:cNvSpPr>
                <a:spLocks noChangeShapeType="1"/>
              </p:cNvSpPr>
              <p:nvPr/>
            </p:nvSpPr>
            <p:spPr bwMode="auto">
              <a:xfrm>
                <a:off x="528" y="192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Line 21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Line 22"/>
              <p:cNvSpPr>
                <a:spLocks noChangeShapeType="1"/>
              </p:cNvSpPr>
              <p:nvPr/>
            </p:nvSpPr>
            <p:spPr bwMode="auto">
              <a:xfrm flipV="1">
                <a:off x="3936" y="1824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2" name="Line 23"/>
              <p:cNvSpPr>
                <a:spLocks noChangeShapeType="1"/>
              </p:cNvSpPr>
              <p:nvPr/>
            </p:nvSpPr>
            <p:spPr bwMode="auto">
              <a:xfrm flipH="1" flipV="1">
                <a:off x="432" y="182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Line 24"/>
              <p:cNvSpPr>
                <a:spLocks noChangeShapeType="1"/>
              </p:cNvSpPr>
              <p:nvPr/>
            </p:nvSpPr>
            <p:spPr bwMode="auto">
              <a:xfrm flipV="1">
                <a:off x="2352" y="192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Line 25"/>
              <p:cNvSpPr>
                <a:spLocks noChangeShapeType="1"/>
              </p:cNvSpPr>
              <p:nvPr/>
            </p:nvSpPr>
            <p:spPr bwMode="auto">
              <a:xfrm flipH="1" flipV="1">
                <a:off x="2208" y="192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9" name="Group 26"/>
            <p:cNvGrpSpPr/>
            <p:nvPr/>
          </p:nvGrpSpPr>
          <p:grpSpPr bwMode="auto">
            <a:xfrm>
              <a:off x="1948" y="1396"/>
              <a:ext cx="2592" cy="154"/>
              <a:chOff x="1536" y="1152"/>
              <a:chExt cx="2592" cy="154"/>
            </a:xfrm>
          </p:grpSpPr>
          <p:sp>
            <p:nvSpPr>
              <p:cNvPr id="32793" name="Line 27"/>
              <p:cNvSpPr>
                <a:spLocks noChangeShapeType="1"/>
              </p:cNvSpPr>
              <p:nvPr/>
            </p:nvSpPr>
            <p:spPr bwMode="auto">
              <a:xfrm>
                <a:off x="1680" y="1248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Line 28"/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Line 29"/>
              <p:cNvSpPr>
                <a:spLocks noChangeShapeType="1"/>
              </p:cNvSpPr>
              <p:nvPr/>
            </p:nvSpPr>
            <p:spPr bwMode="auto">
              <a:xfrm flipV="1">
                <a:off x="2880" y="1248"/>
                <a:ext cx="144" cy="5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6" name="Line 30"/>
              <p:cNvSpPr>
                <a:spLocks noChangeShapeType="1"/>
              </p:cNvSpPr>
              <p:nvPr/>
            </p:nvSpPr>
            <p:spPr bwMode="auto">
              <a:xfrm flipH="1" flipV="1">
                <a:off x="2736" y="1248"/>
                <a:ext cx="144" cy="5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Line 31"/>
              <p:cNvSpPr>
                <a:spLocks noChangeShapeType="1"/>
              </p:cNvSpPr>
              <p:nvPr/>
            </p:nvSpPr>
            <p:spPr bwMode="auto">
              <a:xfrm>
                <a:off x="1536" y="115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Line 32"/>
              <p:cNvSpPr>
                <a:spLocks noChangeShapeType="1"/>
              </p:cNvSpPr>
              <p:nvPr/>
            </p:nvSpPr>
            <p:spPr bwMode="auto">
              <a:xfrm flipH="1">
                <a:off x="3984" y="115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90" name="Line 33"/>
            <p:cNvSpPr>
              <a:spLocks noChangeShapeType="1"/>
            </p:cNvSpPr>
            <p:nvPr/>
          </p:nvSpPr>
          <p:spPr bwMode="auto">
            <a:xfrm>
              <a:off x="2764" y="2212"/>
              <a:ext cx="0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34"/>
            <p:cNvSpPr>
              <a:spLocks noChangeShapeType="1"/>
            </p:cNvSpPr>
            <p:nvPr/>
          </p:nvSpPr>
          <p:spPr bwMode="auto">
            <a:xfrm>
              <a:off x="3292" y="1540"/>
              <a:ext cx="0" cy="110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35"/>
            <p:cNvSpPr>
              <a:spLocks noChangeShapeType="1"/>
            </p:cNvSpPr>
            <p:nvPr/>
          </p:nvSpPr>
          <p:spPr bwMode="auto">
            <a:xfrm>
              <a:off x="3004" y="2980"/>
              <a:ext cx="0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2819400" y="271463"/>
            <a:ext cx="1981200" cy="449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1447800" y="1566863"/>
            <a:ext cx="327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1447800" y="2024063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 flipV="1">
            <a:off x="1447800" y="2481263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1447800" y="2938463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3810000" y="347663"/>
            <a:ext cx="0" cy="1066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3810000" y="3243263"/>
            <a:ext cx="0" cy="1066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4800600" y="14144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B50H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4800600" y="17954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F50H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800600" y="225266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4787900" y="270986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031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AutoShape 14"/>
          <p:cNvSpPr/>
          <p:nvPr/>
        </p:nvSpPr>
        <p:spPr bwMode="auto">
          <a:xfrm>
            <a:off x="5638800" y="1566863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5943600" y="18716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段基址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 flipH="1">
            <a:off x="5791200" y="2862263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6643688" y="27146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被访问存储单元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4876800" y="2714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4800600" y="438626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1" name="Line 20"/>
          <p:cNvSpPr>
            <a:spLocks noChangeShapeType="1"/>
          </p:cNvSpPr>
          <p:nvPr/>
        </p:nvSpPr>
        <p:spPr bwMode="auto">
          <a:xfrm>
            <a:off x="1600200" y="1566863"/>
            <a:ext cx="0" cy="137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2" name="Line 21"/>
          <p:cNvSpPr>
            <a:spLocks noChangeShapeType="1"/>
          </p:cNvSpPr>
          <p:nvPr/>
        </p:nvSpPr>
        <p:spPr bwMode="auto">
          <a:xfrm>
            <a:off x="1981200" y="2024063"/>
            <a:ext cx="0" cy="91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>
            <a:off x="2438400" y="2481263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1371600" y="16430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165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1600200" y="21002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125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2209800" y="24812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609600" y="13382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B5H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8" name="Text Box 27"/>
          <p:cNvSpPr txBox="1">
            <a:spLocks noChangeArrowheads="1"/>
          </p:cNvSpPr>
          <p:nvPr/>
        </p:nvSpPr>
        <p:spPr bwMode="auto">
          <a:xfrm>
            <a:off x="609600" y="17954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F5H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>
            <a:off x="685800" y="22526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0" name="AutoShape 29"/>
          <p:cNvSpPr/>
          <p:nvPr/>
        </p:nvSpPr>
        <p:spPr bwMode="auto">
          <a:xfrm>
            <a:off x="533400" y="1414463"/>
            <a:ext cx="152400" cy="1219200"/>
          </a:xfrm>
          <a:prstGeom prst="leftBrace">
            <a:avLst>
              <a:gd name="adj1" fmla="val 66630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1" name="Text Box 30"/>
          <p:cNvSpPr txBox="1">
            <a:spLocks noChangeArrowheads="1"/>
          </p:cNvSpPr>
          <p:nvPr/>
        </p:nvSpPr>
        <p:spPr bwMode="auto">
          <a:xfrm>
            <a:off x="1447800" y="316706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  移  量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2" name="Text Box 31"/>
          <p:cNvSpPr txBox="1">
            <a:spLocks noChangeArrowheads="1"/>
          </p:cNvSpPr>
          <p:nvPr/>
        </p:nvSpPr>
        <p:spPr bwMode="auto">
          <a:xfrm>
            <a:off x="676275" y="487203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 辑 地 址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3" name="Text Box 32"/>
          <p:cNvSpPr txBox="1">
            <a:spLocks noChangeArrowheads="1"/>
          </p:cNvSpPr>
          <p:nvPr/>
        </p:nvSpPr>
        <p:spPr bwMode="auto">
          <a:xfrm>
            <a:off x="5715000" y="491966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 理 地 址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4" name="矩形 31"/>
          <p:cNvSpPr>
            <a:spLocks noChangeArrowheads="1"/>
          </p:cNvSpPr>
          <p:nvPr/>
        </p:nvSpPr>
        <p:spPr bwMode="auto">
          <a:xfrm>
            <a:off x="285750" y="5429250"/>
            <a:ext cx="82867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段的重叠导致逻辑地址不唯一, 但物理地址是唯一的。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一个物理地址可对应多个逻辑地址。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4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、与数据相关的寻址方式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684213" y="1341438"/>
            <a:ext cx="817245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（一）寄存器寻址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指令中所需的操作数放在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内的某通用寄存器中,由指令给出该寄存器的地址。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指令（地址码部分）：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通用寄存器的地址，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操作数地址形成：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		在通用寄存器中，（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R#）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/>
      <p:bldP spid="26931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1447800" y="1143000"/>
            <a:ext cx="64770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例.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 CX , AX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若(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AX)=1020H,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则指令执行后(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CX)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为1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020H。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1524000" y="3733800"/>
            <a:ext cx="52578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 AH ,  AL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若(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AL)=20H,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则(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AH)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为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20H。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build="p"/>
      <p:bldP spid="2703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624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（二）立即寻址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708660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指令中所需的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数直接包含在指令代码中。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华文新魏" panose="02010800040101010101" pitchFamily="2" charset="-122"/>
              </a:rPr>
              <a:t>指令（地址码部分）：	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给出操作数。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华文新魏" panose="02010800040101010101" pitchFamily="2" charset="-122"/>
              </a:rPr>
              <a:t>操作数：			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在指令中。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立即数可以是8位或16位二进制数(带符号数,以补码表示)。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</a:rPr>
              <a:t>只能作为源操作数,且只能是常数。</a:t>
            </a:r>
            <a:endParaRPr lang="zh-CN" altLang="zh-CN" sz="2800">
              <a:solidFill>
                <a:srgbClr val="FF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371600" y="5013325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 AX, 1326H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  <p:bldP spid="271363" grpId="0" build="p"/>
      <p:bldP spid="2713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（三）存储器操作数的寻址方式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642938" y="2071688"/>
            <a:ext cx="5867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存储单元地址的逻辑地址形式: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段基值  :   偏移量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000125" y="3214688"/>
            <a:ext cx="7162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段基值:存放在某个段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R(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CS,DS,ES,SS)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偏移量(有效地址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EA):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存放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数的存储单元与段起址(段基址)之间的距离。</a:t>
            </a:r>
            <a:endParaRPr lang="zh-CN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000125" y="5000625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EA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可以由位移量(常数,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数名)、基地址(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BX,BP)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和变址量(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SI,DI)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组合成。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28688" y="1000125"/>
            <a:ext cx="7429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</a:rPr>
              <a:t> 除了串操作指令外，一条指令中只能有一个  存储器操作数。</a:t>
            </a:r>
            <a:endParaRPr lang="zh-CN" altLang="en-US" sz="2800">
              <a:solidFill>
                <a:srgbClr val="FF00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  <p:bldP spid="272387" grpId="0" build="p"/>
      <p:bldP spid="272388" grpId="0" build="p"/>
      <p:bldP spid="272389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3168650" cy="4937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00"/>
                </a:solidFill>
                <a:ea typeface="黑体" panose="02010609060101010101" pitchFamily="49" charset="-122"/>
              </a:rPr>
              <a:t>逻辑地址的来源</a:t>
            </a:r>
            <a:endParaRPr lang="zh-CN" altLang="en-US" sz="2800" b="1">
              <a:solidFill>
                <a:srgbClr val="FFCC00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3400" y="1268413"/>
            <a:ext cx="8077200" cy="4648200"/>
            <a:chOff x="336" y="960"/>
            <a:chExt cx="5088" cy="2928"/>
          </a:xfrm>
        </p:grpSpPr>
        <p:sp>
          <p:nvSpPr>
            <p:cNvPr id="43013" name="Line 4"/>
            <p:cNvSpPr>
              <a:spLocks noChangeShapeType="1"/>
            </p:cNvSpPr>
            <p:nvPr/>
          </p:nvSpPr>
          <p:spPr bwMode="auto">
            <a:xfrm>
              <a:off x="336" y="960"/>
              <a:ext cx="5088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>
              <a:off x="384" y="2064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384" y="2400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7"/>
            <p:cNvSpPr>
              <a:spLocks noChangeShapeType="1"/>
            </p:cNvSpPr>
            <p:nvPr/>
          </p:nvSpPr>
          <p:spPr bwMode="auto">
            <a:xfrm>
              <a:off x="384" y="2736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8"/>
            <p:cNvSpPr>
              <a:spLocks noChangeShapeType="1"/>
            </p:cNvSpPr>
            <p:nvPr/>
          </p:nvSpPr>
          <p:spPr bwMode="auto">
            <a:xfrm>
              <a:off x="384" y="3120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9"/>
            <p:cNvSpPr>
              <a:spLocks noChangeShapeType="1"/>
            </p:cNvSpPr>
            <p:nvPr/>
          </p:nvSpPr>
          <p:spPr bwMode="auto">
            <a:xfrm>
              <a:off x="384" y="3456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0"/>
            <p:cNvSpPr>
              <a:spLocks noChangeShapeType="1"/>
            </p:cNvSpPr>
            <p:nvPr/>
          </p:nvSpPr>
          <p:spPr bwMode="auto">
            <a:xfrm>
              <a:off x="384" y="3888"/>
              <a:ext cx="504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384" y="1776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816" y="960"/>
              <a:ext cx="0" cy="292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>
              <a:off x="1920" y="960"/>
              <a:ext cx="0" cy="292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>
              <a:off x="4224" y="1248"/>
              <a:ext cx="0" cy="26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5"/>
            <p:cNvSpPr>
              <a:spLocks noChangeShapeType="1"/>
            </p:cNvSpPr>
            <p:nvPr/>
          </p:nvSpPr>
          <p:spPr bwMode="auto">
            <a:xfrm>
              <a:off x="2928" y="1488"/>
              <a:ext cx="0" cy="24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16"/>
            <p:cNvSpPr>
              <a:spLocks noChangeShapeType="1"/>
            </p:cNvSpPr>
            <p:nvPr/>
          </p:nvSpPr>
          <p:spPr bwMode="auto">
            <a:xfrm>
              <a:off x="1920" y="1248"/>
              <a:ext cx="345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7"/>
            <p:cNvSpPr>
              <a:spLocks noChangeShapeType="1"/>
            </p:cNvSpPr>
            <p:nvPr/>
          </p:nvSpPr>
          <p:spPr bwMode="auto">
            <a:xfrm>
              <a:off x="1920" y="1488"/>
              <a:ext cx="230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Text Box 18"/>
            <p:cNvSpPr txBox="1">
              <a:spLocks noChangeArrowheads="1"/>
            </p:cNvSpPr>
            <p:nvPr/>
          </p:nvSpPr>
          <p:spPr bwMode="auto">
            <a:xfrm>
              <a:off x="446" y="1171"/>
              <a:ext cx="28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序号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8" name="Text Box 19"/>
            <p:cNvSpPr txBox="1">
              <a:spLocks noChangeArrowheads="1"/>
            </p:cNvSpPr>
            <p:nvPr/>
          </p:nvSpPr>
          <p:spPr bwMode="auto">
            <a:xfrm>
              <a:off x="432" y="1824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9" name="Text Box 20"/>
            <p:cNvSpPr txBox="1">
              <a:spLocks noChangeArrowheads="1"/>
            </p:cNvSpPr>
            <p:nvPr/>
          </p:nvSpPr>
          <p:spPr bwMode="auto">
            <a:xfrm>
              <a:off x="432" y="2160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0" name="Text Box 21"/>
            <p:cNvSpPr txBox="1">
              <a:spLocks noChangeArrowheads="1"/>
            </p:cNvSpPr>
            <p:nvPr/>
          </p:nvSpPr>
          <p:spPr bwMode="auto">
            <a:xfrm>
              <a:off x="432" y="3216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1" name="Text Box 22"/>
            <p:cNvSpPr txBox="1">
              <a:spLocks noChangeArrowheads="1"/>
            </p:cNvSpPr>
            <p:nvPr/>
          </p:nvSpPr>
          <p:spPr bwMode="auto">
            <a:xfrm>
              <a:off x="432" y="2832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432" y="3552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3" name="Text Box 24"/>
            <p:cNvSpPr txBox="1">
              <a:spLocks noChangeArrowheads="1"/>
            </p:cNvSpPr>
            <p:nvPr/>
          </p:nvSpPr>
          <p:spPr bwMode="auto">
            <a:xfrm>
              <a:off x="432" y="2496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4" name="Text Box 25"/>
            <p:cNvSpPr txBox="1">
              <a:spLocks noChangeArrowheads="1"/>
            </p:cNvSpPr>
            <p:nvPr/>
          </p:nvSpPr>
          <p:spPr bwMode="auto">
            <a:xfrm>
              <a:off x="998" y="1262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操作类型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5" name="Text Box 26"/>
            <p:cNvSpPr txBox="1">
              <a:spLocks noChangeArrowheads="1"/>
            </p:cNvSpPr>
            <p:nvPr/>
          </p:nvSpPr>
          <p:spPr bwMode="auto">
            <a:xfrm>
              <a:off x="1056" y="1824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取指令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6" name="Text Box 27"/>
            <p:cNvSpPr txBox="1">
              <a:spLocks noChangeArrowheads="1"/>
            </p:cNvSpPr>
            <p:nvPr/>
          </p:nvSpPr>
          <p:spPr bwMode="auto">
            <a:xfrm>
              <a:off x="1008" y="2160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堆栈操作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7" name="Text Box 28"/>
            <p:cNvSpPr txBox="1">
              <a:spLocks noChangeArrowheads="1"/>
            </p:cNvSpPr>
            <p:nvPr/>
          </p:nvSpPr>
          <p:spPr bwMode="auto">
            <a:xfrm>
              <a:off x="1056" y="24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取源串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8" name="Text Box 29"/>
            <p:cNvSpPr txBox="1">
              <a:spLocks noChangeArrowheads="1"/>
            </p:cNvSpPr>
            <p:nvPr/>
          </p:nvSpPr>
          <p:spPr bwMode="auto">
            <a:xfrm>
              <a:off x="1008" y="2832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存目的串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9" name="Text Box 30"/>
            <p:cNvSpPr txBox="1">
              <a:spLocks noChangeArrowheads="1"/>
            </p:cNvSpPr>
            <p:nvPr/>
          </p:nvSpPr>
          <p:spPr bwMode="auto">
            <a:xfrm>
              <a:off x="960" y="3168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以</a:t>
              </a:r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BP</a:t>
              </a: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作基址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0" name="Text Box 31"/>
            <p:cNvSpPr txBox="1">
              <a:spLocks noChangeArrowheads="1"/>
            </p:cNvSpPr>
            <p:nvPr/>
          </p:nvSpPr>
          <p:spPr bwMode="auto">
            <a:xfrm>
              <a:off x="768" y="3473"/>
              <a:ext cx="125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上述操作之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外的访存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1" name="Text Box 32"/>
            <p:cNvSpPr txBox="1">
              <a:spLocks noChangeArrowheads="1"/>
            </p:cNvSpPr>
            <p:nvPr/>
          </p:nvSpPr>
          <p:spPr bwMode="auto">
            <a:xfrm>
              <a:off x="2832" y="970"/>
              <a:ext cx="9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  辑  地  址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2" name="Text Box 33"/>
            <p:cNvSpPr txBox="1">
              <a:spLocks noChangeArrowheads="1"/>
            </p:cNvSpPr>
            <p:nvPr/>
          </p:nvSpPr>
          <p:spPr bwMode="auto">
            <a:xfrm>
              <a:off x="2544" y="1248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段  基  值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3" name="Text Box 34"/>
            <p:cNvSpPr txBox="1">
              <a:spLocks noChangeArrowheads="1"/>
            </p:cNvSpPr>
            <p:nvPr/>
          </p:nvSpPr>
          <p:spPr bwMode="auto">
            <a:xfrm>
              <a:off x="2064" y="1536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隐含来源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4" name="Text Box 35"/>
            <p:cNvSpPr txBox="1">
              <a:spLocks noChangeArrowheads="1"/>
            </p:cNvSpPr>
            <p:nvPr/>
          </p:nvSpPr>
          <p:spPr bwMode="auto">
            <a:xfrm>
              <a:off x="3072" y="1536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允许替代来源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5" name="Text Box 36"/>
            <p:cNvSpPr txBox="1">
              <a:spLocks noChangeArrowheads="1"/>
            </p:cNvSpPr>
            <p:nvPr/>
          </p:nvSpPr>
          <p:spPr bwMode="auto">
            <a:xfrm>
              <a:off x="4464" y="139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偏移量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6" name="Text Box 37"/>
            <p:cNvSpPr txBox="1">
              <a:spLocks noChangeArrowheads="1"/>
            </p:cNvSpPr>
            <p:nvPr/>
          </p:nvSpPr>
          <p:spPr bwMode="auto">
            <a:xfrm>
              <a:off x="2208" y="1824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7" name="Text Box 38"/>
            <p:cNvSpPr txBox="1">
              <a:spLocks noChangeArrowheads="1"/>
            </p:cNvSpPr>
            <p:nvPr/>
          </p:nvSpPr>
          <p:spPr bwMode="auto">
            <a:xfrm>
              <a:off x="2208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8" name="Text Box 39"/>
            <p:cNvSpPr txBox="1">
              <a:spLocks noChangeArrowheads="1"/>
            </p:cNvSpPr>
            <p:nvPr/>
          </p:nvSpPr>
          <p:spPr bwMode="auto">
            <a:xfrm>
              <a:off x="3408" y="1824"/>
              <a:ext cx="2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9" name="Text Box 40"/>
            <p:cNvSpPr txBox="1">
              <a:spLocks noChangeArrowheads="1"/>
            </p:cNvSpPr>
            <p:nvPr/>
          </p:nvSpPr>
          <p:spPr bwMode="auto">
            <a:xfrm>
              <a:off x="2208" y="249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0" name="Text Box 41"/>
            <p:cNvSpPr txBox="1">
              <a:spLocks noChangeArrowheads="1"/>
            </p:cNvSpPr>
            <p:nvPr/>
          </p:nvSpPr>
          <p:spPr bwMode="auto">
            <a:xfrm>
              <a:off x="3216" y="2448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CS,SS,ES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1" name="Text Box 42"/>
            <p:cNvSpPr txBox="1">
              <a:spLocks noChangeArrowheads="1"/>
            </p:cNvSpPr>
            <p:nvPr/>
          </p:nvSpPr>
          <p:spPr bwMode="auto">
            <a:xfrm>
              <a:off x="2208" y="288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2" name="Text Box 43"/>
            <p:cNvSpPr txBox="1">
              <a:spLocks noChangeArrowheads="1"/>
            </p:cNvSpPr>
            <p:nvPr/>
          </p:nvSpPr>
          <p:spPr bwMode="auto">
            <a:xfrm>
              <a:off x="3216" y="3168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CS,DS,ES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3" name="Text Box 44"/>
            <p:cNvSpPr txBox="1">
              <a:spLocks noChangeArrowheads="1"/>
            </p:cNvSpPr>
            <p:nvPr/>
          </p:nvSpPr>
          <p:spPr bwMode="auto">
            <a:xfrm>
              <a:off x="3408" y="2160"/>
              <a:ext cx="2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4" name="Text Box 45"/>
            <p:cNvSpPr txBox="1">
              <a:spLocks noChangeArrowheads="1"/>
            </p:cNvSpPr>
            <p:nvPr/>
          </p:nvSpPr>
          <p:spPr bwMode="auto">
            <a:xfrm>
              <a:off x="2208" y="35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5" name="Text Box 46"/>
            <p:cNvSpPr txBox="1">
              <a:spLocks noChangeArrowheads="1"/>
            </p:cNvSpPr>
            <p:nvPr/>
          </p:nvSpPr>
          <p:spPr bwMode="auto">
            <a:xfrm>
              <a:off x="2208" y="321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6" name="Text Box 47"/>
            <p:cNvSpPr txBox="1">
              <a:spLocks noChangeArrowheads="1"/>
            </p:cNvSpPr>
            <p:nvPr/>
          </p:nvSpPr>
          <p:spPr bwMode="auto">
            <a:xfrm>
              <a:off x="3408" y="2832"/>
              <a:ext cx="2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7" name="Text Box 48"/>
            <p:cNvSpPr txBox="1">
              <a:spLocks noChangeArrowheads="1"/>
            </p:cNvSpPr>
            <p:nvPr/>
          </p:nvSpPr>
          <p:spPr bwMode="auto">
            <a:xfrm>
              <a:off x="3216" y="3504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CS,SS,ES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8" name="Text Box 49"/>
            <p:cNvSpPr txBox="1">
              <a:spLocks noChangeArrowheads="1"/>
            </p:cNvSpPr>
            <p:nvPr/>
          </p:nvSpPr>
          <p:spPr bwMode="auto">
            <a:xfrm>
              <a:off x="4608" y="18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9" name="Text Box 50"/>
            <p:cNvSpPr txBox="1">
              <a:spLocks noChangeArrowheads="1"/>
            </p:cNvSpPr>
            <p:nvPr/>
          </p:nvSpPr>
          <p:spPr bwMode="auto">
            <a:xfrm>
              <a:off x="4608" y="2160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0" name="Text Box 51"/>
            <p:cNvSpPr txBox="1">
              <a:spLocks noChangeArrowheads="1"/>
            </p:cNvSpPr>
            <p:nvPr/>
          </p:nvSpPr>
          <p:spPr bwMode="auto">
            <a:xfrm>
              <a:off x="4608" y="2448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1" name="Text Box 52"/>
            <p:cNvSpPr txBox="1">
              <a:spLocks noChangeArrowheads="1"/>
            </p:cNvSpPr>
            <p:nvPr/>
          </p:nvSpPr>
          <p:spPr bwMode="auto">
            <a:xfrm>
              <a:off x="4608" y="2832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2" name="Text Box 53"/>
            <p:cNvSpPr txBox="1">
              <a:spLocks noChangeArrowheads="1"/>
            </p:cNvSpPr>
            <p:nvPr/>
          </p:nvSpPr>
          <p:spPr bwMode="auto">
            <a:xfrm>
              <a:off x="4464" y="3168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有效地址</a:t>
              </a:r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3" name="Text Box 54"/>
            <p:cNvSpPr txBox="1">
              <a:spLocks noChangeArrowheads="1"/>
            </p:cNvSpPr>
            <p:nvPr/>
          </p:nvSpPr>
          <p:spPr bwMode="auto">
            <a:xfrm>
              <a:off x="4464" y="355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有效地址</a:t>
              </a:r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" name="圆角矩形标注 54"/>
          <p:cNvSpPr>
            <a:spLocks noChangeArrowheads="1"/>
          </p:cNvSpPr>
          <p:nvPr/>
        </p:nvSpPr>
        <p:spPr bwMode="auto">
          <a:xfrm>
            <a:off x="5857875" y="5857875"/>
            <a:ext cx="3000375" cy="500063"/>
          </a:xfrm>
          <a:prstGeom prst="wedgeRoundRectCallout">
            <a:avLst>
              <a:gd name="adj1" fmla="val -50329"/>
              <a:gd name="adj2" fmla="val -102898"/>
              <a:gd name="adj3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通过段超越前缀实现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3820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(1)直接寻址方式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操作数的有效地址(</a:t>
            </a:r>
            <a:r>
              <a:rPr lang="en-US" altLang="zh-CN">
                <a:latin typeface="Arial" panose="020B0604020202020204" pitchFamily="34" charset="0"/>
              </a:rPr>
              <a:t>EA)</a:t>
            </a:r>
            <a:r>
              <a:rPr lang="zh-CN" altLang="en-US">
                <a:latin typeface="Arial" panose="020B0604020202020204" pitchFamily="34" charset="0"/>
              </a:rPr>
              <a:t>由指令中的位移量字段直接提供。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zh-CN" altLang="en-US" u="sng">
                <a:latin typeface="Arial" panose="020B0604020202020204" pitchFamily="34" charset="0"/>
              </a:rPr>
              <a:t>指令(地址码部分</a:t>
            </a:r>
            <a:r>
              <a:rPr lang="en-US" altLang="zh-CN" u="sng">
                <a:latin typeface="Arial" panose="020B0604020202020204" pitchFamily="34" charset="0"/>
              </a:rPr>
              <a:t>)</a:t>
            </a:r>
            <a:r>
              <a:rPr lang="zh-CN" altLang="en-US" u="sng">
                <a:latin typeface="Arial" panose="020B0604020202020204" pitchFamily="34" charset="0"/>
              </a:rPr>
              <a:t> ：	</a:t>
            </a:r>
            <a:r>
              <a:rPr lang="zh-CN" altLang="en-US">
                <a:latin typeface="Arial" panose="020B0604020202020204" pitchFamily="34" charset="0"/>
              </a:rPr>
              <a:t>给出操作数的有效地址</a:t>
            </a:r>
            <a:r>
              <a:rPr lang="en-US" altLang="zh-CN">
                <a:latin typeface="Arial" panose="020B0604020202020204" pitchFamily="34" charset="0"/>
              </a:rPr>
              <a:t>EA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75000"/>
              <a:buFontTx/>
              <a:buNone/>
            </a:pPr>
            <a:r>
              <a:rPr lang="zh-CN" altLang="en-US" u="sng">
                <a:latin typeface="Arial" panose="020B0604020202020204" pitchFamily="34" charset="0"/>
              </a:rPr>
              <a:t>操作数地址形成：</a:t>
            </a:r>
            <a:r>
              <a:rPr lang="zh-CN" altLang="en-US">
                <a:latin typeface="Arial" panose="020B0604020202020204" pitchFamily="34" charset="0"/>
              </a:rPr>
              <a:t>	</a:t>
            </a:r>
            <a:r>
              <a:rPr lang="en-US" altLang="zh-CN">
                <a:latin typeface="Arial" panose="020B0604020202020204" pitchFamily="34" charset="0"/>
              </a:rPr>
              <a:t>A = DS </a:t>
            </a:r>
            <a:r>
              <a:rPr lang="zh-CN" altLang="en-US">
                <a:latin typeface="Arial" panose="020B0604020202020204" pitchFamily="34" charset="0"/>
              </a:rPr>
              <a:t>(段</a:t>
            </a:r>
            <a:r>
              <a:rPr lang="en-US" altLang="zh-CN">
                <a:latin typeface="Arial" panose="020B0604020202020204" pitchFamily="34" charset="0"/>
              </a:rPr>
              <a:t>R )* 2</a:t>
            </a:r>
            <a:r>
              <a:rPr lang="en-US" altLang="zh-CN" baseline="30000">
                <a:latin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</a:rPr>
              <a:t> + EA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75000"/>
              <a:buFontTx/>
              <a:buNone/>
            </a:pPr>
            <a:r>
              <a:rPr lang="zh-CN" altLang="en-US" u="sng">
                <a:latin typeface="Arial" panose="020B0604020202020204" pitchFamily="34" charset="0"/>
              </a:rPr>
              <a:t>操作数：</a:t>
            </a:r>
            <a:r>
              <a:rPr lang="zh-CN" altLang="en-US">
                <a:latin typeface="Arial" panose="020B0604020202020204" pitchFamily="34" charset="0"/>
              </a:rPr>
              <a:t>			在内存中， ( </a:t>
            </a:r>
            <a:r>
              <a:rPr lang="en-US" altLang="zh-CN">
                <a:latin typeface="Arial" panose="020B0604020202020204" pitchFamily="34" charset="0"/>
              </a:rPr>
              <a:t>A )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3500438" y="5143500"/>
            <a:ext cx="3714750" cy="857250"/>
          </a:xfrm>
          <a:prstGeom prst="wedgeRoundRectCallout">
            <a:avLst>
              <a:gd name="adj1" fmla="val -5162"/>
              <a:gd name="adj2" fmla="val -230560"/>
              <a:gd name="adj3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可以放在其他段，通过段超越前缀实现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bldLvl="2" build="p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395288" y="44450"/>
            <a:ext cx="7086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66FFFF"/>
                </a:solidFill>
                <a:latin typeface="Arial" panose="020B0604020202020204" pitchFamily="34" charset="0"/>
              </a:rPr>
              <a:t>①用符号表示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例: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VAR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或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[VAR] </a:t>
            </a:r>
            <a:endParaRPr lang="zh-CN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1258888" y="1268413"/>
            <a:ext cx="6121400" cy="3457575"/>
            <a:chOff x="793" y="1570"/>
            <a:chExt cx="3856" cy="2178"/>
          </a:xfrm>
        </p:grpSpPr>
        <p:sp>
          <p:nvSpPr>
            <p:cNvPr id="46085" name="Rectangle 39"/>
            <p:cNvSpPr>
              <a:spLocks noChangeArrowheads="1"/>
            </p:cNvSpPr>
            <p:nvPr/>
          </p:nvSpPr>
          <p:spPr bwMode="auto">
            <a:xfrm>
              <a:off x="793" y="1570"/>
              <a:ext cx="3856" cy="217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86" name="Rectangle 3"/>
            <p:cNvSpPr>
              <a:spLocks noChangeArrowheads="1"/>
            </p:cNvSpPr>
            <p:nvPr/>
          </p:nvSpPr>
          <p:spPr bwMode="auto">
            <a:xfrm>
              <a:off x="2276" y="1802"/>
              <a:ext cx="936" cy="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87" name="Line 4"/>
            <p:cNvSpPr>
              <a:spLocks noChangeShapeType="1"/>
            </p:cNvSpPr>
            <p:nvPr/>
          </p:nvSpPr>
          <p:spPr bwMode="auto">
            <a:xfrm>
              <a:off x="2276" y="1990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Line 5"/>
            <p:cNvSpPr>
              <a:spLocks noChangeShapeType="1"/>
            </p:cNvSpPr>
            <p:nvPr/>
          </p:nvSpPr>
          <p:spPr bwMode="auto">
            <a:xfrm>
              <a:off x="2276" y="2177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6"/>
            <p:cNvSpPr>
              <a:spLocks noChangeShapeType="1"/>
            </p:cNvSpPr>
            <p:nvPr/>
          </p:nvSpPr>
          <p:spPr bwMode="auto">
            <a:xfrm>
              <a:off x="2276" y="2364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7"/>
            <p:cNvSpPr>
              <a:spLocks noChangeShapeType="1"/>
            </p:cNvSpPr>
            <p:nvPr/>
          </p:nvSpPr>
          <p:spPr bwMode="auto">
            <a:xfrm>
              <a:off x="2276" y="2676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8"/>
            <p:cNvSpPr>
              <a:spLocks noChangeShapeType="1"/>
            </p:cNvSpPr>
            <p:nvPr/>
          </p:nvSpPr>
          <p:spPr bwMode="auto">
            <a:xfrm>
              <a:off x="2276" y="2863"/>
              <a:ext cx="9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9"/>
            <p:cNvSpPr>
              <a:spLocks noChangeShapeType="1"/>
            </p:cNvSpPr>
            <p:nvPr/>
          </p:nvSpPr>
          <p:spPr bwMode="auto">
            <a:xfrm>
              <a:off x="2276" y="3050"/>
              <a:ext cx="9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10"/>
            <p:cNvSpPr>
              <a:spLocks noChangeShapeType="1"/>
            </p:cNvSpPr>
            <p:nvPr/>
          </p:nvSpPr>
          <p:spPr bwMode="auto">
            <a:xfrm>
              <a:off x="2276" y="3238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Line 11"/>
            <p:cNvSpPr>
              <a:spLocks noChangeShapeType="1"/>
            </p:cNvSpPr>
            <p:nvPr/>
          </p:nvSpPr>
          <p:spPr bwMode="auto">
            <a:xfrm>
              <a:off x="2276" y="3425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Text Box 12"/>
            <p:cNvSpPr txBox="1">
              <a:spLocks noChangeArrowheads="1"/>
            </p:cNvSpPr>
            <p:nvPr/>
          </p:nvSpPr>
          <p:spPr bwMode="auto">
            <a:xfrm>
              <a:off x="2420" y="1802"/>
              <a:ext cx="576" cy="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  <a:endParaRPr lang="en-US" altLang="zh-CN" sz="1600"/>
            </a:p>
          </p:txBody>
        </p:sp>
        <p:sp>
          <p:nvSpPr>
            <p:cNvPr id="46096" name="Text Box 13"/>
            <p:cNvSpPr txBox="1">
              <a:spLocks noChangeArrowheads="1"/>
            </p:cNvSpPr>
            <p:nvPr/>
          </p:nvSpPr>
          <p:spPr bwMode="auto">
            <a:xfrm>
              <a:off x="2420" y="1990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sz="1600"/>
            </a:p>
          </p:txBody>
        </p:sp>
        <p:sp>
          <p:nvSpPr>
            <p:cNvPr id="46097" name="Text Box 14"/>
            <p:cNvSpPr txBox="1">
              <a:spLocks noChangeArrowheads="1"/>
            </p:cNvSpPr>
            <p:nvPr/>
          </p:nvSpPr>
          <p:spPr bwMode="auto">
            <a:xfrm>
              <a:off x="2420" y="2177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12H</a:t>
              </a:r>
              <a:endParaRPr lang="en-US" altLang="zh-CN" sz="1600"/>
            </a:p>
          </p:txBody>
        </p:sp>
        <p:sp>
          <p:nvSpPr>
            <p:cNvPr id="46098" name="Text Box 15"/>
            <p:cNvSpPr txBox="1">
              <a:spLocks noChangeArrowheads="1"/>
            </p:cNvSpPr>
            <p:nvPr/>
          </p:nvSpPr>
          <p:spPr bwMode="auto">
            <a:xfrm>
              <a:off x="2420" y="2426"/>
              <a:ext cx="576" cy="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46099" name="Text Box 16"/>
            <p:cNvSpPr txBox="1">
              <a:spLocks noChangeArrowheads="1"/>
            </p:cNvSpPr>
            <p:nvPr/>
          </p:nvSpPr>
          <p:spPr bwMode="auto">
            <a:xfrm>
              <a:off x="2420" y="3238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26H</a:t>
              </a:r>
              <a:endParaRPr lang="en-US" altLang="zh-CN" sz="1600"/>
            </a:p>
          </p:txBody>
        </p:sp>
        <p:sp>
          <p:nvSpPr>
            <p:cNvPr id="46100" name="Text Box 17"/>
            <p:cNvSpPr txBox="1">
              <a:spLocks noChangeArrowheads="1"/>
            </p:cNvSpPr>
            <p:nvPr/>
          </p:nvSpPr>
          <p:spPr bwMode="auto">
            <a:xfrm>
              <a:off x="2420" y="3050"/>
              <a:ext cx="576" cy="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58H</a:t>
              </a:r>
              <a:endParaRPr lang="en-US" altLang="zh-CN" sz="1600"/>
            </a:p>
          </p:txBody>
        </p:sp>
        <p:sp>
          <p:nvSpPr>
            <p:cNvPr id="46101" name="Text Box 18"/>
            <p:cNvSpPr txBox="1">
              <a:spLocks noChangeArrowheads="1"/>
            </p:cNvSpPr>
            <p:nvPr/>
          </p:nvSpPr>
          <p:spPr bwMode="auto">
            <a:xfrm>
              <a:off x="1772" y="1740"/>
              <a:ext cx="504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低地址</a:t>
              </a:r>
              <a:endParaRPr lang="zh-CN" altLang="en-US" sz="1600"/>
            </a:p>
          </p:txBody>
        </p:sp>
        <p:sp>
          <p:nvSpPr>
            <p:cNvPr id="46102" name="Text Box 19"/>
            <p:cNvSpPr txBox="1">
              <a:spLocks noChangeArrowheads="1"/>
            </p:cNvSpPr>
            <p:nvPr/>
          </p:nvSpPr>
          <p:spPr bwMode="auto">
            <a:xfrm>
              <a:off x="1772" y="3425"/>
              <a:ext cx="504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高地址</a:t>
              </a:r>
              <a:endParaRPr lang="zh-CN" altLang="en-US" sz="1600"/>
            </a:p>
          </p:txBody>
        </p:sp>
        <p:sp>
          <p:nvSpPr>
            <p:cNvPr id="46103" name="AutoShape 20"/>
            <p:cNvSpPr/>
            <p:nvPr/>
          </p:nvSpPr>
          <p:spPr bwMode="auto">
            <a:xfrm>
              <a:off x="3212" y="1802"/>
              <a:ext cx="72" cy="874"/>
            </a:xfrm>
            <a:prstGeom prst="rightBrace">
              <a:avLst>
                <a:gd name="adj1" fmla="val 10110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04" name="AutoShape 21"/>
            <p:cNvSpPr/>
            <p:nvPr/>
          </p:nvSpPr>
          <p:spPr bwMode="auto">
            <a:xfrm>
              <a:off x="3212" y="2676"/>
              <a:ext cx="72" cy="749"/>
            </a:xfrm>
            <a:prstGeom prst="rightBrace">
              <a:avLst>
                <a:gd name="adj1" fmla="val 8664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05" name="Text Box 22"/>
            <p:cNvSpPr txBox="1">
              <a:spLocks noChangeArrowheads="1"/>
            </p:cNvSpPr>
            <p:nvPr/>
          </p:nvSpPr>
          <p:spPr bwMode="auto">
            <a:xfrm>
              <a:off x="3356" y="1820"/>
              <a:ext cx="576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代码段</a:t>
              </a:r>
              <a:endParaRPr lang="zh-CN" altLang="en-US" sz="1600"/>
            </a:p>
          </p:txBody>
        </p:sp>
        <p:sp>
          <p:nvSpPr>
            <p:cNvPr id="46106" name="Text Box 23"/>
            <p:cNvSpPr txBox="1">
              <a:spLocks noChangeArrowheads="1"/>
            </p:cNvSpPr>
            <p:nvPr/>
          </p:nvSpPr>
          <p:spPr bwMode="auto">
            <a:xfrm>
              <a:off x="3278" y="2692"/>
              <a:ext cx="576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数据段</a:t>
              </a:r>
              <a:endParaRPr lang="zh-CN" altLang="en-US" sz="1600"/>
            </a:p>
          </p:txBody>
        </p:sp>
        <p:sp>
          <p:nvSpPr>
            <p:cNvPr id="46107" name="Text Box 24"/>
            <p:cNvSpPr txBox="1">
              <a:spLocks noChangeArrowheads="1"/>
            </p:cNvSpPr>
            <p:nvPr/>
          </p:nvSpPr>
          <p:spPr bwMode="auto">
            <a:xfrm>
              <a:off x="2420" y="2863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46108" name="Text Box 25"/>
            <p:cNvSpPr txBox="1">
              <a:spLocks noChangeArrowheads="1"/>
            </p:cNvSpPr>
            <p:nvPr/>
          </p:nvSpPr>
          <p:spPr bwMode="auto">
            <a:xfrm>
              <a:off x="1772" y="2659"/>
              <a:ext cx="654" cy="2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20000H</a:t>
              </a:r>
              <a:endParaRPr lang="en-US" altLang="zh-CN" sz="1600"/>
            </a:p>
          </p:txBody>
        </p:sp>
        <p:sp>
          <p:nvSpPr>
            <p:cNvPr id="46109" name="Text Box 26"/>
            <p:cNvSpPr txBox="1">
              <a:spLocks noChangeArrowheads="1"/>
            </p:cNvSpPr>
            <p:nvPr/>
          </p:nvSpPr>
          <p:spPr bwMode="auto">
            <a:xfrm>
              <a:off x="1772" y="2987"/>
              <a:ext cx="654" cy="17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21200H</a:t>
              </a:r>
              <a:endParaRPr lang="en-US" altLang="zh-CN" sz="1600"/>
            </a:p>
          </p:txBody>
        </p:sp>
        <p:sp>
          <p:nvSpPr>
            <p:cNvPr id="46110" name="Text Box 27"/>
            <p:cNvSpPr txBox="1">
              <a:spLocks noChangeArrowheads="1"/>
            </p:cNvSpPr>
            <p:nvPr/>
          </p:nvSpPr>
          <p:spPr bwMode="auto">
            <a:xfrm>
              <a:off x="836" y="2926"/>
              <a:ext cx="28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46111" name="Rectangle 28"/>
            <p:cNvSpPr>
              <a:spLocks noChangeArrowheads="1"/>
            </p:cNvSpPr>
            <p:nvPr/>
          </p:nvSpPr>
          <p:spPr bwMode="auto">
            <a:xfrm>
              <a:off x="1052" y="2926"/>
              <a:ext cx="72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12" name="Line 29"/>
            <p:cNvSpPr>
              <a:spLocks noChangeShapeType="1"/>
            </p:cNvSpPr>
            <p:nvPr/>
          </p:nvSpPr>
          <p:spPr bwMode="auto">
            <a:xfrm>
              <a:off x="1412" y="2926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Text Box 30"/>
            <p:cNvSpPr txBox="1">
              <a:spLocks noChangeArrowheads="1"/>
            </p:cNvSpPr>
            <p:nvPr/>
          </p:nvSpPr>
          <p:spPr bwMode="auto">
            <a:xfrm>
              <a:off x="1106" y="2904"/>
              <a:ext cx="667" cy="1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26H  58H</a:t>
              </a:r>
              <a:endParaRPr lang="en-US" altLang="zh-CN" sz="1600"/>
            </a:p>
          </p:txBody>
        </p:sp>
        <p:sp>
          <p:nvSpPr>
            <p:cNvPr id="46114" name="Text Box 31"/>
            <p:cNvSpPr txBox="1">
              <a:spLocks noChangeArrowheads="1"/>
            </p:cNvSpPr>
            <p:nvPr/>
          </p:nvSpPr>
          <p:spPr bwMode="auto">
            <a:xfrm>
              <a:off x="1052" y="2738"/>
              <a:ext cx="720" cy="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AH      AL</a:t>
              </a:r>
              <a:endParaRPr lang="en-US" altLang="zh-CN" sz="1600"/>
            </a:p>
          </p:txBody>
        </p:sp>
        <p:sp>
          <p:nvSpPr>
            <p:cNvPr id="46115" name="Line 32"/>
            <p:cNvSpPr>
              <a:spLocks noChangeShapeType="1"/>
            </p:cNvSpPr>
            <p:nvPr/>
          </p:nvSpPr>
          <p:spPr bwMode="auto">
            <a:xfrm flipH="1">
              <a:off x="1556" y="3175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 flipV="1">
              <a:off x="1556" y="311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34"/>
            <p:cNvSpPr>
              <a:spLocks noChangeShapeType="1"/>
            </p:cNvSpPr>
            <p:nvPr/>
          </p:nvSpPr>
          <p:spPr bwMode="auto">
            <a:xfrm flipH="1">
              <a:off x="1196" y="330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Line 35"/>
            <p:cNvSpPr>
              <a:spLocks noChangeShapeType="1"/>
            </p:cNvSpPr>
            <p:nvPr/>
          </p:nvSpPr>
          <p:spPr bwMode="auto">
            <a:xfrm flipV="1">
              <a:off x="1196" y="3113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Text Box 36"/>
            <p:cNvSpPr txBox="1">
              <a:spLocks noChangeArrowheads="1"/>
            </p:cNvSpPr>
            <p:nvPr/>
          </p:nvSpPr>
          <p:spPr bwMode="auto">
            <a:xfrm>
              <a:off x="2420" y="3425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46120" name="Line 37"/>
            <p:cNvSpPr>
              <a:spLocks noChangeShapeType="1"/>
            </p:cNvSpPr>
            <p:nvPr/>
          </p:nvSpPr>
          <p:spPr bwMode="auto">
            <a:xfrm flipH="1">
              <a:off x="3291" y="317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Text Box 38"/>
            <p:cNvSpPr txBox="1">
              <a:spLocks noChangeArrowheads="1"/>
            </p:cNvSpPr>
            <p:nvPr/>
          </p:nvSpPr>
          <p:spPr bwMode="auto">
            <a:xfrm>
              <a:off x="3696" y="3067"/>
              <a:ext cx="57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VAR</a:t>
              </a:r>
              <a:endParaRPr lang="en-US" altLang="zh-CN" sz="1600"/>
            </a:p>
          </p:txBody>
        </p:sp>
      </p:grpSp>
      <p:sp>
        <p:nvSpPr>
          <p:cNvPr id="537641" name="Text Box 41"/>
          <p:cNvSpPr txBox="1">
            <a:spLocks noChangeArrowheads="1"/>
          </p:cNvSpPr>
          <p:nvPr/>
        </p:nvSpPr>
        <p:spPr bwMode="auto">
          <a:xfrm>
            <a:off x="598488" y="4741863"/>
            <a:ext cx="7848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66FFFF"/>
                </a:solidFill>
                <a:latin typeface="Arial" panose="020B0604020202020204" pitchFamily="34" charset="0"/>
              </a:rPr>
              <a:t>② 用常数表示</a:t>
            </a:r>
            <a:endParaRPr lang="zh-CN" altLang="en-US" sz="280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例:</a:t>
            </a: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AX,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DS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:[1200H]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把当前数据段偏移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1200H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个字节的字存储单元内容送入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中。</a:t>
            </a:r>
            <a:endParaRPr lang="zh-CN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7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7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7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uild="p"/>
      <p:bldP spid="5376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501650" y="430213"/>
            <a:ext cx="8642350" cy="838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2. </a:t>
            </a:r>
            <a:r>
              <a:rPr lang="en-US" altLang="zh-CN" sz="3200" b="1">
                <a:latin typeface="Arial" panose="020B0604020202020204" pitchFamily="34" charset="0"/>
              </a:rPr>
              <a:t>RISC (Reduced Instruction Set Computer)</a:t>
            </a:r>
            <a:r>
              <a:rPr lang="zh-CN" altLang="zh-CN" sz="3200" b="1">
                <a:latin typeface="Arial" panose="020B0604020202020204" pitchFamily="34" charset="0"/>
              </a:rPr>
              <a:t>精简指令系统计算机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819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7075" y="1700213"/>
            <a:ext cx="84169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（1）指令系统选取使用频率最高的一些简单指令。 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（2）指令格式力求一致，寻址方式尽量简单。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（3）指令的操作尽量都在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芯片上的寄存器之间</a:t>
            </a:r>
            <a:b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	进行，只有取数/存数指令访问主存。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（4）指令尽量在一个周期内完成,注重编译的优化。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（5）采用硬布线控制逻辑。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 build="p"/>
      <p:bldP spid="5" grpId="0" build="p"/>
      <p:bldP spid="6" grpId="0"/>
      <p:bldP spid="7" grpId="0"/>
      <p:bldP spid="8" grpId="0" bldLvl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387350" y="404813"/>
            <a:ext cx="8001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(2) 寄存器间接寻址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操作数的有效地址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EA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SI,DI,BX,BP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寄存器中，由指令提供所用的寄存器。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BX, SI, DI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隐含使用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DS;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BP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隐含使用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SS。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9388" y="3598863"/>
            <a:ext cx="90201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指令（地址码部分）：	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存放操作数地址的寄存器号，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操作数地址形成：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 = DS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(段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 )* 2</a:t>
            </a:r>
            <a:r>
              <a:rPr lang="en-US" altLang="zh-CN" sz="2800" baseline="300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+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（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 ）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操作数：		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在内存中， (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 )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3500438" y="5357813"/>
            <a:ext cx="3714750" cy="857250"/>
          </a:xfrm>
          <a:prstGeom prst="wedgeRoundRectCallout">
            <a:avLst>
              <a:gd name="adj1" fmla="val -14458"/>
              <a:gd name="adj2" fmla="val -152338"/>
              <a:gd name="adj3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可以放在其他段，通过段超越前缀实现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build="p"/>
      <p:bldP spid="275460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387350" y="404813"/>
            <a:ext cx="800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(2) 寄存器间接寻址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98475" y="1628775"/>
            <a:ext cx="7889875" cy="3946525"/>
            <a:chOff x="249" y="1216"/>
            <a:chExt cx="4970" cy="2486"/>
          </a:xfrm>
        </p:grpSpPr>
        <p:sp>
          <p:nvSpPr>
            <p:cNvPr id="50180" name="Rectangle 5"/>
            <p:cNvSpPr>
              <a:spLocks noChangeArrowheads="1"/>
            </p:cNvSpPr>
            <p:nvPr/>
          </p:nvSpPr>
          <p:spPr bwMode="auto">
            <a:xfrm>
              <a:off x="2649" y="1648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SI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0181" name="Line 6"/>
            <p:cNvSpPr>
              <a:spLocks noChangeShapeType="1"/>
            </p:cNvSpPr>
            <p:nvPr/>
          </p:nvSpPr>
          <p:spPr bwMode="auto">
            <a:xfrm>
              <a:off x="2649" y="1648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2" name="Line 7"/>
            <p:cNvSpPr>
              <a:spLocks noChangeShapeType="1"/>
            </p:cNvSpPr>
            <p:nvPr/>
          </p:nvSpPr>
          <p:spPr bwMode="auto">
            <a:xfrm>
              <a:off x="2649" y="1974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2649" y="1648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>
              <a:off x="3849" y="1648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Rectangle 10"/>
            <p:cNvSpPr>
              <a:spLocks noChangeArrowheads="1"/>
            </p:cNvSpPr>
            <p:nvPr/>
          </p:nvSpPr>
          <p:spPr bwMode="auto">
            <a:xfrm>
              <a:off x="2649" y="2176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DI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>
              <a:off x="2649" y="217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>
              <a:off x="2649" y="2502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>
              <a:off x="2649" y="21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>
              <a:off x="3849" y="21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Rectangle 15"/>
            <p:cNvSpPr>
              <a:spLocks noChangeArrowheads="1"/>
            </p:cNvSpPr>
            <p:nvPr/>
          </p:nvSpPr>
          <p:spPr bwMode="auto">
            <a:xfrm>
              <a:off x="2649" y="2800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BX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>
              <a:off x="2649" y="2800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2649" y="312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8"/>
            <p:cNvSpPr>
              <a:spLocks noChangeShapeType="1"/>
            </p:cNvSpPr>
            <p:nvPr/>
          </p:nvSpPr>
          <p:spPr bwMode="auto">
            <a:xfrm>
              <a:off x="2649" y="2800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9"/>
            <p:cNvSpPr>
              <a:spLocks noChangeShapeType="1"/>
            </p:cNvSpPr>
            <p:nvPr/>
          </p:nvSpPr>
          <p:spPr bwMode="auto">
            <a:xfrm>
              <a:off x="3849" y="2800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Rectangle 20"/>
            <p:cNvSpPr>
              <a:spLocks noChangeArrowheads="1"/>
            </p:cNvSpPr>
            <p:nvPr/>
          </p:nvSpPr>
          <p:spPr bwMode="auto">
            <a:xfrm>
              <a:off x="2649" y="3376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BP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0196" name="Line 21"/>
            <p:cNvSpPr>
              <a:spLocks noChangeShapeType="1"/>
            </p:cNvSpPr>
            <p:nvPr/>
          </p:nvSpPr>
          <p:spPr bwMode="auto">
            <a:xfrm>
              <a:off x="2649" y="337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2"/>
            <p:cNvSpPr>
              <a:spLocks noChangeShapeType="1"/>
            </p:cNvSpPr>
            <p:nvPr/>
          </p:nvSpPr>
          <p:spPr bwMode="auto">
            <a:xfrm>
              <a:off x="2649" y="3702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23"/>
            <p:cNvSpPr>
              <a:spLocks noChangeShapeType="1"/>
            </p:cNvSpPr>
            <p:nvPr/>
          </p:nvSpPr>
          <p:spPr bwMode="auto">
            <a:xfrm>
              <a:off x="2649" y="33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4"/>
            <p:cNvSpPr>
              <a:spLocks noChangeShapeType="1"/>
            </p:cNvSpPr>
            <p:nvPr/>
          </p:nvSpPr>
          <p:spPr bwMode="auto">
            <a:xfrm>
              <a:off x="3849" y="33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AutoShape 25"/>
            <p:cNvSpPr/>
            <p:nvPr/>
          </p:nvSpPr>
          <p:spPr bwMode="auto">
            <a:xfrm>
              <a:off x="3945" y="1792"/>
              <a:ext cx="288" cy="1872"/>
            </a:xfrm>
            <a:prstGeom prst="rightBrace">
              <a:avLst>
                <a:gd name="adj1" fmla="val 54137"/>
                <a:gd name="adj2" fmla="val 4861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0201" name="Group 26"/>
            <p:cNvGrpSpPr/>
            <p:nvPr/>
          </p:nvGrpSpPr>
          <p:grpSpPr bwMode="auto">
            <a:xfrm>
              <a:off x="249" y="1216"/>
              <a:ext cx="2160" cy="326"/>
              <a:chOff x="336" y="1104"/>
              <a:chExt cx="2160" cy="326"/>
            </a:xfrm>
          </p:grpSpPr>
          <p:sp>
            <p:nvSpPr>
              <p:cNvPr id="50212" name="Rectangle 27"/>
              <p:cNvSpPr>
                <a:spLocks noChangeArrowheads="1"/>
              </p:cNvSpPr>
              <p:nvPr/>
            </p:nvSpPr>
            <p:spPr bwMode="auto">
              <a:xfrm>
                <a:off x="758" y="1104"/>
                <a:ext cx="173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2400" b="0">
                    <a:solidFill>
                      <a:srgbClr val="FFFFFF"/>
                    </a:solidFill>
                  </a:rPr>
                  <a:t>MOD  REG  R/M</a:t>
                </a:r>
                <a:endParaRPr lang="en-US" altLang="zh-CN" sz="2400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213" name="Rectangle 2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42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2400" b="0">
                    <a:solidFill>
                      <a:srgbClr val="FFFFFF"/>
                    </a:solidFill>
                  </a:rPr>
                  <a:t>OP</a:t>
                </a:r>
                <a:endParaRPr lang="en-US" altLang="zh-CN" sz="2400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214" name="Line 29"/>
              <p:cNvSpPr>
                <a:spLocks noChangeShapeType="1"/>
              </p:cNvSpPr>
              <p:nvPr/>
            </p:nvSpPr>
            <p:spPr bwMode="auto">
              <a:xfrm>
                <a:off x="336" y="1104"/>
                <a:ext cx="216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5" name="Line 30"/>
              <p:cNvSpPr>
                <a:spLocks noChangeShapeType="1"/>
              </p:cNvSpPr>
              <p:nvPr/>
            </p:nvSpPr>
            <p:spPr bwMode="auto">
              <a:xfrm>
                <a:off x="336" y="1430"/>
                <a:ext cx="216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6" name="Line 31"/>
              <p:cNvSpPr>
                <a:spLocks noChangeShapeType="1"/>
              </p:cNvSpPr>
              <p:nvPr/>
            </p:nvSpPr>
            <p:spPr bwMode="auto">
              <a:xfrm>
                <a:off x="336" y="11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7" name="Line 32"/>
              <p:cNvSpPr>
                <a:spLocks noChangeShapeType="1"/>
              </p:cNvSpPr>
              <p:nvPr/>
            </p:nvSpPr>
            <p:spPr bwMode="auto">
              <a:xfrm>
                <a:off x="758" y="11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8" name="Line 33"/>
              <p:cNvSpPr>
                <a:spLocks noChangeShapeType="1"/>
              </p:cNvSpPr>
              <p:nvPr/>
            </p:nvSpPr>
            <p:spPr bwMode="auto">
              <a:xfrm>
                <a:off x="2496" y="11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02" name="AutoShape 34"/>
            <p:cNvSpPr/>
            <p:nvPr/>
          </p:nvSpPr>
          <p:spPr bwMode="auto">
            <a:xfrm>
              <a:off x="2265" y="1792"/>
              <a:ext cx="288" cy="1872"/>
            </a:xfrm>
            <a:prstGeom prst="leftBrace">
              <a:avLst>
                <a:gd name="adj1" fmla="val 54137"/>
                <a:gd name="adj2" fmla="val 4861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AutoShape 35"/>
            <p:cNvSpPr/>
            <p:nvPr/>
          </p:nvSpPr>
          <p:spPr bwMode="auto">
            <a:xfrm rot="-5400000">
              <a:off x="1421" y="852"/>
              <a:ext cx="174" cy="1610"/>
            </a:xfrm>
            <a:prstGeom prst="leftBrace">
              <a:avLst>
                <a:gd name="adj1" fmla="val 77064"/>
                <a:gd name="adj2" fmla="val 48736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4" name="Line 36"/>
            <p:cNvSpPr>
              <a:spLocks noChangeShapeType="1"/>
            </p:cNvSpPr>
            <p:nvPr/>
          </p:nvSpPr>
          <p:spPr bwMode="auto">
            <a:xfrm>
              <a:off x="1487" y="1744"/>
              <a:ext cx="0" cy="96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Line 37"/>
            <p:cNvSpPr>
              <a:spLocks noChangeShapeType="1"/>
            </p:cNvSpPr>
            <p:nvPr/>
          </p:nvSpPr>
          <p:spPr bwMode="auto">
            <a:xfrm>
              <a:off x="1482" y="2704"/>
              <a:ext cx="791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Line 38"/>
            <p:cNvSpPr>
              <a:spLocks noChangeShapeType="1"/>
            </p:cNvSpPr>
            <p:nvPr/>
          </p:nvSpPr>
          <p:spPr bwMode="auto">
            <a:xfrm>
              <a:off x="4233" y="2704"/>
              <a:ext cx="57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Text Box 39"/>
            <p:cNvSpPr txBox="1">
              <a:spLocks noChangeArrowheads="1"/>
            </p:cNvSpPr>
            <p:nvPr/>
          </p:nvSpPr>
          <p:spPr bwMode="auto">
            <a:xfrm>
              <a:off x="4847" y="2538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8" name="Text Box 40"/>
            <p:cNvSpPr txBox="1">
              <a:spLocks noChangeArrowheads="1"/>
            </p:cNvSpPr>
            <p:nvPr/>
          </p:nvSpPr>
          <p:spPr bwMode="auto">
            <a:xfrm>
              <a:off x="3033" y="1936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9" name="Text Box 41"/>
            <p:cNvSpPr txBox="1">
              <a:spLocks noChangeArrowheads="1"/>
            </p:cNvSpPr>
            <p:nvPr/>
          </p:nvSpPr>
          <p:spPr bwMode="auto">
            <a:xfrm>
              <a:off x="3071" y="242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0" name="Text Box 42"/>
            <p:cNvSpPr txBox="1">
              <a:spLocks noChangeArrowheads="1"/>
            </p:cNvSpPr>
            <p:nvPr/>
          </p:nvSpPr>
          <p:spPr bwMode="auto">
            <a:xfrm>
              <a:off x="3081" y="251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1" name="Text Box 43"/>
            <p:cNvSpPr txBox="1">
              <a:spLocks noChangeArrowheads="1"/>
            </p:cNvSpPr>
            <p:nvPr/>
          </p:nvSpPr>
          <p:spPr bwMode="auto">
            <a:xfrm>
              <a:off x="3081" y="3088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820738" y="457200"/>
            <a:ext cx="7207250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例: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AH, [BX]；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MOV AH, DS:[BX]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DX, [BP] ；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MOV DX, SS:[BP]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AL, [SI]； 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MOV AL, DS:[SI]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[DI], CX ；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MOV DS:[DI], CX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381000" y="4419600"/>
            <a:ext cx="8534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p"/>
      <p:bldP spid="2764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533400" y="381000"/>
            <a:ext cx="861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[BX]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，等价于：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[BX]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设（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2000H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，（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1200H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，则指令功能是把主存中数据段偏移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字节处的一个字的内容传送到通用寄存器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中。</a:t>
            </a:r>
            <a:endParaRPr lang="en-US" altLang="zh-CN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149"/>
          <p:cNvGrpSpPr/>
          <p:nvPr/>
        </p:nvGrpSpPr>
        <p:grpSpPr bwMode="auto">
          <a:xfrm>
            <a:off x="971550" y="1771650"/>
            <a:ext cx="7129463" cy="4537075"/>
            <a:chOff x="612" y="1116"/>
            <a:chExt cx="4491" cy="2858"/>
          </a:xfrm>
        </p:grpSpPr>
        <p:sp>
          <p:nvSpPr>
            <p:cNvPr id="54276" name="Rectangle 148"/>
            <p:cNvSpPr>
              <a:spLocks noChangeArrowheads="1"/>
            </p:cNvSpPr>
            <p:nvPr/>
          </p:nvSpPr>
          <p:spPr bwMode="auto">
            <a:xfrm>
              <a:off x="612" y="1116"/>
              <a:ext cx="4491" cy="285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77" name="Rectangle 122"/>
            <p:cNvSpPr>
              <a:spLocks noChangeArrowheads="1"/>
            </p:cNvSpPr>
            <p:nvPr/>
          </p:nvSpPr>
          <p:spPr bwMode="auto">
            <a:xfrm>
              <a:off x="2387" y="1480"/>
              <a:ext cx="1328" cy="2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78" name="Line 123"/>
            <p:cNvSpPr>
              <a:spLocks noChangeShapeType="1"/>
            </p:cNvSpPr>
            <p:nvPr/>
          </p:nvSpPr>
          <p:spPr bwMode="auto">
            <a:xfrm>
              <a:off x="2387" y="1751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" name="Line 124"/>
            <p:cNvSpPr>
              <a:spLocks noChangeShapeType="1"/>
            </p:cNvSpPr>
            <p:nvPr/>
          </p:nvSpPr>
          <p:spPr bwMode="auto">
            <a:xfrm>
              <a:off x="2387" y="2023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Line 125"/>
            <p:cNvSpPr>
              <a:spLocks noChangeShapeType="1"/>
            </p:cNvSpPr>
            <p:nvPr/>
          </p:nvSpPr>
          <p:spPr bwMode="auto">
            <a:xfrm>
              <a:off x="2387" y="2386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Line 126"/>
            <p:cNvSpPr>
              <a:spLocks noChangeShapeType="1"/>
            </p:cNvSpPr>
            <p:nvPr/>
          </p:nvSpPr>
          <p:spPr bwMode="auto">
            <a:xfrm>
              <a:off x="2387" y="2658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127"/>
            <p:cNvSpPr>
              <a:spLocks noChangeShapeType="1"/>
            </p:cNvSpPr>
            <p:nvPr/>
          </p:nvSpPr>
          <p:spPr bwMode="auto">
            <a:xfrm>
              <a:off x="2387" y="2931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Line 128"/>
            <p:cNvSpPr>
              <a:spLocks noChangeShapeType="1"/>
            </p:cNvSpPr>
            <p:nvPr/>
          </p:nvSpPr>
          <p:spPr bwMode="auto">
            <a:xfrm>
              <a:off x="2387" y="3203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Text Box 129"/>
            <p:cNvSpPr txBox="1">
              <a:spLocks noChangeArrowheads="1"/>
            </p:cNvSpPr>
            <p:nvPr/>
          </p:nvSpPr>
          <p:spPr bwMode="auto">
            <a:xfrm>
              <a:off x="2860" y="2423"/>
              <a:ext cx="885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58H</a:t>
              </a:r>
              <a:endParaRPr lang="en-US" altLang="zh-CN" sz="1600"/>
            </a:p>
          </p:txBody>
        </p:sp>
        <p:sp>
          <p:nvSpPr>
            <p:cNvPr id="54285" name="Text Box 130"/>
            <p:cNvSpPr txBox="1">
              <a:spLocks noChangeArrowheads="1"/>
            </p:cNvSpPr>
            <p:nvPr/>
          </p:nvSpPr>
          <p:spPr bwMode="auto">
            <a:xfrm>
              <a:off x="2851" y="2695"/>
              <a:ext cx="885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26H</a:t>
              </a:r>
              <a:endParaRPr lang="en-US" altLang="zh-CN" sz="1600"/>
            </a:p>
          </p:txBody>
        </p:sp>
        <p:sp>
          <p:nvSpPr>
            <p:cNvPr id="54286" name="Text Box 131"/>
            <p:cNvSpPr txBox="1">
              <a:spLocks noChangeArrowheads="1"/>
            </p:cNvSpPr>
            <p:nvPr/>
          </p:nvSpPr>
          <p:spPr bwMode="auto">
            <a:xfrm>
              <a:off x="793" y="2024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54287" name="Rectangle 132"/>
            <p:cNvSpPr>
              <a:spLocks noChangeArrowheads="1"/>
            </p:cNvSpPr>
            <p:nvPr/>
          </p:nvSpPr>
          <p:spPr bwMode="auto">
            <a:xfrm>
              <a:off x="1147" y="2024"/>
              <a:ext cx="886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8" name="Line 133"/>
            <p:cNvSpPr>
              <a:spLocks noChangeShapeType="1"/>
            </p:cNvSpPr>
            <p:nvPr/>
          </p:nvSpPr>
          <p:spPr bwMode="auto">
            <a:xfrm>
              <a:off x="1590" y="2024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Text Box 134"/>
            <p:cNvSpPr txBox="1">
              <a:spLocks noChangeArrowheads="1"/>
            </p:cNvSpPr>
            <p:nvPr/>
          </p:nvSpPr>
          <p:spPr bwMode="auto">
            <a:xfrm>
              <a:off x="1236" y="1843"/>
              <a:ext cx="797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AH     AL</a:t>
              </a:r>
              <a:endParaRPr lang="en-US" altLang="zh-CN" sz="1600"/>
            </a:p>
          </p:txBody>
        </p:sp>
        <p:sp>
          <p:nvSpPr>
            <p:cNvPr id="54290" name="Text Box 135"/>
            <p:cNvSpPr txBox="1">
              <a:spLocks noChangeArrowheads="1"/>
            </p:cNvSpPr>
            <p:nvPr/>
          </p:nvSpPr>
          <p:spPr bwMode="auto">
            <a:xfrm>
              <a:off x="1147" y="2024"/>
              <a:ext cx="886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26H     58H</a:t>
              </a:r>
              <a:endParaRPr lang="en-US" altLang="zh-CN" sz="1600"/>
            </a:p>
          </p:txBody>
        </p:sp>
        <p:sp>
          <p:nvSpPr>
            <p:cNvPr id="54291" name="Line 136"/>
            <p:cNvSpPr>
              <a:spLocks noChangeShapeType="1"/>
            </p:cNvSpPr>
            <p:nvPr/>
          </p:nvSpPr>
          <p:spPr bwMode="auto">
            <a:xfrm flipV="1">
              <a:off x="1767" y="2296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37"/>
            <p:cNvSpPr>
              <a:spLocks noChangeShapeType="1"/>
            </p:cNvSpPr>
            <p:nvPr/>
          </p:nvSpPr>
          <p:spPr bwMode="auto">
            <a:xfrm>
              <a:off x="1767" y="2568"/>
              <a:ext cx="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flipH="1">
              <a:off x="1324" y="2841"/>
              <a:ext cx="10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139"/>
            <p:cNvSpPr>
              <a:spLocks noChangeShapeType="1"/>
            </p:cNvSpPr>
            <p:nvPr/>
          </p:nvSpPr>
          <p:spPr bwMode="auto">
            <a:xfrm flipV="1">
              <a:off x="1324" y="2296"/>
              <a:ext cx="0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Text Box 140"/>
            <p:cNvSpPr txBox="1">
              <a:spLocks noChangeArrowheads="1"/>
            </p:cNvSpPr>
            <p:nvPr/>
          </p:nvSpPr>
          <p:spPr bwMode="auto">
            <a:xfrm>
              <a:off x="1856" y="1389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低地址</a:t>
              </a:r>
              <a:endParaRPr lang="zh-CN" altLang="en-US" sz="1600"/>
            </a:p>
          </p:txBody>
        </p:sp>
        <p:sp>
          <p:nvSpPr>
            <p:cNvPr id="54296" name="Text Box 141"/>
            <p:cNvSpPr txBox="1">
              <a:spLocks noChangeArrowheads="1"/>
            </p:cNvSpPr>
            <p:nvPr/>
          </p:nvSpPr>
          <p:spPr bwMode="auto">
            <a:xfrm>
              <a:off x="1856" y="3385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高地址</a:t>
              </a:r>
              <a:endParaRPr lang="zh-CN" altLang="en-US" sz="1600"/>
            </a:p>
          </p:txBody>
        </p:sp>
        <p:sp>
          <p:nvSpPr>
            <p:cNvPr id="54297" name="Text Box 142"/>
            <p:cNvSpPr txBox="1">
              <a:spLocks noChangeArrowheads="1"/>
            </p:cNvSpPr>
            <p:nvPr/>
          </p:nvSpPr>
          <p:spPr bwMode="auto">
            <a:xfrm>
              <a:off x="1899" y="1752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20000H</a:t>
              </a:r>
              <a:endParaRPr lang="en-US" altLang="zh-CN" sz="1600"/>
            </a:p>
          </p:txBody>
        </p:sp>
        <p:sp>
          <p:nvSpPr>
            <p:cNvPr id="54298" name="Text Box 143"/>
            <p:cNvSpPr txBox="1">
              <a:spLocks noChangeArrowheads="1"/>
            </p:cNvSpPr>
            <p:nvPr/>
          </p:nvSpPr>
          <p:spPr bwMode="auto">
            <a:xfrm>
              <a:off x="1863" y="2368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21200H</a:t>
              </a:r>
              <a:endParaRPr lang="en-US" altLang="zh-CN" sz="1600"/>
            </a:p>
          </p:txBody>
        </p:sp>
        <p:sp>
          <p:nvSpPr>
            <p:cNvPr id="54299" name="Text Box 144"/>
            <p:cNvSpPr txBox="1">
              <a:spLocks noChangeArrowheads="1"/>
            </p:cNvSpPr>
            <p:nvPr/>
          </p:nvSpPr>
          <p:spPr bwMode="auto">
            <a:xfrm>
              <a:off x="2830" y="2115"/>
              <a:ext cx="708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54300" name="Text Box 145"/>
            <p:cNvSpPr txBox="1">
              <a:spLocks noChangeArrowheads="1"/>
            </p:cNvSpPr>
            <p:nvPr/>
          </p:nvSpPr>
          <p:spPr bwMode="auto">
            <a:xfrm>
              <a:off x="2830" y="3294"/>
              <a:ext cx="708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54301" name="AutoShape 146"/>
            <p:cNvSpPr/>
            <p:nvPr/>
          </p:nvSpPr>
          <p:spPr bwMode="auto">
            <a:xfrm>
              <a:off x="3804" y="1752"/>
              <a:ext cx="88" cy="1633"/>
            </a:xfrm>
            <a:prstGeom prst="rightBrace">
              <a:avLst>
                <a:gd name="adj1" fmla="val 1545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2" name="Text Box 147"/>
            <p:cNvSpPr txBox="1">
              <a:spLocks noChangeArrowheads="1"/>
            </p:cNvSpPr>
            <p:nvPr/>
          </p:nvSpPr>
          <p:spPr bwMode="auto">
            <a:xfrm>
              <a:off x="3981" y="2478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数据段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534988" y="260350"/>
            <a:ext cx="79248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(3) 变址寻址(隐含使用段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同上)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操作数有效地址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EA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为指定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的内容与指令中的位移量(8,16位)相加而成。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其中：位移量可以采用符号地址。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609600" y="3500438"/>
            <a:ext cx="85344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指令（地址码部分）：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存放变址寄存器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和位移量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操作数地址形成：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A = DS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(段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R )* 2</a:t>
            </a:r>
            <a:r>
              <a:rPr lang="en-US" altLang="zh-CN" sz="2400" baseline="300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+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（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aseline="-250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）+D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		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在内存中， (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A )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build="p"/>
      <p:bldP spid="5068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534988" y="260350"/>
            <a:ext cx="79248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(3) 变址寻址(隐含使用段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同上)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71550" y="1412875"/>
            <a:ext cx="7296150" cy="4495800"/>
            <a:chOff x="240" y="1008"/>
            <a:chExt cx="4596" cy="2832"/>
          </a:xfrm>
        </p:grpSpPr>
        <p:sp>
          <p:nvSpPr>
            <p:cNvPr id="58372" name="Oval 6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ellipse">
              <a:avLst/>
            </a:prstGeom>
            <a:solidFill>
              <a:srgbClr val="0000FF">
                <a:alpha val="50195"/>
              </a:srgbClr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3" name="Line 7"/>
            <p:cNvSpPr>
              <a:spLocks noChangeShapeType="1"/>
            </p:cNvSpPr>
            <p:nvPr/>
          </p:nvSpPr>
          <p:spPr bwMode="auto">
            <a:xfrm>
              <a:off x="4032" y="2928"/>
              <a:ext cx="43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4" name="Line 8"/>
            <p:cNvSpPr>
              <a:spLocks noChangeShapeType="1"/>
            </p:cNvSpPr>
            <p:nvPr/>
          </p:nvSpPr>
          <p:spPr bwMode="auto">
            <a:xfrm>
              <a:off x="3168" y="2928"/>
              <a:ext cx="62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5" name="Rectangle 9"/>
            <p:cNvSpPr>
              <a:spLocks noChangeArrowheads="1"/>
            </p:cNvSpPr>
            <p:nvPr/>
          </p:nvSpPr>
          <p:spPr bwMode="auto">
            <a:xfrm>
              <a:off x="662" y="1008"/>
              <a:ext cx="17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MOD  REG  R/M</a:t>
              </a: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6" name="Rectangle 10"/>
            <p:cNvSpPr>
              <a:spLocks noChangeArrowheads="1"/>
            </p:cNvSpPr>
            <p:nvPr/>
          </p:nvSpPr>
          <p:spPr bwMode="auto">
            <a:xfrm>
              <a:off x="2394" y="1008"/>
              <a:ext cx="91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位移量</a:t>
              </a:r>
              <a:endParaRPr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58377" name="Rectangle 11"/>
            <p:cNvSpPr>
              <a:spLocks noChangeArrowheads="1"/>
            </p:cNvSpPr>
            <p:nvPr/>
          </p:nvSpPr>
          <p:spPr bwMode="auto">
            <a:xfrm>
              <a:off x="240" y="1008"/>
              <a:ext cx="42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OP</a:t>
              </a: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8" name="Line 12"/>
            <p:cNvSpPr>
              <a:spLocks noChangeShapeType="1"/>
            </p:cNvSpPr>
            <p:nvPr/>
          </p:nvSpPr>
          <p:spPr bwMode="auto">
            <a:xfrm>
              <a:off x="240" y="1008"/>
              <a:ext cx="307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Line 13"/>
            <p:cNvSpPr>
              <a:spLocks noChangeShapeType="1"/>
            </p:cNvSpPr>
            <p:nvPr/>
          </p:nvSpPr>
          <p:spPr bwMode="auto">
            <a:xfrm>
              <a:off x="240" y="1344"/>
              <a:ext cx="307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Line 14"/>
            <p:cNvSpPr>
              <a:spLocks noChangeShapeType="1"/>
            </p:cNvSpPr>
            <p:nvPr/>
          </p:nvSpPr>
          <p:spPr bwMode="auto">
            <a:xfrm>
              <a:off x="240" y="1008"/>
              <a:ext cx="0" cy="3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Line 15"/>
            <p:cNvSpPr>
              <a:spLocks noChangeShapeType="1"/>
            </p:cNvSpPr>
            <p:nvPr/>
          </p:nvSpPr>
          <p:spPr bwMode="auto">
            <a:xfrm>
              <a:off x="662" y="1008"/>
              <a:ext cx="0" cy="3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2" name="Line 16"/>
            <p:cNvSpPr>
              <a:spLocks noChangeShapeType="1"/>
            </p:cNvSpPr>
            <p:nvPr/>
          </p:nvSpPr>
          <p:spPr bwMode="auto">
            <a:xfrm>
              <a:off x="3312" y="1008"/>
              <a:ext cx="0" cy="3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Line 17"/>
            <p:cNvSpPr>
              <a:spLocks noChangeShapeType="1"/>
            </p:cNvSpPr>
            <p:nvPr/>
          </p:nvSpPr>
          <p:spPr bwMode="auto">
            <a:xfrm>
              <a:off x="2394" y="1008"/>
              <a:ext cx="0" cy="3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4" name="Rectangle 18"/>
            <p:cNvSpPr>
              <a:spLocks noChangeArrowheads="1"/>
            </p:cNvSpPr>
            <p:nvPr/>
          </p:nvSpPr>
          <p:spPr bwMode="auto">
            <a:xfrm>
              <a:off x="1632" y="1920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SI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8385" name="Line 19"/>
            <p:cNvSpPr>
              <a:spLocks noChangeShapeType="1"/>
            </p:cNvSpPr>
            <p:nvPr/>
          </p:nvSpPr>
          <p:spPr bwMode="auto">
            <a:xfrm>
              <a:off x="1632" y="1920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6" name="Line 20"/>
            <p:cNvSpPr>
              <a:spLocks noChangeShapeType="1"/>
            </p:cNvSpPr>
            <p:nvPr/>
          </p:nvSpPr>
          <p:spPr bwMode="auto">
            <a:xfrm>
              <a:off x="1632" y="224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Line 21"/>
            <p:cNvSpPr>
              <a:spLocks noChangeShapeType="1"/>
            </p:cNvSpPr>
            <p:nvPr/>
          </p:nvSpPr>
          <p:spPr bwMode="auto">
            <a:xfrm>
              <a:off x="1632" y="1920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Line 22"/>
            <p:cNvSpPr>
              <a:spLocks noChangeShapeType="1"/>
            </p:cNvSpPr>
            <p:nvPr/>
          </p:nvSpPr>
          <p:spPr bwMode="auto">
            <a:xfrm>
              <a:off x="2832" y="1920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Rectangle 23"/>
            <p:cNvSpPr>
              <a:spLocks noChangeArrowheads="1"/>
            </p:cNvSpPr>
            <p:nvPr/>
          </p:nvSpPr>
          <p:spPr bwMode="auto">
            <a:xfrm>
              <a:off x="1632" y="2976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BX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8390" name="Line 24"/>
            <p:cNvSpPr>
              <a:spLocks noChangeShapeType="1"/>
            </p:cNvSpPr>
            <p:nvPr/>
          </p:nvSpPr>
          <p:spPr bwMode="auto">
            <a:xfrm>
              <a:off x="1632" y="297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Line 25"/>
            <p:cNvSpPr>
              <a:spLocks noChangeShapeType="1"/>
            </p:cNvSpPr>
            <p:nvPr/>
          </p:nvSpPr>
          <p:spPr bwMode="auto">
            <a:xfrm>
              <a:off x="1632" y="3302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Line 26"/>
            <p:cNvSpPr>
              <a:spLocks noChangeShapeType="1"/>
            </p:cNvSpPr>
            <p:nvPr/>
          </p:nvSpPr>
          <p:spPr bwMode="auto">
            <a:xfrm>
              <a:off x="1632" y="29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Line 27"/>
            <p:cNvSpPr>
              <a:spLocks noChangeShapeType="1"/>
            </p:cNvSpPr>
            <p:nvPr/>
          </p:nvSpPr>
          <p:spPr bwMode="auto">
            <a:xfrm>
              <a:off x="2832" y="29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Rectangle 28"/>
            <p:cNvSpPr>
              <a:spLocks noChangeArrowheads="1"/>
            </p:cNvSpPr>
            <p:nvPr/>
          </p:nvSpPr>
          <p:spPr bwMode="auto">
            <a:xfrm>
              <a:off x="1632" y="2448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DI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8395" name="Line 29"/>
            <p:cNvSpPr>
              <a:spLocks noChangeShapeType="1"/>
            </p:cNvSpPr>
            <p:nvPr/>
          </p:nvSpPr>
          <p:spPr bwMode="auto">
            <a:xfrm>
              <a:off x="1632" y="2448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6" name="Line 30"/>
            <p:cNvSpPr>
              <a:spLocks noChangeShapeType="1"/>
            </p:cNvSpPr>
            <p:nvPr/>
          </p:nvSpPr>
          <p:spPr bwMode="auto">
            <a:xfrm>
              <a:off x="1632" y="2774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7" name="Line 31"/>
            <p:cNvSpPr>
              <a:spLocks noChangeShapeType="1"/>
            </p:cNvSpPr>
            <p:nvPr/>
          </p:nvSpPr>
          <p:spPr bwMode="auto">
            <a:xfrm>
              <a:off x="1632" y="2448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8" name="Line 32"/>
            <p:cNvSpPr>
              <a:spLocks noChangeShapeType="1"/>
            </p:cNvSpPr>
            <p:nvPr/>
          </p:nvSpPr>
          <p:spPr bwMode="auto">
            <a:xfrm>
              <a:off x="2832" y="2448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99" name="Group 33"/>
            <p:cNvGrpSpPr/>
            <p:nvPr/>
          </p:nvGrpSpPr>
          <p:grpSpPr bwMode="auto">
            <a:xfrm>
              <a:off x="1632" y="3504"/>
              <a:ext cx="1200" cy="326"/>
              <a:chOff x="1632" y="3504"/>
              <a:chExt cx="1200" cy="326"/>
            </a:xfrm>
          </p:grpSpPr>
          <p:sp>
            <p:nvSpPr>
              <p:cNvPr id="58413" name="Rectangle 34"/>
              <p:cNvSpPr>
                <a:spLocks noChangeArrowheads="1"/>
              </p:cNvSpPr>
              <p:nvPr/>
            </p:nvSpPr>
            <p:spPr bwMode="auto">
              <a:xfrm>
                <a:off x="1632" y="3504"/>
                <a:ext cx="120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zh-CN" altLang="en-US" sz="2400" b="0">
                    <a:solidFill>
                      <a:srgbClr val="FFFFFF"/>
                    </a:solidFill>
                  </a:rPr>
                  <a:t>       </a:t>
                </a:r>
                <a:r>
                  <a:rPr lang="en-US" altLang="zh-CN" sz="2400" b="0">
                    <a:solidFill>
                      <a:srgbClr val="FFFFFF"/>
                    </a:solidFill>
                  </a:rPr>
                  <a:t>BP</a:t>
                </a:r>
                <a:endParaRPr lang="en-US" altLang="zh-CN" sz="2400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414" name="Line 35"/>
              <p:cNvSpPr>
                <a:spLocks noChangeShapeType="1"/>
              </p:cNvSpPr>
              <p:nvPr/>
            </p:nvSpPr>
            <p:spPr bwMode="auto">
              <a:xfrm>
                <a:off x="1632" y="3504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5" name="Line 36"/>
              <p:cNvSpPr>
                <a:spLocks noChangeShapeType="1"/>
              </p:cNvSpPr>
              <p:nvPr/>
            </p:nvSpPr>
            <p:spPr bwMode="auto">
              <a:xfrm>
                <a:off x="1632" y="3830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6" name="Line 37"/>
              <p:cNvSpPr>
                <a:spLocks noChangeShapeType="1"/>
              </p:cNvSpPr>
              <p:nvPr/>
            </p:nvSpPr>
            <p:spPr bwMode="auto">
              <a:xfrm>
                <a:off x="1632" y="35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7" name="Line 38"/>
              <p:cNvSpPr>
                <a:spLocks noChangeShapeType="1"/>
              </p:cNvSpPr>
              <p:nvPr/>
            </p:nvSpPr>
            <p:spPr bwMode="auto">
              <a:xfrm>
                <a:off x="2832" y="35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00" name="AutoShape 39"/>
            <p:cNvSpPr/>
            <p:nvPr/>
          </p:nvSpPr>
          <p:spPr bwMode="auto">
            <a:xfrm>
              <a:off x="2880" y="1968"/>
              <a:ext cx="288" cy="1872"/>
            </a:xfrm>
            <a:prstGeom prst="rightBrace">
              <a:avLst>
                <a:gd name="adj1" fmla="val 54137"/>
                <a:gd name="adj2" fmla="val 51389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1" name="AutoShape 40"/>
            <p:cNvSpPr/>
            <p:nvPr/>
          </p:nvSpPr>
          <p:spPr bwMode="auto">
            <a:xfrm>
              <a:off x="1296" y="1968"/>
              <a:ext cx="288" cy="1872"/>
            </a:xfrm>
            <a:prstGeom prst="leftBrace">
              <a:avLst>
                <a:gd name="adj1" fmla="val 54137"/>
                <a:gd name="adj2" fmla="val 4861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2" name="AutoShape 41"/>
            <p:cNvSpPr/>
            <p:nvPr/>
          </p:nvSpPr>
          <p:spPr bwMode="auto">
            <a:xfrm rot="-5400000">
              <a:off x="1416" y="600"/>
              <a:ext cx="144" cy="1728"/>
            </a:xfrm>
            <a:prstGeom prst="leftBrace">
              <a:avLst>
                <a:gd name="adj1" fmla="val 100000"/>
                <a:gd name="adj2" fmla="val 195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3" name="Line 42"/>
            <p:cNvSpPr>
              <a:spLocks noChangeShapeType="1"/>
            </p:cNvSpPr>
            <p:nvPr/>
          </p:nvSpPr>
          <p:spPr bwMode="auto">
            <a:xfrm>
              <a:off x="960" y="1536"/>
              <a:ext cx="0" cy="13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4" name="Line 43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5" name="AutoShape 44"/>
            <p:cNvSpPr/>
            <p:nvPr/>
          </p:nvSpPr>
          <p:spPr bwMode="auto">
            <a:xfrm rot="-5400000">
              <a:off x="2784" y="1008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6" name="Line 45"/>
            <p:cNvSpPr>
              <a:spLocks noChangeShapeType="1"/>
            </p:cNvSpPr>
            <p:nvPr/>
          </p:nvSpPr>
          <p:spPr bwMode="auto">
            <a:xfrm>
              <a:off x="2832" y="1488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7" name="Line 46"/>
            <p:cNvSpPr>
              <a:spLocks noChangeShapeType="1"/>
            </p:cNvSpPr>
            <p:nvPr/>
          </p:nvSpPr>
          <p:spPr bwMode="auto">
            <a:xfrm>
              <a:off x="2832" y="1680"/>
              <a:ext cx="110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8" name="Line 47"/>
            <p:cNvSpPr>
              <a:spLocks noChangeShapeType="1"/>
            </p:cNvSpPr>
            <p:nvPr/>
          </p:nvSpPr>
          <p:spPr bwMode="auto">
            <a:xfrm>
              <a:off x="3936" y="1680"/>
              <a:ext cx="0" cy="105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9" name="Text Box 48"/>
            <p:cNvSpPr txBox="1">
              <a:spLocks noChangeArrowheads="1"/>
            </p:cNvSpPr>
            <p:nvPr/>
          </p:nvSpPr>
          <p:spPr bwMode="auto">
            <a:xfrm>
              <a:off x="2016" y="2208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0" name="Text Box 49"/>
            <p:cNvSpPr txBox="1">
              <a:spLocks noChangeArrowheads="1"/>
            </p:cNvSpPr>
            <p:nvPr/>
          </p:nvSpPr>
          <p:spPr bwMode="auto">
            <a:xfrm>
              <a:off x="2016" y="2736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1" name="Text Box 50"/>
            <p:cNvSpPr txBox="1">
              <a:spLocks noChangeArrowheads="1"/>
            </p:cNvSpPr>
            <p:nvPr/>
          </p:nvSpPr>
          <p:spPr bwMode="auto">
            <a:xfrm>
              <a:off x="2016" y="3264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2" name="Text Box 51"/>
            <p:cNvSpPr txBox="1">
              <a:spLocks noChangeArrowheads="1"/>
            </p:cNvSpPr>
            <p:nvPr/>
          </p:nvSpPr>
          <p:spPr bwMode="auto">
            <a:xfrm>
              <a:off x="4464" y="2784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395288" y="101600"/>
            <a:ext cx="8458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例: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VAR[SI]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等价于：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VAR[SI]</a:t>
            </a:r>
            <a:endParaRPr lang="en-US" altLang="zh-CN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也可以写成：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[VAR+SI]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或写成：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[SI+ VAR]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。假设该符号地址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VAR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位于数据段偏移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字节处，（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2000H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，（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SI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30H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539750" y="1412875"/>
            <a:ext cx="7632700" cy="4608513"/>
            <a:chOff x="340" y="935"/>
            <a:chExt cx="4808" cy="2903"/>
          </a:xfrm>
        </p:grpSpPr>
        <p:sp>
          <p:nvSpPr>
            <p:cNvPr id="60421" name="Rectangle 43"/>
            <p:cNvSpPr>
              <a:spLocks noChangeArrowheads="1"/>
            </p:cNvSpPr>
            <p:nvPr/>
          </p:nvSpPr>
          <p:spPr bwMode="auto">
            <a:xfrm>
              <a:off x="340" y="935"/>
              <a:ext cx="4808" cy="290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2" name="Text Box 4"/>
            <p:cNvSpPr txBox="1">
              <a:spLocks noChangeArrowheads="1"/>
            </p:cNvSpPr>
            <p:nvPr/>
          </p:nvSpPr>
          <p:spPr bwMode="auto">
            <a:xfrm>
              <a:off x="3924" y="2917"/>
              <a:ext cx="362" cy="3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60423" name="Rectangle 5"/>
            <p:cNvSpPr>
              <a:spLocks noChangeArrowheads="1"/>
            </p:cNvSpPr>
            <p:nvPr/>
          </p:nvSpPr>
          <p:spPr bwMode="auto">
            <a:xfrm>
              <a:off x="2789" y="1263"/>
              <a:ext cx="1047" cy="2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4" name="Rectangle 6"/>
            <p:cNvSpPr>
              <a:spLocks noChangeArrowheads="1"/>
            </p:cNvSpPr>
            <p:nvPr/>
          </p:nvSpPr>
          <p:spPr bwMode="auto">
            <a:xfrm>
              <a:off x="521" y="2049"/>
              <a:ext cx="1396" cy="2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5" name="Line 7"/>
            <p:cNvSpPr>
              <a:spLocks noChangeShapeType="1"/>
            </p:cNvSpPr>
            <p:nvPr/>
          </p:nvSpPr>
          <p:spPr bwMode="auto">
            <a:xfrm>
              <a:off x="870" y="2049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8"/>
            <p:cNvSpPr>
              <a:spLocks noChangeShapeType="1"/>
            </p:cNvSpPr>
            <p:nvPr/>
          </p:nvSpPr>
          <p:spPr bwMode="auto">
            <a:xfrm>
              <a:off x="1393" y="2049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Text Box 9"/>
            <p:cNvSpPr txBox="1">
              <a:spLocks noChangeArrowheads="1"/>
            </p:cNvSpPr>
            <p:nvPr/>
          </p:nvSpPr>
          <p:spPr bwMode="auto">
            <a:xfrm>
              <a:off x="521" y="2062"/>
              <a:ext cx="1483" cy="2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OP    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寻址方式   位移量</a:t>
              </a:r>
              <a:endParaRPr lang="zh-CN" altLang="en-US" sz="1600"/>
            </a:p>
          </p:txBody>
        </p:sp>
        <p:sp>
          <p:nvSpPr>
            <p:cNvPr id="60428" name="Text Box 10"/>
            <p:cNvSpPr txBox="1">
              <a:spLocks noChangeArrowheads="1"/>
            </p:cNvSpPr>
            <p:nvPr/>
          </p:nvSpPr>
          <p:spPr bwMode="auto">
            <a:xfrm>
              <a:off x="521" y="2834"/>
              <a:ext cx="349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  <a:endParaRPr lang="en-US" altLang="zh-CN" sz="1600"/>
            </a:p>
          </p:txBody>
        </p:sp>
        <p:sp>
          <p:nvSpPr>
            <p:cNvPr id="60429" name="Rectangle 11"/>
            <p:cNvSpPr>
              <a:spLocks noChangeArrowheads="1"/>
            </p:cNvSpPr>
            <p:nvPr/>
          </p:nvSpPr>
          <p:spPr bwMode="auto">
            <a:xfrm>
              <a:off x="748" y="2834"/>
              <a:ext cx="50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0030H</a:t>
              </a:r>
              <a:endParaRPr lang="en-US" altLang="zh-CN" sz="1600"/>
            </a:p>
          </p:txBody>
        </p:sp>
        <p:sp>
          <p:nvSpPr>
            <p:cNvPr id="60430" name="Line 12"/>
            <p:cNvSpPr>
              <a:spLocks noChangeShapeType="1"/>
            </p:cNvSpPr>
            <p:nvPr/>
          </p:nvSpPr>
          <p:spPr bwMode="auto">
            <a:xfrm flipV="1">
              <a:off x="1219" y="2917"/>
              <a:ext cx="349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Line 13"/>
            <p:cNvSpPr>
              <a:spLocks noChangeShapeType="1"/>
            </p:cNvSpPr>
            <p:nvPr/>
          </p:nvSpPr>
          <p:spPr bwMode="auto">
            <a:xfrm>
              <a:off x="1742" y="2917"/>
              <a:ext cx="437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Text Box 14"/>
            <p:cNvSpPr txBox="1">
              <a:spLocks noChangeArrowheads="1"/>
            </p:cNvSpPr>
            <p:nvPr/>
          </p:nvSpPr>
          <p:spPr bwMode="auto">
            <a:xfrm>
              <a:off x="1927" y="2659"/>
              <a:ext cx="349" cy="2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en-US" altLang="zh-CN" sz="1600"/>
            </a:p>
          </p:txBody>
        </p:sp>
        <p:sp>
          <p:nvSpPr>
            <p:cNvPr id="60433" name="AutoShape 15"/>
            <p:cNvSpPr/>
            <p:nvPr/>
          </p:nvSpPr>
          <p:spPr bwMode="auto">
            <a:xfrm rot="-5400000">
              <a:off x="1080" y="2098"/>
              <a:ext cx="101" cy="523"/>
            </a:xfrm>
            <a:prstGeom prst="leftBrace">
              <a:avLst>
                <a:gd name="adj1" fmla="val 43128"/>
                <a:gd name="adj2" fmla="val 48074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4" name="AutoShape 16"/>
            <p:cNvSpPr/>
            <p:nvPr/>
          </p:nvSpPr>
          <p:spPr bwMode="auto">
            <a:xfrm rot="-5400000">
              <a:off x="1610" y="2091"/>
              <a:ext cx="87" cy="524"/>
            </a:xfrm>
            <a:prstGeom prst="leftBrace">
              <a:avLst>
                <a:gd name="adj1" fmla="val 50164"/>
                <a:gd name="adj2" fmla="val 48074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5" name="Line 17"/>
            <p:cNvSpPr>
              <a:spLocks noChangeShapeType="1"/>
            </p:cNvSpPr>
            <p:nvPr/>
          </p:nvSpPr>
          <p:spPr bwMode="auto">
            <a:xfrm>
              <a:off x="1132" y="2398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Line 18"/>
            <p:cNvSpPr>
              <a:spLocks noChangeShapeType="1"/>
            </p:cNvSpPr>
            <p:nvPr/>
          </p:nvSpPr>
          <p:spPr bwMode="auto">
            <a:xfrm>
              <a:off x="2789" y="1521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Line 19"/>
            <p:cNvSpPr>
              <a:spLocks noChangeShapeType="1"/>
            </p:cNvSpPr>
            <p:nvPr/>
          </p:nvSpPr>
          <p:spPr bwMode="auto">
            <a:xfrm>
              <a:off x="2789" y="1782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Line 20"/>
            <p:cNvSpPr>
              <a:spLocks noChangeShapeType="1"/>
            </p:cNvSpPr>
            <p:nvPr/>
          </p:nvSpPr>
          <p:spPr bwMode="auto">
            <a:xfrm>
              <a:off x="2789" y="2742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Line 21"/>
            <p:cNvSpPr>
              <a:spLocks noChangeShapeType="1"/>
            </p:cNvSpPr>
            <p:nvPr/>
          </p:nvSpPr>
          <p:spPr bwMode="auto">
            <a:xfrm>
              <a:off x="2789" y="3004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Line 22"/>
            <p:cNvSpPr>
              <a:spLocks noChangeShapeType="1"/>
            </p:cNvSpPr>
            <p:nvPr/>
          </p:nvSpPr>
          <p:spPr bwMode="auto">
            <a:xfrm>
              <a:off x="2789" y="3266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Text Box 23"/>
            <p:cNvSpPr txBox="1">
              <a:spLocks noChangeArrowheads="1"/>
            </p:cNvSpPr>
            <p:nvPr/>
          </p:nvSpPr>
          <p:spPr bwMode="auto">
            <a:xfrm>
              <a:off x="1655" y="2480"/>
              <a:ext cx="524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1200H</a:t>
              </a:r>
              <a:endParaRPr lang="en-US" altLang="zh-CN" sz="1600"/>
            </a:p>
          </p:txBody>
        </p:sp>
        <p:sp>
          <p:nvSpPr>
            <p:cNvPr id="60442" name="Text Box 24"/>
            <p:cNvSpPr txBox="1">
              <a:spLocks noChangeArrowheads="1"/>
            </p:cNvSpPr>
            <p:nvPr/>
          </p:nvSpPr>
          <p:spPr bwMode="auto">
            <a:xfrm>
              <a:off x="2245" y="2805"/>
              <a:ext cx="572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21230H</a:t>
              </a:r>
              <a:endParaRPr lang="en-US" altLang="zh-CN" sz="1600"/>
            </a:p>
          </p:txBody>
        </p:sp>
        <p:sp>
          <p:nvSpPr>
            <p:cNvPr id="60443" name="Text Box 25"/>
            <p:cNvSpPr txBox="1">
              <a:spLocks noChangeArrowheads="1"/>
            </p:cNvSpPr>
            <p:nvPr/>
          </p:nvSpPr>
          <p:spPr bwMode="auto">
            <a:xfrm>
              <a:off x="2266" y="1521"/>
              <a:ext cx="569" cy="2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20000H</a:t>
              </a:r>
              <a:endParaRPr lang="en-US" altLang="zh-CN" sz="1600"/>
            </a:p>
          </p:txBody>
        </p:sp>
        <p:sp>
          <p:nvSpPr>
            <p:cNvPr id="60444" name="Text Box 26"/>
            <p:cNvSpPr txBox="1">
              <a:spLocks noChangeArrowheads="1"/>
            </p:cNvSpPr>
            <p:nvPr/>
          </p:nvSpPr>
          <p:spPr bwMode="auto">
            <a:xfrm>
              <a:off x="2964" y="2742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34H</a:t>
              </a:r>
              <a:endParaRPr lang="en-US" altLang="zh-CN" sz="1600"/>
            </a:p>
          </p:txBody>
        </p:sp>
        <p:sp>
          <p:nvSpPr>
            <p:cNvPr id="60445" name="Text Box 27"/>
            <p:cNvSpPr txBox="1">
              <a:spLocks noChangeArrowheads="1"/>
            </p:cNvSpPr>
            <p:nvPr/>
          </p:nvSpPr>
          <p:spPr bwMode="auto">
            <a:xfrm>
              <a:off x="2964" y="3004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12H</a:t>
              </a:r>
              <a:endParaRPr lang="en-US" altLang="zh-CN" sz="1600"/>
            </a:p>
          </p:txBody>
        </p:sp>
        <p:sp>
          <p:nvSpPr>
            <p:cNvPr id="60446" name="Text Box 28"/>
            <p:cNvSpPr txBox="1">
              <a:spLocks noChangeArrowheads="1"/>
            </p:cNvSpPr>
            <p:nvPr/>
          </p:nvSpPr>
          <p:spPr bwMode="auto">
            <a:xfrm>
              <a:off x="2964" y="2393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60447" name="AutoShape 29"/>
            <p:cNvSpPr/>
            <p:nvPr/>
          </p:nvSpPr>
          <p:spPr bwMode="auto">
            <a:xfrm>
              <a:off x="3836" y="2742"/>
              <a:ext cx="88" cy="524"/>
            </a:xfrm>
            <a:prstGeom prst="rightBrace">
              <a:avLst>
                <a:gd name="adj1" fmla="val 4959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48" name="Text Box 30"/>
            <p:cNvSpPr txBox="1">
              <a:spLocks noChangeArrowheads="1"/>
            </p:cNvSpPr>
            <p:nvPr/>
          </p:nvSpPr>
          <p:spPr bwMode="auto">
            <a:xfrm>
              <a:off x="4222" y="2915"/>
              <a:ext cx="694" cy="2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1234H</a:t>
              </a:r>
              <a:endParaRPr lang="en-US" altLang="zh-CN" sz="1600"/>
            </a:p>
          </p:txBody>
        </p:sp>
        <p:sp>
          <p:nvSpPr>
            <p:cNvPr id="60449" name="Text Box 31"/>
            <p:cNvSpPr txBox="1">
              <a:spLocks noChangeArrowheads="1"/>
            </p:cNvSpPr>
            <p:nvPr/>
          </p:nvSpPr>
          <p:spPr bwMode="auto">
            <a:xfrm>
              <a:off x="2964" y="997"/>
              <a:ext cx="611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  <a:endParaRPr lang="zh-CN" altLang="en-US" sz="1600"/>
            </a:p>
          </p:txBody>
        </p:sp>
        <p:sp>
          <p:nvSpPr>
            <p:cNvPr id="60450" name="Line 32"/>
            <p:cNvSpPr>
              <a:spLocks noChangeShapeType="1"/>
            </p:cNvSpPr>
            <p:nvPr/>
          </p:nvSpPr>
          <p:spPr bwMode="auto">
            <a:xfrm>
              <a:off x="2782" y="2045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1" name="Line 33"/>
            <p:cNvSpPr>
              <a:spLocks noChangeShapeType="1"/>
            </p:cNvSpPr>
            <p:nvPr/>
          </p:nvSpPr>
          <p:spPr bwMode="auto">
            <a:xfrm>
              <a:off x="2789" y="2306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Text Box 34"/>
            <p:cNvSpPr txBox="1">
              <a:spLocks noChangeArrowheads="1"/>
            </p:cNvSpPr>
            <p:nvPr/>
          </p:nvSpPr>
          <p:spPr bwMode="auto">
            <a:xfrm>
              <a:off x="2964" y="1782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60453" name="Text Box 35"/>
            <p:cNvSpPr txBox="1">
              <a:spLocks noChangeArrowheads="1"/>
            </p:cNvSpPr>
            <p:nvPr/>
          </p:nvSpPr>
          <p:spPr bwMode="auto">
            <a:xfrm>
              <a:off x="2346" y="2044"/>
              <a:ext cx="523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VAR</a:t>
              </a:r>
              <a:endParaRPr lang="en-US" altLang="zh-CN" sz="1600"/>
            </a:p>
          </p:txBody>
        </p:sp>
        <p:sp>
          <p:nvSpPr>
            <p:cNvPr id="60454" name="AutoShape 36"/>
            <p:cNvSpPr/>
            <p:nvPr/>
          </p:nvSpPr>
          <p:spPr bwMode="auto">
            <a:xfrm>
              <a:off x="3836" y="1521"/>
              <a:ext cx="88" cy="523"/>
            </a:xfrm>
            <a:prstGeom prst="rightBrace">
              <a:avLst>
                <a:gd name="adj1" fmla="val 4949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55" name="Text Box 37"/>
            <p:cNvSpPr txBox="1">
              <a:spLocks noChangeArrowheads="1"/>
            </p:cNvSpPr>
            <p:nvPr/>
          </p:nvSpPr>
          <p:spPr bwMode="auto">
            <a:xfrm>
              <a:off x="3924" y="1782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0456" name="Text Box 38"/>
            <p:cNvSpPr txBox="1">
              <a:spLocks noChangeArrowheads="1"/>
            </p:cNvSpPr>
            <p:nvPr/>
          </p:nvSpPr>
          <p:spPr bwMode="auto">
            <a:xfrm>
              <a:off x="3924" y="1695"/>
              <a:ext cx="785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1200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个单元</a:t>
              </a:r>
              <a:endParaRPr lang="zh-CN" altLang="en-US" sz="1600"/>
            </a:p>
          </p:txBody>
        </p:sp>
        <p:sp>
          <p:nvSpPr>
            <p:cNvPr id="60457" name="Oval 39"/>
            <p:cNvSpPr>
              <a:spLocks noChangeArrowheads="1"/>
            </p:cNvSpPr>
            <p:nvPr/>
          </p:nvSpPr>
          <p:spPr bwMode="auto">
            <a:xfrm>
              <a:off x="1568" y="2829"/>
              <a:ext cx="174" cy="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58" name="Line 40"/>
            <p:cNvSpPr>
              <a:spLocks noChangeShapeType="1"/>
            </p:cNvSpPr>
            <p:nvPr/>
          </p:nvSpPr>
          <p:spPr bwMode="auto">
            <a:xfrm>
              <a:off x="1568" y="2917"/>
              <a:ext cx="1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9" name="Line 41"/>
            <p:cNvSpPr>
              <a:spLocks noChangeShapeType="1"/>
            </p:cNvSpPr>
            <p:nvPr/>
          </p:nvSpPr>
          <p:spPr bwMode="auto">
            <a:xfrm>
              <a:off x="1655" y="2829"/>
              <a:ext cx="1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0" name="Line 42"/>
            <p:cNvSpPr>
              <a:spLocks noChangeShapeType="1"/>
            </p:cNvSpPr>
            <p:nvPr/>
          </p:nvSpPr>
          <p:spPr bwMode="auto">
            <a:xfrm>
              <a:off x="1655" y="2393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548" name="Rectangle 44"/>
          <p:cNvSpPr>
            <a:spLocks noChangeArrowheads="1"/>
          </p:cNvSpPr>
          <p:nvPr/>
        </p:nvSpPr>
        <p:spPr bwMode="auto">
          <a:xfrm>
            <a:off x="323850" y="6092825"/>
            <a:ext cx="8351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则本条指令的功能，是把主存中数据段偏移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1230H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字节处（即：主存的物理地址为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21230H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）的一个字内容传送到通用寄存器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中。</a:t>
            </a:r>
            <a:endParaRPr lang="zh-CN" altLang="en-US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build="p"/>
      <p:bldP spid="2775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7"/>
          <p:cNvSpPr>
            <a:spLocks noChangeArrowheads="1"/>
          </p:cNvSpPr>
          <p:nvPr/>
        </p:nvSpPr>
        <p:spPr bwMode="auto">
          <a:xfrm>
            <a:off x="468313" y="41275"/>
            <a:ext cx="86756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假设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数组的首地址位于数据段偏移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2300H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处，（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2000H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，数组的每个元素占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个字节。使用指令：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ARRAY1[BX]</a:t>
            </a:r>
            <a:endParaRPr lang="en-US" altLang="zh-CN" sz="2000" b="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可以把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数组中的元素取出传送到通用寄存器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中。如果（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BX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0006H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，则可以访问到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 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数组中的第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），要访问元素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），则设置（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BX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i×2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 b="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143"/>
          <p:cNvGrpSpPr/>
          <p:nvPr/>
        </p:nvGrpSpPr>
        <p:grpSpPr bwMode="auto">
          <a:xfrm>
            <a:off x="827088" y="1700213"/>
            <a:ext cx="7632700" cy="5157787"/>
            <a:chOff x="521" y="1071"/>
            <a:chExt cx="4808" cy="3249"/>
          </a:xfrm>
        </p:grpSpPr>
        <p:sp>
          <p:nvSpPr>
            <p:cNvPr id="62468" name="Rectangle 140"/>
            <p:cNvSpPr>
              <a:spLocks noChangeArrowheads="1"/>
            </p:cNvSpPr>
            <p:nvPr/>
          </p:nvSpPr>
          <p:spPr bwMode="auto">
            <a:xfrm>
              <a:off x="521" y="1071"/>
              <a:ext cx="4808" cy="324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69" name="Rectangle 79"/>
            <p:cNvSpPr>
              <a:spLocks noChangeArrowheads="1"/>
            </p:cNvSpPr>
            <p:nvPr/>
          </p:nvSpPr>
          <p:spPr bwMode="auto">
            <a:xfrm>
              <a:off x="2132" y="1299"/>
              <a:ext cx="915" cy="29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0" name="Line 80"/>
            <p:cNvSpPr>
              <a:spLocks noChangeShapeType="1"/>
            </p:cNvSpPr>
            <p:nvPr/>
          </p:nvSpPr>
          <p:spPr bwMode="auto">
            <a:xfrm>
              <a:off x="2132" y="1446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81"/>
            <p:cNvSpPr>
              <a:spLocks noChangeShapeType="1"/>
            </p:cNvSpPr>
            <p:nvPr/>
          </p:nvSpPr>
          <p:spPr bwMode="auto">
            <a:xfrm>
              <a:off x="2132" y="1594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Line 82"/>
            <p:cNvSpPr>
              <a:spLocks noChangeShapeType="1"/>
            </p:cNvSpPr>
            <p:nvPr/>
          </p:nvSpPr>
          <p:spPr bwMode="auto">
            <a:xfrm>
              <a:off x="2132" y="1741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Line 83"/>
            <p:cNvSpPr>
              <a:spLocks noChangeShapeType="1"/>
            </p:cNvSpPr>
            <p:nvPr/>
          </p:nvSpPr>
          <p:spPr bwMode="auto">
            <a:xfrm>
              <a:off x="2132" y="2257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Line 84"/>
            <p:cNvSpPr>
              <a:spLocks noChangeShapeType="1"/>
            </p:cNvSpPr>
            <p:nvPr/>
          </p:nvSpPr>
          <p:spPr bwMode="auto">
            <a:xfrm>
              <a:off x="2132" y="2110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85"/>
            <p:cNvSpPr>
              <a:spLocks noChangeShapeType="1"/>
            </p:cNvSpPr>
            <p:nvPr/>
          </p:nvSpPr>
          <p:spPr bwMode="auto">
            <a:xfrm>
              <a:off x="2132" y="2699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86"/>
            <p:cNvSpPr>
              <a:spLocks noChangeShapeType="1"/>
            </p:cNvSpPr>
            <p:nvPr/>
          </p:nvSpPr>
          <p:spPr bwMode="auto">
            <a:xfrm>
              <a:off x="2132" y="2846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87"/>
            <p:cNvSpPr>
              <a:spLocks noChangeShapeType="1"/>
            </p:cNvSpPr>
            <p:nvPr/>
          </p:nvSpPr>
          <p:spPr bwMode="auto">
            <a:xfrm>
              <a:off x="2132" y="2994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88"/>
            <p:cNvSpPr>
              <a:spLocks noChangeShapeType="1"/>
            </p:cNvSpPr>
            <p:nvPr/>
          </p:nvSpPr>
          <p:spPr bwMode="auto">
            <a:xfrm>
              <a:off x="2132" y="3141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89"/>
            <p:cNvSpPr>
              <a:spLocks noChangeShapeType="1"/>
            </p:cNvSpPr>
            <p:nvPr/>
          </p:nvSpPr>
          <p:spPr bwMode="auto">
            <a:xfrm>
              <a:off x="2132" y="3288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90"/>
            <p:cNvSpPr>
              <a:spLocks noChangeShapeType="1"/>
            </p:cNvSpPr>
            <p:nvPr/>
          </p:nvSpPr>
          <p:spPr bwMode="auto">
            <a:xfrm>
              <a:off x="2132" y="3436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91"/>
            <p:cNvSpPr>
              <a:spLocks noChangeShapeType="1"/>
            </p:cNvSpPr>
            <p:nvPr/>
          </p:nvSpPr>
          <p:spPr bwMode="auto">
            <a:xfrm>
              <a:off x="2132" y="3583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Text Box 92"/>
            <p:cNvSpPr txBox="1">
              <a:spLocks noChangeArrowheads="1"/>
            </p:cNvSpPr>
            <p:nvPr/>
          </p:nvSpPr>
          <p:spPr bwMode="auto">
            <a:xfrm>
              <a:off x="2223" y="1078"/>
              <a:ext cx="732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  <a:endParaRPr lang="zh-CN" altLang="en-US" sz="1600"/>
            </a:p>
          </p:txBody>
        </p:sp>
        <p:sp>
          <p:nvSpPr>
            <p:cNvPr id="62483" name="Text Box 93"/>
            <p:cNvSpPr txBox="1">
              <a:spLocks noChangeArrowheads="1"/>
            </p:cNvSpPr>
            <p:nvPr/>
          </p:nvSpPr>
          <p:spPr bwMode="auto">
            <a:xfrm>
              <a:off x="1674" y="1225"/>
              <a:ext cx="549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低地址</a:t>
              </a:r>
              <a:endParaRPr lang="zh-CN" altLang="en-US" sz="1600"/>
            </a:p>
          </p:txBody>
        </p:sp>
        <p:sp>
          <p:nvSpPr>
            <p:cNvPr id="62484" name="Text Box 94"/>
            <p:cNvSpPr txBox="1">
              <a:spLocks noChangeArrowheads="1"/>
            </p:cNvSpPr>
            <p:nvPr/>
          </p:nvSpPr>
          <p:spPr bwMode="auto">
            <a:xfrm>
              <a:off x="2315" y="1815"/>
              <a:ext cx="732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62485" name="Line 95"/>
            <p:cNvSpPr>
              <a:spLocks noChangeShapeType="1"/>
            </p:cNvSpPr>
            <p:nvPr/>
          </p:nvSpPr>
          <p:spPr bwMode="auto">
            <a:xfrm>
              <a:off x="1400" y="2183"/>
              <a:ext cx="7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Rectangle 96"/>
            <p:cNvSpPr>
              <a:spLocks noChangeArrowheads="1"/>
            </p:cNvSpPr>
            <p:nvPr/>
          </p:nvSpPr>
          <p:spPr bwMode="auto">
            <a:xfrm>
              <a:off x="942" y="2036"/>
              <a:ext cx="458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87" name="Text Box 97"/>
            <p:cNvSpPr txBox="1">
              <a:spLocks noChangeArrowheads="1"/>
            </p:cNvSpPr>
            <p:nvPr/>
          </p:nvSpPr>
          <p:spPr bwMode="auto">
            <a:xfrm>
              <a:off x="942" y="2036"/>
              <a:ext cx="532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2000H</a:t>
              </a:r>
              <a:endParaRPr lang="en-US" altLang="zh-CN" sz="1600"/>
            </a:p>
          </p:txBody>
        </p:sp>
        <p:sp>
          <p:nvSpPr>
            <p:cNvPr id="62488" name="Text Box 98"/>
            <p:cNvSpPr txBox="1">
              <a:spLocks noChangeArrowheads="1"/>
            </p:cNvSpPr>
            <p:nvPr/>
          </p:nvSpPr>
          <p:spPr bwMode="auto">
            <a:xfrm>
              <a:off x="1419" y="1953"/>
              <a:ext cx="981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数据段首址</a:t>
              </a:r>
              <a:endParaRPr lang="zh-CN" altLang="en-US" sz="1600"/>
            </a:p>
          </p:txBody>
        </p:sp>
        <p:sp>
          <p:nvSpPr>
            <p:cNvPr id="62489" name="Line 99"/>
            <p:cNvSpPr>
              <a:spLocks noChangeShapeType="1"/>
            </p:cNvSpPr>
            <p:nvPr/>
          </p:nvSpPr>
          <p:spPr bwMode="auto">
            <a:xfrm>
              <a:off x="1674" y="2920"/>
              <a:ext cx="4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Text Box 100"/>
            <p:cNvSpPr txBox="1">
              <a:spLocks noChangeArrowheads="1"/>
            </p:cNvSpPr>
            <p:nvPr/>
          </p:nvSpPr>
          <p:spPr bwMode="auto">
            <a:xfrm>
              <a:off x="2223" y="2882"/>
              <a:ext cx="1020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/>
            </a:p>
          </p:txBody>
        </p:sp>
        <p:sp>
          <p:nvSpPr>
            <p:cNvPr id="62491" name="Text Box 101"/>
            <p:cNvSpPr txBox="1">
              <a:spLocks noChangeArrowheads="1"/>
            </p:cNvSpPr>
            <p:nvPr/>
          </p:nvSpPr>
          <p:spPr bwMode="auto">
            <a:xfrm>
              <a:off x="2205" y="3159"/>
              <a:ext cx="975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/>
            </a:p>
          </p:txBody>
        </p:sp>
        <p:sp>
          <p:nvSpPr>
            <p:cNvPr id="62492" name="Text Box 102"/>
            <p:cNvSpPr txBox="1">
              <a:spLocks noChangeArrowheads="1"/>
            </p:cNvSpPr>
            <p:nvPr/>
          </p:nvSpPr>
          <p:spPr bwMode="auto">
            <a:xfrm>
              <a:off x="2214" y="3472"/>
              <a:ext cx="975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/>
            </a:p>
          </p:txBody>
        </p:sp>
        <p:sp>
          <p:nvSpPr>
            <p:cNvPr id="62493" name="Line 103"/>
            <p:cNvSpPr>
              <a:spLocks noChangeShapeType="1"/>
            </p:cNvSpPr>
            <p:nvPr/>
          </p:nvSpPr>
          <p:spPr bwMode="auto">
            <a:xfrm>
              <a:off x="2132" y="3731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4" name="Line 104"/>
            <p:cNvSpPr>
              <a:spLocks noChangeShapeType="1"/>
            </p:cNvSpPr>
            <p:nvPr/>
          </p:nvSpPr>
          <p:spPr bwMode="auto">
            <a:xfrm>
              <a:off x="2132" y="3878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5" name="Line 105"/>
            <p:cNvSpPr>
              <a:spLocks noChangeShapeType="1"/>
            </p:cNvSpPr>
            <p:nvPr/>
          </p:nvSpPr>
          <p:spPr bwMode="auto">
            <a:xfrm>
              <a:off x="2132" y="4025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6" name="Text Box 106"/>
            <p:cNvSpPr txBox="1">
              <a:spLocks noChangeArrowheads="1"/>
            </p:cNvSpPr>
            <p:nvPr/>
          </p:nvSpPr>
          <p:spPr bwMode="auto">
            <a:xfrm>
              <a:off x="2223" y="3767"/>
              <a:ext cx="1065" cy="2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/>
            </a:p>
          </p:txBody>
        </p:sp>
        <p:sp>
          <p:nvSpPr>
            <p:cNvPr id="62497" name="Line 107"/>
            <p:cNvSpPr>
              <a:spLocks noChangeShapeType="1"/>
            </p:cNvSpPr>
            <p:nvPr/>
          </p:nvSpPr>
          <p:spPr bwMode="auto">
            <a:xfrm>
              <a:off x="1674" y="3804"/>
              <a:ext cx="4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8" name="Text Box 108"/>
            <p:cNvSpPr txBox="1">
              <a:spLocks noChangeArrowheads="1"/>
            </p:cNvSpPr>
            <p:nvPr/>
          </p:nvSpPr>
          <p:spPr bwMode="auto">
            <a:xfrm>
              <a:off x="1308" y="2728"/>
              <a:ext cx="549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22300H</a:t>
              </a:r>
              <a:endParaRPr lang="en-US" altLang="zh-CN" sz="1600"/>
            </a:p>
          </p:txBody>
        </p:sp>
        <p:sp>
          <p:nvSpPr>
            <p:cNvPr id="62499" name="Text Box 109"/>
            <p:cNvSpPr txBox="1">
              <a:spLocks noChangeArrowheads="1"/>
            </p:cNvSpPr>
            <p:nvPr/>
          </p:nvSpPr>
          <p:spPr bwMode="auto">
            <a:xfrm>
              <a:off x="1292" y="3612"/>
              <a:ext cx="549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22306H</a:t>
              </a:r>
              <a:endParaRPr lang="en-US" altLang="zh-CN" sz="1600"/>
            </a:p>
          </p:txBody>
        </p:sp>
        <p:sp>
          <p:nvSpPr>
            <p:cNvPr id="62500" name="AutoShape 110"/>
            <p:cNvSpPr/>
            <p:nvPr/>
          </p:nvSpPr>
          <p:spPr bwMode="auto">
            <a:xfrm>
              <a:off x="3047" y="3731"/>
              <a:ext cx="91" cy="294"/>
            </a:xfrm>
            <a:prstGeom prst="rightBrace">
              <a:avLst>
                <a:gd name="adj1" fmla="val 2690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1" name="Text Box 111"/>
            <p:cNvSpPr txBox="1">
              <a:spLocks noChangeArrowheads="1"/>
            </p:cNvSpPr>
            <p:nvPr/>
          </p:nvSpPr>
          <p:spPr bwMode="auto">
            <a:xfrm>
              <a:off x="3239" y="3678"/>
              <a:ext cx="366" cy="221"/>
            </a:xfrm>
            <a:prstGeom prst="rect">
              <a:avLst/>
            </a:prstGeom>
            <a:solidFill>
              <a:srgbClr val="FFFFFF">
                <a:alpha val="39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62502" name="Rectangle 112"/>
            <p:cNvSpPr>
              <a:spLocks noChangeArrowheads="1"/>
            </p:cNvSpPr>
            <p:nvPr/>
          </p:nvSpPr>
          <p:spPr bwMode="auto">
            <a:xfrm>
              <a:off x="3468" y="3790"/>
              <a:ext cx="1009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3" name="Text Box 113"/>
            <p:cNvSpPr txBox="1">
              <a:spLocks noChangeArrowheads="1"/>
            </p:cNvSpPr>
            <p:nvPr/>
          </p:nvSpPr>
          <p:spPr bwMode="auto">
            <a:xfrm>
              <a:off x="3451" y="3804"/>
              <a:ext cx="1054" cy="221"/>
            </a:xfrm>
            <a:prstGeom prst="rect">
              <a:avLst/>
            </a:prstGeom>
            <a:solidFill>
              <a:srgbClr val="FFFFFF">
                <a:alpha val="39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/>
            </a:p>
          </p:txBody>
        </p:sp>
        <p:sp>
          <p:nvSpPr>
            <p:cNvPr id="62504" name="Line 114"/>
            <p:cNvSpPr>
              <a:spLocks noChangeShapeType="1"/>
            </p:cNvSpPr>
            <p:nvPr/>
          </p:nvSpPr>
          <p:spPr bwMode="auto">
            <a:xfrm>
              <a:off x="1857" y="2920"/>
              <a:ext cx="0" cy="8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5" name="Line 115"/>
            <p:cNvSpPr>
              <a:spLocks noChangeShapeType="1"/>
            </p:cNvSpPr>
            <p:nvPr/>
          </p:nvSpPr>
          <p:spPr bwMode="auto">
            <a:xfrm>
              <a:off x="1400" y="3362"/>
              <a:ext cx="4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6" name="Rectangle 116"/>
            <p:cNvSpPr>
              <a:spLocks noChangeArrowheads="1"/>
            </p:cNvSpPr>
            <p:nvPr/>
          </p:nvSpPr>
          <p:spPr bwMode="auto">
            <a:xfrm>
              <a:off x="942" y="3215"/>
              <a:ext cx="458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7" name="Text Box 117"/>
            <p:cNvSpPr txBox="1">
              <a:spLocks noChangeArrowheads="1"/>
            </p:cNvSpPr>
            <p:nvPr/>
          </p:nvSpPr>
          <p:spPr bwMode="auto">
            <a:xfrm>
              <a:off x="942" y="3215"/>
              <a:ext cx="623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0006H</a:t>
              </a:r>
              <a:endParaRPr lang="en-US" altLang="zh-CN" sz="1600"/>
            </a:p>
          </p:txBody>
        </p:sp>
        <p:sp>
          <p:nvSpPr>
            <p:cNvPr id="62508" name="Line 118"/>
            <p:cNvSpPr>
              <a:spLocks noChangeShapeType="1"/>
            </p:cNvSpPr>
            <p:nvPr/>
          </p:nvSpPr>
          <p:spPr bwMode="auto">
            <a:xfrm>
              <a:off x="1857" y="2183"/>
              <a:ext cx="0" cy="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9" name="Text Box 119"/>
            <p:cNvSpPr txBox="1">
              <a:spLocks noChangeArrowheads="1"/>
            </p:cNvSpPr>
            <p:nvPr/>
          </p:nvSpPr>
          <p:spPr bwMode="auto">
            <a:xfrm>
              <a:off x="1335" y="2183"/>
              <a:ext cx="549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20000H</a:t>
              </a:r>
              <a:endParaRPr lang="en-US" altLang="zh-CN" sz="1600"/>
            </a:p>
          </p:txBody>
        </p:sp>
        <p:sp>
          <p:nvSpPr>
            <p:cNvPr id="62510" name="Text Box 120"/>
            <p:cNvSpPr txBox="1">
              <a:spLocks noChangeArrowheads="1"/>
            </p:cNvSpPr>
            <p:nvPr/>
          </p:nvSpPr>
          <p:spPr bwMode="auto">
            <a:xfrm>
              <a:off x="1308" y="2404"/>
              <a:ext cx="641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endParaRPr lang="en-US" altLang="zh-CN" sz="1600"/>
            </a:p>
          </p:txBody>
        </p:sp>
        <p:sp>
          <p:nvSpPr>
            <p:cNvPr id="62511" name="Text Box 121"/>
            <p:cNvSpPr txBox="1">
              <a:spLocks noChangeArrowheads="1"/>
            </p:cNvSpPr>
            <p:nvPr/>
          </p:nvSpPr>
          <p:spPr bwMode="auto">
            <a:xfrm>
              <a:off x="1674" y="4099"/>
              <a:ext cx="549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高地址</a:t>
              </a:r>
              <a:endParaRPr lang="zh-CN" altLang="en-US" sz="1600"/>
            </a:p>
          </p:txBody>
        </p:sp>
        <p:sp>
          <p:nvSpPr>
            <p:cNvPr id="62512" name="Text Box 122"/>
            <p:cNvSpPr txBox="1">
              <a:spLocks noChangeArrowheads="1"/>
            </p:cNvSpPr>
            <p:nvPr/>
          </p:nvSpPr>
          <p:spPr bwMode="auto">
            <a:xfrm>
              <a:off x="2315" y="2331"/>
              <a:ext cx="732" cy="2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62513" name="Rectangle 123"/>
            <p:cNvSpPr>
              <a:spLocks noChangeArrowheads="1"/>
            </p:cNvSpPr>
            <p:nvPr/>
          </p:nvSpPr>
          <p:spPr bwMode="auto">
            <a:xfrm>
              <a:off x="3321" y="1520"/>
              <a:ext cx="1373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4" name="Line 124"/>
            <p:cNvSpPr>
              <a:spLocks noChangeShapeType="1"/>
            </p:cNvSpPr>
            <p:nvPr/>
          </p:nvSpPr>
          <p:spPr bwMode="auto">
            <a:xfrm>
              <a:off x="3687" y="1520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5" name="Line 125"/>
            <p:cNvSpPr>
              <a:spLocks noChangeShapeType="1"/>
            </p:cNvSpPr>
            <p:nvPr/>
          </p:nvSpPr>
          <p:spPr bwMode="auto">
            <a:xfrm>
              <a:off x="4236" y="1520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6" name="Text Box 126"/>
            <p:cNvSpPr txBox="1">
              <a:spLocks noChangeArrowheads="1"/>
            </p:cNvSpPr>
            <p:nvPr/>
          </p:nvSpPr>
          <p:spPr bwMode="auto">
            <a:xfrm>
              <a:off x="3321" y="1520"/>
              <a:ext cx="1373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OP    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寻址方式  位移量</a:t>
              </a:r>
              <a:endParaRPr lang="zh-CN" altLang="en-US" sz="1600"/>
            </a:p>
          </p:txBody>
        </p:sp>
        <p:sp>
          <p:nvSpPr>
            <p:cNvPr id="62517" name="AutoShape 127"/>
            <p:cNvSpPr/>
            <p:nvPr/>
          </p:nvSpPr>
          <p:spPr bwMode="auto">
            <a:xfrm rot="-5400000">
              <a:off x="3923" y="1503"/>
              <a:ext cx="76" cy="549"/>
            </a:xfrm>
            <a:prstGeom prst="leftBrace">
              <a:avLst>
                <a:gd name="adj1" fmla="val 6016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8" name="AutoShape 128"/>
            <p:cNvSpPr/>
            <p:nvPr/>
          </p:nvSpPr>
          <p:spPr bwMode="auto">
            <a:xfrm rot="-5400000">
              <a:off x="4427" y="1550"/>
              <a:ext cx="76" cy="458"/>
            </a:xfrm>
            <a:prstGeom prst="leftBrace">
              <a:avLst>
                <a:gd name="adj1" fmla="val 5019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9" name="Text Box 129"/>
            <p:cNvSpPr txBox="1">
              <a:spLocks noChangeArrowheads="1"/>
            </p:cNvSpPr>
            <p:nvPr/>
          </p:nvSpPr>
          <p:spPr bwMode="auto">
            <a:xfrm>
              <a:off x="3596" y="1889"/>
              <a:ext cx="366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  <a:endParaRPr lang="en-US" altLang="zh-CN" sz="1600"/>
            </a:p>
          </p:txBody>
        </p:sp>
        <p:sp>
          <p:nvSpPr>
            <p:cNvPr id="62520" name="Line 130"/>
            <p:cNvSpPr>
              <a:spLocks noChangeShapeType="1"/>
            </p:cNvSpPr>
            <p:nvPr/>
          </p:nvSpPr>
          <p:spPr bwMode="auto">
            <a:xfrm>
              <a:off x="3962" y="1815"/>
              <a:ext cx="0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1" name="Oval 131"/>
            <p:cNvSpPr>
              <a:spLocks noChangeArrowheads="1"/>
            </p:cNvSpPr>
            <p:nvPr/>
          </p:nvSpPr>
          <p:spPr bwMode="auto">
            <a:xfrm>
              <a:off x="3870" y="2183"/>
              <a:ext cx="183" cy="1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22" name="Line 132"/>
            <p:cNvSpPr>
              <a:spLocks noChangeShapeType="1"/>
            </p:cNvSpPr>
            <p:nvPr/>
          </p:nvSpPr>
          <p:spPr bwMode="auto">
            <a:xfrm>
              <a:off x="3870" y="2257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3" name="Line 133"/>
            <p:cNvSpPr>
              <a:spLocks noChangeShapeType="1"/>
            </p:cNvSpPr>
            <p:nvPr/>
          </p:nvSpPr>
          <p:spPr bwMode="auto">
            <a:xfrm>
              <a:off x="3962" y="2183"/>
              <a:ext cx="0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4" name="Line 134"/>
            <p:cNvSpPr>
              <a:spLocks noChangeShapeType="1"/>
            </p:cNvSpPr>
            <p:nvPr/>
          </p:nvSpPr>
          <p:spPr bwMode="auto">
            <a:xfrm>
              <a:off x="4419" y="1815"/>
              <a:ext cx="1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5" name="Line 135"/>
            <p:cNvSpPr>
              <a:spLocks noChangeShapeType="1"/>
            </p:cNvSpPr>
            <p:nvPr/>
          </p:nvSpPr>
          <p:spPr bwMode="auto">
            <a:xfrm flipH="1">
              <a:off x="4053" y="2257"/>
              <a:ext cx="3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6" name="Line 136"/>
            <p:cNvSpPr>
              <a:spLocks noChangeShapeType="1"/>
            </p:cNvSpPr>
            <p:nvPr/>
          </p:nvSpPr>
          <p:spPr bwMode="auto">
            <a:xfrm>
              <a:off x="3962" y="2331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7" name="Text Box 137"/>
            <p:cNvSpPr txBox="1">
              <a:spLocks noChangeArrowheads="1"/>
            </p:cNvSpPr>
            <p:nvPr/>
          </p:nvSpPr>
          <p:spPr bwMode="auto">
            <a:xfrm>
              <a:off x="3687" y="2478"/>
              <a:ext cx="824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EA=2306H</a:t>
              </a:r>
              <a:endParaRPr lang="en-US" altLang="zh-CN" sz="1600"/>
            </a:p>
          </p:txBody>
        </p:sp>
        <p:sp>
          <p:nvSpPr>
            <p:cNvPr id="62528" name="Line 138"/>
            <p:cNvSpPr>
              <a:spLocks noChangeShapeType="1"/>
            </p:cNvSpPr>
            <p:nvPr/>
          </p:nvSpPr>
          <p:spPr bwMode="auto">
            <a:xfrm>
              <a:off x="3138" y="3878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9" name="Text Box 141"/>
            <p:cNvSpPr txBox="1">
              <a:spLocks noChangeArrowheads="1"/>
            </p:cNvSpPr>
            <p:nvPr/>
          </p:nvSpPr>
          <p:spPr bwMode="auto">
            <a:xfrm>
              <a:off x="685" y="2024"/>
              <a:ext cx="360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 sz="1600"/>
            </a:p>
          </p:txBody>
        </p:sp>
        <p:sp>
          <p:nvSpPr>
            <p:cNvPr id="62530" name="Text Box 142"/>
            <p:cNvSpPr txBox="1">
              <a:spLocks noChangeArrowheads="1"/>
            </p:cNvSpPr>
            <p:nvPr/>
          </p:nvSpPr>
          <p:spPr bwMode="auto">
            <a:xfrm>
              <a:off x="679" y="3222"/>
              <a:ext cx="360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  <a:endParaRPr lang="en-US" altLang="zh-CN" sz="1600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675687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(4) 基址变址寻址</a:t>
            </a:r>
            <a:endParaRPr lang="zh-CN" altLang="en-US" sz="2800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操作数的有效地址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EA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由指令中的位移量,基址寄存器(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BP)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内容与变址寄存器(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SI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DI)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内容相加而成。</a:t>
            </a:r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95288" y="260350"/>
            <a:ext cx="7129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（三）存储器操作数的寻址方式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73163" y="3135313"/>
            <a:ext cx="6494462" cy="3030537"/>
            <a:chOff x="716" y="1929"/>
            <a:chExt cx="4091" cy="1909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074" y="1929"/>
              <a:ext cx="143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b="0">
                  <a:solidFill>
                    <a:srgbClr val="FFFFFF"/>
                  </a:solidFill>
                </a:rPr>
                <a:t>MOD  REG  R/M</a:t>
              </a:r>
              <a:endParaRPr lang="en-US" altLang="zh-CN" b="0">
                <a:solidFill>
                  <a:srgbClr val="FFFFFF"/>
                </a:solidFill>
              </a:endParaRP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503" y="1929"/>
              <a:ext cx="76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0">
                  <a:solidFill>
                    <a:srgbClr val="FFFFFF"/>
                  </a:solidFill>
                </a:rPr>
                <a:t>位移量</a:t>
              </a:r>
              <a:endParaRPr lang="zh-CN" altLang="en-US" b="0">
                <a:solidFill>
                  <a:srgbClr val="FFFFFF"/>
                </a:solidFill>
              </a:endParaRP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716" y="1929"/>
              <a:ext cx="35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b="0">
                  <a:solidFill>
                    <a:srgbClr val="FFFFFF"/>
                  </a:solidFill>
                </a:rPr>
                <a:t>OP</a:t>
              </a:r>
              <a:endParaRPr lang="en-US" altLang="zh-CN" b="0">
                <a:solidFill>
                  <a:srgbClr val="FFFFFF"/>
                </a:solidFill>
              </a:endParaRPr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>
              <a:off x="716" y="1929"/>
              <a:ext cx="254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716" y="2163"/>
              <a:ext cx="254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716" y="1929"/>
              <a:ext cx="0" cy="23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1066" y="1929"/>
              <a:ext cx="0" cy="23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3264" y="1929"/>
              <a:ext cx="0" cy="23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2503" y="1929"/>
              <a:ext cx="0" cy="23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2" name="AutoShape 14"/>
            <p:cNvSpPr/>
            <p:nvPr/>
          </p:nvSpPr>
          <p:spPr bwMode="auto">
            <a:xfrm rot="-5400000">
              <a:off x="1724" y="1513"/>
              <a:ext cx="134" cy="1434"/>
            </a:xfrm>
            <a:prstGeom prst="leftBrace">
              <a:avLst>
                <a:gd name="adj1" fmla="val 89130"/>
                <a:gd name="adj2" fmla="val 4930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3" name="AutoShape 15"/>
            <p:cNvSpPr/>
            <p:nvPr/>
          </p:nvSpPr>
          <p:spPr bwMode="auto">
            <a:xfrm rot="-5400000">
              <a:off x="2839" y="1872"/>
              <a:ext cx="134" cy="716"/>
            </a:xfrm>
            <a:prstGeom prst="leftBrace">
              <a:avLst>
                <a:gd name="adj1" fmla="val 44503"/>
                <a:gd name="adj2" fmla="val 4930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2428" y="2498"/>
              <a:ext cx="99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0">
                  <a:solidFill>
                    <a:srgbClr val="FFFFFF"/>
                  </a:solidFill>
                </a:rPr>
                <a:t>       </a:t>
              </a:r>
              <a:r>
                <a:rPr lang="en-US" altLang="zh-CN" b="0">
                  <a:solidFill>
                    <a:srgbClr val="FFFFFF"/>
                  </a:solidFill>
                </a:rPr>
                <a:t>SI</a:t>
              </a:r>
              <a:endParaRPr lang="en-US" altLang="zh-CN" b="0">
                <a:solidFill>
                  <a:srgbClr val="FFFFFF"/>
                </a:solidFill>
              </a:endParaRPr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2428" y="2498"/>
              <a:ext cx="99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2428" y="2726"/>
              <a:ext cx="99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2428" y="2498"/>
              <a:ext cx="0" cy="2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>
              <a:off x="3424" y="2498"/>
              <a:ext cx="0" cy="2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Rectangle 21"/>
            <p:cNvSpPr>
              <a:spLocks noChangeArrowheads="1"/>
            </p:cNvSpPr>
            <p:nvPr/>
          </p:nvSpPr>
          <p:spPr bwMode="auto">
            <a:xfrm>
              <a:off x="2428" y="3235"/>
              <a:ext cx="99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0">
                  <a:solidFill>
                    <a:srgbClr val="FFFFFF"/>
                  </a:solidFill>
                </a:rPr>
                <a:t>       </a:t>
              </a:r>
              <a:r>
                <a:rPr lang="en-US" altLang="zh-CN" b="0">
                  <a:solidFill>
                    <a:srgbClr val="FFFFFF"/>
                  </a:solidFill>
                </a:rPr>
                <a:t>BX</a:t>
              </a:r>
              <a:endParaRPr lang="en-US" altLang="zh-CN" b="0">
                <a:solidFill>
                  <a:srgbClr val="FFFFFF"/>
                </a:solidFill>
              </a:endParaRPr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2428" y="3235"/>
              <a:ext cx="99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2428" y="3463"/>
              <a:ext cx="99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>
              <a:off x="2428" y="3235"/>
              <a:ext cx="0" cy="2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3424" y="3235"/>
              <a:ext cx="0" cy="2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14" name="Group 26"/>
            <p:cNvGrpSpPr/>
            <p:nvPr/>
          </p:nvGrpSpPr>
          <p:grpSpPr bwMode="auto">
            <a:xfrm>
              <a:off x="2428" y="2867"/>
              <a:ext cx="996" cy="227"/>
              <a:chOff x="2640" y="2592"/>
              <a:chExt cx="1200" cy="326"/>
            </a:xfrm>
          </p:grpSpPr>
          <p:sp>
            <p:nvSpPr>
              <p:cNvPr id="63539" name="Rectangle 27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120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zh-CN" altLang="en-US" b="0">
                    <a:solidFill>
                      <a:srgbClr val="FFFFFF"/>
                    </a:solidFill>
                  </a:rPr>
                  <a:t>       </a:t>
                </a:r>
                <a:r>
                  <a:rPr lang="en-US" altLang="zh-CN" b="0">
                    <a:solidFill>
                      <a:srgbClr val="FFFFFF"/>
                    </a:solidFill>
                  </a:rPr>
                  <a:t>DI</a:t>
                </a:r>
                <a:endParaRPr lang="en-US" altLang="zh-CN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540" name="Line 28"/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1" name="Line 29"/>
              <p:cNvSpPr>
                <a:spLocks noChangeShapeType="1"/>
              </p:cNvSpPr>
              <p:nvPr/>
            </p:nvSpPr>
            <p:spPr bwMode="auto">
              <a:xfrm>
                <a:off x="2640" y="2918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2" name="Line 30"/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3" name="Line 31"/>
              <p:cNvSpPr>
                <a:spLocks noChangeShapeType="1"/>
              </p:cNvSpPr>
              <p:nvPr/>
            </p:nvSpPr>
            <p:spPr bwMode="auto">
              <a:xfrm>
                <a:off x="3840" y="2592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15" name="Group 32"/>
            <p:cNvGrpSpPr/>
            <p:nvPr/>
          </p:nvGrpSpPr>
          <p:grpSpPr bwMode="auto">
            <a:xfrm>
              <a:off x="2428" y="3604"/>
              <a:ext cx="996" cy="227"/>
              <a:chOff x="2640" y="3648"/>
              <a:chExt cx="1200" cy="326"/>
            </a:xfrm>
          </p:grpSpPr>
          <p:sp>
            <p:nvSpPr>
              <p:cNvPr id="63534" name="Rectangle 33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120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zh-CN" altLang="en-US" b="0">
                    <a:solidFill>
                      <a:srgbClr val="FFFFFF"/>
                    </a:solidFill>
                  </a:rPr>
                  <a:t>       </a:t>
                </a:r>
                <a:r>
                  <a:rPr lang="en-US" altLang="zh-CN" b="0">
                    <a:solidFill>
                      <a:srgbClr val="FFFFFF"/>
                    </a:solidFill>
                  </a:rPr>
                  <a:t>BP</a:t>
                </a:r>
                <a:endParaRPr lang="en-US" altLang="zh-CN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535" name="Line 34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6" name="Line 35"/>
              <p:cNvSpPr>
                <a:spLocks noChangeShapeType="1"/>
              </p:cNvSpPr>
              <p:nvPr/>
            </p:nvSpPr>
            <p:spPr bwMode="auto">
              <a:xfrm>
                <a:off x="2640" y="3974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7" name="Line 36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8" name="Line 37"/>
              <p:cNvSpPr>
                <a:spLocks noChangeShapeType="1"/>
              </p:cNvSpPr>
              <p:nvPr/>
            </p:nvSpPr>
            <p:spPr bwMode="auto">
              <a:xfrm>
                <a:off x="3840" y="3648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16" name="Text Box 38"/>
            <p:cNvSpPr txBox="1">
              <a:spLocks noChangeArrowheads="1"/>
            </p:cNvSpPr>
            <p:nvPr/>
          </p:nvSpPr>
          <p:spPr bwMode="auto">
            <a:xfrm>
              <a:off x="2722" y="267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17" name="Text Box 39"/>
            <p:cNvSpPr txBox="1">
              <a:spLocks noChangeArrowheads="1"/>
            </p:cNvSpPr>
            <p:nvPr/>
          </p:nvSpPr>
          <p:spPr bwMode="auto">
            <a:xfrm>
              <a:off x="2738" y="34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18" name="Line 40"/>
            <p:cNvSpPr>
              <a:spLocks noChangeShapeType="1"/>
            </p:cNvSpPr>
            <p:nvPr/>
          </p:nvSpPr>
          <p:spPr bwMode="auto">
            <a:xfrm>
              <a:off x="2906" y="2297"/>
              <a:ext cx="0" cy="10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Line 41"/>
            <p:cNvSpPr>
              <a:spLocks noChangeShapeType="1"/>
            </p:cNvSpPr>
            <p:nvPr/>
          </p:nvSpPr>
          <p:spPr bwMode="auto">
            <a:xfrm>
              <a:off x="2906" y="2398"/>
              <a:ext cx="111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Oval 42"/>
            <p:cNvSpPr>
              <a:spLocks noChangeArrowheads="1"/>
            </p:cNvSpPr>
            <p:nvPr/>
          </p:nvSpPr>
          <p:spPr bwMode="auto">
            <a:xfrm>
              <a:off x="3941" y="2733"/>
              <a:ext cx="199" cy="167"/>
            </a:xfrm>
            <a:prstGeom prst="ellipse">
              <a:avLst/>
            </a:prstGeom>
            <a:solidFill>
              <a:srgbClr val="0000FF">
                <a:alpha val="50195"/>
              </a:srgbClr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1" name="Line 43"/>
            <p:cNvSpPr>
              <a:spLocks noChangeShapeType="1"/>
            </p:cNvSpPr>
            <p:nvPr/>
          </p:nvSpPr>
          <p:spPr bwMode="auto">
            <a:xfrm>
              <a:off x="4140" y="2833"/>
              <a:ext cx="359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Text Box 44"/>
            <p:cNvSpPr txBox="1">
              <a:spLocks noChangeArrowheads="1"/>
            </p:cNvSpPr>
            <p:nvPr/>
          </p:nvSpPr>
          <p:spPr bwMode="auto">
            <a:xfrm>
              <a:off x="4499" y="2760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3" name="Line 45"/>
            <p:cNvSpPr>
              <a:spLocks noChangeShapeType="1"/>
            </p:cNvSpPr>
            <p:nvPr/>
          </p:nvSpPr>
          <p:spPr bwMode="auto">
            <a:xfrm>
              <a:off x="4021" y="2398"/>
              <a:ext cx="0" cy="33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4" name="Line 46"/>
            <p:cNvSpPr>
              <a:spLocks noChangeShapeType="1"/>
            </p:cNvSpPr>
            <p:nvPr/>
          </p:nvSpPr>
          <p:spPr bwMode="auto">
            <a:xfrm flipV="1">
              <a:off x="4021" y="2900"/>
              <a:ext cx="0" cy="6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5" name="AutoShape 47"/>
            <p:cNvSpPr/>
            <p:nvPr/>
          </p:nvSpPr>
          <p:spPr bwMode="auto">
            <a:xfrm>
              <a:off x="3464" y="2498"/>
              <a:ext cx="159" cy="603"/>
            </a:xfrm>
            <a:prstGeom prst="rightBrace">
              <a:avLst>
                <a:gd name="adj1" fmla="val 31586"/>
                <a:gd name="adj2" fmla="val 55903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26" name="Line 48"/>
            <p:cNvSpPr>
              <a:spLocks noChangeShapeType="1"/>
            </p:cNvSpPr>
            <p:nvPr/>
          </p:nvSpPr>
          <p:spPr bwMode="auto">
            <a:xfrm>
              <a:off x="3623" y="2833"/>
              <a:ext cx="31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7" name="AutoShape 49"/>
            <p:cNvSpPr/>
            <p:nvPr/>
          </p:nvSpPr>
          <p:spPr bwMode="auto">
            <a:xfrm>
              <a:off x="3464" y="3235"/>
              <a:ext cx="119" cy="603"/>
            </a:xfrm>
            <a:prstGeom prst="rightBrace">
              <a:avLst>
                <a:gd name="adj1" fmla="val 42203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28" name="Line 50"/>
            <p:cNvSpPr>
              <a:spLocks noChangeShapeType="1"/>
            </p:cNvSpPr>
            <p:nvPr/>
          </p:nvSpPr>
          <p:spPr bwMode="auto">
            <a:xfrm>
              <a:off x="3583" y="3537"/>
              <a:ext cx="43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9" name="AutoShape 51"/>
            <p:cNvSpPr/>
            <p:nvPr/>
          </p:nvSpPr>
          <p:spPr bwMode="auto">
            <a:xfrm>
              <a:off x="2309" y="2498"/>
              <a:ext cx="119" cy="603"/>
            </a:xfrm>
            <a:prstGeom prst="leftBrace">
              <a:avLst>
                <a:gd name="adj1" fmla="val 42203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30" name="AutoShape 52"/>
            <p:cNvSpPr/>
            <p:nvPr/>
          </p:nvSpPr>
          <p:spPr bwMode="auto">
            <a:xfrm>
              <a:off x="2349" y="3235"/>
              <a:ext cx="79" cy="603"/>
            </a:xfrm>
            <a:prstGeom prst="leftBrace">
              <a:avLst>
                <a:gd name="adj1" fmla="val 63572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31" name="Line 53"/>
            <p:cNvSpPr>
              <a:spLocks noChangeShapeType="1"/>
            </p:cNvSpPr>
            <p:nvPr/>
          </p:nvSpPr>
          <p:spPr bwMode="auto">
            <a:xfrm>
              <a:off x="1791" y="2297"/>
              <a:ext cx="0" cy="1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2" name="Line 54"/>
            <p:cNvSpPr>
              <a:spLocks noChangeShapeType="1"/>
            </p:cNvSpPr>
            <p:nvPr/>
          </p:nvSpPr>
          <p:spPr bwMode="auto">
            <a:xfrm>
              <a:off x="1791" y="3537"/>
              <a:ext cx="55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3" name="Line 55"/>
            <p:cNvSpPr>
              <a:spLocks noChangeShapeType="1"/>
            </p:cNvSpPr>
            <p:nvPr/>
          </p:nvSpPr>
          <p:spPr bwMode="auto">
            <a:xfrm>
              <a:off x="1791" y="2800"/>
              <a:ext cx="51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build="p"/>
      <p:bldP spid="5120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990600" y="1044575"/>
            <a:ext cx="7162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基址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为: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BP   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则:段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隐含为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SS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基址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为: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BX   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则:段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隐含为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DS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892175" y="2349500"/>
            <a:ext cx="80010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寻址方式格式: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 AX，ARRAY[BX][SI]；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	MOV AX，DS : ARRAY[BX][SI]；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MOV 10H[BP][SI]，DX；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MOV SS:10H [BP][SI]，DX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build="p"/>
      <p:bldP spid="2795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468313" y="260350"/>
            <a:ext cx="7772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一、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sym typeface="华文新魏" panose="02010800040101010101" pitchFamily="2" charset="-122"/>
              </a:rPr>
              <a:t>指令系统及举例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28428" name="Rectangle 44"/>
          <p:cNvSpPr>
            <a:spLocks noChangeArrowheads="1"/>
          </p:cNvSpPr>
          <p:nvPr/>
        </p:nvSpPr>
        <p:spPr bwMode="auto">
          <a:xfrm>
            <a:off x="539750" y="1223963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．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Intel 8086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指令格式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2" name="Group 91"/>
          <p:cNvGrpSpPr/>
          <p:nvPr/>
        </p:nvGrpSpPr>
        <p:grpSpPr bwMode="auto">
          <a:xfrm>
            <a:off x="69850" y="1844675"/>
            <a:ext cx="9074150" cy="871538"/>
            <a:chOff x="44" y="1162"/>
            <a:chExt cx="5716" cy="549"/>
          </a:xfrm>
        </p:grpSpPr>
        <p:sp>
          <p:nvSpPr>
            <p:cNvPr id="13348" name="Text Box 79"/>
            <p:cNvSpPr txBox="1">
              <a:spLocks noChangeArrowheads="1"/>
            </p:cNvSpPr>
            <p:nvPr/>
          </p:nvSpPr>
          <p:spPr bwMode="auto">
            <a:xfrm>
              <a:off x="1042" y="1162"/>
              <a:ext cx="59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操作码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49" name="Text Box 80"/>
            <p:cNvSpPr txBox="1">
              <a:spLocks noChangeArrowheads="1"/>
            </p:cNvSpPr>
            <p:nvPr/>
          </p:nvSpPr>
          <p:spPr bwMode="auto">
            <a:xfrm>
              <a:off x="44" y="1162"/>
              <a:ext cx="907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段超越前缀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0" name="Text Box 81"/>
            <p:cNvSpPr txBox="1">
              <a:spLocks noChangeArrowheads="1"/>
            </p:cNvSpPr>
            <p:nvPr/>
          </p:nvSpPr>
          <p:spPr bwMode="auto">
            <a:xfrm>
              <a:off x="1631" y="1162"/>
              <a:ext cx="1225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mod reg r/m</a:t>
              </a:r>
              <a:r>
                <a:rPr lang="zh-CN" altLang="en-US">
                  <a:solidFill>
                    <a:schemeClr val="bg1"/>
                  </a:solidFill>
                </a:rPr>
                <a:t> 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1" name="Text Box 82"/>
            <p:cNvSpPr txBox="1">
              <a:spLocks noChangeArrowheads="1"/>
            </p:cNvSpPr>
            <p:nvPr/>
          </p:nvSpPr>
          <p:spPr bwMode="auto">
            <a:xfrm>
              <a:off x="2856" y="1162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位移量低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2" name="Text Box 83"/>
            <p:cNvSpPr txBox="1">
              <a:spLocks noChangeArrowheads="1"/>
            </p:cNvSpPr>
            <p:nvPr/>
          </p:nvSpPr>
          <p:spPr bwMode="auto">
            <a:xfrm>
              <a:off x="3582" y="1162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位移量高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3" name="Text Box 84"/>
            <p:cNvSpPr txBox="1">
              <a:spLocks noChangeArrowheads="1"/>
            </p:cNvSpPr>
            <p:nvPr/>
          </p:nvSpPr>
          <p:spPr bwMode="auto">
            <a:xfrm>
              <a:off x="4308" y="1162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立即数低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4" name="Text Box 85"/>
            <p:cNvSpPr txBox="1">
              <a:spLocks noChangeArrowheads="1"/>
            </p:cNvSpPr>
            <p:nvPr/>
          </p:nvSpPr>
          <p:spPr bwMode="auto">
            <a:xfrm>
              <a:off x="5034" y="1162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立即数高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5" name="Text Box 86"/>
            <p:cNvSpPr txBox="1">
              <a:spLocks noChangeArrowheads="1"/>
            </p:cNvSpPr>
            <p:nvPr/>
          </p:nvSpPr>
          <p:spPr bwMode="auto">
            <a:xfrm>
              <a:off x="204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0~1B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56" name="Text Box 87"/>
            <p:cNvSpPr txBox="1">
              <a:spLocks noChangeArrowheads="1"/>
            </p:cNvSpPr>
            <p:nvPr/>
          </p:nvSpPr>
          <p:spPr bwMode="auto">
            <a:xfrm>
              <a:off x="1020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1B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57" name="Text Box 88"/>
            <p:cNvSpPr txBox="1">
              <a:spLocks noChangeArrowheads="1"/>
            </p:cNvSpPr>
            <p:nvPr/>
          </p:nvSpPr>
          <p:spPr bwMode="auto">
            <a:xfrm>
              <a:off x="1927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0~1B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58" name="Text Box 89"/>
            <p:cNvSpPr txBox="1">
              <a:spLocks noChangeArrowheads="1"/>
            </p:cNvSpPr>
            <p:nvPr/>
          </p:nvSpPr>
          <p:spPr bwMode="auto">
            <a:xfrm>
              <a:off x="3334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0~2B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59" name="Text Box 90"/>
            <p:cNvSpPr txBox="1">
              <a:spLocks noChangeArrowheads="1"/>
            </p:cNvSpPr>
            <p:nvPr/>
          </p:nvSpPr>
          <p:spPr bwMode="auto">
            <a:xfrm>
              <a:off x="4740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0~2B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528476" name="Rectangle 92"/>
          <p:cNvSpPr>
            <a:spLocks noChangeArrowheads="1"/>
          </p:cNvSpPr>
          <p:nvPr/>
        </p:nvSpPr>
        <p:spPr bwMode="auto">
          <a:xfrm>
            <a:off x="539750" y="2852738"/>
            <a:ext cx="263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．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MIPS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指令格式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3" name="Group 109"/>
          <p:cNvGrpSpPr/>
          <p:nvPr/>
        </p:nvGrpSpPr>
        <p:grpSpPr bwMode="auto">
          <a:xfrm>
            <a:off x="1044575" y="3357563"/>
            <a:ext cx="5832475" cy="798512"/>
            <a:chOff x="249" y="2251"/>
            <a:chExt cx="3674" cy="503"/>
          </a:xfrm>
        </p:grpSpPr>
        <p:sp>
          <p:nvSpPr>
            <p:cNvPr id="13335" name="Rectangle 94"/>
            <p:cNvSpPr>
              <a:spLocks noChangeArrowheads="1"/>
            </p:cNvSpPr>
            <p:nvPr/>
          </p:nvSpPr>
          <p:spPr bwMode="auto">
            <a:xfrm>
              <a:off x="249" y="2270"/>
              <a:ext cx="3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R</a:t>
              </a: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型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13336" name="Text Box 96"/>
            <p:cNvSpPr txBox="1">
              <a:spLocks noChangeArrowheads="1"/>
            </p:cNvSpPr>
            <p:nvPr/>
          </p:nvSpPr>
          <p:spPr bwMode="auto">
            <a:xfrm>
              <a:off x="1383" y="2251"/>
              <a:ext cx="408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7" name="Text Box 97"/>
            <p:cNvSpPr txBox="1">
              <a:spLocks noChangeArrowheads="1"/>
            </p:cNvSpPr>
            <p:nvPr/>
          </p:nvSpPr>
          <p:spPr bwMode="auto">
            <a:xfrm>
              <a:off x="703" y="2251"/>
              <a:ext cx="68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OP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8" name="Text Box 98"/>
            <p:cNvSpPr txBox="1">
              <a:spLocks noChangeArrowheads="1"/>
            </p:cNvSpPr>
            <p:nvPr/>
          </p:nvSpPr>
          <p:spPr bwMode="auto">
            <a:xfrm>
              <a:off x="1791" y="2251"/>
              <a:ext cx="409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rt</a:t>
              </a:r>
              <a:r>
                <a:rPr lang="zh-CN" altLang="en-US">
                  <a:solidFill>
                    <a:schemeClr val="bg1"/>
                  </a:solidFill>
                </a:rPr>
                <a:t> 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39" name="Text Box 99"/>
            <p:cNvSpPr txBox="1">
              <a:spLocks noChangeArrowheads="1"/>
            </p:cNvSpPr>
            <p:nvPr/>
          </p:nvSpPr>
          <p:spPr bwMode="auto">
            <a:xfrm>
              <a:off x="2200" y="2251"/>
              <a:ext cx="408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rd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0" name="Text Box 100"/>
            <p:cNvSpPr txBox="1">
              <a:spLocks noChangeArrowheads="1"/>
            </p:cNvSpPr>
            <p:nvPr/>
          </p:nvSpPr>
          <p:spPr bwMode="auto">
            <a:xfrm>
              <a:off x="2608" y="2251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shamt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1" name="Text Box 101"/>
            <p:cNvSpPr txBox="1">
              <a:spLocks noChangeArrowheads="1"/>
            </p:cNvSpPr>
            <p:nvPr/>
          </p:nvSpPr>
          <p:spPr bwMode="auto">
            <a:xfrm>
              <a:off x="3334" y="2251"/>
              <a:ext cx="589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funct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2" name="Text Box 103"/>
            <p:cNvSpPr txBox="1">
              <a:spLocks noChangeArrowheads="1"/>
            </p:cNvSpPr>
            <p:nvPr/>
          </p:nvSpPr>
          <p:spPr bwMode="auto">
            <a:xfrm>
              <a:off x="863" y="2523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3" name="Text Box 104"/>
            <p:cNvSpPr txBox="1">
              <a:spLocks noChangeArrowheads="1"/>
            </p:cNvSpPr>
            <p:nvPr/>
          </p:nvSpPr>
          <p:spPr bwMode="auto">
            <a:xfrm>
              <a:off x="1407" y="2523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4" name="Text Box 105"/>
            <p:cNvSpPr txBox="1">
              <a:spLocks noChangeArrowheads="1"/>
            </p:cNvSpPr>
            <p:nvPr/>
          </p:nvSpPr>
          <p:spPr bwMode="auto">
            <a:xfrm>
              <a:off x="1815" y="2523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5" name="Text Box 106"/>
            <p:cNvSpPr txBox="1">
              <a:spLocks noChangeArrowheads="1"/>
            </p:cNvSpPr>
            <p:nvPr/>
          </p:nvSpPr>
          <p:spPr bwMode="auto">
            <a:xfrm>
              <a:off x="2223" y="2523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6" name="Text Box 107"/>
            <p:cNvSpPr txBox="1">
              <a:spLocks noChangeArrowheads="1"/>
            </p:cNvSpPr>
            <p:nvPr/>
          </p:nvSpPr>
          <p:spPr bwMode="auto">
            <a:xfrm>
              <a:off x="2835" y="2523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7" name="Text Box 108"/>
            <p:cNvSpPr txBox="1">
              <a:spLocks noChangeArrowheads="1"/>
            </p:cNvSpPr>
            <p:nvPr/>
          </p:nvSpPr>
          <p:spPr bwMode="auto">
            <a:xfrm>
              <a:off x="3470" y="2523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38"/>
          <p:cNvGrpSpPr/>
          <p:nvPr/>
        </p:nvGrpSpPr>
        <p:grpSpPr bwMode="auto">
          <a:xfrm>
            <a:off x="1042988" y="4292600"/>
            <a:ext cx="5834062" cy="798513"/>
            <a:chOff x="657" y="2704"/>
            <a:chExt cx="3675" cy="503"/>
          </a:xfrm>
        </p:grpSpPr>
        <p:sp>
          <p:nvSpPr>
            <p:cNvPr id="13326" name="Rectangle 111"/>
            <p:cNvSpPr>
              <a:spLocks noChangeArrowheads="1"/>
            </p:cNvSpPr>
            <p:nvPr/>
          </p:nvSpPr>
          <p:spPr bwMode="auto">
            <a:xfrm>
              <a:off x="657" y="2723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I</a:t>
              </a: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型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13327" name="Text Box 112"/>
            <p:cNvSpPr txBox="1">
              <a:spLocks noChangeArrowheads="1"/>
            </p:cNvSpPr>
            <p:nvPr/>
          </p:nvSpPr>
          <p:spPr bwMode="auto">
            <a:xfrm>
              <a:off x="1791" y="2704"/>
              <a:ext cx="408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8" name="Text Box 113"/>
            <p:cNvSpPr txBox="1">
              <a:spLocks noChangeArrowheads="1"/>
            </p:cNvSpPr>
            <p:nvPr/>
          </p:nvSpPr>
          <p:spPr bwMode="auto">
            <a:xfrm>
              <a:off x="1111" y="2704"/>
              <a:ext cx="68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OP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9" name="Text Box 114"/>
            <p:cNvSpPr txBox="1">
              <a:spLocks noChangeArrowheads="1"/>
            </p:cNvSpPr>
            <p:nvPr/>
          </p:nvSpPr>
          <p:spPr bwMode="auto">
            <a:xfrm>
              <a:off x="2199" y="2704"/>
              <a:ext cx="409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rt</a:t>
              </a:r>
              <a:r>
                <a:rPr lang="zh-CN" altLang="en-US">
                  <a:solidFill>
                    <a:schemeClr val="bg1"/>
                  </a:solidFill>
                </a:rPr>
                <a:t> 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30" name="Text Box 115"/>
            <p:cNvSpPr txBox="1">
              <a:spLocks noChangeArrowheads="1"/>
            </p:cNvSpPr>
            <p:nvPr/>
          </p:nvSpPr>
          <p:spPr bwMode="auto">
            <a:xfrm>
              <a:off x="2608" y="2704"/>
              <a:ext cx="1724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imm/address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1" name="Text Box 118"/>
            <p:cNvSpPr txBox="1">
              <a:spLocks noChangeArrowheads="1"/>
            </p:cNvSpPr>
            <p:nvPr/>
          </p:nvSpPr>
          <p:spPr bwMode="auto">
            <a:xfrm>
              <a:off x="1271" y="2976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2" name="Text Box 119"/>
            <p:cNvSpPr txBox="1">
              <a:spLocks noChangeArrowheads="1"/>
            </p:cNvSpPr>
            <p:nvPr/>
          </p:nvSpPr>
          <p:spPr bwMode="auto">
            <a:xfrm>
              <a:off x="1815" y="2976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3" name="Text Box 120"/>
            <p:cNvSpPr txBox="1">
              <a:spLocks noChangeArrowheads="1"/>
            </p:cNvSpPr>
            <p:nvPr/>
          </p:nvSpPr>
          <p:spPr bwMode="auto">
            <a:xfrm>
              <a:off x="2223" y="2976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4" name="Text Box 122"/>
            <p:cNvSpPr txBox="1">
              <a:spLocks noChangeArrowheads="1"/>
            </p:cNvSpPr>
            <p:nvPr/>
          </p:nvSpPr>
          <p:spPr bwMode="auto">
            <a:xfrm>
              <a:off x="3243" y="2976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16b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39"/>
          <p:cNvGrpSpPr/>
          <p:nvPr/>
        </p:nvGrpSpPr>
        <p:grpSpPr bwMode="auto">
          <a:xfrm>
            <a:off x="1044575" y="5294313"/>
            <a:ext cx="5832475" cy="798512"/>
            <a:chOff x="658" y="3335"/>
            <a:chExt cx="3674" cy="503"/>
          </a:xfrm>
        </p:grpSpPr>
        <p:sp>
          <p:nvSpPr>
            <p:cNvPr id="13321" name="Rectangle 125"/>
            <p:cNvSpPr>
              <a:spLocks noChangeArrowheads="1"/>
            </p:cNvSpPr>
            <p:nvPr/>
          </p:nvSpPr>
          <p:spPr bwMode="auto">
            <a:xfrm>
              <a:off x="658" y="3354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J</a:t>
              </a: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型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13322" name="Text Box 126"/>
            <p:cNvSpPr txBox="1">
              <a:spLocks noChangeArrowheads="1"/>
            </p:cNvSpPr>
            <p:nvPr/>
          </p:nvSpPr>
          <p:spPr bwMode="auto">
            <a:xfrm>
              <a:off x="1792" y="3335"/>
              <a:ext cx="254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target address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3" name="Text Box 127"/>
            <p:cNvSpPr txBox="1">
              <a:spLocks noChangeArrowheads="1"/>
            </p:cNvSpPr>
            <p:nvPr/>
          </p:nvSpPr>
          <p:spPr bwMode="auto">
            <a:xfrm>
              <a:off x="1112" y="3335"/>
              <a:ext cx="68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OP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4" name="Text Box 132"/>
            <p:cNvSpPr txBox="1">
              <a:spLocks noChangeArrowheads="1"/>
            </p:cNvSpPr>
            <p:nvPr/>
          </p:nvSpPr>
          <p:spPr bwMode="auto">
            <a:xfrm>
              <a:off x="1272" y="3607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5" name="Text Box 135"/>
            <p:cNvSpPr txBox="1">
              <a:spLocks noChangeArrowheads="1"/>
            </p:cNvSpPr>
            <p:nvPr/>
          </p:nvSpPr>
          <p:spPr bwMode="auto">
            <a:xfrm>
              <a:off x="2925" y="3607"/>
              <a:ext cx="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26b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bldLvl="3" build="p"/>
      <p:bldP spid="528428" grpId="0"/>
      <p:bldP spid="5284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23850" y="44450"/>
            <a:ext cx="830421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具有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行、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列的二维数组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按照第一行（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0-9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个元素）、第二行（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0-9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个元素）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的顺序连续存放在主存的数据段中，假设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数组的首地址位于数据段偏移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3400H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处，（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2000H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，数组的每个元素占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个字节。如果需要把数组的第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行第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）传送到通用寄存器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中时，则可以把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BX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设置成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14H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1×20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），把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SI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设置成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0CH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6×2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），使用指令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ARRAY2[BX][SI]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完成所需数据的传送：</a:t>
            </a:r>
            <a:endParaRPr lang="zh-CN" altLang="en-US" sz="1800" b="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6563" name="Group 74"/>
          <p:cNvGrpSpPr/>
          <p:nvPr/>
        </p:nvGrpSpPr>
        <p:grpSpPr bwMode="auto">
          <a:xfrm>
            <a:off x="971550" y="1787525"/>
            <a:ext cx="6697663" cy="5084763"/>
            <a:chOff x="612" y="1126"/>
            <a:chExt cx="4219" cy="3203"/>
          </a:xfrm>
        </p:grpSpPr>
        <p:grpSp>
          <p:nvGrpSpPr>
            <p:cNvPr id="66564" name="Group 73"/>
            <p:cNvGrpSpPr/>
            <p:nvPr/>
          </p:nvGrpSpPr>
          <p:grpSpPr bwMode="auto">
            <a:xfrm>
              <a:off x="612" y="1126"/>
              <a:ext cx="4219" cy="3203"/>
              <a:chOff x="1292" y="1126"/>
              <a:chExt cx="4219" cy="3203"/>
            </a:xfrm>
          </p:grpSpPr>
          <p:sp>
            <p:nvSpPr>
              <p:cNvPr id="66566" name="Rectangle 72"/>
              <p:cNvSpPr>
                <a:spLocks noChangeArrowheads="1"/>
              </p:cNvSpPr>
              <p:nvPr/>
            </p:nvSpPr>
            <p:spPr bwMode="auto">
              <a:xfrm>
                <a:off x="1292" y="1126"/>
                <a:ext cx="4219" cy="320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67" name="Rectangle 4"/>
              <p:cNvSpPr>
                <a:spLocks noChangeArrowheads="1"/>
              </p:cNvSpPr>
              <p:nvPr/>
            </p:nvSpPr>
            <p:spPr bwMode="auto">
              <a:xfrm>
                <a:off x="2655" y="1298"/>
                <a:ext cx="905" cy="29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68" name="Line 5"/>
              <p:cNvSpPr>
                <a:spLocks noChangeShapeType="1"/>
              </p:cNvSpPr>
              <p:nvPr/>
            </p:nvSpPr>
            <p:spPr bwMode="auto">
              <a:xfrm>
                <a:off x="2655" y="1457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9" name="Line 6"/>
              <p:cNvSpPr>
                <a:spLocks noChangeShapeType="1"/>
              </p:cNvSpPr>
              <p:nvPr/>
            </p:nvSpPr>
            <p:spPr bwMode="auto">
              <a:xfrm>
                <a:off x="2655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0" name="Line 7"/>
              <p:cNvSpPr>
                <a:spLocks noChangeShapeType="1"/>
              </p:cNvSpPr>
              <p:nvPr/>
            </p:nvSpPr>
            <p:spPr bwMode="auto">
              <a:xfrm>
                <a:off x="2655" y="1935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1" name="Line 8"/>
              <p:cNvSpPr>
                <a:spLocks noChangeShapeType="1"/>
              </p:cNvSpPr>
              <p:nvPr/>
            </p:nvSpPr>
            <p:spPr bwMode="auto">
              <a:xfrm>
                <a:off x="2655" y="2094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2" name="Line 9"/>
              <p:cNvSpPr>
                <a:spLocks noChangeShapeType="1"/>
              </p:cNvSpPr>
              <p:nvPr/>
            </p:nvSpPr>
            <p:spPr bwMode="auto">
              <a:xfrm>
                <a:off x="2655" y="2253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3" name="Line 10"/>
              <p:cNvSpPr>
                <a:spLocks noChangeShapeType="1"/>
              </p:cNvSpPr>
              <p:nvPr/>
            </p:nvSpPr>
            <p:spPr bwMode="auto">
              <a:xfrm>
                <a:off x="2655" y="2412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4" name="Line 11"/>
              <p:cNvSpPr>
                <a:spLocks noChangeShapeType="1"/>
              </p:cNvSpPr>
              <p:nvPr/>
            </p:nvSpPr>
            <p:spPr bwMode="auto">
              <a:xfrm>
                <a:off x="2655" y="2572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5" name="Line 12"/>
              <p:cNvSpPr>
                <a:spLocks noChangeShapeType="1"/>
              </p:cNvSpPr>
              <p:nvPr/>
            </p:nvSpPr>
            <p:spPr bwMode="auto">
              <a:xfrm>
                <a:off x="2655" y="2730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6" name="Line 13"/>
              <p:cNvSpPr>
                <a:spLocks noChangeShapeType="1"/>
              </p:cNvSpPr>
              <p:nvPr/>
            </p:nvSpPr>
            <p:spPr bwMode="auto">
              <a:xfrm>
                <a:off x="2655" y="2889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7" name="Line 14"/>
              <p:cNvSpPr>
                <a:spLocks noChangeShapeType="1"/>
              </p:cNvSpPr>
              <p:nvPr/>
            </p:nvSpPr>
            <p:spPr bwMode="auto">
              <a:xfrm>
                <a:off x="2655" y="3048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8" name="Line 15"/>
              <p:cNvSpPr>
                <a:spLocks noChangeShapeType="1"/>
              </p:cNvSpPr>
              <p:nvPr/>
            </p:nvSpPr>
            <p:spPr bwMode="auto">
              <a:xfrm>
                <a:off x="2655" y="3208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9" name="Line 16"/>
              <p:cNvSpPr>
                <a:spLocks noChangeShapeType="1"/>
              </p:cNvSpPr>
              <p:nvPr/>
            </p:nvSpPr>
            <p:spPr bwMode="auto">
              <a:xfrm>
                <a:off x="2655" y="3367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0" name="Line 17"/>
              <p:cNvSpPr>
                <a:spLocks noChangeShapeType="1"/>
              </p:cNvSpPr>
              <p:nvPr/>
            </p:nvSpPr>
            <p:spPr bwMode="auto">
              <a:xfrm>
                <a:off x="2655" y="3686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1" name="Rectangle 18"/>
              <p:cNvSpPr>
                <a:spLocks noChangeArrowheads="1"/>
              </p:cNvSpPr>
              <p:nvPr/>
            </p:nvSpPr>
            <p:spPr bwMode="auto">
              <a:xfrm>
                <a:off x="1728" y="1414"/>
                <a:ext cx="545" cy="2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2000H</a:t>
                </a:r>
                <a:endParaRPr lang="en-US" altLang="zh-CN" sz="1600"/>
              </a:p>
            </p:txBody>
          </p:sp>
          <p:sp>
            <p:nvSpPr>
              <p:cNvPr id="66582" name="Line 19"/>
              <p:cNvSpPr>
                <a:spLocks noChangeShapeType="1"/>
              </p:cNvSpPr>
              <p:nvPr/>
            </p:nvSpPr>
            <p:spPr bwMode="auto">
              <a:xfrm>
                <a:off x="2223" y="1537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3" name="Line 20"/>
              <p:cNvSpPr>
                <a:spLocks noChangeShapeType="1"/>
              </p:cNvSpPr>
              <p:nvPr/>
            </p:nvSpPr>
            <p:spPr bwMode="auto">
              <a:xfrm>
                <a:off x="2223" y="201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4" name="Text Box 21"/>
              <p:cNvSpPr txBox="1">
                <a:spLocks noChangeArrowheads="1"/>
              </p:cNvSpPr>
              <p:nvPr/>
            </p:nvSpPr>
            <p:spPr bwMode="auto">
              <a:xfrm>
                <a:off x="1701" y="1888"/>
                <a:ext cx="831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23400H</a:t>
                </a:r>
                <a:endParaRPr lang="en-US" altLang="zh-CN" sz="1600"/>
              </a:p>
            </p:txBody>
          </p:sp>
          <p:sp>
            <p:nvSpPr>
              <p:cNvPr id="66585" name="Line 22"/>
              <p:cNvSpPr>
                <a:spLocks noChangeShapeType="1"/>
              </p:cNvSpPr>
              <p:nvPr/>
            </p:nvSpPr>
            <p:spPr bwMode="auto">
              <a:xfrm>
                <a:off x="2396" y="1537"/>
                <a:ext cx="0" cy="4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6" name="Text Box 23"/>
              <p:cNvSpPr txBox="1">
                <a:spLocks noChangeArrowheads="1"/>
              </p:cNvSpPr>
              <p:nvPr/>
            </p:nvSpPr>
            <p:spPr bwMode="auto">
              <a:xfrm>
                <a:off x="1791" y="1696"/>
                <a:ext cx="826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</a:t>
                </a:r>
                <a:endParaRPr lang="en-US" altLang="zh-CN" sz="1600"/>
              </a:p>
            </p:txBody>
          </p:sp>
          <p:sp>
            <p:nvSpPr>
              <p:cNvPr id="66587" name="Text Box 24"/>
              <p:cNvSpPr txBox="1">
                <a:spLocks noChangeArrowheads="1"/>
              </p:cNvSpPr>
              <p:nvPr/>
            </p:nvSpPr>
            <p:spPr bwMode="auto">
              <a:xfrm>
                <a:off x="2653" y="1971"/>
                <a:ext cx="953" cy="23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ARRAY2(0,0)</a:t>
                </a:r>
                <a:endParaRPr lang="en-US" altLang="zh-CN" sz="1600"/>
              </a:p>
            </p:txBody>
          </p:sp>
          <p:sp>
            <p:nvSpPr>
              <p:cNvPr id="66588" name="Text Box 25"/>
              <p:cNvSpPr txBox="1">
                <a:spLocks noChangeArrowheads="1"/>
              </p:cNvSpPr>
              <p:nvPr/>
            </p:nvSpPr>
            <p:spPr bwMode="auto">
              <a:xfrm>
                <a:off x="2696" y="2307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ARRAY2(0,1)</a:t>
                </a:r>
                <a:endParaRPr lang="en-US" altLang="zh-CN" sz="1600"/>
              </a:p>
            </p:txBody>
          </p:sp>
          <p:sp>
            <p:nvSpPr>
              <p:cNvPr id="66589" name="Text Box 26"/>
              <p:cNvSpPr txBox="1">
                <a:spLocks noChangeArrowheads="1"/>
              </p:cNvSpPr>
              <p:nvPr/>
            </p:nvSpPr>
            <p:spPr bwMode="auto">
              <a:xfrm>
                <a:off x="2723" y="2775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ARRAY2(0,9)</a:t>
                </a:r>
                <a:endParaRPr lang="en-US" altLang="zh-CN" sz="1600"/>
              </a:p>
            </p:txBody>
          </p:sp>
          <p:sp>
            <p:nvSpPr>
              <p:cNvPr id="66590" name="Text Box 27"/>
              <p:cNvSpPr txBox="1">
                <a:spLocks noChangeArrowheads="1"/>
              </p:cNvSpPr>
              <p:nvPr/>
            </p:nvSpPr>
            <p:spPr bwMode="auto">
              <a:xfrm>
                <a:off x="2705" y="3102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ARRAY2(1,0)</a:t>
                </a:r>
                <a:endParaRPr lang="en-US" altLang="zh-CN" sz="1600"/>
              </a:p>
            </p:txBody>
          </p:sp>
          <p:sp>
            <p:nvSpPr>
              <p:cNvPr id="66591" name="Line 28"/>
              <p:cNvSpPr>
                <a:spLocks noChangeShapeType="1"/>
              </p:cNvSpPr>
              <p:nvPr/>
            </p:nvSpPr>
            <p:spPr bwMode="auto">
              <a:xfrm>
                <a:off x="2655" y="3844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2" name="Line 29"/>
              <p:cNvSpPr>
                <a:spLocks noChangeShapeType="1"/>
              </p:cNvSpPr>
              <p:nvPr/>
            </p:nvSpPr>
            <p:spPr bwMode="auto">
              <a:xfrm>
                <a:off x="2655" y="4003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3" name="Text Box 30"/>
              <p:cNvSpPr txBox="1">
                <a:spLocks noChangeArrowheads="1"/>
              </p:cNvSpPr>
              <p:nvPr/>
            </p:nvSpPr>
            <p:spPr bwMode="auto">
              <a:xfrm>
                <a:off x="2705" y="3739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ARRAY2(1,6)</a:t>
                </a:r>
                <a:endParaRPr lang="en-US" altLang="zh-CN" sz="1600"/>
              </a:p>
            </p:txBody>
          </p:sp>
          <p:sp>
            <p:nvSpPr>
              <p:cNvPr id="66594" name="Text Box 31"/>
              <p:cNvSpPr txBox="1">
                <a:spLocks noChangeArrowheads="1"/>
              </p:cNvSpPr>
              <p:nvPr/>
            </p:nvSpPr>
            <p:spPr bwMode="auto">
              <a:xfrm>
                <a:off x="2828" y="1696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</a:t>
                </a:r>
                <a:endParaRPr lang="en-US" altLang="zh-CN" sz="1600"/>
              </a:p>
            </p:txBody>
          </p:sp>
          <p:sp>
            <p:nvSpPr>
              <p:cNvPr id="66595" name="Text Box 32"/>
              <p:cNvSpPr txBox="1">
                <a:spLocks noChangeArrowheads="1"/>
              </p:cNvSpPr>
              <p:nvPr/>
            </p:nvSpPr>
            <p:spPr bwMode="auto">
              <a:xfrm>
                <a:off x="2828" y="2571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</a:t>
                </a:r>
                <a:endParaRPr lang="en-US" altLang="zh-CN" sz="1600"/>
              </a:p>
            </p:txBody>
          </p:sp>
          <p:sp>
            <p:nvSpPr>
              <p:cNvPr id="66596" name="Text Box 33"/>
              <p:cNvSpPr txBox="1">
                <a:spLocks noChangeArrowheads="1"/>
              </p:cNvSpPr>
              <p:nvPr/>
            </p:nvSpPr>
            <p:spPr bwMode="auto">
              <a:xfrm>
                <a:off x="2828" y="3446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</a:t>
                </a:r>
                <a:endParaRPr lang="en-US" altLang="zh-CN" sz="1600"/>
              </a:p>
            </p:txBody>
          </p:sp>
          <p:sp>
            <p:nvSpPr>
              <p:cNvPr id="66597" name="Text Box 34"/>
              <p:cNvSpPr txBox="1">
                <a:spLocks noChangeArrowheads="1"/>
              </p:cNvSpPr>
              <p:nvPr/>
            </p:nvSpPr>
            <p:spPr bwMode="auto">
              <a:xfrm>
                <a:off x="2828" y="4003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</a:t>
                </a:r>
                <a:endParaRPr lang="en-US" altLang="zh-CN" sz="1600"/>
              </a:p>
            </p:txBody>
          </p:sp>
          <p:sp>
            <p:nvSpPr>
              <p:cNvPr id="66598" name="Line 35"/>
              <p:cNvSpPr>
                <a:spLocks noChangeShapeType="1"/>
              </p:cNvSpPr>
              <p:nvPr/>
            </p:nvSpPr>
            <p:spPr bwMode="auto">
              <a:xfrm>
                <a:off x="2223" y="3128"/>
                <a:ext cx="43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9" name="Line 36"/>
              <p:cNvSpPr>
                <a:spLocks noChangeShapeType="1"/>
              </p:cNvSpPr>
              <p:nvPr/>
            </p:nvSpPr>
            <p:spPr bwMode="auto">
              <a:xfrm>
                <a:off x="2396" y="2014"/>
                <a:ext cx="0" cy="11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0" name="Line 37"/>
              <p:cNvSpPr>
                <a:spLocks noChangeShapeType="1"/>
              </p:cNvSpPr>
              <p:nvPr/>
            </p:nvSpPr>
            <p:spPr bwMode="auto">
              <a:xfrm>
                <a:off x="2136" y="2492"/>
                <a:ext cx="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1" name="Rectangle 38"/>
              <p:cNvSpPr>
                <a:spLocks noChangeArrowheads="1"/>
              </p:cNvSpPr>
              <p:nvPr/>
            </p:nvSpPr>
            <p:spPr bwMode="auto">
              <a:xfrm>
                <a:off x="1704" y="2412"/>
                <a:ext cx="586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0014H</a:t>
                </a:r>
                <a:endParaRPr lang="en-US" altLang="zh-CN" sz="1600"/>
              </a:p>
            </p:txBody>
          </p:sp>
          <p:sp>
            <p:nvSpPr>
              <p:cNvPr id="66602" name="Text Box 39"/>
              <p:cNvSpPr txBox="1">
                <a:spLocks noChangeArrowheads="1"/>
              </p:cNvSpPr>
              <p:nvPr/>
            </p:nvSpPr>
            <p:spPr bwMode="auto">
              <a:xfrm>
                <a:off x="1445" y="2412"/>
                <a:ext cx="346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BX</a:t>
                </a:r>
                <a:endParaRPr lang="en-US" altLang="zh-CN" sz="1600"/>
              </a:p>
            </p:txBody>
          </p:sp>
          <p:sp>
            <p:nvSpPr>
              <p:cNvPr id="66603" name="Line 40"/>
              <p:cNvSpPr>
                <a:spLocks noChangeShapeType="1"/>
              </p:cNvSpPr>
              <p:nvPr/>
            </p:nvSpPr>
            <p:spPr bwMode="auto">
              <a:xfrm>
                <a:off x="2223" y="376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4" name="Line 41"/>
              <p:cNvSpPr>
                <a:spLocks noChangeShapeType="1"/>
              </p:cNvSpPr>
              <p:nvPr/>
            </p:nvSpPr>
            <p:spPr bwMode="auto">
              <a:xfrm>
                <a:off x="2396" y="3128"/>
                <a:ext cx="0" cy="6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5" name="Line 42"/>
              <p:cNvSpPr>
                <a:spLocks noChangeShapeType="1"/>
              </p:cNvSpPr>
              <p:nvPr/>
            </p:nvSpPr>
            <p:spPr bwMode="auto">
              <a:xfrm>
                <a:off x="2136" y="3367"/>
                <a:ext cx="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6" name="Rectangle 43"/>
              <p:cNvSpPr>
                <a:spLocks noChangeArrowheads="1"/>
              </p:cNvSpPr>
              <p:nvPr/>
            </p:nvSpPr>
            <p:spPr bwMode="auto">
              <a:xfrm>
                <a:off x="1704" y="3296"/>
                <a:ext cx="496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000CH</a:t>
                </a:r>
                <a:endParaRPr lang="en-US" altLang="zh-CN" sz="1600"/>
              </a:p>
            </p:txBody>
          </p:sp>
          <p:sp>
            <p:nvSpPr>
              <p:cNvPr id="66607" name="Text Box 44"/>
              <p:cNvSpPr txBox="1">
                <a:spLocks noChangeArrowheads="1"/>
              </p:cNvSpPr>
              <p:nvPr/>
            </p:nvSpPr>
            <p:spPr bwMode="auto">
              <a:xfrm>
                <a:off x="1445" y="3287"/>
                <a:ext cx="346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SI</a:t>
                </a:r>
                <a:endParaRPr lang="en-US" altLang="zh-CN" sz="1600"/>
              </a:p>
            </p:txBody>
          </p:sp>
          <p:sp>
            <p:nvSpPr>
              <p:cNvPr id="66608" name="Text Box 45"/>
              <p:cNvSpPr txBox="1">
                <a:spLocks noChangeArrowheads="1"/>
              </p:cNvSpPr>
              <p:nvPr/>
            </p:nvSpPr>
            <p:spPr bwMode="auto">
              <a:xfrm>
                <a:off x="1737" y="3675"/>
                <a:ext cx="635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23420H</a:t>
                </a:r>
                <a:endParaRPr lang="en-US" altLang="zh-CN" sz="1600"/>
              </a:p>
            </p:txBody>
          </p:sp>
          <p:sp>
            <p:nvSpPr>
              <p:cNvPr id="66609" name="AutoShape 46"/>
              <p:cNvSpPr/>
              <p:nvPr/>
            </p:nvSpPr>
            <p:spPr bwMode="auto">
              <a:xfrm>
                <a:off x="3565" y="3685"/>
                <a:ext cx="86" cy="318"/>
              </a:xfrm>
              <a:prstGeom prst="rightBrace">
                <a:avLst>
                  <a:gd name="adj1" fmla="val 3079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10" name="Rectangle 47"/>
              <p:cNvSpPr>
                <a:spLocks noChangeArrowheads="1"/>
              </p:cNvSpPr>
              <p:nvPr/>
            </p:nvSpPr>
            <p:spPr bwMode="auto">
              <a:xfrm>
                <a:off x="4049" y="3702"/>
                <a:ext cx="1144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ARRAY2(1,6)</a:t>
                </a:r>
                <a:endParaRPr lang="en-US" altLang="zh-CN" sz="1600"/>
              </a:p>
            </p:txBody>
          </p:sp>
          <p:sp>
            <p:nvSpPr>
              <p:cNvPr id="66611" name="Text Box 48"/>
              <p:cNvSpPr txBox="1">
                <a:spLocks noChangeArrowheads="1"/>
              </p:cNvSpPr>
              <p:nvPr/>
            </p:nvSpPr>
            <p:spPr bwMode="auto">
              <a:xfrm>
                <a:off x="3669" y="3748"/>
                <a:ext cx="345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AX</a:t>
                </a:r>
                <a:endParaRPr lang="en-US" altLang="zh-CN" sz="1600"/>
              </a:p>
            </p:txBody>
          </p:sp>
          <p:sp>
            <p:nvSpPr>
              <p:cNvPr id="66612" name="Rectangle 49"/>
              <p:cNvSpPr>
                <a:spLocks noChangeArrowheads="1"/>
              </p:cNvSpPr>
              <p:nvPr/>
            </p:nvSpPr>
            <p:spPr bwMode="auto">
              <a:xfrm>
                <a:off x="3787" y="1434"/>
                <a:ext cx="1510" cy="2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13" name="Line 50"/>
              <p:cNvSpPr>
                <a:spLocks noChangeShapeType="1"/>
              </p:cNvSpPr>
              <p:nvPr/>
            </p:nvSpPr>
            <p:spPr bwMode="auto">
              <a:xfrm>
                <a:off x="4210" y="1434"/>
                <a:ext cx="1" cy="2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4" name="Line 51"/>
              <p:cNvSpPr>
                <a:spLocks noChangeShapeType="1"/>
              </p:cNvSpPr>
              <p:nvPr/>
            </p:nvSpPr>
            <p:spPr bwMode="auto">
              <a:xfrm>
                <a:off x="4729" y="1434"/>
                <a:ext cx="0" cy="2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5" name="Text Box 52"/>
              <p:cNvSpPr txBox="1">
                <a:spLocks noChangeArrowheads="1"/>
              </p:cNvSpPr>
              <p:nvPr/>
            </p:nvSpPr>
            <p:spPr bwMode="auto">
              <a:xfrm>
                <a:off x="3715" y="1471"/>
                <a:ext cx="1678" cy="23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操作码  寻址方式  位移量</a:t>
                </a:r>
                <a:endParaRPr lang="zh-CN" altLang="en-US" sz="1600"/>
              </a:p>
            </p:txBody>
          </p:sp>
          <p:sp>
            <p:nvSpPr>
              <p:cNvPr id="66616" name="AutoShape 53"/>
              <p:cNvSpPr/>
              <p:nvPr/>
            </p:nvSpPr>
            <p:spPr bwMode="auto">
              <a:xfrm rot="5400000">
                <a:off x="4947" y="1476"/>
                <a:ext cx="79" cy="518"/>
              </a:xfrm>
              <a:prstGeom prst="rightBrace">
                <a:avLst>
                  <a:gd name="adj1" fmla="val 5461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17" name="Line 54"/>
              <p:cNvSpPr>
                <a:spLocks noChangeShapeType="1"/>
              </p:cNvSpPr>
              <p:nvPr/>
            </p:nvSpPr>
            <p:spPr bwMode="auto">
              <a:xfrm>
                <a:off x="4343" y="1769"/>
                <a:ext cx="0" cy="2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8" name="Oval 55"/>
              <p:cNvSpPr>
                <a:spLocks noChangeArrowheads="1"/>
              </p:cNvSpPr>
              <p:nvPr/>
            </p:nvSpPr>
            <p:spPr bwMode="auto">
              <a:xfrm>
                <a:off x="4256" y="2014"/>
                <a:ext cx="173" cy="1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19" name="Line 56"/>
              <p:cNvSpPr>
                <a:spLocks noChangeShapeType="1"/>
              </p:cNvSpPr>
              <p:nvPr/>
            </p:nvSpPr>
            <p:spPr bwMode="auto">
              <a:xfrm>
                <a:off x="4256" y="2094"/>
                <a:ext cx="1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0" name="Line 57"/>
              <p:cNvSpPr>
                <a:spLocks noChangeShapeType="1"/>
              </p:cNvSpPr>
              <p:nvPr/>
            </p:nvSpPr>
            <p:spPr bwMode="auto">
              <a:xfrm>
                <a:off x="4343" y="2014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1" name="Line 58"/>
              <p:cNvSpPr>
                <a:spLocks noChangeShapeType="1"/>
              </p:cNvSpPr>
              <p:nvPr/>
            </p:nvSpPr>
            <p:spPr bwMode="auto">
              <a:xfrm>
                <a:off x="4343" y="2173"/>
                <a:ext cx="0" cy="2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2" name="Oval 59"/>
              <p:cNvSpPr>
                <a:spLocks noChangeArrowheads="1"/>
              </p:cNvSpPr>
              <p:nvPr/>
            </p:nvSpPr>
            <p:spPr bwMode="auto">
              <a:xfrm>
                <a:off x="4256" y="2412"/>
                <a:ext cx="173" cy="1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23" name="Line 60"/>
              <p:cNvSpPr>
                <a:spLocks noChangeShapeType="1"/>
              </p:cNvSpPr>
              <p:nvPr/>
            </p:nvSpPr>
            <p:spPr bwMode="auto">
              <a:xfrm>
                <a:off x="4256" y="2492"/>
                <a:ext cx="1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4" name="Line 61"/>
              <p:cNvSpPr>
                <a:spLocks noChangeShapeType="1"/>
              </p:cNvSpPr>
              <p:nvPr/>
            </p:nvSpPr>
            <p:spPr bwMode="auto">
              <a:xfrm>
                <a:off x="4343" y="2412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5" name="Line 62"/>
              <p:cNvSpPr>
                <a:spLocks noChangeShapeType="1"/>
              </p:cNvSpPr>
              <p:nvPr/>
            </p:nvSpPr>
            <p:spPr bwMode="auto">
              <a:xfrm>
                <a:off x="4596" y="1766"/>
                <a:ext cx="1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6" name="Line 63"/>
              <p:cNvSpPr>
                <a:spLocks noChangeShapeType="1"/>
              </p:cNvSpPr>
              <p:nvPr/>
            </p:nvSpPr>
            <p:spPr bwMode="auto">
              <a:xfrm flipH="1">
                <a:off x="4429" y="2088"/>
                <a:ext cx="1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7" name="Text Box 64"/>
              <p:cNvSpPr txBox="1">
                <a:spLocks noChangeArrowheads="1"/>
              </p:cNvSpPr>
              <p:nvPr/>
            </p:nvSpPr>
            <p:spPr bwMode="auto">
              <a:xfrm>
                <a:off x="4014" y="1830"/>
                <a:ext cx="305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BX</a:t>
                </a:r>
                <a:endParaRPr lang="en-US" altLang="zh-CN" sz="1600"/>
              </a:p>
            </p:txBody>
          </p:sp>
          <p:sp>
            <p:nvSpPr>
              <p:cNvPr id="66628" name="Text Box 65"/>
              <p:cNvSpPr txBox="1">
                <a:spLocks noChangeArrowheads="1"/>
              </p:cNvSpPr>
              <p:nvPr/>
            </p:nvSpPr>
            <p:spPr bwMode="auto">
              <a:xfrm>
                <a:off x="4599" y="1803"/>
                <a:ext cx="259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SI</a:t>
                </a:r>
                <a:endParaRPr lang="en-US" altLang="zh-CN" sz="1600"/>
              </a:p>
            </p:txBody>
          </p:sp>
          <p:sp>
            <p:nvSpPr>
              <p:cNvPr id="66629" name="Line 66"/>
              <p:cNvSpPr>
                <a:spLocks noChangeShapeType="1"/>
              </p:cNvSpPr>
              <p:nvPr/>
            </p:nvSpPr>
            <p:spPr bwMode="auto">
              <a:xfrm>
                <a:off x="4988" y="1775"/>
                <a:ext cx="0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0" name="Line 67"/>
              <p:cNvSpPr>
                <a:spLocks noChangeShapeType="1"/>
              </p:cNvSpPr>
              <p:nvPr/>
            </p:nvSpPr>
            <p:spPr bwMode="auto">
              <a:xfrm flipH="1">
                <a:off x="4446" y="2492"/>
                <a:ext cx="5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1" name="Line 69"/>
              <p:cNvSpPr>
                <a:spLocks noChangeShapeType="1"/>
              </p:cNvSpPr>
              <p:nvPr/>
            </p:nvSpPr>
            <p:spPr bwMode="auto">
              <a:xfrm>
                <a:off x="4343" y="2571"/>
                <a:ext cx="0" cy="2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2" name="Text Box 70"/>
              <p:cNvSpPr txBox="1">
                <a:spLocks noChangeArrowheads="1"/>
              </p:cNvSpPr>
              <p:nvPr/>
            </p:nvSpPr>
            <p:spPr bwMode="auto">
              <a:xfrm>
                <a:off x="4153" y="2828"/>
                <a:ext cx="768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EA=3420H</a:t>
                </a:r>
                <a:endParaRPr lang="en-US" altLang="zh-CN" sz="1600"/>
              </a:p>
            </p:txBody>
          </p:sp>
          <p:sp>
            <p:nvSpPr>
              <p:cNvPr id="66633" name="AutoShape 71"/>
              <p:cNvSpPr/>
              <p:nvPr/>
            </p:nvSpPr>
            <p:spPr bwMode="auto">
              <a:xfrm rot="5400000">
                <a:off x="4429" y="1490"/>
                <a:ext cx="80" cy="519"/>
              </a:xfrm>
              <a:prstGeom prst="rightBrace">
                <a:avLst>
                  <a:gd name="adj1" fmla="val 5403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6565" name="Text Box 68"/>
            <p:cNvSpPr txBox="1">
              <a:spLocks noChangeArrowheads="1"/>
            </p:cNvSpPr>
            <p:nvPr/>
          </p:nvSpPr>
          <p:spPr bwMode="auto">
            <a:xfrm>
              <a:off x="4322" y="1979"/>
              <a:ext cx="508" cy="2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3400H</a:t>
              </a:r>
              <a:endParaRPr lang="en-US" altLang="zh-CN" sz="1600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8893175" cy="6842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DATA SEGMENT</a:t>
            </a:r>
            <a:endParaRPr lang="en-US" altLang="zh-CN" sz="2400" b="1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string db 'Hello world!',0DH,0Ah,'$'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count DW 14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DATA ENDS</a:t>
            </a:r>
            <a:endParaRPr lang="en-US" altLang="zh-CN" sz="2400" b="1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.</a:t>
            </a:r>
            <a:r>
              <a:rPr lang="zh-CN" altLang="en-US" b="1"/>
              <a:t>直接寻址</a:t>
            </a:r>
            <a:endParaRPr lang="zh-CN" altLang="en-US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mov dl,string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mov ah,2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int 21h           ;</a:t>
            </a:r>
            <a:r>
              <a:rPr lang="zh-CN" altLang="en-US" sz="2400" b="1"/>
              <a:t>显示字符</a:t>
            </a:r>
            <a:r>
              <a:rPr lang="en-US" altLang="zh-CN" sz="2400" b="1"/>
              <a:t>'H'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mov dl,string+1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mov ah,2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int 21h           ;</a:t>
            </a:r>
            <a:r>
              <a:rPr lang="zh-CN" altLang="en-US" sz="2400" b="1"/>
              <a:t>显示字符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e'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.....</a:t>
            </a:r>
            <a:endParaRPr lang="zh-CN" altLang="en-US" sz="2400" b="1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11188" y="3716338"/>
            <a:ext cx="2376487" cy="792162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6"/>
          <p:cNvSpPr>
            <a:spLocks noGrp="1" noChangeArrowheads="1"/>
          </p:cNvSpPr>
          <p:nvPr>
            <p:ph type="title"/>
          </p:nvPr>
        </p:nvSpPr>
        <p:spPr>
          <a:xfrm>
            <a:off x="142875" y="223838"/>
            <a:ext cx="8893175" cy="68421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77925"/>
            <a:ext cx="8820150" cy="4914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寄存器间接寻址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cx,count   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bx,offset string   </a:t>
            </a:r>
            <a:r>
              <a:rPr lang="zh-CN" altLang="en-US" b="1"/>
              <a:t>；</a:t>
            </a:r>
            <a:r>
              <a:rPr lang="en-US" altLang="zh-CN" b="1"/>
              <a:t>string</a:t>
            </a:r>
            <a:r>
              <a:rPr lang="zh-CN" altLang="en-US" b="1"/>
              <a:t>的偏移地址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next: mov dl,[bx]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mov ah,2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int 21h           </a:t>
            </a:r>
            <a:r>
              <a:rPr lang="zh-CN" altLang="en-US" b="1"/>
              <a:t>；显示一个字符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inc bx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loop next         ;</a:t>
            </a:r>
            <a:r>
              <a:rPr lang="zh-CN" altLang="en-US" b="1"/>
              <a:t>循环指令</a:t>
            </a:r>
            <a:endParaRPr lang="zh-CN" altLang="en-US" b="1"/>
          </a:p>
          <a:p>
            <a:pPr eaLnBrk="1" hangingPunct="1"/>
            <a:endParaRPr lang="zh-CN" altLang="en-US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8893175" cy="6842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   变址寻址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mov cx,count 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mov si,0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next:mov dl,string[si]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ah,2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int 21h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inc si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loop next</a:t>
            </a:r>
            <a:endParaRPr lang="en-US" altLang="zh-CN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8893175" cy="6842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77925"/>
            <a:ext cx="8893175" cy="4914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基址变址寻址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cx,count  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bx,offset string   </a:t>
            </a:r>
            <a:r>
              <a:rPr lang="zh-CN" altLang="en-US" b="1"/>
              <a:t>；</a:t>
            </a:r>
            <a:r>
              <a:rPr lang="en-US" altLang="zh-CN" b="1"/>
              <a:t>string</a:t>
            </a:r>
            <a:r>
              <a:rPr lang="zh-CN" altLang="en-US" b="1"/>
              <a:t>的偏移地址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si,0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next: mov dl,[bx][si]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ah,2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int 21h           </a:t>
            </a:r>
            <a:r>
              <a:rPr lang="zh-CN" altLang="en-US" b="1"/>
              <a:t>；显示一个字符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inc si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loop next         ;</a:t>
            </a:r>
            <a:r>
              <a:rPr lang="zh-CN" altLang="en-US" b="1"/>
              <a:t>循环指令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6"/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8893175" cy="6842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DOS</a:t>
            </a:r>
            <a:r>
              <a:rPr lang="zh-CN" altLang="en-US" b="1"/>
              <a:t>显示字符串功能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mov dx,offset string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mov ah,9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int 21h              ;</a:t>
            </a:r>
            <a:r>
              <a:rPr lang="zh-CN" altLang="en-US" b="1"/>
              <a:t>显示一串字符</a:t>
            </a:r>
            <a:endParaRPr lang="zh-CN" altLang="en-US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137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（四）串操作寻址方式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（8086/8088提供专门的串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指令，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数在存储器中）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611188" y="1125538"/>
            <a:ext cx="754380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串操作指令规定：隐含使用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作为源串在数据段（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DS）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中的地址指针。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隐含使用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作为目的串在附加段（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ES）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中的地址指针。</a:t>
            </a:r>
            <a:endParaRPr lang="zh-CN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684213" y="3213100"/>
            <a:ext cx="7467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标志寄存器中的方向位：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DF=0：SI，DI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自动增量；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DF=1：SI，DI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自动减量。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762000" y="5084763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字节串：增量/减量为1 ；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字 串  ： 增量/减量为2。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dvAuto="0" build="p"/>
      <p:bldP spid="282627" grpId="0" build="p"/>
      <p:bldP spid="282628" grpId="0" build="p"/>
      <p:bldP spid="28262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 bwMode="auto">
          <a:xfrm>
            <a:off x="395288" y="1989138"/>
            <a:ext cx="8208962" cy="1814512"/>
            <a:chOff x="249" y="1631"/>
            <a:chExt cx="5171" cy="1143"/>
          </a:xfrm>
        </p:grpSpPr>
        <p:sp>
          <p:nvSpPr>
            <p:cNvPr id="80903" name="Text Box 3"/>
            <p:cNvSpPr txBox="1">
              <a:spLocks noChangeArrowheads="1"/>
            </p:cNvSpPr>
            <p:nvPr/>
          </p:nvSpPr>
          <p:spPr bwMode="auto">
            <a:xfrm>
              <a:off x="249" y="1967"/>
              <a:ext cx="1152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DELT1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JMPLAB</a:t>
              </a: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04" name="Line 4"/>
            <p:cNvSpPr>
              <a:spLocks noChangeShapeType="1"/>
            </p:cNvSpPr>
            <p:nvPr/>
          </p:nvSpPr>
          <p:spPr bwMode="auto">
            <a:xfrm>
              <a:off x="1056" y="1871"/>
              <a:ext cx="3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5" name="Line 5"/>
            <p:cNvSpPr>
              <a:spLocks noChangeShapeType="1"/>
            </p:cNvSpPr>
            <p:nvPr/>
          </p:nvSpPr>
          <p:spPr bwMode="auto">
            <a:xfrm>
              <a:off x="1488" y="1871"/>
              <a:ext cx="9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6" name="Line 6"/>
            <p:cNvSpPr>
              <a:spLocks noChangeShapeType="1"/>
            </p:cNvSpPr>
            <p:nvPr/>
          </p:nvSpPr>
          <p:spPr bwMode="auto">
            <a:xfrm flipH="1" flipV="1">
              <a:off x="1200" y="1871"/>
              <a:ext cx="2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7" name="Line 7"/>
            <p:cNvSpPr>
              <a:spLocks noChangeShapeType="1"/>
            </p:cNvSpPr>
            <p:nvPr/>
          </p:nvSpPr>
          <p:spPr bwMode="auto">
            <a:xfrm>
              <a:off x="1202" y="2160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8" name="Line 8"/>
            <p:cNvSpPr>
              <a:spLocks noChangeShapeType="1"/>
            </p:cNvSpPr>
            <p:nvPr/>
          </p:nvSpPr>
          <p:spPr bwMode="auto">
            <a:xfrm>
              <a:off x="1440" y="2351"/>
              <a:ext cx="9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9" name="Text Box 9"/>
            <p:cNvSpPr txBox="1">
              <a:spLocks noChangeArrowheads="1"/>
            </p:cNvSpPr>
            <p:nvPr/>
          </p:nvSpPr>
          <p:spPr bwMode="auto">
            <a:xfrm>
              <a:off x="1632" y="1631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     JMPLAB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0" name="Line 10"/>
            <p:cNvSpPr>
              <a:spLocks noChangeShapeType="1"/>
            </p:cNvSpPr>
            <p:nvPr/>
          </p:nvSpPr>
          <p:spPr bwMode="auto">
            <a:xfrm>
              <a:off x="4032" y="1871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1" name="Line 11"/>
            <p:cNvSpPr>
              <a:spLocks noChangeShapeType="1"/>
            </p:cNvSpPr>
            <p:nvPr/>
          </p:nvSpPr>
          <p:spPr bwMode="auto">
            <a:xfrm>
              <a:off x="3456" y="2351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Line 12"/>
            <p:cNvSpPr>
              <a:spLocks noChangeShapeType="1"/>
            </p:cNvSpPr>
            <p:nvPr/>
          </p:nvSpPr>
          <p:spPr bwMode="auto">
            <a:xfrm>
              <a:off x="4032" y="2351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3" name="Line 13"/>
            <p:cNvSpPr>
              <a:spLocks noChangeShapeType="1"/>
            </p:cNvSpPr>
            <p:nvPr/>
          </p:nvSpPr>
          <p:spPr bwMode="auto">
            <a:xfrm flipV="1">
              <a:off x="3648" y="1967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4" name="Line 14"/>
            <p:cNvSpPr>
              <a:spLocks noChangeShapeType="1"/>
            </p:cNvSpPr>
            <p:nvPr/>
          </p:nvSpPr>
          <p:spPr bwMode="auto">
            <a:xfrm>
              <a:off x="3648" y="2111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5" name="Text Box 15"/>
            <p:cNvSpPr txBox="1">
              <a:spLocks noChangeArrowheads="1"/>
            </p:cNvSpPr>
            <p:nvPr/>
          </p:nvSpPr>
          <p:spPr bwMode="auto">
            <a:xfrm>
              <a:off x="2699" y="1714"/>
              <a:ext cx="1243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JMPLAB</a:t>
              </a: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DELT2         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6" name="Text Box 16"/>
            <p:cNvSpPr txBox="1">
              <a:spLocks noChangeArrowheads="1"/>
            </p:cNvSpPr>
            <p:nvPr/>
          </p:nvSpPr>
          <p:spPr bwMode="auto">
            <a:xfrm>
              <a:off x="4172" y="2156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     JMPLAB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7" name="Line 17"/>
            <p:cNvSpPr>
              <a:spLocks noChangeShapeType="1"/>
            </p:cNvSpPr>
            <p:nvPr/>
          </p:nvSpPr>
          <p:spPr bwMode="auto">
            <a:xfrm>
              <a:off x="1632" y="1631"/>
              <a:ext cx="0" cy="864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8" name="Line 18"/>
            <p:cNvSpPr>
              <a:spLocks noChangeShapeType="1"/>
            </p:cNvSpPr>
            <p:nvPr/>
          </p:nvSpPr>
          <p:spPr bwMode="auto">
            <a:xfrm>
              <a:off x="4176" y="1679"/>
              <a:ext cx="0" cy="816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Text Box 19"/>
            <p:cNvSpPr txBox="1">
              <a:spLocks noChangeArrowheads="1"/>
            </p:cNvSpPr>
            <p:nvPr/>
          </p:nvSpPr>
          <p:spPr bwMode="auto">
            <a:xfrm>
              <a:off x="1344" y="2543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a)</a:t>
              </a: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正向转移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20" name="Text Box 20"/>
            <p:cNvSpPr txBox="1">
              <a:spLocks noChangeArrowheads="1"/>
            </p:cNvSpPr>
            <p:nvPr/>
          </p:nvSpPr>
          <p:spPr bwMode="auto">
            <a:xfrm>
              <a:off x="3744" y="2543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b)</a:t>
              </a: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负向转移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6534" name="Text Box 22"/>
          <p:cNvSpPr txBox="1">
            <a:spLocks noChangeArrowheads="1"/>
          </p:cNvSpPr>
          <p:nvPr/>
        </p:nvSpPr>
        <p:spPr bwMode="auto">
          <a:xfrm>
            <a:off x="1619250" y="4221163"/>
            <a:ext cx="66976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短转移：（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DELT1≤127</a:t>
            </a: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DELT2</a:t>
            </a: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≥</a:t>
            </a:r>
            <a:r>
              <a:rPr lang="en-US" altLang="zh-CN" sz="2400" b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-128</a:t>
            </a: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	SHORT  JMPLAB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6535" name="Rectangle 23"/>
          <p:cNvSpPr>
            <a:spLocks noChangeArrowheads="1"/>
          </p:cNvSpPr>
          <p:nvPr/>
        </p:nvSpPr>
        <p:spPr bwMode="auto">
          <a:xfrm>
            <a:off x="684213" y="260350"/>
            <a:ext cx="567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、与转移地址相关的寻址方式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6536" name="Text Box 24"/>
          <p:cNvSpPr txBox="1">
            <a:spLocks noChangeArrowheads="1"/>
          </p:cNvSpPr>
          <p:nvPr/>
        </p:nvSpPr>
        <p:spPr bwMode="auto">
          <a:xfrm>
            <a:off x="755650" y="1181100"/>
            <a:ext cx="681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 b="0">
                <a:solidFill>
                  <a:srgbClr val="00FFFF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）段内直接寻址		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JMP     JMPLAB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571625" y="5286375"/>
            <a:ext cx="66976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长转移：（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DELT1≤32k-1</a:t>
            </a: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DELT2</a:t>
            </a: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≥</a:t>
            </a:r>
            <a:r>
              <a:rPr lang="en-US" altLang="zh-CN" sz="2400" b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-32k</a:t>
            </a: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	NEAR  JMPLAB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4" grpId="0"/>
      <p:bldP spid="576535" grpId="0"/>
      <p:bldP spid="576536" grpId="0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981075"/>
            <a:ext cx="8153400" cy="1368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zh-CN" altLang="en-US" sz="2400" b="1">
                <a:latin typeface="Times New Roman" panose="02020603050405020304" pitchFamily="18" charset="0"/>
              </a:rPr>
              <a:t>例：</a:t>
            </a:r>
            <a:r>
              <a:rPr lang="en-US" altLang="zh-CN" sz="2400" b="1">
                <a:latin typeface="Times New Roman" panose="02020603050405020304" pitchFamily="18" charset="0"/>
              </a:rPr>
              <a:t>JMP	CX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		        </a:t>
            </a:r>
            <a:r>
              <a:rPr lang="en-US" altLang="zh-CN" sz="2400" b="1">
                <a:latin typeface="Times New Roman" panose="02020603050405020304" pitchFamily="18" charset="0"/>
              </a:rPr>
              <a:t>JMP	WORD   PTR  [BX]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	       或   </a:t>
            </a:r>
            <a:r>
              <a:rPr lang="en-US" altLang="zh-CN" sz="2400" b="1">
                <a:latin typeface="Times New Roman" panose="02020603050405020304" pitchFamily="18" charset="0"/>
              </a:rPr>
              <a:t>JMP	[BX]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684213" y="3068638"/>
            <a:ext cx="8229600" cy="1857375"/>
            <a:chOff x="295" y="890"/>
            <a:chExt cx="5184" cy="1170"/>
          </a:xfrm>
        </p:grpSpPr>
        <p:sp>
          <p:nvSpPr>
            <p:cNvPr id="81927" name="Text Box 2"/>
            <p:cNvSpPr txBox="1">
              <a:spLocks noChangeArrowheads="1"/>
            </p:cNvSpPr>
            <p:nvPr/>
          </p:nvSpPr>
          <p:spPr bwMode="auto">
            <a:xfrm>
              <a:off x="295" y="890"/>
              <a:ext cx="5184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CODE1          SEGMENT	 CODE2       SEGMENT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JMPLAB:				JMP  FAR  PTR  JMPLAB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CODE1          ENDS		 CODE2        ENDS	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8" name="Line 4"/>
            <p:cNvSpPr>
              <a:spLocks noChangeShapeType="1"/>
            </p:cNvSpPr>
            <p:nvPr/>
          </p:nvSpPr>
          <p:spPr bwMode="auto">
            <a:xfrm>
              <a:off x="1539" y="1163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9" name="Line 5"/>
            <p:cNvSpPr>
              <a:spLocks noChangeShapeType="1"/>
            </p:cNvSpPr>
            <p:nvPr/>
          </p:nvSpPr>
          <p:spPr bwMode="auto">
            <a:xfrm>
              <a:off x="1251" y="1480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0" name="Line 6"/>
            <p:cNvSpPr>
              <a:spLocks noChangeShapeType="1"/>
            </p:cNvSpPr>
            <p:nvPr/>
          </p:nvSpPr>
          <p:spPr bwMode="auto">
            <a:xfrm>
              <a:off x="3878" y="1174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7543" name="Rectangle 7"/>
          <p:cNvSpPr>
            <a:spLocks noChangeArrowheads="1"/>
          </p:cNvSpPr>
          <p:nvPr/>
        </p:nvSpPr>
        <p:spPr bwMode="auto">
          <a:xfrm>
            <a:off x="468313" y="115888"/>
            <a:ext cx="329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） 段内间接寻址</a:t>
            </a:r>
            <a:endParaRPr lang="en-US" altLang="zh-CN" sz="28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7547" name="Rectangle 11"/>
          <p:cNvSpPr>
            <a:spLocks noChangeArrowheads="1"/>
          </p:cNvSpPr>
          <p:nvPr/>
        </p:nvSpPr>
        <p:spPr bwMode="auto">
          <a:xfrm>
            <a:off x="468313" y="2420938"/>
            <a:ext cx="8351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0">
                <a:solidFill>
                  <a:srgbClr val="66FF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） 段间直接寻址        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rPr>
              <a:t>JMP FAR PTR JMPLAB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6" name="圆角矩形标注 10"/>
          <p:cNvSpPr>
            <a:spLocks noChangeArrowheads="1"/>
          </p:cNvSpPr>
          <p:nvPr/>
        </p:nvSpPr>
        <p:spPr bwMode="auto">
          <a:xfrm>
            <a:off x="6286500" y="1500188"/>
            <a:ext cx="2714625" cy="714375"/>
          </a:xfrm>
          <a:prstGeom prst="wedgeRoundRectCallout">
            <a:avLst>
              <a:gd name="adj1" fmla="val -69681"/>
              <a:gd name="adj2" fmla="val -15565"/>
              <a:gd name="adj3" fmla="val 16667"/>
            </a:avLst>
          </a:prstGeom>
          <a:noFill/>
          <a:ln w="254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可以使用存储器操作数的任意寻址方式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43" grpId="0"/>
      <p:bldP spid="5775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8" name="Rectangle 12"/>
          <p:cNvSpPr>
            <a:spLocks noChangeArrowheads="1"/>
          </p:cNvSpPr>
          <p:nvPr/>
        </p:nvSpPr>
        <p:spPr bwMode="auto">
          <a:xfrm>
            <a:off x="428625" y="357188"/>
            <a:ext cx="835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0">
                <a:solidFill>
                  <a:srgbClr val="66FF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） 段间间接寻址        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rPr>
              <a:t>JMP DWORD PTR [BX]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1500" y="1214438"/>
            <a:ext cx="835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</a:rPr>
              <a:t>转移地址：存放在存储器中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</a:rPr>
              <a:t>个连续字节</a:t>
            </a:r>
            <a:endParaRPr lang="en-US" altLang="zh-CN" sz="28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42938" y="2000250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值：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 指定的存储单元中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个低字节内容</a:t>
            </a:r>
            <a:endParaRPr lang="en-US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42938" y="2714625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CS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值：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DS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 指定的存储单元中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个高字节内容</a:t>
            </a:r>
            <a:endParaRPr lang="en-US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-100013"/>
            <a:ext cx="8305800" cy="86360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3400" b="1">
                <a:solidFill>
                  <a:srgbClr val="FFFF00"/>
                </a:solidFill>
                <a:latin typeface="华文新魏" panose="02010800040101010101" pitchFamily="2" charset="-122"/>
              </a:rPr>
              <a:t> 二</a:t>
            </a: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、</a:t>
            </a:r>
            <a:r>
              <a:rPr lang="zh-CN" altLang="zh-CN" sz="3200" b="1">
                <a:solidFill>
                  <a:srgbClr val="FFFF00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8</a:t>
            </a:r>
            <a:r>
              <a:rPr lang="en-US" altLang="zh-CN" sz="3200" b="1">
                <a:solidFill>
                  <a:srgbClr val="FFFF00"/>
                </a:solidFill>
                <a:latin typeface="华文新魏" panose="02010800040101010101" pitchFamily="2" charset="-122"/>
              </a:rPr>
              <a:t>086</a:t>
            </a: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的硬件结构</a:t>
            </a:r>
            <a:endParaRPr lang="zh-CN" altLang="zh-CN" sz="3200" b="1">
              <a:solidFill>
                <a:srgbClr val="FFFF00"/>
              </a:solidFill>
            </a:endParaRPr>
          </a:p>
        </p:txBody>
      </p:sp>
      <p:sp>
        <p:nvSpPr>
          <p:cNvPr id="539720" name="Rectangle 72"/>
          <p:cNvSpPr>
            <a:spLocks noChangeArrowheads="1"/>
          </p:cNvSpPr>
          <p:nvPr/>
        </p:nvSpPr>
        <p:spPr bwMode="auto">
          <a:xfrm>
            <a:off x="395288" y="1052513"/>
            <a:ext cx="4214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1、8086/8088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的CPU</a:t>
            </a:r>
            <a:r>
              <a:rPr lang="zh-CN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结构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39721" name="Rectangle 73"/>
          <p:cNvSpPr>
            <a:spLocks noChangeArrowheads="1"/>
          </p:cNvSpPr>
          <p:nvPr/>
        </p:nvSpPr>
        <p:spPr bwMode="auto">
          <a:xfrm>
            <a:off x="179388" y="1484313"/>
            <a:ext cx="8763000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  <a:buClr>
                <a:schemeClr val="tx1"/>
              </a:buClr>
              <a:buSzPct val="90000"/>
            </a:pP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（1）执行部件（EU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E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xecution Unit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）：从指令队列中取出指令，完成指令规定的操作。（包括：16位ALU、通用R组、暂存器、标志R、EU控制器、16位数据通路）。</a:t>
            </a:r>
            <a:endParaRPr lang="zh-CN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60000"/>
              </a:spcBef>
              <a:buClr>
                <a:schemeClr val="tx1"/>
              </a:buClr>
              <a:buSzPct val="90000"/>
            </a:pP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（2）总线接口部件（BIU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-Bus Interface Unit)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：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完成CPU与主存或外设之间的数据传送。</a:t>
            </a:r>
            <a:b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即完成：从主存预取后续指令送到指令队列中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；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从主存取操作数，传送给EU执行指令（或反向传送）。</a:t>
            </a:r>
            <a:b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  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（包括：一组段R、指令指针、6字节指令队列、20位总线地址形成部件、总线控制逻辑）。 </a:t>
            </a:r>
            <a:endParaRPr lang="zh-CN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bldLvl="2" build="p"/>
      <p:bldP spid="539720" grpId="0"/>
      <p:bldP spid="5397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00113" y="333375"/>
            <a:ext cx="7543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6 .  I/O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端口寻址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接口的编址：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⑴与存储器统一编址：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寻址方式类似于存储器寻址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⑵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端口单独编址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使用专用的指令：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IN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，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OUT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矩形 2"/>
          <p:cNvSpPr>
            <a:spLocks noChangeArrowheads="1"/>
          </p:cNvSpPr>
          <p:nvPr/>
        </p:nvSpPr>
        <p:spPr bwMode="auto">
          <a:xfrm>
            <a:off x="1714500" y="4786313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操作必须通过累加器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AX 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AL。  </a:t>
            </a:r>
            <a:endParaRPr lang="en-US" altLang="zh-CN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750888" y="333375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（1）直接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端口寻址方式</a:t>
            </a:r>
            <a:endParaRPr lang="zh-CN" altLang="zh-CN" sz="8800" baseline="220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358775" y="4797425"/>
            <a:ext cx="8893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端口地址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n（8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位），可访问0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~255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以内的端口。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0600" y="1752600"/>
            <a:ext cx="7685088" cy="1066800"/>
            <a:chOff x="624" y="1104"/>
            <a:chExt cx="4841" cy="672"/>
          </a:xfrm>
        </p:grpSpPr>
        <p:sp>
          <p:nvSpPr>
            <p:cNvPr id="86024" name="Text Box 3"/>
            <p:cNvSpPr txBox="1">
              <a:spLocks noChangeArrowheads="1"/>
            </p:cNvSpPr>
            <p:nvPr/>
          </p:nvSpPr>
          <p:spPr bwMode="auto">
            <a:xfrm>
              <a:off x="624" y="1104"/>
              <a:ext cx="4841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IN AL，n     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输入指令，将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n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端口内                                                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IN AX，n    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容送入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AL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或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中。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25" name="AutoShape 6"/>
            <p:cNvSpPr/>
            <p:nvPr/>
          </p:nvSpPr>
          <p:spPr bwMode="auto">
            <a:xfrm>
              <a:off x="1837" y="1253"/>
              <a:ext cx="136" cy="454"/>
            </a:xfrm>
            <a:prstGeom prst="rightBrace">
              <a:avLst>
                <a:gd name="adj1" fmla="val 2780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990600" y="3505200"/>
            <a:ext cx="6553200" cy="1066800"/>
            <a:chOff x="624" y="2208"/>
            <a:chExt cx="4128" cy="672"/>
          </a:xfrm>
        </p:grpSpPr>
        <p:sp>
          <p:nvSpPr>
            <p:cNvPr id="86022" name="Text Box 4"/>
            <p:cNvSpPr txBox="1">
              <a:spLocks noChangeArrowheads="1"/>
            </p:cNvSpPr>
            <p:nvPr/>
          </p:nvSpPr>
          <p:spPr bwMode="auto">
            <a:xfrm>
              <a:off x="624" y="2208"/>
              <a:ext cx="412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OUT n，AL 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输出指令，将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AL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或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OUT n，AX     AX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内容送端口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n。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23" name="AutoShape 7"/>
            <p:cNvSpPr/>
            <p:nvPr/>
          </p:nvSpPr>
          <p:spPr bwMode="auto">
            <a:xfrm>
              <a:off x="2109" y="2296"/>
              <a:ext cx="136" cy="454"/>
            </a:xfrm>
            <a:prstGeom prst="rightBrace">
              <a:avLst>
                <a:gd name="adj1" fmla="val 2780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  <p:bldP spid="28467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（2） 间接端口寻址方式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143000" y="21336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685800" y="4437063"/>
            <a:ext cx="76311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DX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为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间址寄存器（16位地址）可访问0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~64K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范围的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端口。</a:t>
            </a:r>
            <a:endParaRPr lang="zh-CN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685800" y="1447800"/>
            <a:ext cx="7543800" cy="1066800"/>
            <a:chOff x="432" y="912"/>
            <a:chExt cx="4752" cy="672"/>
          </a:xfrm>
        </p:grpSpPr>
        <p:sp>
          <p:nvSpPr>
            <p:cNvPr id="88073" name="Text Box 4"/>
            <p:cNvSpPr txBox="1">
              <a:spLocks noChangeArrowheads="1"/>
            </p:cNvSpPr>
            <p:nvPr/>
          </p:nvSpPr>
          <p:spPr bwMode="auto">
            <a:xfrm>
              <a:off x="432" y="912"/>
              <a:ext cx="47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IN AL，DX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以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DX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内容为端口地址，</a:t>
              </a:r>
              <a:r>
                <a:rPr lang="zh-CN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                                                  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IN AX，DX </a:t>
              </a:r>
              <a:r>
                <a:rPr lang="en-US" altLang="zh-CN" sz="3200" baseline="36000">
                  <a:solidFill>
                    <a:schemeClr val="bg1"/>
                  </a:solidFill>
                  <a:latin typeface="Arial" panose="020B0604020202020204" pitchFamily="34" charset="0"/>
                </a:rPr>
                <a:t>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将数据送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AL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或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AX。</a:t>
              </a:r>
              <a:endParaRPr lang="en-US" altLang="zh-CN" sz="2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74" name="AutoShape 7"/>
            <p:cNvSpPr/>
            <p:nvPr/>
          </p:nvSpPr>
          <p:spPr bwMode="auto">
            <a:xfrm>
              <a:off x="1837" y="1026"/>
              <a:ext cx="136" cy="454"/>
            </a:xfrm>
            <a:prstGeom prst="rightBrace">
              <a:avLst>
                <a:gd name="adj1" fmla="val 2780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609600" y="2819400"/>
            <a:ext cx="8139113" cy="1066800"/>
            <a:chOff x="384" y="1776"/>
            <a:chExt cx="5127" cy="672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384" y="1776"/>
              <a:ext cx="512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OUT DX，AL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以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DX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内容为端口地址                                               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OUT DX，AX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将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AL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或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内容送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I/O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中。</a:t>
              </a:r>
              <a:endParaRPr lang="zh-CN" altLang="zh-CN" sz="32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72" name="AutoShape 8"/>
            <p:cNvSpPr/>
            <p:nvPr/>
          </p:nvSpPr>
          <p:spPr bwMode="auto">
            <a:xfrm>
              <a:off x="2064" y="1888"/>
              <a:ext cx="136" cy="454"/>
            </a:xfrm>
            <a:prstGeom prst="rightBrace">
              <a:avLst>
                <a:gd name="adj1" fmla="val 2780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28570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3352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</a:rPr>
              <a:t>（一）数据传送指令：</a:t>
            </a:r>
            <a:endParaRPr lang="zh-CN" altLang="en-US" b="1">
              <a:solidFill>
                <a:srgbClr val="66FFFF"/>
              </a:solidFill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zh-CN" altLang="en-US" b="1"/>
              <a:t>    将数据从一个地方传送到另一个地方。</a:t>
            </a:r>
            <a:endParaRPr lang="zh-CN" altLang="en-US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</a:rPr>
              <a:t>（二）算术运算指令</a:t>
            </a:r>
            <a:endParaRPr lang="zh-CN" altLang="en-US" b="1">
              <a:solidFill>
                <a:srgbClr val="66FFFF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</a:rPr>
              <a:t>（三）逻辑运算指令</a:t>
            </a:r>
            <a:endParaRPr lang="zh-CN" altLang="en-US" b="1">
              <a:solidFill>
                <a:srgbClr val="66FFFF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</a:rPr>
              <a:t>（四）程序控制指令</a:t>
            </a:r>
            <a:endParaRPr lang="zh-CN" altLang="en-US" b="1">
              <a:solidFill>
                <a:srgbClr val="66FFFF"/>
              </a:solidFill>
            </a:endParaRP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auto">
          <a:xfrm>
            <a:off x="539750" y="333375"/>
            <a:ext cx="30241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400">
                <a:solidFill>
                  <a:srgbClr val="FFFF00"/>
                </a:solidFill>
                <a:latin typeface="华文新魏" panose="02010800040101010101" pitchFamily="2" charset="-122"/>
              </a:rPr>
              <a:t>三、	指令类型</a:t>
            </a:r>
            <a:endParaRPr lang="zh-CN" altLang="en-US" sz="34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9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9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6" grpId="0" bldLvl="5" build="p"/>
      <p:bldP spid="57958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ChangeArrowheads="1"/>
          </p:cNvSpPr>
          <p:nvPr/>
        </p:nvSpPr>
        <p:spPr bwMode="auto">
          <a:xfrm>
            <a:off x="381000" y="547688"/>
            <a:ext cx="85836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CC66"/>
                </a:solidFill>
                <a:latin typeface="Arial" panose="020B0604020202020204" pitchFamily="34" charset="0"/>
              </a:rPr>
              <a:t>1.转移指令</a:t>
            </a:r>
            <a:endParaRPr lang="zh-CN" altLang="en-US">
              <a:solidFill>
                <a:srgbClr val="FFCC66"/>
              </a:solidFill>
              <a:latin typeface="Arial" panose="020B0604020202020204" pitchFamily="34" charset="0"/>
            </a:endParaRPr>
          </a:p>
          <a:p>
            <a:pPr lvl="3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   无条件转移：不受任何条件约束转移。</a:t>
            </a:r>
            <a:endParaRPr lang="zh-CN" altLang="en-US">
              <a:latin typeface="Arial" panose="020B0604020202020204" pitchFamily="34" charset="0"/>
            </a:endParaRPr>
          </a:p>
          <a:p>
            <a:pPr lvl="3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   条件转移：按状态寄存器标志转移。</a:t>
            </a:r>
            <a:endParaRPr lang="zh-CN" altLang="en-US">
              <a:latin typeface="Arial" panose="020B0604020202020204" pitchFamily="34" charset="0"/>
            </a:endParaRPr>
          </a:p>
          <a:p>
            <a:pPr lvl="3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   保存的标志包括：进位标志（</a:t>
            </a:r>
            <a:r>
              <a:rPr lang="en-US" altLang="zh-CN">
                <a:latin typeface="Arial" panose="020B0604020202020204" pitchFamily="34" charset="0"/>
              </a:rPr>
              <a:t>C），</a:t>
            </a:r>
            <a:r>
              <a:rPr lang="zh-CN" altLang="en-US">
                <a:latin typeface="Arial" panose="020B0604020202020204" pitchFamily="34" charset="0"/>
              </a:rPr>
              <a:t>结果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	为零标志（</a:t>
            </a:r>
            <a:r>
              <a:rPr lang="en-US" altLang="zh-CN">
                <a:latin typeface="Arial" panose="020B0604020202020204" pitchFamily="34" charset="0"/>
              </a:rPr>
              <a:t>Z），</a:t>
            </a:r>
            <a:r>
              <a:rPr lang="zh-CN" altLang="en-US">
                <a:latin typeface="Arial" panose="020B0604020202020204" pitchFamily="34" charset="0"/>
              </a:rPr>
              <a:t>结果为负标志（</a:t>
            </a:r>
            <a:r>
              <a:rPr lang="en-US" altLang="zh-CN">
                <a:latin typeface="Arial" panose="020B0604020202020204" pitchFamily="34" charset="0"/>
              </a:rPr>
              <a:t>S），</a:t>
            </a:r>
            <a:r>
              <a:rPr lang="zh-CN" altLang="en-US">
                <a:latin typeface="Arial" panose="020B0604020202020204" pitchFamily="34" charset="0"/>
              </a:rPr>
              <a:t>结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	果溢出标志（</a:t>
            </a:r>
            <a:r>
              <a:rPr lang="en-US" altLang="zh-CN">
                <a:latin typeface="Arial" panose="020B0604020202020204" pitchFamily="34" charset="0"/>
              </a:rPr>
              <a:t>O），</a:t>
            </a:r>
            <a:r>
              <a:rPr lang="zh-CN" altLang="en-US">
                <a:latin typeface="Arial" panose="020B0604020202020204" pitchFamily="34" charset="0"/>
              </a:rPr>
              <a:t>结果奇偶标志（</a:t>
            </a:r>
            <a:r>
              <a:rPr lang="en-US" altLang="zh-CN">
                <a:latin typeface="Arial" panose="020B0604020202020204" pitchFamily="34" charset="0"/>
              </a:rPr>
              <a:t>P）。</a:t>
            </a:r>
            <a:endParaRPr lang="en-US" altLang="zh-CN">
              <a:latin typeface="Arial" panose="020B0604020202020204" pitchFamily="34" charset="0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CC66"/>
                </a:solidFill>
                <a:latin typeface="Arial" panose="020B0604020202020204" pitchFamily="34" charset="0"/>
              </a:rPr>
              <a:t>2.循环控制指令</a:t>
            </a:r>
            <a:endParaRPr lang="zh-CN" altLang="en-US">
              <a:solidFill>
                <a:srgbClr val="FFCC66"/>
              </a:solidFill>
              <a:latin typeface="Arial" panose="020B0604020202020204" pitchFamily="34" charset="0"/>
            </a:endParaRPr>
          </a:p>
          <a:p>
            <a:pPr lvl="2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FFCC66"/>
                </a:solidFill>
                <a:latin typeface="Arial" panose="020B0604020202020204" pitchFamily="34" charset="0"/>
              </a:rPr>
              <a:t>3.子程序调用和返回指令</a:t>
            </a:r>
            <a:endParaRPr lang="zh-CN" altLang="en-US">
              <a:solidFill>
                <a:srgbClr val="FFCC66"/>
              </a:solidFill>
              <a:latin typeface="Arial" panose="020B0604020202020204" pitchFamily="34" charset="0"/>
            </a:endParaRPr>
          </a:p>
          <a:p>
            <a:pPr lvl="2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FFCC66"/>
                </a:solidFill>
                <a:latin typeface="Arial" panose="020B0604020202020204" pitchFamily="34" charset="0"/>
              </a:rPr>
              <a:t>4.程序自中断指令</a:t>
            </a:r>
            <a:endParaRPr lang="zh-CN" altLang="en-US">
              <a:solidFill>
                <a:srgbClr val="FFCC66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66FFFF"/>
                </a:solidFill>
                <a:latin typeface="Arial" panose="020B0604020202020204" pitchFamily="34" charset="0"/>
              </a:rPr>
              <a:t>（五）串处理类指令</a:t>
            </a:r>
            <a:endParaRPr lang="zh-CN" altLang="zh-CN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1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1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bldLvl="3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611188" y="404813"/>
            <a:ext cx="835342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66FFFF"/>
                </a:solidFill>
                <a:latin typeface="华文新魏" panose="02010800040101010101" pitchFamily="2" charset="-122"/>
              </a:rPr>
              <a:t>（六）输入输出类指令</a:t>
            </a:r>
            <a:endParaRPr lang="zh-CN" altLang="en-US">
              <a:solidFill>
                <a:srgbClr val="66FFFF"/>
              </a:solidFill>
              <a:latin typeface="华文新魏" panose="02010800040101010101" pitchFamily="2" charset="-122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1.设置专用的 </a:t>
            </a:r>
            <a:r>
              <a:rPr lang="en-US" altLang="zh-CN">
                <a:latin typeface="华文新魏" panose="02010800040101010101" pitchFamily="2" charset="-122"/>
              </a:rPr>
              <a:t>I/O </a:t>
            </a:r>
            <a:r>
              <a:rPr lang="zh-CN" altLang="en-US">
                <a:latin typeface="华文新魏" panose="02010800040101010101" pitchFamily="2" charset="-122"/>
              </a:rPr>
              <a:t>指令。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2.采用通用的数据传送指令实现 </a:t>
            </a:r>
            <a:r>
              <a:rPr lang="en-US" altLang="en-US">
                <a:latin typeface="华文新魏" panose="02010800040101010101" pitchFamily="2" charset="-122"/>
              </a:rPr>
              <a:t>I/O</a:t>
            </a:r>
            <a:r>
              <a:rPr lang="en-US" altLang="zh-CN">
                <a:latin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</a:rPr>
              <a:t>操作。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3.通过 </a:t>
            </a:r>
            <a:r>
              <a:rPr lang="en-US" altLang="en-US">
                <a:latin typeface="华文新魏" panose="02010800040101010101" pitchFamily="2" charset="-122"/>
              </a:rPr>
              <a:t>I/O </a:t>
            </a:r>
            <a:r>
              <a:rPr lang="zh-CN" altLang="en-US">
                <a:latin typeface="华文新魏" panose="02010800040101010101" pitchFamily="2" charset="-122"/>
              </a:rPr>
              <a:t>处理机执行 </a:t>
            </a:r>
            <a:r>
              <a:rPr lang="en-US" altLang="en-US">
                <a:latin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</a:rPr>
              <a:t>操作。</a:t>
            </a:r>
            <a:endParaRPr lang="zh-CN" altLang="en-US">
              <a:latin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66FFFF"/>
                </a:solidFill>
                <a:latin typeface="华文新魏" panose="02010800040101010101" pitchFamily="2" charset="-122"/>
              </a:rPr>
              <a:t>（七）系统控制类指令（包含特权指令、标志位</a:t>
            </a:r>
            <a:br>
              <a:rPr lang="zh-CN" altLang="en-US">
                <a:solidFill>
                  <a:srgbClr val="66FFFF"/>
                </a:solidFill>
                <a:latin typeface="华文新魏" panose="02010800040101010101" pitchFamily="2" charset="-122"/>
              </a:rPr>
            </a:br>
            <a:r>
              <a:rPr lang="zh-CN" altLang="en-US">
                <a:solidFill>
                  <a:srgbClr val="66FFFF"/>
                </a:solidFill>
                <a:latin typeface="华文新魏" panose="02010800040101010101" pitchFamily="2" charset="-122"/>
              </a:rPr>
              <a:t>	  设置或复位指令、停机指令等）</a:t>
            </a:r>
            <a:endParaRPr lang="zh-CN" altLang="en-US">
              <a:solidFill>
                <a:srgbClr val="66FFFF"/>
              </a:solidFill>
              <a:latin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  特权指令特点及用途：</a:t>
            </a:r>
            <a:endParaRPr lang="zh-CN" altLang="en-US">
              <a:latin typeface="华文新魏" panose="02010800040101010101" pitchFamily="2" charset="-122"/>
            </a:endParaRP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 不直接提供给用户使用。</a:t>
            </a:r>
            <a:endParaRPr lang="zh-CN" altLang="en-US">
              <a:latin typeface="华文新魏" panose="02010800040101010101" pitchFamily="2" charset="-122"/>
            </a:endParaRP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 任务的创建和切换，检测用户的访问权限，</a:t>
            </a:r>
            <a:br>
              <a:rPr lang="zh-CN" altLang="en-US">
                <a:latin typeface="华文新魏" panose="02010800040101010101" pitchFamily="2" charset="-122"/>
              </a:rPr>
            </a:br>
            <a:r>
              <a:rPr lang="zh-CN" altLang="en-US">
                <a:latin typeface="华文新魏" panose="02010800040101010101" pitchFamily="2" charset="-122"/>
              </a:rPr>
              <a:t>   改变系统的工作方式。</a:t>
            </a:r>
            <a:endParaRPr lang="zh-CN" altLang="en-US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ldLvl="2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1026"/>
          <p:cNvSpPr txBox="1">
            <a:spLocks noChangeArrowheads="1"/>
          </p:cNvSpPr>
          <p:nvPr/>
        </p:nvSpPr>
        <p:spPr bwMode="auto">
          <a:xfrm>
            <a:off x="395288" y="333375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六、8086/8088指令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86723" name="Text Box 1027"/>
          <p:cNvSpPr txBox="1">
            <a:spLocks noChangeArrowheads="1"/>
          </p:cNvSpPr>
          <p:nvPr/>
        </p:nvSpPr>
        <p:spPr bwMode="auto">
          <a:xfrm>
            <a:off x="684213" y="1282700"/>
            <a:ext cx="79200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除串操作指令外，所有指令只允许有一个</a:t>
            </a:r>
            <a:b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 操作数在存储器中。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86724" name="Text Box 1028"/>
          <p:cNvSpPr txBox="1">
            <a:spLocks noChangeArrowheads="1"/>
          </p:cNvSpPr>
          <p:nvPr/>
        </p:nvSpPr>
        <p:spPr bwMode="auto">
          <a:xfrm>
            <a:off x="468313" y="2636838"/>
            <a:ext cx="84597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1. 传送类指令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（数据传送指令，专用累加器传</a:t>
            </a:r>
            <a:b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送指令，标志位传送指令，地址传送指令）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/>
      <p:bldP spid="286723" grpId="0"/>
      <p:bldP spid="28672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（一） 数据传送指令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827088" y="1701800"/>
            <a:ext cx="7993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solidFill>
                  <a:srgbClr val="66FFFF"/>
                </a:solidFill>
                <a:latin typeface="华文新魏" panose="02010800040101010101" pitchFamily="2" charset="-122"/>
              </a:rPr>
              <a:t>指令格式：</a:t>
            </a:r>
            <a:r>
              <a:rPr lang="en-US" altLang="zh-CN" sz="3200">
                <a:solidFill>
                  <a:srgbClr val="66FFFF"/>
                </a:solidFill>
                <a:latin typeface="Times New Roman" panose="02020603050405020304" pitchFamily="18" charset="0"/>
              </a:rPr>
              <a:t>MOV DST，SRC；</a:t>
            </a:r>
            <a:endParaRPr lang="en-US" altLang="zh-CN" sz="320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912813" y="2392363"/>
            <a:ext cx="7620000" cy="4349750"/>
            <a:chOff x="575" y="1189"/>
            <a:chExt cx="4800" cy="2740"/>
          </a:xfrm>
        </p:grpSpPr>
        <p:sp>
          <p:nvSpPr>
            <p:cNvPr id="98311" name="Rectangle 5"/>
            <p:cNvSpPr>
              <a:spLocks noChangeArrowheads="1"/>
            </p:cNvSpPr>
            <p:nvPr/>
          </p:nvSpPr>
          <p:spPr bwMode="auto">
            <a:xfrm>
              <a:off x="2063" y="1189"/>
              <a:ext cx="8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立即数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98312" name="Line 6"/>
            <p:cNvSpPr>
              <a:spLocks noChangeShapeType="1"/>
            </p:cNvSpPr>
            <p:nvPr/>
          </p:nvSpPr>
          <p:spPr bwMode="auto">
            <a:xfrm>
              <a:off x="2063" y="1189"/>
              <a:ext cx="81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3" name="Line 7"/>
            <p:cNvSpPr>
              <a:spLocks noChangeShapeType="1"/>
            </p:cNvSpPr>
            <p:nvPr/>
          </p:nvSpPr>
          <p:spPr bwMode="auto">
            <a:xfrm>
              <a:off x="2063" y="1515"/>
              <a:ext cx="81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4" name="Line 8"/>
            <p:cNvSpPr>
              <a:spLocks noChangeShapeType="1"/>
            </p:cNvSpPr>
            <p:nvPr/>
          </p:nvSpPr>
          <p:spPr bwMode="auto">
            <a:xfrm>
              <a:off x="2063" y="1189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5" name="Line 9"/>
            <p:cNvSpPr>
              <a:spLocks noChangeShapeType="1"/>
            </p:cNvSpPr>
            <p:nvPr/>
          </p:nvSpPr>
          <p:spPr bwMode="auto">
            <a:xfrm>
              <a:off x="2879" y="1189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6" name="Rectangle 10"/>
            <p:cNvSpPr>
              <a:spLocks noChangeArrowheads="1"/>
            </p:cNvSpPr>
            <p:nvPr/>
          </p:nvSpPr>
          <p:spPr bwMode="auto">
            <a:xfrm>
              <a:off x="575" y="2005"/>
              <a:ext cx="91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存储器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98317" name="Line 11"/>
            <p:cNvSpPr>
              <a:spLocks noChangeShapeType="1"/>
            </p:cNvSpPr>
            <p:nvPr/>
          </p:nvSpPr>
          <p:spPr bwMode="auto">
            <a:xfrm>
              <a:off x="575" y="2005"/>
              <a:ext cx="91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8" name="Line 12"/>
            <p:cNvSpPr>
              <a:spLocks noChangeShapeType="1"/>
            </p:cNvSpPr>
            <p:nvPr/>
          </p:nvSpPr>
          <p:spPr bwMode="auto">
            <a:xfrm>
              <a:off x="575" y="2533"/>
              <a:ext cx="91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9" name="Line 13"/>
            <p:cNvSpPr>
              <a:spLocks noChangeShapeType="1"/>
            </p:cNvSpPr>
            <p:nvPr/>
          </p:nvSpPr>
          <p:spPr bwMode="auto">
            <a:xfrm>
              <a:off x="575" y="2005"/>
              <a:ext cx="0" cy="5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0" name="Line 14"/>
            <p:cNvSpPr>
              <a:spLocks noChangeShapeType="1"/>
            </p:cNvSpPr>
            <p:nvPr/>
          </p:nvSpPr>
          <p:spPr bwMode="auto">
            <a:xfrm>
              <a:off x="1487" y="2005"/>
              <a:ext cx="0" cy="5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1" name="Rectangle 15"/>
            <p:cNvSpPr>
              <a:spLocks noChangeArrowheads="1"/>
            </p:cNvSpPr>
            <p:nvPr/>
          </p:nvSpPr>
          <p:spPr bwMode="auto">
            <a:xfrm>
              <a:off x="3695" y="1909"/>
              <a:ext cx="144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通用寄存器</a:t>
              </a:r>
              <a:endParaRPr lang="zh-CN" altLang="en-US" sz="24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000" b="0">
                  <a:solidFill>
                    <a:schemeClr val="bg1"/>
                  </a:solidFill>
                </a:rPr>
                <a:t>AX BX CX DX SI    DI   BP SP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98322" name="Line 16"/>
            <p:cNvSpPr>
              <a:spLocks noChangeShapeType="1"/>
            </p:cNvSpPr>
            <p:nvPr/>
          </p:nvSpPr>
          <p:spPr bwMode="auto">
            <a:xfrm>
              <a:off x="3695" y="1909"/>
              <a:ext cx="14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3" name="Line 17"/>
            <p:cNvSpPr>
              <a:spLocks noChangeShapeType="1"/>
            </p:cNvSpPr>
            <p:nvPr/>
          </p:nvSpPr>
          <p:spPr bwMode="auto">
            <a:xfrm>
              <a:off x="3695" y="2821"/>
              <a:ext cx="14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4" name="Line 18"/>
            <p:cNvSpPr>
              <a:spLocks noChangeShapeType="1"/>
            </p:cNvSpPr>
            <p:nvPr/>
          </p:nvSpPr>
          <p:spPr bwMode="auto">
            <a:xfrm>
              <a:off x="3695" y="1909"/>
              <a:ext cx="0" cy="9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5" name="Line 19"/>
            <p:cNvSpPr>
              <a:spLocks noChangeShapeType="1"/>
            </p:cNvSpPr>
            <p:nvPr/>
          </p:nvSpPr>
          <p:spPr bwMode="auto">
            <a:xfrm>
              <a:off x="5135" y="1909"/>
              <a:ext cx="0" cy="9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6" name="Rectangle 20"/>
            <p:cNvSpPr>
              <a:spLocks noChangeArrowheads="1"/>
            </p:cNvSpPr>
            <p:nvPr/>
          </p:nvSpPr>
          <p:spPr bwMode="auto">
            <a:xfrm>
              <a:off x="1727" y="3349"/>
              <a:ext cx="16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     段寄存器</a:t>
              </a:r>
              <a:endParaRPr lang="zh-CN" altLang="en-US" sz="24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400" b="0">
                  <a:solidFill>
                    <a:schemeClr val="bg1"/>
                  </a:solidFill>
                </a:rPr>
                <a:t>  DS    ES    SS</a:t>
              </a:r>
              <a:endParaRPr lang="en-US" altLang="zh-CN" sz="2400" b="0">
                <a:solidFill>
                  <a:schemeClr val="bg1"/>
                </a:solidFill>
              </a:endParaRPr>
            </a:p>
          </p:txBody>
        </p:sp>
        <p:sp>
          <p:nvSpPr>
            <p:cNvPr id="98327" name="Line 21"/>
            <p:cNvSpPr>
              <a:spLocks noChangeShapeType="1"/>
            </p:cNvSpPr>
            <p:nvPr/>
          </p:nvSpPr>
          <p:spPr bwMode="auto">
            <a:xfrm>
              <a:off x="1727" y="3349"/>
              <a:ext cx="168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8" name="Line 22"/>
            <p:cNvSpPr>
              <a:spLocks noChangeShapeType="1"/>
            </p:cNvSpPr>
            <p:nvPr/>
          </p:nvSpPr>
          <p:spPr bwMode="auto">
            <a:xfrm>
              <a:off x="1727" y="3907"/>
              <a:ext cx="168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9" name="Line 23"/>
            <p:cNvSpPr>
              <a:spLocks noChangeShapeType="1"/>
            </p:cNvSpPr>
            <p:nvPr/>
          </p:nvSpPr>
          <p:spPr bwMode="auto">
            <a:xfrm>
              <a:off x="1727" y="3349"/>
              <a:ext cx="0" cy="58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0" name="Line 24"/>
            <p:cNvSpPr>
              <a:spLocks noChangeShapeType="1"/>
            </p:cNvSpPr>
            <p:nvPr/>
          </p:nvSpPr>
          <p:spPr bwMode="auto">
            <a:xfrm>
              <a:off x="3407" y="3349"/>
              <a:ext cx="0" cy="58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1" name="Rectangle 25"/>
            <p:cNvSpPr>
              <a:spLocks noChangeArrowheads="1"/>
            </p:cNvSpPr>
            <p:nvPr/>
          </p:nvSpPr>
          <p:spPr bwMode="auto">
            <a:xfrm>
              <a:off x="2207" y="2629"/>
              <a:ext cx="8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400" b="0">
                  <a:solidFill>
                    <a:schemeClr val="bg1"/>
                  </a:solidFill>
                </a:rPr>
                <a:t>    CS</a:t>
              </a:r>
              <a:endParaRPr lang="en-US" altLang="zh-CN" sz="2400" b="0">
                <a:solidFill>
                  <a:schemeClr val="bg1"/>
                </a:solidFill>
              </a:endParaRPr>
            </a:p>
          </p:txBody>
        </p:sp>
        <p:sp>
          <p:nvSpPr>
            <p:cNvPr id="98332" name="Line 26"/>
            <p:cNvSpPr>
              <a:spLocks noChangeShapeType="1"/>
            </p:cNvSpPr>
            <p:nvPr/>
          </p:nvSpPr>
          <p:spPr bwMode="auto">
            <a:xfrm>
              <a:off x="2207" y="2629"/>
              <a:ext cx="81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3" name="Line 27"/>
            <p:cNvSpPr>
              <a:spLocks noChangeShapeType="1"/>
            </p:cNvSpPr>
            <p:nvPr/>
          </p:nvSpPr>
          <p:spPr bwMode="auto">
            <a:xfrm>
              <a:off x="2207" y="2955"/>
              <a:ext cx="81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4" name="Line 28"/>
            <p:cNvSpPr>
              <a:spLocks noChangeShapeType="1"/>
            </p:cNvSpPr>
            <p:nvPr/>
          </p:nvSpPr>
          <p:spPr bwMode="auto">
            <a:xfrm>
              <a:off x="2207" y="2629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5" name="Line 29"/>
            <p:cNvSpPr>
              <a:spLocks noChangeShapeType="1"/>
            </p:cNvSpPr>
            <p:nvPr/>
          </p:nvSpPr>
          <p:spPr bwMode="auto">
            <a:xfrm>
              <a:off x="3023" y="2629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6" name="Line 30"/>
            <p:cNvSpPr>
              <a:spLocks noChangeShapeType="1"/>
            </p:cNvSpPr>
            <p:nvPr/>
          </p:nvSpPr>
          <p:spPr bwMode="auto">
            <a:xfrm flipH="1">
              <a:off x="1487" y="2101"/>
              <a:ext cx="67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7" name="Line 31"/>
            <p:cNvSpPr>
              <a:spLocks noChangeShapeType="1"/>
            </p:cNvSpPr>
            <p:nvPr/>
          </p:nvSpPr>
          <p:spPr bwMode="auto">
            <a:xfrm flipH="1">
              <a:off x="1487" y="2389"/>
              <a:ext cx="86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8" name="Line 32"/>
            <p:cNvSpPr>
              <a:spLocks noChangeShapeType="1"/>
            </p:cNvSpPr>
            <p:nvPr/>
          </p:nvSpPr>
          <p:spPr bwMode="auto">
            <a:xfrm flipH="1">
              <a:off x="1487" y="2485"/>
              <a:ext cx="48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9" name="Line 33"/>
            <p:cNvSpPr>
              <a:spLocks noChangeShapeType="1"/>
            </p:cNvSpPr>
            <p:nvPr/>
          </p:nvSpPr>
          <p:spPr bwMode="auto">
            <a:xfrm flipH="1">
              <a:off x="1487" y="2245"/>
              <a:ext cx="129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0" name="Line 34"/>
            <p:cNvSpPr>
              <a:spLocks noChangeShapeType="1"/>
            </p:cNvSpPr>
            <p:nvPr/>
          </p:nvSpPr>
          <p:spPr bwMode="auto">
            <a:xfrm>
              <a:off x="2159" y="1525"/>
              <a:ext cx="0" cy="5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1" name="Line 35"/>
            <p:cNvSpPr>
              <a:spLocks noChangeShapeType="1"/>
            </p:cNvSpPr>
            <p:nvPr/>
          </p:nvSpPr>
          <p:spPr bwMode="auto">
            <a:xfrm>
              <a:off x="2783" y="1525"/>
              <a:ext cx="0" cy="5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2" name="Line 36"/>
            <p:cNvSpPr>
              <a:spLocks noChangeShapeType="1"/>
            </p:cNvSpPr>
            <p:nvPr/>
          </p:nvSpPr>
          <p:spPr bwMode="auto">
            <a:xfrm>
              <a:off x="2783" y="2101"/>
              <a:ext cx="91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3" name="Line 37"/>
            <p:cNvSpPr>
              <a:spLocks noChangeShapeType="1"/>
            </p:cNvSpPr>
            <p:nvPr/>
          </p:nvSpPr>
          <p:spPr bwMode="auto">
            <a:xfrm>
              <a:off x="2783" y="2245"/>
              <a:ext cx="91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4" name="Line 38"/>
            <p:cNvSpPr>
              <a:spLocks noChangeShapeType="1"/>
            </p:cNvSpPr>
            <p:nvPr/>
          </p:nvSpPr>
          <p:spPr bwMode="auto">
            <a:xfrm>
              <a:off x="2735" y="2389"/>
              <a:ext cx="96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5" name="Line 39"/>
            <p:cNvSpPr>
              <a:spLocks noChangeShapeType="1"/>
            </p:cNvSpPr>
            <p:nvPr/>
          </p:nvSpPr>
          <p:spPr bwMode="auto">
            <a:xfrm>
              <a:off x="2351" y="2389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6" name="Line 40"/>
            <p:cNvSpPr>
              <a:spLocks noChangeShapeType="1"/>
            </p:cNvSpPr>
            <p:nvPr/>
          </p:nvSpPr>
          <p:spPr bwMode="auto">
            <a:xfrm>
              <a:off x="2735" y="2389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7" name="Line 41"/>
            <p:cNvSpPr>
              <a:spLocks noChangeShapeType="1"/>
            </p:cNvSpPr>
            <p:nvPr/>
          </p:nvSpPr>
          <p:spPr bwMode="auto">
            <a:xfrm>
              <a:off x="1967" y="2485"/>
              <a:ext cx="0" cy="86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8" name="Line 42"/>
            <p:cNvSpPr>
              <a:spLocks noChangeShapeType="1"/>
            </p:cNvSpPr>
            <p:nvPr/>
          </p:nvSpPr>
          <p:spPr bwMode="auto">
            <a:xfrm>
              <a:off x="3263" y="2629"/>
              <a:ext cx="0" cy="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9" name="Line 43"/>
            <p:cNvSpPr>
              <a:spLocks noChangeShapeType="1"/>
            </p:cNvSpPr>
            <p:nvPr/>
          </p:nvSpPr>
          <p:spPr bwMode="auto">
            <a:xfrm>
              <a:off x="3263" y="2629"/>
              <a:ext cx="43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0" name="Line 44"/>
            <p:cNvSpPr>
              <a:spLocks noChangeShapeType="1"/>
            </p:cNvSpPr>
            <p:nvPr/>
          </p:nvSpPr>
          <p:spPr bwMode="auto">
            <a:xfrm flipH="1">
              <a:off x="5135" y="2005"/>
              <a:ext cx="2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1" name="Line 45"/>
            <p:cNvSpPr>
              <a:spLocks noChangeShapeType="1"/>
            </p:cNvSpPr>
            <p:nvPr/>
          </p:nvSpPr>
          <p:spPr bwMode="auto">
            <a:xfrm flipH="1">
              <a:off x="5135" y="2629"/>
              <a:ext cx="2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2" name="Line 46"/>
            <p:cNvSpPr>
              <a:spLocks noChangeShapeType="1"/>
            </p:cNvSpPr>
            <p:nvPr/>
          </p:nvSpPr>
          <p:spPr bwMode="auto">
            <a:xfrm>
              <a:off x="5375" y="2005"/>
              <a:ext cx="0" cy="6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095" name="Rectangle 47"/>
          <p:cNvSpPr>
            <a:spLocks noGrp="1" noChangeArrowheads="1"/>
          </p:cNvSpPr>
          <p:nvPr>
            <p:ph type="title"/>
          </p:nvPr>
        </p:nvSpPr>
        <p:spPr>
          <a:xfrm>
            <a:off x="5616575" y="5886450"/>
            <a:ext cx="2987675" cy="71120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FFCC00"/>
                </a:solidFill>
                <a:ea typeface="黑体" panose="02010609060101010101" pitchFamily="49" charset="-122"/>
              </a:rPr>
              <a:t>指令数据传送方向</a:t>
            </a:r>
            <a:endParaRPr lang="zh-CN" altLang="en-US" sz="2400">
              <a:solidFill>
                <a:srgbClr val="FFCC00"/>
              </a:solidFill>
              <a:ea typeface="黑体" panose="02010609060101010101" pitchFamily="49" charset="-122"/>
            </a:endParaRP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755650" y="105251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（1） 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MOV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数据传送指令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/>
      <p:bldP spid="514051" grpId="0"/>
      <p:bldP spid="514095" grpId="0"/>
      <p:bldP spid="5140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（1） 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MOV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数据传送指令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827088" y="1270000"/>
            <a:ext cx="799306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指令格式：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MOV DST，SRC；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操作数可以是字节、字，源、目的操作数位数必</a:t>
            </a:r>
            <a:b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须一致，且不能同时在存储器中。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755650" y="2852738"/>
            <a:ext cx="7993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源操作数：可在通用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R、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R、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存储器中、或为立</a:t>
            </a:r>
            <a:b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即数。</a:t>
            </a:r>
            <a:endParaRPr lang="zh-CN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-36513" y="3789363"/>
            <a:ext cx="655320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• 目的操作数：不能为立即数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/CS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539750" y="4437063"/>
            <a:ext cx="777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目的地址是段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名时，源操作数不能是立即数（立即数不能直接传给段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R）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684213" y="5445125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间不能直接传送数据。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  <p:bldP spid="287747" grpId="0"/>
      <p:bldP spid="287748" grpId="0"/>
      <p:bldP spid="287749" grpId="0"/>
      <p:bldP spid="287750" grpId="0"/>
      <p:bldP spid="2877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914400" y="333375"/>
            <a:ext cx="7239000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 1：立即数送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或存储单元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AH，2AH；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字节传送；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CX，1234H；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字传送；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DA_BYTE, 02FH;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字节传送；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DA_WORD,1020H;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字传送;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042988" y="4149725"/>
            <a:ext cx="5638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 2: 寄存器之间传送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AL,  BL;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MOV ES,  AX;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9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build="p"/>
      <p:bldP spid="289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51"/>
          <p:cNvGrpSpPr/>
          <p:nvPr/>
        </p:nvGrpSpPr>
        <p:grpSpPr bwMode="auto">
          <a:xfrm>
            <a:off x="555625" y="230188"/>
            <a:ext cx="7921625" cy="6294437"/>
            <a:chOff x="350" y="73"/>
            <a:chExt cx="4990" cy="3965"/>
          </a:xfrm>
        </p:grpSpPr>
        <p:sp>
          <p:nvSpPr>
            <p:cNvPr id="17411" name="Rectangle 103"/>
            <p:cNvSpPr>
              <a:spLocks noChangeArrowheads="1"/>
            </p:cNvSpPr>
            <p:nvPr/>
          </p:nvSpPr>
          <p:spPr bwMode="auto">
            <a:xfrm>
              <a:off x="1349" y="2478"/>
              <a:ext cx="3356" cy="156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2" name="Rectangle 104"/>
            <p:cNvSpPr>
              <a:spLocks noChangeArrowheads="1"/>
            </p:cNvSpPr>
            <p:nvPr/>
          </p:nvSpPr>
          <p:spPr bwMode="auto">
            <a:xfrm>
              <a:off x="1394" y="754"/>
              <a:ext cx="3220" cy="136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3" name="Text Box 105"/>
            <p:cNvSpPr txBox="1">
              <a:spLocks noChangeArrowheads="1"/>
            </p:cNvSpPr>
            <p:nvPr/>
          </p:nvSpPr>
          <p:spPr bwMode="auto">
            <a:xfrm>
              <a:off x="1884" y="845"/>
              <a:ext cx="2156" cy="18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总线控制逻辑</a:t>
              </a:r>
              <a:endParaRPr lang="zh-CN" altLang="en-US" sz="1600"/>
            </a:p>
          </p:txBody>
        </p:sp>
        <p:sp>
          <p:nvSpPr>
            <p:cNvPr id="17414" name="Text Box 106"/>
            <p:cNvSpPr txBox="1">
              <a:spLocks noChangeArrowheads="1"/>
            </p:cNvSpPr>
            <p:nvPr/>
          </p:nvSpPr>
          <p:spPr bwMode="auto">
            <a:xfrm>
              <a:off x="1884" y="1094"/>
              <a:ext cx="2156" cy="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位地址形成逻辑</a:t>
              </a:r>
              <a:endParaRPr lang="zh-CN" altLang="en-US" sz="1600"/>
            </a:p>
          </p:txBody>
        </p:sp>
        <p:sp>
          <p:nvSpPr>
            <p:cNvPr id="17415" name="Text Box 107"/>
            <p:cNvSpPr txBox="1">
              <a:spLocks noChangeArrowheads="1"/>
            </p:cNvSpPr>
            <p:nvPr/>
          </p:nvSpPr>
          <p:spPr bwMode="auto">
            <a:xfrm>
              <a:off x="1718" y="1344"/>
              <a:ext cx="2488" cy="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段寄存器（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CS,DS,ES,SS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/>
            </a:p>
          </p:txBody>
        </p:sp>
        <p:sp>
          <p:nvSpPr>
            <p:cNvPr id="17416" name="Text Box 108"/>
            <p:cNvSpPr txBox="1">
              <a:spLocks noChangeArrowheads="1"/>
            </p:cNvSpPr>
            <p:nvPr/>
          </p:nvSpPr>
          <p:spPr bwMode="auto">
            <a:xfrm>
              <a:off x="1884" y="1594"/>
              <a:ext cx="2156" cy="18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指令指针 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(IP)</a:t>
              </a:r>
              <a:endParaRPr lang="en-US" altLang="zh-CN" sz="1600"/>
            </a:p>
          </p:txBody>
        </p:sp>
        <p:sp>
          <p:nvSpPr>
            <p:cNvPr id="17417" name="Text Box 109"/>
            <p:cNvSpPr txBox="1">
              <a:spLocks noChangeArrowheads="1"/>
            </p:cNvSpPr>
            <p:nvPr/>
          </p:nvSpPr>
          <p:spPr bwMode="auto">
            <a:xfrm>
              <a:off x="1884" y="1843"/>
              <a:ext cx="2156" cy="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指令队列 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(6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字节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600"/>
            </a:p>
          </p:txBody>
        </p:sp>
        <p:sp>
          <p:nvSpPr>
            <p:cNvPr id="17418" name="AutoShape 110"/>
            <p:cNvSpPr>
              <a:spLocks noChangeArrowheads="1"/>
            </p:cNvSpPr>
            <p:nvPr/>
          </p:nvSpPr>
          <p:spPr bwMode="auto">
            <a:xfrm>
              <a:off x="2800" y="470"/>
              <a:ext cx="306" cy="312"/>
            </a:xfrm>
            <a:prstGeom prst="upDownArrow">
              <a:avLst>
                <a:gd name="adj1" fmla="val 50000"/>
                <a:gd name="adj2" fmla="val 2038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9" name="AutoShape 111"/>
            <p:cNvSpPr>
              <a:spLocks noChangeArrowheads="1"/>
            </p:cNvSpPr>
            <p:nvPr/>
          </p:nvSpPr>
          <p:spPr bwMode="auto">
            <a:xfrm>
              <a:off x="2753" y="2129"/>
              <a:ext cx="306" cy="312"/>
            </a:xfrm>
            <a:prstGeom prst="upDownArrow">
              <a:avLst>
                <a:gd name="adj1" fmla="val 50000"/>
                <a:gd name="adj2" fmla="val 2038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0" name="Text Box 140"/>
            <p:cNvSpPr txBox="1">
              <a:spLocks noChangeArrowheads="1"/>
            </p:cNvSpPr>
            <p:nvPr/>
          </p:nvSpPr>
          <p:spPr bwMode="auto">
            <a:xfrm>
              <a:off x="3081" y="2187"/>
              <a:ext cx="432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lang="zh-CN" altLang="en-US" sz="16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421" name="Text Box 141"/>
            <p:cNvSpPr txBox="1">
              <a:spLocks noChangeArrowheads="1"/>
            </p:cNvSpPr>
            <p:nvPr/>
          </p:nvSpPr>
          <p:spPr bwMode="auto">
            <a:xfrm>
              <a:off x="1530" y="2182"/>
              <a:ext cx="1165" cy="20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通用寄存器</a:t>
              </a:r>
              <a:endParaRPr lang="zh-CN" altLang="en-US" sz="16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422" name="Text Box 142"/>
            <p:cNvSpPr txBox="1">
              <a:spLocks noChangeArrowheads="1"/>
            </p:cNvSpPr>
            <p:nvPr/>
          </p:nvSpPr>
          <p:spPr bwMode="auto">
            <a:xfrm>
              <a:off x="350" y="1106"/>
              <a:ext cx="1128" cy="3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总线接口部件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(BIU)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17423" name="Rectangle 112"/>
            <p:cNvSpPr>
              <a:spLocks noChangeArrowheads="1"/>
            </p:cNvSpPr>
            <p:nvPr/>
          </p:nvSpPr>
          <p:spPr bwMode="auto">
            <a:xfrm>
              <a:off x="1515" y="2592"/>
              <a:ext cx="1521" cy="1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4" name="Line 113"/>
            <p:cNvSpPr>
              <a:spLocks noChangeShapeType="1"/>
            </p:cNvSpPr>
            <p:nvPr/>
          </p:nvSpPr>
          <p:spPr bwMode="auto">
            <a:xfrm>
              <a:off x="1515" y="2740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14"/>
            <p:cNvSpPr>
              <a:spLocks noChangeShapeType="1"/>
            </p:cNvSpPr>
            <p:nvPr/>
          </p:nvSpPr>
          <p:spPr bwMode="auto">
            <a:xfrm>
              <a:off x="1515" y="2888"/>
              <a:ext cx="15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15"/>
            <p:cNvSpPr>
              <a:spLocks noChangeShapeType="1"/>
            </p:cNvSpPr>
            <p:nvPr/>
          </p:nvSpPr>
          <p:spPr bwMode="auto">
            <a:xfrm flipH="1">
              <a:off x="1515" y="3037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116"/>
            <p:cNvSpPr>
              <a:spLocks noChangeShapeType="1"/>
            </p:cNvSpPr>
            <p:nvPr/>
          </p:nvSpPr>
          <p:spPr bwMode="auto">
            <a:xfrm>
              <a:off x="1515" y="3185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117"/>
            <p:cNvSpPr>
              <a:spLocks noChangeShapeType="1"/>
            </p:cNvSpPr>
            <p:nvPr/>
          </p:nvSpPr>
          <p:spPr bwMode="auto">
            <a:xfrm>
              <a:off x="1515" y="3341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18"/>
            <p:cNvSpPr>
              <a:spLocks noChangeShapeType="1"/>
            </p:cNvSpPr>
            <p:nvPr/>
          </p:nvSpPr>
          <p:spPr bwMode="auto">
            <a:xfrm>
              <a:off x="1521" y="3528"/>
              <a:ext cx="15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19"/>
            <p:cNvSpPr>
              <a:spLocks noChangeShapeType="1"/>
            </p:cNvSpPr>
            <p:nvPr/>
          </p:nvSpPr>
          <p:spPr bwMode="auto">
            <a:xfrm>
              <a:off x="1515" y="3715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20"/>
            <p:cNvSpPr>
              <a:spLocks noChangeShapeType="1"/>
            </p:cNvSpPr>
            <p:nvPr/>
          </p:nvSpPr>
          <p:spPr bwMode="auto">
            <a:xfrm>
              <a:off x="2274" y="2592"/>
              <a:ext cx="1" cy="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Text Box 121"/>
            <p:cNvSpPr txBox="1">
              <a:spLocks noChangeArrowheads="1"/>
            </p:cNvSpPr>
            <p:nvPr/>
          </p:nvSpPr>
          <p:spPr bwMode="auto">
            <a:xfrm>
              <a:off x="1259" y="2583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17433" name="Text Box 122"/>
            <p:cNvSpPr txBox="1">
              <a:spLocks noChangeArrowheads="1"/>
            </p:cNvSpPr>
            <p:nvPr/>
          </p:nvSpPr>
          <p:spPr bwMode="auto">
            <a:xfrm>
              <a:off x="1259" y="2731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  <a:endParaRPr lang="en-US" altLang="zh-CN" sz="1600"/>
            </a:p>
          </p:txBody>
        </p:sp>
        <p:sp>
          <p:nvSpPr>
            <p:cNvPr id="17434" name="Text Box 123"/>
            <p:cNvSpPr txBox="1">
              <a:spLocks noChangeArrowheads="1"/>
            </p:cNvSpPr>
            <p:nvPr/>
          </p:nvSpPr>
          <p:spPr bwMode="auto">
            <a:xfrm>
              <a:off x="1259" y="2879"/>
              <a:ext cx="380" cy="1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CX</a:t>
              </a:r>
              <a:endParaRPr lang="en-US" altLang="zh-CN" sz="1600"/>
            </a:p>
          </p:txBody>
        </p:sp>
        <p:sp>
          <p:nvSpPr>
            <p:cNvPr id="17435" name="Text Box 124"/>
            <p:cNvSpPr txBox="1">
              <a:spLocks noChangeArrowheads="1"/>
            </p:cNvSpPr>
            <p:nvPr/>
          </p:nvSpPr>
          <p:spPr bwMode="auto">
            <a:xfrm>
              <a:off x="1259" y="3028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DX</a:t>
              </a:r>
              <a:endParaRPr lang="en-US" altLang="zh-CN" sz="1600"/>
            </a:p>
          </p:txBody>
        </p:sp>
        <p:sp>
          <p:nvSpPr>
            <p:cNvPr id="17436" name="Text Box 125"/>
            <p:cNvSpPr txBox="1">
              <a:spLocks noChangeArrowheads="1"/>
            </p:cNvSpPr>
            <p:nvPr/>
          </p:nvSpPr>
          <p:spPr bwMode="auto">
            <a:xfrm>
              <a:off x="1259" y="3183"/>
              <a:ext cx="331" cy="1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endParaRPr lang="en-US" altLang="zh-CN" sz="1600"/>
            </a:p>
          </p:txBody>
        </p:sp>
        <p:sp>
          <p:nvSpPr>
            <p:cNvPr id="17437" name="Text Box 126"/>
            <p:cNvSpPr txBox="1">
              <a:spLocks noChangeArrowheads="1"/>
            </p:cNvSpPr>
            <p:nvPr/>
          </p:nvSpPr>
          <p:spPr bwMode="auto">
            <a:xfrm>
              <a:off x="1259" y="3371"/>
              <a:ext cx="353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BP</a:t>
              </a:r>
              <a:endParaRPr lang="en-US" altLang="zh-CN" sz="1600"/>
            </a:p>
          </p:txBody>
        </p:sp>
        <p:sp>
          <p:nvSpPr>
            <p:cNvPr id="17438" name="Text Box 127"/>
            <p:cNvSpPr txBox="1">
              <a:spLocks noChangeArrowheads="1"/>
            </p:cNvSpPr>
            <p:nvPr/>
          </p:nvSpPr>
          <p:spPr bwMode="auto">
            <a:xfrm>
              <a:off x="1259" y="3558"/>
              <a:ext cx="353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  <a:endParaRPr lang="en-US" altLang="zh-CN" sz="1600"/>
            </a:p>
          </p:txBody>
        </p:sp>
        <p:sp>
          <p:nvSpPr>
            <p:cNvPr id="17439" name="Text Box 128"/>
            <p:cNvSpPr txBox="1">
              <a:spLocks noChangeArrowheads="1"/>
            </p:cNvSpPr>
            <p:nvPr/>
          </p:nvSpPr>
          <p:spPr bwMode="auto">
            <a:xfrm>
              <a:off x="1259" y="3745"/>
              <a:ext cx="353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endParaRPr lang="en-US" altLang="zh-CN" sz="1600"/>
            </a:p>
          </p:txBody>
        </p:sp>
        <p:sp>
          <p:nvSpPr>
            <p:cNvPr id="17440" name="Text Box 129"/>
            <p:cNvSpPr txBox="1">
              <a:spLocks noChangeArrowheads="1"/>
            </p:cNvSpPr>
            <p:nvPr/>
          </p:nvSpPr>
          <p:spPr bwMode="auto">
            <a:xfrm>
              <a:off x="1743" y="2556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AH</a:t>
              </a:r>
              <a:endParaRPr lang="en-US" altLang="zh-CN" sz="1600"/>
            </a:p>
          </p:txBody>
        </p:sp>
        <p:sp>
          <p:nvSpPr>
            <p:cNvPr id="17441" name="Text Box 130"/>
            <p:cNvSpPr txBox="1">
              <a:spLocks noChangeArrowheads="1"/>
            </p:cNvSpPr>
            <p:nvPr/>
          </p:nvSpPr>
          <p:spPr bwMode="auto">
            <a:xfrm>
              <a:off x="2427" y="2565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AL</a:t>
              </a:r>
              <a:endParaRPr lang="en-US" altLang="zh-CN" sz="1600"/>
            </a:p>
          </p:txBody>
        </p:sp>
        <p:sp>
          <p:nvSpPr>
            <p:cNvPr id="17442" name="Text Box 131"/>
            <p:cNvSpPr txBox="1">
              <a:spLocks noChangeArrowheads="1"/>
            </p:cNvSpPr>
            <p:nvPr/>
          </p:nvSpPr>
          <p:spPr bwMode="auto">
            <a:xfrm>
              <a:off x="1743" y="2704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BH</a:t>
              </a:r>
              <a:endParaRPr lang="en-US" altLang="zh-CN" sz="1600"/>
            </a:p>
          </p:txBody>
        </p:sp>
        <p:sp>
          <p:nvSpPr>
            <p:cNvPr id="17443" name="Text Box 132"/>
            <p:cNvSpPr txBox="1">
              <a:spLocks noChangeArrowheads="1"/>
            </p:cNvSpPr>
            <p:nvPr/>
          </p:nvSpPr>
          <p:spPr bwMode="auto">
            <a:xfrm>
              <a:off x="1743" y="2852"/>
              <a:ext cx="380" cy="1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CH</a:t>
              </a:r>
              <a:endParaRPr lang="en-US" altLang="zh-CN" sz="1600"/>
            </a:p>
          </p:txBody>
        </p:sp>
        <p:sp>
          <p:nvSpPr>
            <p:cNvPr id="17444" name="Text Box 133"/>
            <p:cNvSpPr txBox="1">
              <a:spLocks noChangeArrowheads="1"/>
            </p:cNvSpPr>
            <p:nvPr/>
          </p:nvSpPr>
          <p:spPr bwMode="auto">
            <a:xfrm>
              <a:off x="1752" y="3019"/>
              <a:ext cx="483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DH</a:t>
              </a:r>
              <a:endParaRPr lang="en-US" altLang="zh-CN" sz="1600"/>
            </a:p>
          </p:txBody>
        </p:sp>
        <p:sp>
          <p:nvSpPr>
            <p:cNvPr id="17445" name="Text Box 134"/>
            <p:cNvSpPr txBox="1">
              <a:spLocks noChangeArrowheads="1"/>
            </p:cNvSpPr>
            <p:nvPr/>
          </p:nvSpPr>
          <p:spPr bwMode="auto">
            <a:xfrm>
              <a:off x="2427" y="2713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BL</a:t>
              </a:r>
              <a:endParaRPr lang="en-US" altLang="zh-CN" sz="1600"/>
            </a:p>
          </p:txBody>
        </p:sp>
        <p:sp>
          <p:nvSpPr>
            <p:cNvPr id="17446" name="Text Box 135"/>
            <p:cNvSpPr txBox="1">
              <a:spLocks noChangeArrowheads="1"/>
            </p:cNvSpPr>
            <p:nvPr/>
          </p:nvSpPr>
          <p:spPr bwMode="auto">
            <a:xfrm>
              <a:off x="2427" y="2861"/>
              <a:ext cx="380" cy="1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CL</a:t>
              </a:r>
              <a:endParaRPr lang="en-US" altLang="zh-CN" sz="1600"/>
            </a:p>
          </p:txBody>
        </p:sp>
        <p:sp>
          <p:nvSpPr>
            <p:cNvPr id="17447" name="Text Box 136"/>
            <p:cNvSpPr txBox="1">
              <a:spLocks noChangeArrowheads="1"/>
            </p:cNvSpPr>
            <p:nvPr/>
          </p:nvSpPr>
          <p:spPr bwMode="auto">
            <a:xfrm>
              <a:off x="2427" y="3010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DL</a:t>
              </a:r>
              <a:endParaRPr lang="en-US" altLang="zh-CN" sz="1600"/>
            </a:p>
          </p:txBody>
        </p:sp>
        <p:sp>
          <p:nvSpPr>
            <p:cNvPr id="17448" name="Text Box 137"/>
            <p:cNvSpPr txBox="1">
              <a:spLocks noChangeArrowheads="1"/>
            </p:cNvSpPr>
            <p:nvPr/>
          </p:nvSpPr>
          <p:spPr bwMode="auto">
            <a:xfrm>
              <a:off x="3493" y="2592"/>
              <a:ext cx="940" cy="20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1600">
                  <a:solidFill>
                    <a:schemeClr val="bg1"/>
                  </a:solidFill>
                  <a:latin typeface="华文新魏" panose="02010800040101010101" pitchFamily="2" charset="-122"/>
                  <a:sym typeface="+mn-ea"/>
                </a:rPr>
                <a:t>暂存器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lang="en-US" altLang="zh-CN" sz="1600"/>
            </a:p>
          </p:txBody>
        </p:sp>
        <p:sp>
          <p:nvSpPr>
            <p:cNvPr id="17449" name="Text Box 138"/>
            <p:cNvSpPr txBox="1">
              <a:spLocks noChangeArrowheads="1"/>
            </p:cNvSpPr>
            <p:nvPr/>
          </p:nvSpPr>
          <p:spPr bwMode="auto">
            <a:xfrm>
              <a:off x="3402" y="3029"/>
              <a:ext cx="1031" cy="4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标志寄存器</a:t>
              </a:r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FLAGS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FR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/>
            </a:p>
          </p:txBody>
        </p:sp>
        <p:sp>
          <p:nvSpPr>
            <p:cNvPr id="17450" name="Text Box 139"/>
            <p:cNvSpPr txBox="1">
              <a:spLocks noChangeArrowheads="1"/>
            </p:cNvSpPr>
            <p:nvPr/>
          </p:nvSpPr>
          <p:spPr bwMode="auto">
            <a:xfrm>
              <a:off x="3402" y="3608"/>
              <a:ext cx="940" cy="20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EU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控制器</a:t>
              </a:r>
              <a:endParaRPr lang="zh-CN" altLang="en-US" sz="1600"/>
            </a:p>
          </p:txBody>
        </p:sp>
        <p:sp>
          <p:nvSpPr>
            <p:cNvPr id="17451" name="Text Box 143"/>
            <p:cNvSpPr txBox="1">
              <a:spLocks noChangeArrowheads="1"/>
            </p:cNvSpPr>
            <p:nvPr/>
          </p:nvSpPr>
          <p:spPr bwMode="auto">
            <a:xfrm>
              <a:off x="1756" y="3154"/>
              <a:ext cx="105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堆栈指针寄存器</a:t>
              </a:r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/>
            </a:p>
          </p:txBody>
        </p:sp>
        <p:sp>
          <p:nvSpPr>
            <p:cNvPr id="17452" name="Text Box 144"/>
            <p:cNvSpPr txBox="1">
              <a:spLocks noChangeArrowheads="1"/>
            </p:cNvSpPr>
            <p:nvPr/>
          </p:nvSpPr>
          <p:spPr bwMode="auto">
            <a:xfrm>
              <a:off x="1756" y="3341"/>
              <a:ext cx="1293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基址指针寄存器</a:t>
              </a:r>
              <a:endParaRPr lang="zh-CN" altLang="en-US" sz="1600"/>
            </a:p>
          </p:txBody>
        </p:sp>
        <p:sp>
          <p:nvSpPr>
            <p:cNvPr id="17453" name="Text Box 145"/>
            <p:cNvSpPr txBox="1">
              <a:spLocks noChangeArrowheads="1"/>
            </p:cNvSpPr>
            <p:nvPr/>
          </p:nvSpPr>
          <p:spPr bwMode="auto">
            <a:xfrm>
              <a:off x="1756" y="3528"/>
              <a:ext cx="105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源变址寄存器</a:t>
              </a:r>
              <a:endParaRPr lang="zh-CN" altLang="en-US" sz="1600"/>
            </a:p>
          </p:txBody>
        </p:sp>
        <p:sp>
          <p:nvSpPr>
            <p:cNvPr id="17454" name="Text Box 146"/>
            <p:cNvSpPr txBox="1">
              <a:spLocks noChangeArrowheads="1"/>
            </p:cNvSpPr>
            <p:nvPr/>
          </p:nvSpPr>
          <p:spPr bwMode="auto">
            <a:xfrm>
              <a:off x="1756" y="3715"/>
              <a:ext cx="105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目的变址寄存器</a:t>
              </a:r>
              <a:endParaRPr lang="zh-CN" altLang="en-US" sz="1600"/>
            </a:p>
          </p:txBody>
        </p:sp>
        <p:sp>
          <p:nvSpPr>
            <p:cNvPr id="17455" name="Text Box 147"/>
            <p:cNvSpPr txBox="1">
              <a:spLocks noChangeArrowheads="1"/>
            </p:cNvSpPr>
            <p:nvPr/>
          </p:nvSpPr>
          <p:spPr bwMode="auto">
            <a:xfrm>
              <a:off x="1394" y="73"/>
              <a:ext cx="3810" cy="1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8086</a:t>
              </a: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总线（地址总线、数据总线、控制总线）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7456" name="AutoShape 148"/>
            <p:cNvSpPr>
              <a:spLocks noChangeArrowheads="1"/>
            </p:cNvSpPr>
            <p:nvPr/>
          </p:nvSpPr>
          <p:spPr bwMode="auto">
            <a:xfrm>
              <a:off x="713" y="345"/>
              <a:ext cx="4627" cy="182"/>
            </a:xfrm>
            <a:prstGeom prst="leftRightArrow">
              <a:avLst>
                <a:gd name="adj1" fmla="val 50000"/>
                <a:gd name="adj2" fmla="val 508344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6096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 3: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与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之间传送。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AL,  DB_BYTE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762000" y="1412875"/>
            <a:ext cx="78486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 4: 把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DA_BYTE1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字节单元内容传送到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DA_BYTE2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字节单元中。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AH, DA_BYTE1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 DA_BYTE2, AH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 5: 把立即数10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20H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传送给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DS ,ES。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 AX ,  1020H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 DS  ,  AX 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  ES ,  AX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build="p"/>
      <p:bldP spid="29081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/>
          <p:cNvSpPr txBox="1">
            <a:spLocks noChangeArrowheads="1"/>
          </p:cNvSpPr>
          <p:nvPr/>
        </p:nvSpPr>
        <p:spPr bwMode="auto">
          <a:xfrm>
            <a:off x="2987675" y="4652963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不能使用段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R、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立即数。</a:t>
            </a:r>
            <a:endParaRPr lang="zh-CN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2987675" y="5157788"/>
            <a:ext cx="5637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交换数据可为字、字节，只能在通用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之间或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R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与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M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之间进行。</a:t>
            </a:r>
            <a:endParaRPr lang="zh-CN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539750" y="377825"/>
            <a:ext cx="3532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XCHG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交换指令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11188" y="1196975"/>
            <a:ext cx="7086600" cy="1647825"/>
            <a:chOff x="385" y="754"/>
            <a:chExt cx="4464" cy="1038"/>
          </a:xfrm>
        </p:grpSpPr>
        <p:sp>
          <p:nvSpPr>
            <p:cNvPr id="105505" name="Text Box 6"/>
            <p:cNvSpPr txBox="1">
              <a:spLocks noChangeArrowheads="1"/>
            </p:cNvSpPr>
            <p:nvPr/>
          </p:nvSpPr>
          <p:spPr bwMode="auto">
            <a:xfrm>
              <a:off x="385" y="754"/>
              <a:ext cx="4464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66FFFF"/>
                  </a:solidFill>
                  <a:latin typeface="Arial" panose="020B0604020202020204" pitchFamily="34" charset="0"/>
                </a:rPr>
                <a:t>XCHG  DST,  SRC </a:t>
              </a:r>
              <a:endParaRPr lang="en-US" altLang="zh-CN" sz="3200" b="0">
                <a:solidFill>
                  <a:srgbClr val="66FFFF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5050"/>
                </a:buClr>
                <a:buFont typeface="Wingdings" panose="05000000000000000000" pitchFamily="2" charset="2"/>
                <a:buChar char="p"/>
              </a:pPr>
              <a:r>
                <a:rPr lang="en-US" altLang="zh-CN" sz="2800" b="0">
                  <a:solidFill>
                    <a:schemeClr val="bg1"/>
                  </a:solidFill>
                  <a:latin typeface="Arial" panose="020B0604020202020204" pitchFamily="34" charset="0"/>
                </a:rPr>
                <a:t>(SRC       </a:t>
              </a:r>
              <a:r>
                <a:rPr lang="en-US" altLang="zh-CN" sz="2800" b="0">
                  <a:solidFill>
                    <a:schemeClr val="bg1"/>
                  </a:solidFill>
                  <a:latin typeface="Arial" panose="020B0604020202020204" pitchFamily="34" charset="0"/>
                  <a:sym typeface="Monotype Sorts" pitchFamily="2" charset="2"/>
                </a:rPr>
                <a:t>DST) </a:t>
              </a:r>
              <a:r>
                <a:rPr lang="zh-CN" altLang="en-US" sz="2800" b="0">
                  <a:solidFill>
                    <a:schemeClr val="bg1"/>
                  </a:solidFill>
                  <a:latin typeface="Arial" panose="020B0604020202020204" pitchFamily="34" charset="0"/>
                  <a:sym typeface="Monotype Sorts" pitchFamily="2" charset="2"/>
                </a:rPr>
                <a:t>将源地址的内容与目的地址内容相互交换。</a:t>
              </a:r>
              <a:endParaRPr lang="zh-CN" altLang="en-US" sz="2800" b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506" name="AutoShape 7"/>
            <p:cNvSpPr>
              <a:spLocks noChangeArrowheads="1"/>
            </p:cNvSpPr>
            <p:nvPr/>
          </p:nvSpPr>
          <p:spPr bwMode="auto">
            <a:xfrm>
              <a:off x="1220" y="1245"/>
              <a:ext cx="409" cy="227"/>
            </a:xfrm>
            <a:prstGeom prst="leftRightArrow">
              <a:avLst>
                <a:gd name="adj1" fmla="val 50000"/>
                <a:gd name="adj2" fmla="val 360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755650" y="2997200"/>
            <a:ext cx="6553200" cy="2514600"/>
            <a:chOff x="864" y="1440"/>
            <a:chExt cx="4128" cy="1584"/>
          </a:xfrm>
        </p:grpSpPr>
        <p:sp>
          <p:nvSpPr>
            <p:cNvPr id="105479" name="Rectangle 9"/>
            <p:cNvSpPr>
              <a:spLocks noChangeArrowheads="1"/>
            </p:cNvSpPr>
            <p:nvPr/>
          </p:nvSpPr>
          <p:spPr bwMode="auto">
            <a:xfrm>
              <a:off x="864" y="1440"/>
              <a:ext cx="144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通用寄存器</a:t>
              </a:r>
              <a:endParaRPr lang="zh-CN" altLang="en-US" sz="24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000" b="0">
                  <a:solidFill>
                    <a:schemeClr val="bg1"/>
                  </a:solidFill>
                </a:rPr>
                <a:t>AX BX CX DX SI    DI   BP SP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105480" name="Line 10"/>
            <p:cNvSpPr>
              <a:spLocks noChangeShapeType="1"/>
            </p:cNvSpPr>
            <p:nvPr/>
          </p:nvSpPr>
          <p:spPr bwMode="auto">
            <a:xfrm>
              <a:off x="864" y="1440"/>
              <a:ext cx="14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1" name="Line 11"/>
            <p:cNvSpPr>
              <a:spLocks noChangeShapeType="1"/>
            </p:cNvSpPr>
            <p:nvPr/>
          </p:nvSpPr>
          <p:spPr bwMode="auto">
            <a:xfrm>
              <a:off x="864" y="2352"/>
              <a:ext cx="14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2" name="Line 12"/>
            <p:cNvSpPr>
              <a:spLocks noChangeShapeType="1"/>
            </p:cNvSpPr>
            <p:nvPr/>
          </p:nvSpPr>
          <p:spPr bwMode="auto">
            <a:xfrm>
              <a:off x="864" y="1440"/>
              <a:ext cx="0" cy="9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3" name="Line 13"/>
            <p:cNvSpPr>
              <a:spLocks noChangeShapeType="1"/>
            </p:cNvSpPr>
            <p:nvPr/>
          </p:nvSpPr>
          <p:spPr bwMode="auto">
            <a:xfrm>
              <a:off x="2304" y="1440"/>
              <a:ext cx="0" cy="9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4" name="Line 14"/>
            <p:cNvSpPr>
              <a:spLocks noChangeShapeType="1"/>
            </p:cNvSpPr>
            <p:nvPr/>
          </p:nvSpPr>
          <p:spPr bwMode="auto">
            <a:xfrm>
              <a:off x="2448" y="1776"/>
              <a:ext cx="158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5" name="Line 15"/>
            <p:cNvSpPr>
              <a:spLocks noChangeShapeType="1"/>
            </p:cNvSpPr>
            <p:nvPr/>
          </p:nvSpPr>
          <p:spPr bwMode="auto">
            <a:xfrm>
              <a:off x="2448" y="1968"/>
              <a:ext cx="158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6" name="Line 16"/>
            <p:cNvSpPr>
              <a:spLocks noChangeShapeType="1"/>
            </p:cNvSpPr>
            <p:nvPr/>
          </p:nvSpPr>
          <p:spPr bwMode="auto">
            <a:xfrm flipH="1">
              <a:off x="2304" y="1728"/>
              <a:ext cx="192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7" name="Line 17"/>
            <p:cNvSpPr>
              <a:spLocks noChangeShapeType="1"/>
            </p:cNvSpPr>
            <p:nvPr/>
          </p:nvSpPr>
          <p:spPr bwMode="auto">
            <a:xfrm>
              <a:off x="2304" y="1872"/>
              <a:ext cx="192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Line 18"/>
            <p:cNvSpPr>
              <a:spLocks noChangeShapeType="1"/>
            </p:cNvSpPr>
            <p:nvPr/>
          </p:nvSpPr>
          <p:spPr bwMode="auto">
            <a:xfrm>
              <a:off x="3984" y="1728"/>
              <a:ext cx="144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Line 19"/>
            <p:cNvSpPr>
              <a:spLocks noChangeShapeType="1"/>
            </p:cNvSpPr>
            <p:nvPr/>
          </p:nvSpPr>
          <p:spPr bwMode="auto">
            <a:xfrm flipH="1">
              <a:off x="3984" y="1872"/>
              <a:ext cx="144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0" name="Rectangle 20"/>
            <p:cNvSpPr>
              <a:spLocks noChangeArrowheads="1"/>
            </p:cNvSpPr>
            <p:nvPr/>
          </p:nvSpPr>
          <p:spPr bwMode="auto">
            <a:xfrm>
              <a:off x="4128" y="1488"/>
              <a:ext cx="864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endParaRPr lang="zh-CN" altLang="en-US" sz="20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0">
                  <a:solidFill>
                    <a:schemeClr val="bg1"/>
                  </a:solidFill>
                </a:rPr>
                <a:t>存储器</a:t>
              </a:r>
              <a:endParaRPr lang="zh-CN" altLang="en-US" sz="20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105491" name="Line 21"/>
            <p:cNvSpPr>
              <a:spLocks noChangeShapeType="1"/>
            </p:cNvSpPr>
            <p:nvPr/>
          </p:nvSpPr>
          <p:spPr bwMode="auto">
            <a:xfrm>
              <a:off x="4128" y="1488"/>
              <a:ext cx="86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2" name="Line 22"/>
            <p:cNvSpPr>
              <a:spLocks noChangeShapeType="1"/>
            </p:cNvSpPr>
            <p:nvPr/>
          </p:nvSpPr>
          <p:spPr bwMode="auto">
            <a:xfrm>
              <a:off x="4128" y="2374"/>
              <a:ext cx="86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3" name="Line 23"/>
            <p:cNvSpPr>
              <a:spLocks noChangeShapeType="1"/>
            </p:cNvSpPr>
            <p:nvPr/>
          </p:nvSpPr>
          <p:spPr bwMode="auto">
            <a:xfrm>
              <a:off x="4128" y="1488"/>
              <a:ext cx="0" cy="88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4" name="Line 24"/>
            <p:cNvSpPr>
              <a:spLocks noChangeShapeType="1"/>
            </p:cNvSpPr>
            <p:nvPr/>
          </p:nvSpPr>
          <p:spPr bwMode="auto">
            <a:xfrm>
              <a:off x="4992" y="1488"/>
              <a:ext cx="0" cy="88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5" name="Line 25"/>
            <p:cNvSpPr>
              <a:spLocks noChangeShapeType="1"/>
            </p:cNvSpPr>
            <p:nvPr/>
          </p:nvSpPr>
          <p:spPr bwMode="auto">
            <a:xfrm>
              <a:off x="1104" y="2448"/>
              <a:ext cx="0" cy="5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Line 26"/>
            <p:cNvSpPr>
              <a:spLocks noChangeShapeType="1"/>
            </p:cNvSpPr>
            <p:nvPr/>
          </p:nvSpPr>
          <p:spPr bwMode="auto">
            <a:xfrm>
              <a:off x="1296" y="2448"/>
              <a:ext cx="0" cy="4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Line 27"/>
            <p:cNvSpPr>
              <a:spLocks noChangeShapeType="1"/>
            </p:cNvSpPr>
            <p:nvPr/>
          </p:nvSpPr>
          <p:spPr bwMode="auto">
            <a:xfrm>
              <a:off x="1872" y="2448"/>
              <a:ext cx="0" cy="4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Line 28"/>
            <p:cNvSpPr>
              <a:spLocks noChangeShapeType="1"/>
            </p:cNvSpPr>
            <p:nvPr/>
          </p:nvSpPr>
          <p:spPr bwMode="auto">
            <a:xfrm>
              <a:off x="2064" y="2448"/>
              <a:ext cx="0" cy="5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9" name="Line 29"/>
            <p:cNvSpPr>
              <a:spLocks noChangeShapeType="1"/>
            </p:cNvSpPr>
            <p:nvPr/>
          </p:nvSpPr>
          <p:spPr bwMode="auto">
            <a:xfrm>
              <a:off x="1296" y="2880"/>
              <a:ext cx="57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Line 30"/>
            <p:cNvSpPr>
              <a:spLocks noChangeShapeType="1"/>
            </p:cNvSpPr>
            <p:nvPr/>
          </p:nvSpPr>
          <p:spPr bwMode="auto">
            <a:xfrm>
              <a:off x="1104" y="3024"/>
              <a:ext cx="96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1" name="Line 31"/>
            <p:cNvSpPr>
              <a:spLocks noChangeShapeType="1"/>
            </p:cNvSpPr>
            <p:nvPr/>
          </p:nvSpPr>
          <p:spPr bwMode="auto">
            <a:xfrm flipH="1">
              <a:off x="1056" y="2352"/>
              <a:ext cx="144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2" name="Line 32"/>
            <p:cNvSpPr>
              <a:spLocks noChangeShapeType="1"/>
            </p:cNvSpPr>
            <p:nvPr/>
          </p:nvSpPr>
          <p:spPr bwMode="auto">
            <a:xfrm flipH="1">
              <a:off x="1824" y="2352"/>
              <a:ext cx="144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3" name="Line 33"/>
            <p:cNvSpPr>
              <a:spLocks noChangeShapeType="1"/>
            </p:cNvSpPr>
            <p:nvPr/>
          </p:nvSpPr>
          <p:spPr bwMode="auto">
            <a:xfrm>
              <a:off x="1200" y="2352"/>
              <a:ext cx="192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4" name="Line 34"/>
            <p:cNvSpPr>
              <a:spLocks noChangeShapeType="1"/>
            </p:cNvSpPr>
            <p:nvPr/>
          </p:nvSpPr>
          <p:spPr bwMode="auto">
            <a:xfrm>
              <a:off x="1968" y="2352"/>
              <a:ext cx="192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4" grpId="0"/>
      <p:bldP spid="515075" grpId="0"/>
      <p:bldP spid="51507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ChangeArrowheads="1"/>
          </p:cNvSpPr>
          <p:nvPr/>
        </p:nvSpPr>
        <p:spPr bwMode="auto">
          <a:xfrm>
            <a:off x="539750" y="641350"/>
            <a:ext cx="799306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CC66"/>
                </a:solidFill>
              </a:rPr>
              <a:t>例、数据段中定义了两个字变量</a:t>
            </a:r>
            <a:r>
              <a:rPr lang="en-US" altLang="zh-CN" b="0">
                <a:solidFill>
                  <a:srgbClr val="FFCC66"/>
                </a:solidFill>
              </a:rPr>
              <a:t>VAR1</a:t>
            </a:r>
            <a:r>
              <a:rPr lang="zh-CN" altLang="en-US" b="0">
                <a:solidFill>
                  <a:srgbClr val="FFCC66"/>
                </a:solidFill>
              </a:rPr>
              <a:t>和</a:t>
            </a:r>
            <a:r>
              <a:rPr lang="en-US" altLang="zh-CN" b="0">
                <a:solidFill>
                  <a:srgbClr val="FFCC66"/>
                </a:solidFill>
              </a:rPr>
              <a:t>VAR2</a:t>
            </a:r>
            <a:r>
              <a:rPr lang="zh-CN" altLang="en-US" b="0">
                <a:solidFill>
                  <a:srgbClr val="FFCC66"/>
                </a:solidFill>
              </a:rPr>
              <a:t>，</a:t>
            </a:r>
            <a:endParaRPr lang="zh-CN" altLang="en-US" b="0">
              <a:solidFill>
                <a:srgbClr val="FFCC66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CC66"/>
                </a:solidFill>
              </a:rPr>
              <a:t>（</a:t>
            </a:r>
            <a:r>
              <a:rPr lang="en-US" altLang="zh-CN" b="0">
                <a:solidFill>
                  <a:srgbClr val="FFCC66"/>
                </a:solidFill>
              </a:rPr>
              <a:t>VAR1</a:t>
            </a:r>
            <a:r>
              <a:rPr lang="zh-CN" altLang="en-US" b="0">
                <a:solidFill>
                  <a:srgbClr val="FFCC66"/>
                </a:solidFill>
              </a:rPr>
              <a:t>）</a:t>
            </a:r>
            <a:r>
              <a:rPr lang="en-US" altLang="zh-CN" b="0">
                <a:solidFill>
                  <a:srgbClr val="FFCC66"/>
                </a:solidFill>
              </a:rPr>
              <a:t>= 1234H</a:t>
            </a:r>
            <a:r>
              <a:rPr lang="zh-CN" altLang="en-US" b="0">
                <a:solidFill>
                  <a:srgbClr val="FFCC66"/>
                </a:solidFill>
              </a:rPr>
              <a:t>，（</a:t>
            </a:r>
            <a:r>
              <a:rPr lang="en-US" altLang="zh-CN" b="0">
                <a:solidFill>
                  <a:srgbClr val="FFCC66"/>
                </a:solidFill>
              </a:rPr>
              <a:t>VAR2</a:t>
            </a:r>
            <a:r>
              <a:rPr lang="zh-CN" altLang="en-US" b="0">
                <a:solidFill>
                  <a:srgbClr val="FFCC66"/>
                </a:solidFill>
              </a:rPr>
              <a:t>）</a:t>
            </a:r>
            <a:r>
              <a:rPr lang="en-US" altLang="zh-CN" b="0">
                <a:solidFill>
                  <a:srgbClr val="FFCC66"/>
                </a:solidFill>
              </a:rPr>
              <a:t>= 5678H</a:t>
            </a:r>
            <a:r>
              <a:rPr lang="zh-CN" altLang="en-US" b="0">
                <a:solidFill>
                  <a:srgbClr val="FFCC66"/>
                </a:solidFill>
              </a:rPr>
              <a:t>；</a:t>
            </a:r>
            <a:endParaRPr lang="zh-CN" altLang="en-US" b="0">
              <a:solidFill>
                <a:srgbClr val="FFCC66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CC66"/>
                </a:solidFill>
              </a:rPr>
              <a:t>将这两个字单元内容互换。</a:t>
            </a:r>
            <a:endParaRPr lang="zh-CN" altLang="en-US" b="0">
              <a:solidFill>
                <a:srgbClr val="FFCC66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solidFill>
                <a:srgbClr val="FFCC66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/>
              <a:t>MOV AX</a:t>
            </a:r>
            <a:r>
              <a:rPr lang="zh-CN" altLang="en-US" b="0"/>
              <a:t>，</a:t>
            </a:r>
            <a:r>
              <a:rPr lang="en-US" altLang="zh-CN" b="0"/>
              <a:t>VAR1</a:t>
            </a:r>
            <a:endParaRPr lang="en-US" altLang="zh-CN" b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/>
              <a:t>XCHG VAR2</a:t>
            </a:r>
            <a:r>
              <a:rPr lang="zh-CN" altLang="en-US" b="0"/>
              <a:t>，</a:t>
            </a:r>
            <a:r>
              <a:rPr lang="en-US" altLang="zh-CN" b="0"/>
              <a:t>AX</a:t>
            </a:r>
            <a:endParaRPr lang="en-US" altLang="zh-CN" b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/>
              <a:t>MOV VAR1</a:t>
            </a:r>
            <a:r>
              <a:rPr lang="zh-CN" altLang="en-US" b="0"/>
              <a:t>，</a:t>
            </a:r>
            <a:r>
              <a:rPr lang="en-US" altLang="zh-CN" b="0"/>
              <a:t>AX </a:t>
            </a:r>
            <a:endParaRPr lang="en-US" altLang="zh-CN" b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/>
              <a:t>（或：</a:t>
            </a:r>
            <a:r>
              <a:rPr lang="en-US" altLang="zh-CN" b="0"/>
              <a:t>XCHG VAR1</a:t>
            </a:r>
            <a:r>
              <a:rPr lang="zh-CN" altLang="en-US" b="0"/>
              <a:t>，</a:t>
            </a:r>
            <a:r>
              <a:rPr lang="en-US" altLang="zh-CN" b="0"/>
              <a:t>AX</a:t>
            </a:r>
            <a:r>
              <a:rPr lang="zh-CN" altLang="en-US" b="0"/>
              <a:t>）</a:t>
            </a:r>
            <a:endParaRPr lang="zh-CN" altLang="en-US" b="0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-180975" y="682625"/>
            <a:ext cx="925195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&lt;1&gt; 8086</a:t>
            </a:r>
            <a:r>
              <a:rPr lang="zh-CN" altLang="en-US" sz="2400">
                <a:latin typeface="Arial" panose="020B0604020202020204" pitchFamily="34" charset="0"/>
              </a:rPr>
              <a:t>的</a:t>
            </a:r>
            <a:r>
              <a:rPr lang="zh-CN" altLang="zh-CN" sz="2400">
                <a:latin typeface="Arial" panose="020B0604020202020204" pitchFamily="34" charset="0"/>
              </a:rPr>
              <a:t>堆栈由SS指定的一段存储器（ </a:t>
            </a:r>
            <a:r>
              <a:rPr lang="zh-CN" altLang="zh-CN" sz="240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zh-CN" altLang="en-US" sz="2400">
                <a:latin typeface="Arial" panose="020B0604020202020204" pitchFamily="34" charset="0"/>
              </a:rPr>
              <a:t> 64</a:t>
            </a:r>
            <a:r>
              <a:rPr lang="en-US" altLang="zh-CN" sz="2400">
                <a:latin typeface="Arial" panose="020B0604020202020204" pitchFamily="34" charset="0"/>
              </a:rPr>
              <a:t>KB）</a:t>
            </a:r>
            <a:r>
              <a:rPr lang="zh-CN" altLang="en-US" sz="2400">
                <a:latin typeface="Arial" panose="020B0604020202020204" pitchFamily="34" charset="0"/>
              </a:rPr>
              <a:t>构成。</a:t>
            </a:r>
            <a:endParaRPr lang="zh-CN" altLang="zh-CN" sz="24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自下向上生成的堆栈。</a:t>
            </a:r>
            <a:endParaRPr lang="zh-CN" altLang="en-US" sz="24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SP</a:t>
            </a:r>
            <a:r>
              <a:rPr lang="zh-CN" altLang="en-US" sz="2400">
                <a:latin typeface="Arial" panose="020B0604020202020204" pitchFamily="34" charset="0"/>
              </a:rPr>
              <a:t>初始化：堆栈段长（</a:t>
            </a:r>
            <a:r>
              <a:rPr lang="en-US" altLang="zh-CN" sz="2400">
                <a:latin typeface="Arial" panose="020B0604020202020204" pitchFamily="34" charset="0"/>
              </a:rPr>
              <a:t>MAX：FFFFH） </a:t>
            </a:r>
            <a:endParaRPr lang="en-US" altLang="zh-CN" sz="24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SP</a:t>
            </a:r>
            <a:r>
              <a:rPr lang="zh-CN" altLang="en-US" sz="2400">
                <a:latin typeface="Arial" panose="020B0604020202020204" pitchFamily="34" charset="0"/>
              </a:rPr>
              <a:t>初始值指向：（</a:t>
            </a:r>
            <a:r>
              <a:rPr lang="en-US" altLang="zh-CN" sz="2400">
                <a:latin typeface="Arial" panose="020B0604020202020204" pitchFamily="34" charset="0"/>
              </a:rPr>
              <a:t>SS）*16 + </a:t>
            </a:r>
            <a:r>
              <a:rPr lang="zh-CN" altLang="en-US" sz="2400">
                <a:latin typeface="Arial" panose="020B0604020202020204" pitchFamily="34" charset="0"/>
              </a:rPr>
              <a:t>段长；（即：栈底+2单元）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465263" y="2636838"/>
            <a:ext cx="5699125" cy="4051300"/>
            <a:chOff x="359" y="1661"/>
            <a:chExt cx="3590" cy="2552"/>
          </a:xfrm>
        </p:grpSpPr>
        <p:sp>
          <p:nvSpPr>
            <p:cNvPr id="107525" name="Text Box 4"/>
            <p:cNvSpPr txBox="1">
              <a:spLocks noChangeArrowheads="1"/>
            </p:cNvSpPr>
            <p:nvPr/>
          </p:nvSpPr>
          <p:spPr bwMode="auto">
            <a:xfrm>
              <a:off x="2999" y="1661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00000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7526" name="Group 5"/>
            <p:cNvGrpSpPr/>
            <p:nvPr/>
          </p:nvGrpSpPr>
          <p:grpSpPr bwMode="auto">
            <a:xfrm>
              <a:off x="359" y="1661"/>
              <a:ext cx="3590" cy="2552"/>
              <a:chOff x="359" y="1661"/>
              <a:chExt cx="3590" cy="2552"/>
            </a:xfrm>
          </p:grpSpPr>
          <p:sp>
            <p:nvSpPr>
              <p:cNvPr id="107527" name="Text Box 6"/>
              <p:cNvSpPr txBox="1">
                <a:spLocks noChangeArrowheads="1"/>
              </p:cNvSpPr>
              <p:nvPr/>
            </p:nvSpPr>
            <p:spPr bwMode="auto">
              <a:xfrm>
                <a:off x="3833" y="396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28" name="Rectangle 7"/>
              <p:cNvSpPr>
                <a:spLocks noChangeArrowheads="1"/>
              </p:cNvSpPr>
              <p:nvPr/>
            </p:nvSpPr>
            <p:spPr bwMode="auto">
              <a:xfrm>
                <a:off x="1847" y="1661"/>
                <a:ext cx="1152" cy="25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529" name="Line 8"/>
              <p:cNvSpPr>
                <a:spLocks noChangeShapeType="1"/>
              </p:cNvSpPr>
              <p:nvPr/>
            </p:nvSpPr>
            <p:spPr bwMode="auto">
              <a:xfrm>
                <a:off x="1847" y="1949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0" name="Line 9"/>
              <p:cNvSpPr>
                <a:spLocks noChangeShapeType="1"/>
              </p:cNvSpPr>
              <p:nvPr/>
            </p:nvSpPr>
            <p:spPr bwMode="auto">
              <a:xfrm>
                <a:off x="1847" y="2093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1" name="Line 10"/>
              <p:cNvSpPr>
                <a:spLocks noChangeShapeType="1"/>
              </p:cNvSpPr>
              <p:nvPr/>
            </p:nvSpPr>
            <p:spPr bwMode="auto">
              <a:xfrm>
                <a:off x="1847" y="2621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2" name="Line 11"/>
              <p:cNvSpPr>
                <a:spLocks noChangeShapeType="1"/>
              </p:cNvSpPr>
              <p:nvPr/>
            </p:nvSpPr>
            <p:spPr bwMode="auto">
              <a:xfrm>
                <a:off x="1847" y="2477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3" name="Line 12"/>
              <p:cNvSpPr>
                <a:spLocks noChangeShapeType="1"/>
              </p:cNvSpPr>
              <p:nvPr/>
            </p:nvSpPr>
            <p:spPr bwMode="auto">
              <a:xfrm>
                <a:off x="1847" y="276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4" name="Line 13"/>
              <p:cNvSpPr>
                <a:spLocks noChangeShapeType="1"/>
              </p:cNvSpPr>
              <p:nvPr/>
            </p:nvSpPr>
            <p:spPr bwMode="auto">
              <a:xfrm>
                <a:off x="1847" y="3293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5" name="Line 14"/>
              <p:cNvSpPr>
                <a:spLocks noChangeShapeType="1"/>
              </p:cNvSpPr>
              <p:nvPr/>
            </p:nvSpPr>
            <p:spPr bwMode="auto">
              <a:xfrm>
                <a:off x="1847" y="3149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6" name="Line 15"/>
              <p:cNvSpPr>
                <a:spLocks noChangeShapeType="1"/>
              </p:cNvSpPr>
              <p:nvPr/>
            </p:nvSpPr>
            <p:spPr bwMode="auto">
              <a:xfrm>
                <a:off x="1847" y="3437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7" name="Line 16"/>
              <p:cNvSpPr>
                <a:spLocks noChangeShapeType="1"/>
              </p:cNvSpPr>
              <p:nvPr/>
            </p:nvSpPr>
            <p:spPr bwMode="auto">
              <a:xfrm>
                <a:off x="1847" y="3581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8" name="AutoShape 17"/>
              <p:cNvSpPr/>
              <p:nvPr/>
            </p:nvSpPr>
            <p:spPr bwMode="auto">
              <a:xfrm>
                <a:off x="1607" y="1997"/>
                <a:ext cx="240" cy="1392"/>
              </a:xfrm>
              <a:prstGeom prst="leftBrace">
                <a:avLst>
                  <a:gd name="adj1" fmla="val 48306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539" name="Line 18"/>
              <p:cNvSpPr>
                <a:spLocks noChangeShapeType="1"/>
              </p:cNvSpPr>
              <p:nvPr/>
            </p:nvSpPr>
            <p:spPr bwMode="auto">
              <a:xfrm>
                <a:off x="887" y="1997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0" name="Line 19"/>
              <p:cNvSpPr>
                <a:spLocks noChangeShapeType="1"/>
              </p:cNvSpPr>
              <p:nvPr/>
            </p:nvSpPr>
            <p:spPr bwMode="auto">
              <a:xfrm>
                <a:off x="935" y="2573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1" name="Line 20"/>
              <p:cNvSpPr>
                <a:spLocks noChangeShapeType="1"/>
              </p:cNvSpPr>
              <p:nvPr/>
            </p:nvSpPr>
            <p:spPr bwMode="auto">
              <a:xfrm>
                <a:off x="1415" y="3485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2" name="Line 21"/>
              <p:cNvSpPr>
                <a:spLocks noChangeShapeType="1"/>
              </p:cNvSpPr>
              <p:nvPr/>
            </p:nvSpPr>
            <p:spPr bwMode="auto">
              <a:xfrm flipH="1">
                <a:off x="2999" y="252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3" name="Line 22"/>
              <p:cNvSpPr>
                <a:spLocks noChangeShapeType="1"/>
              </p:cNvSpPr>
              <p:nvPr/>
            </p:nvSpPr>
            <p:spPr bwMode="auto">
              <a:xfrm flipH="1">
                <a:off x="2999" y="319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4" name="Line 23"/>
              <p:cNvSpPr>
                <a:spLocks noChangeShapeType="1"/>
              </p:cNvSpPr>
              <p:nvPr/>
            </p:nvSpPr>
            <p:spPr bwMode="auto">
              <a:xfrm>
                <a:off x="2999" y="338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5" name="Text Box 24"/>
              <p:cNvSpPr txBox="1">
                <a:spLocks noChangeArrowheads="1"/>
              </p:cNvSpPr>
              <p:nvPr/>
            </p:nvSpPr>
            <p:spPr bwMode="auto">
              <a:xfrm>
                <a:off x="3095" y="3917"/>
                <a:ext cx="7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FFFFFH</a:t>
                </a:r>
                <a:endPara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6" name="Text Box 25"/>
              <p:cNvSpPr txBox="1">
                <a:spLocks noChangeArrowheads="1"/>
              </p:cNvSpPr>
              <p:nvPr/>
            </p:nvSpPr>
            <p:spPr bwMode="auto">
              <a:xfrm>
                <a:off x="3287" y="2333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栈顶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7" name="Text Box 26"/>
              <p:cNvSpPr txBox="1">
                <a:spLocks noChangeArrowheads="1"/>
              </p:cNvSpPr>
              <p:nvPr/>
            </p:nvSpPr>
            <p:spPr bwMode="auto">
              <a:xfrm>
                <a:off x="3383" y="3053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栈底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8" name="Text Box 27"/>
              <p:cNvSpPr txBox="1">
                <a:spLocks noChangeArrowheads="1"/>
              </p:cNvSpPr>
              <p:nvPr/>
            </p:nvSpPr>
            <p:spPr bwMode="auto">
              <a:xfrm>
                <a:off x="2135" y="2429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34</a:t>
                </a:r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9" name="Text Box 28"/>
              <p:cNvSpPr txBox="1">
                <a:spLocks noChangeArrowheads="1"/>
              </p:cNvSpPr>
              <p:nvPr/>
            </p:nvSpPr>
            <p:spPr bwMode="auto">
              <a:xfrm>
                <a:off x="2135" y="2573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12H</a:t>
                </a:r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0" name="Text Box 29"/>
              <p:cNvSpPr txBox="1">
                <a:spLocks noChangeArrowheads="1"/>
              </p:cNvSpPr>
              <p:nvPr/>
            </p:nvSpPr>
            <p:spPr bwMode="auto">
              <a:xfrm>
                <a:off x="2183" y="3101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XX</a:t>
                </a:r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1" name="Text Box 30"/>
              <p:cNvSpPr txBox="1">
                <a:spLocks noChangeArrowheads="1"/>
              </p:cNvSpPr>
              <p:nvPr/>
            </p:nvSpPr>
            <p:spPr bwMode="auto">
              <a:xfrm>
                <a:off x="2183" y="3245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XX</a:t>
                </a:r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2" name="Text Box 31"/>
              <p:cNvSpPr txBox="1">
                <a:spLocks noChangeArrowheads="1"/>
              </p:cNvSpPr>
              <p:nvPr/>
            </p:nvSpPr>
            <p:spPr bwMode="auto">
              <a:xfrm>
                <a:off x="935" y="2621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堆栈段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3" name="Text Box 32"/>
              <p:cNvSpPr txBox="1">
                <a:spLocks noChangeArrowheads="1"/>
              </p:cNvSpPr>
              <p:nvPr/>
            </p:nvSpPr>
            <p:spPr bwMode="auto">
              <a:xfrm>
                <a:off x="503" y="3341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初始化时</a:t>
                </a: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SP</a:t>
                </a:r>
                <a:endPara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4" name="Rectangle 33"/>
              <p:cNvSpPr>
                <a:spLocks noChangeArrowheads="1"/>
              </p:cNvSpPr>
              <p:nvPr/>
            </p:nvSpPr>
            <p:spPr bwMode="auto">
              <a:xfrm>
                <a:off x="359" y="1805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555" name="Rectangle 34"/>
              <p:cNvSpPr>
                <a:spLocks noChangeArrowheads="1"/>
              </p:cNvSpPr>
              <p:nvPr/>
            </p:nvSpPr>
            <p:spPr bwMode="auto">
              <a:xfrm>
                <a:off x="359" y="2429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556" name="Text Box 35"/>
              <p:cNvSpPr txBox="1">
                <a:spLocks noChangeArrowheads="1"/>
              </p:cNvSpPr>
              <p:nvPr/>
            </p:nvSpPr>
            <p:spPr bwMode="auto">
              <a:xfrm>
                <a:off x="455" y="1805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SS</a:t>
                </a:r>
                <a:endPara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7" name="Text Box 36"/>
              <p:cNvSpPr txBox="1">
                <a:spLocks noChangeArrowheads="1"/>
              </p:cNvSpPr>
              <p:nvPr/>
            </p:nvSpPr>
            <p:spPr bwMode="auto">
              <a:xfrm>
                <a:off x="455" y="2429"/>
                <a:ext cx="4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SP</a:t>
                </a:r>
                <a:endPara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5765" name="Rectangle 37"/>
          <p:cNvSpPr>
            <a:spLocks noChangeArrowheads="1"/>
          </p:cNvSpPr>
          <p:nvPr/>
        </p:nvSpPr>
        <p:spPr bwMode="auto">
          <a:xfrm>
            <a:off x="323850" y="115888"/>
            <a:ext cx="6510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PUSH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进栈指令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	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格式：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PUSH SRC</a:t>
            </a:r>
            <a:endParaRPr lang="zh-CN" altLang="en-US" sz="2800" b="0">
              <a:solidFill>
                <a:srgbClr val="66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5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5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5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bldLvl="3" build="p"/>
      <p:bldP spid="58576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-107950" y="165100"/>
            <a:ext cx="946785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华文新魏" panose="02010800040101010101" pitchFamily="2" charset="-122"/>
              </a:rPr>
              <a:t>&lt;2&gt;</a:t>
            </a:r>
            <a:r>
              <a:rPr lang="zh-CN" altLang="en-US" sz="2400">
                <a:latin typeface="华文新魏" panose="02010800040101010101" pitchFamily="2" charset="-122"/>
              </a:rPr>
              <a:t> 8086/8088堆栈规定：以字（2个字节）为单位进行存取。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400">
                <a:latin typeface="华文新魏" panose="02010800040101010101" pitchFamily="2" charset="-122"/>
              </a:rPr>
              <a:t> </a:t>
            </a:r>
            <a:r>
              <a:rPr lang="zh-CN" altLang="en-US" sz="2400">
                <a:latin typeface="华文新魏" panose="02010800040101010101" pitchFamily="2" charset="-122"/>
              </a:rPr>
              <a:t> 低地址存放字的低字节单元的内容；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400">
                <a:latin typeface="华文新魏" panose="02010800040101010101" pitchFamily="2" charset="-122"/>
              </a:rPr>
              <a:t>  高地址存放字的高字节单元的内容。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华文新魏" panose="02010800040101010101" pitchFamily="2" charset="-122"/>
              </a:rPr>
              <a:t>&lt;3&gt; 堆栈操作：</a:t>
            </a:r>
            <a:endParaRPr lang="zh-CN" altLang="zh-CN" sz="2400">
              <a:latin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400">
                <a:latin typeface="华文新魏" panose="02010800040101010101" pitchFamily="2" charset="-122"/>
              </a:rPr>
              <a:t> 设置堆栈：对堆栈段R（SS）及堆栈指针（SP）赋初值。</a:t>
            </a:r>
            <a:endParaRPr lang="zh-CN" altLang="zh-CN" sz="2400">
              <a:latin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400">
                <a:latin typeface="华文新魏" panose="02010800040101010101" pitchFamily="2" charset="-122"/>
              </a:rPr>
              <a:t> 编程设置堆栈段。</a:t>
            </a:r>
            <a:endParaRPr lang="zh-CN" altLang="zh-CN" sz="2400">
              <a:latin typeface="华文新魏" panose="02010800040101010101" pitchFamily="2" charset="-122"/>
            </a:endParaRP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4343400" y="3541713"/>
            <a:ext cx="2209800" cy="2362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48" name="Line 5"/>
          <p:cNvSpPr>
            <a:spLocks noChangeShapeType="1"/>
          </p:cNvSpPr>
          <p:nvPr/>
        </p:nvSpPr>
        <p:spPr bwMode="auto">
          <a:xfrm>
            <a:off x="4343400" y="407511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9" name="Line 6"/>
          <p:cNvSpPr>
            <a:spLocks noChangeShapeType="1"/>
          </p:cNvSpPr>
          <p:nvPr/>
        </p:nvSpPr>
        <p:spPr bwMode="auto">
          <a:xfrm>
            <a:off x="4343400" y="4075113"/>
            <a:ext cx="2209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0" name="Line 7"/>
          <p:cNvSpPr>
            <a:spLocks noChangeShapeType="1"/>
          </p:cNvSpPr>
          <p:nvPr/>
        </p:nvSpPr>
        <p:spPr bwMode="auto">
          <a:xfrm>
            <a:off x="4343400" y="437991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8"/>
          <p:cNvSpPr>
            <a:spLocks noChangeShapeType="1"/>
          </p:cNvSpPr>
          <p:nvPr/>
        </p:nvSpPr>
        <p:spPr bwMode="auto">
          <a:xfrm>
            <a:off x="4343400" y="4379913"/>
            <a:ext cx="2209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Line 9"/>
          <p:cNvSpPr>
            <a:spLocks noChangeShapeType="1"/>
          </p:cNvSpPr>
          <p:nvPr/>
        </p:nvSpPr>
        <p:spPr bwMode="auto">
          <a:xfrm>
            <a:off x="4343400" y="4989513"/>
            <a:ext cx="2209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3" name="Line 10"/>
          <p:cNvSpPr>
            <a:spLocks noChangeShapeType="1"/>
          </p:cNvSpPr>
          <p:nvPr/>
        </p:nvSpPr>
        <p:spPr bwMode="auto">
          <a:xfrm>
            <a:off x="4343400" y="5294313"/>
            <a:ext cx="2209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4" name="Rectangle 11"/>
          <p:cNvSpPr>
            <a:spLocks noChangeArrowheads="1"/>
          </p:cNvSpPr>
          <p:nvPr/>
        </p:nvSpPr>
        <p:spPr bwMode="auto">
          <a:xfrm>
            <a:off x="1143000" y="3998913"/>
            <a:ext cx="1066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5" name="Rectangle 12"/>
          <p:cNvSpPr>
            <a:spLocks noChangeArrowheads="1"/>
          </p:cNvSpPr>
          <p:nvPr/>
        </p:nvSpPr>
        <p:spPr bwMode="auto">
          <a:xfrm>
            <a:off x="1143000" y="4760913"/>
            <a:ext cx="1066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6" name="Line 13"/>
          <p:cNvSpPr>
            <a:spLocks noChangeShapeType="1"/>
          </p:cNvSpPr>
          <p:nvPr/>
        </p:nvSpPr>
        <p:spPr bwMode="auto">
          <a:xfrm flipH="1">
            <a:off x="3505200" y="5218113"/>
            <a:ext cx="838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7" name="Line 14"/>
          <p:cNvSpPr>
            <a:spLocks noChangeShapeType="1"/>
          </p:cNvSpPr>
          <p:nvPr/>
        </p:nvSpPr>
        <p:spPr bwMode="auto">
          <a:xfrm>
            <a:off x="2209800" y="4227513"/>
            <a:ext cx="213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8" name="Line 15"/>
          <p:cNvSpPr>
            <a:spLocks noChangeShapeType="1"/>
          </p:cNvSpPr>
          <p:nvPr/>
        </p:nvSpPr>
        <p:spPr bwMode="auto">
          <a:xfrm>
            <a:off x="3733800" y="4227513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9" name="Line 16"/>
          <p:cNvSpPr>
            <a:spLocks noChangeShapeType="1"/>
          </p:cNvSpPr>
          <p:nvPr/>
        </p:nvSpPr>
        <p:spPr bwMode="auto">
          <a:xfrm>
            <a:off x="2209800" y="4913313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0" name="Text Box 17"/>
          <p:cNvSpPr txBox="1">
            <a:spLocks noChangeArrowheads="1"/>
          </p:cNvSpPr>
          <p:nvPr/>
        </p:nvSpPr>
        <p:spPr bwMode="auto">
          <a:xfrm>
            <a:off x="6629400" y="3541713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1" name="Text Box 18"/>
          <p:cNvSpPr txBox="1">
            <a:spLocks noChangeArrowheads="1"/>
          </p:cNvSpPr>
          <p:nvPr/>
        </p:nvSpPr>
        <p:spPr bwMode="auto">
          <a:xfrm>
            <a:off x="6629400" y="5294313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2" name="AutoShape 19"/>
          <p:cNvSpPr/>
          <p:nvPr/>
        </p:nvSpPr>
        <p:spPr bwMode="auto">
          <a:xfrm>
            <a:off x="6553200" y="4151313"/>
            <a:ext cx="609600" cy="990600"/>
          </a:xfrm>
          <a:prstGeom prst="rightBrace">
            <a:avLst>
              <a:gd name="adj1" fmla="val 13534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63" name="Text Box 20"/>
          <p:cNvSpPr txBox="1">
            <a:spLocks noChangeArrowheads="1"/>
          </p:cNvSpPr>
          <p:nvPr/>
        </p:nvSpPr>
        <p:spPr bwMode="auto">
          <a:xfrm>
            <a:off x="7086600" y="43799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堆栈段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4" name="Text Box 21"/>
          <p:cNvSpPr txBox="1">
            <a:spLocks noChangeArrowheads="1"/>
          </p:cNvSpPr>
          <p:nvPr/>
        </p:nvSpPr>
        <p:spPr bwMode="auto">
          <a:xfrm>
            <a:off x="1371600" y="39989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5" name="Text Box 22"/>
          <p:cNvSpPr txBox="1">
            <a:spLocks noChangeArrowheads="1"/>
          </p:cNvSpPr>
          <p:nvPr/>
        </p:nvSpPr>
        <p:spPr bwMode="auto">
          <a:xfrm>
            <a:off x="1295400" y="4760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6" name="Text Box 23"/>
          <p:cNvSpPr txBox="1">
            <a:spLocks noChangeArrowheads="1"/>
          </p:cNvSpPr>
          <p:nvPr/>
        </p:nvSpPr>
        <p:spPr bwMode="auto">
          <a:xfrm>
            <a:off x="457200" y="4760913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ChangeArrowheads="1"/>
          </p:cNvSpPr>
          <p:nvPr/>
        </p:nvSpPr>
        <p:spPr bwMode="auto">
          <a:xfrm>
            <a:off x="4191000" y="533400"/>
            <a:ext cx="1676400" cy="5105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71" name="Line 4"/>
          <p:cNvSpPr>
            <a:spLocks noChangeShapeType="1"/>
          </p:cNvSpPr>
          <p:nvPr/>
        </p:nvSpPr>
        <p:spPr bwMode="auto">
          <a:xfrm>
            <a:off x="4191000" y="14478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2" name="Line 5"/>
          <p:cNvSpPr>
            <a:spLocks noChangeShapeType="1"/>
          </p:cNvSpPr>
          <p:nvPr/>
        </p:nvSpPr>
        <p:spPr bwMode="auto">
          <a:xfrm>
            <a:off x="4191000" y="1752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3" name="Line 6"/>
          <p:cNvSpPr>
            <a:spLocks noChangeShapeType="1"/>
          </p:cNvSpPr>
          <p:nvPr/>
        </p:nvSpPr>
        <p:spPr bwMode="auto">
          <a:xfrm>
            <a:off x="4191000" y="2514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Line 7"/>
          <p:cNvSpPr>
            <a:spLocks noChangeShapeType="1"/>
          </p:cNvSpPr>
          <p:nvPr/>
        </p:nvSpPr>
        <p:spPr bwMode="auto">
          <a:xfrm>
            <a:off x="4191000" y="2895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5" name="Line 8"/>
          <p:cNvSpPr>
            <a:spLocks noChangeShapeType="1"/>
          </p:cNvSpPr>
          <p:nvPr/>
        </p:nvSpPr>
        <p:spPr bwMode="auto">
          <a:xfrm>
            <a:off x="4191000" y="3276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Line 9"/>
          <p:cNvSpPr>
            <a:spLocks noChangeShapeType="1"/>
          </p:cNvSpPr>
          <p:nvPr/>
        </p:nvSpPr>
        <p:spPr bwMode="auto">
          <a:xfrm>
            <a:off x="4191000" y="3657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Line 10"/>
          <p:cNvSpPr>
            <a:spLocks noChangeShapeType="1"/>
          </p:cNvSpPr>
          <p:nvPr/>
        </p:nvSpPr>
        <p:spPr bwMode="auto">
          <a:xfrm>
            <a:off x="4191000" y="41148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Line 11"/>
          <p:cNvSpPr>
            <a:spLocks noChangeShapeType="1"/>
          </p:cNvSpPr>
          <p:nvPr/>
        </p:nvSpPr>
        <p:spPr bwMode="auto">
          <a:xfrm>
            <a:off x="4953000" y="4267200"/>
            <a:ext cx="0" cy="129540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9" name="Line 12"/>
          <p:cNvSpPr>
            <a:spLocks noChangeShapeType="1"/>
          </p:cNvSpPr>
          <p:nvPr/>
        </p:nvSpPr>
        <p:spPr bwMode="auto">
          <a:xfrm>
            <a:off x="4953000" y="685800"/>
            <a:ext cx="0" cy="76200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0" name="Line 13"/>
          <p:cNvSpPr>
            <a:spLocks noChangeShapeType="1"/>
          </p:cNvSpPr>
          <p:nvPr/>
        </p:nvSpPr>
        <p:spPr bwMode="auto">
          <a:xfrm>
            <a:off x="4953000" y="1828800"/>
            <a:ext cx="0" cy="76200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1" name="Rectangle 14"/>
          <p:cNvSpPr>
            <a:spLocks noChangeArrowheads="1"/>
          </p:cNvSpPr>
          <p:nvPr/>
        </p:nvSpPr>
        <p:spPr bwMode="auto">
          <a:xfrm>
            <a:off x="1219200" y="1219200"/>
            <a:ext cx="1447800" cy="762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2" name="Rectangle 15"/>
          <p:cNvSpPr>
            <a:spLocks noChangeArrowheads="1"/>
          </p:cNvSpPr>
          <p:nvPr/>
        </p:nvSpPr>
        <p:spPr bwMode="auto">
          <a:xfrm>
            <a:off x="6629400" y="2438400"/>
            <a:ext cx="1447800" cy="53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3" name="Line 16"/>
          <p:cNvSpPr>
            <a:spLocks noChangeShapeType="1"/>
          </p:cNvSpPr>
          <p:nvPr/>
        </p:nvSpPr>
        <p:spPr bwMode="auto">
          <a:xfrm>
            <a:off x="7391400" y="2438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4" name="Line 17"/>
          <p:cNvSpPr>
            <a:spLocks noChangeShapeType="1"/>
          </p:cNvSpPr>
          <p:nvPr/>
        </p:nvSpPr>
        <p:spPr bwMode="auto">
          <a:xfrm>
            <a:off x="2743200" y="1600200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18"/>
          <p:cNvSpPr>
            <a:spLocks noChangeShapeType="1"/>
          </p:cNvSpPr>
          <p:nvPr/>
        </p:nvSpPr>
        <p:spPr bwMode="auto">
          <a:xfrm>
            <a:off x="685800" y="2971800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Line 19"/>
          <p:cNvSpPr>
            <a:spLocks noChangeShapeType="1"/>
          </p:cNvSpPr>
          <p:nvPr/>
        </p:nvSpPr>
        <p:spPr bwMode="auto">
          <a:xfrm>
            <a:off x="2743200" y="31242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20"/>
          <p:cNvSpPr>
            <a:spLocks noChangeShapeType="1"/>
          </p:cNvSpPr>
          <p:nvPr/>
        </p:nvSpPr>
        <p:spPr bwMode="auto">
          <a:xfrm>
            <a:off x="3124200" y="266700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8" name="Line 21"/>
          <p:cNvSpPr>
            <a:spLocks noChangeShapeType="1"/>
          </p:cNvSpPr>
          <p:nvPr/>
        </p:nvSpPr>
        <p:spPr bwMode="auto">
          <a:xfrm>
            <a:off x="3124200" y="350520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9" name="Line 22"/>
          <p:cNvSpPr>
            <a:spLocks noChangeShapeType="1"/>
          </p:cNvSpPr>
          <p:nvPr/>
        </p:nvSpPr>
        <p:spPr bwMode="auto">
          <a:xfrm>
            <a:off x="3124200" y="3124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0" name="Line 23"/>
          <p:cNvSpPr>
            <a:spLocks noChangeShapeType="1"/>
          </p:cNvSpPr>
          <p:nvPr/>
        </p:nvSpPr>
        <p:spPr bwMode="auto">
          <a:xfrm>
            <a:off x="3124200" y="2667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1" name="Text Box 24"/>
          <p:cNvSpPr txBox="1">
            <a:spLocks noChangeArrowheads="1"/>
          </p:cNvSpPr>
          <p:nvPr/>
        </p:nvSpPr>
        <p:spPr bwMode="auto">
          <a:xfrm>
            <a:off x="5867400" y="533400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2" name="Text Box 25"/>
          <p:cNvSpPr txBox="1">
            <a:spLocks noChangeArrowheads="1"/>
          </p:cNvSpPr>
          <p:nvPr/>
        </p:nvSpPr>
        <p:spPr bwMode="auto">
          <a:xfrm>
            <a:off x="6019800" y="510540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3" name="Text Box 26"/>
          <p:cNvSpPr txBox="1">
            <a:spLocks noChangeArrowheads="1"/>
          </p:cNvSpPr>
          <p:nvPr/>
        </p:nvSpPr>
        <p:spPr bwMode="auto">
          <a:xfrm>
            <a:off x="4191000" y="5715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 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4" name="Rectangle 27"/>
          <p:cNvSpPr>
            <a:spLocks noChangeArrowheads="1"/>
          </p:cNvSpPr>
          <p:nvPr/>
        </p:nvSpPr>
        <p:spPr bwMode="auto">
          <a:xfrm>
            <a:off x="1219200" y="2667000"/>
            <a:ext cx="1447800" cy="762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95" name="Text Box 28"/>
          <p:cNvSpPr txBox="1">
            <a:spLocks noChangeArrowheads="1"/>
          </p:cNvSpPr>
          <p:nvPr/>
        </p:nvSpPr>
        <p:spPr bwMode="auto">
          <a:xfrm>
            <a:off x="1752600" y="2819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6" name="Text Box 29"/>
          <p:cNvSpPr txBox="1">
            <a:spLocks noChangeArrowheads="1"/>
          </p:cNvSpPr>
          <p:nvPr/>
        </p:nvSpPr>
        <p:spPr bwMode="auto">
          <a:xfrm>
            <a:off x="1676400" y="13716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7" name="Text Box 30"/>
          <p:cNvSpPr txBox="1">
            <a:spLocks noChangeArrowheads="1"/>
          </p:cNvSpPr>
          <p:nvPr/>
        </p:nvSpPr>
        <p:spPr bwMode="auto">
          <a:xfrm>
            <a:off x="2057400" y="4572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(SP)-2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8" name="Line 31"/>
          <p:cNvSpPr>
            <a:spLocks noChangeShapeType="1"/>
          </p:cNvSpPr>
          <p:nvPr/>
        </p:nvSpPr>
        <p:spPr bwMode="auto">
          <a:xfrm>
            <a:off x="1828800" y="3429000"/>
            <a:ext cx="60960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9" name="Line 32"/>
          <p:cNvSpPr>
            <a:spLocks noChangeShapeType="1"/>
          </p:cNvSpPr>
          <p:nvPr/>
        </p:nvSpPr>
        <p:spPr bwMode="auto">
          <a:xfrm flipH="1" flipV="1">
            <a:off x="2286000" y="3429000"/>
            <a:ext cx="60960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0" name="Text Box 33"/>
          <p:cNvSpPr txBox="1">
            <a:spLocks noChangeArrowheads="1"/>
          </p:cNvSpPr>
          <p:nvPr/>
        </p:nvSpPr>
        <p:spPr bwMode="auto">
          <a:xfrm>
            <a:off x="6765925" y="2438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601" name="Text Box 34"/>
          <p:cNvSpPr txBox="1">
            <a:spLocks noChangeArrowheads="1"/>
          </p:cNvSpPr>
          <p:nvPr/>
        </p:nvSpPr>
        <p:spPr bwMode="auto">
          <a:xfrm>
            <a:off x="7491413" y="24209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602" name="Line 35"/>
          <p:cNvSpPr>
            <a:spLocks noChangeShapeType="1"/>
          </p:cNvSpPr>
          <p:nvPr/>
        </p:nvSpPr>
        <p:spPr bwMode="auto">
          <a:xfrm flipH="1">
            <a:off x="5867400" y="2895600"/>
            <a:ext cx="762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3" name="Line 36"/>
          <p:cNvSpPr>
            <a:spLocks noChangeShapeType="1"/>
          </p:cNvSpPr>
          <p:nvPr/>
        </p:nvSpPr>
        <p:spPr bwMode="auto">
          <a:xfrm flipH="1">
            <a:off x="5867400" y="1676400"/>
            <a:ext cx="16764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4" name="Line 37"/>
          <p:cNvSpPr>
            <a:spLocks noChangeShapeType="1"/>
          </p:cNvSpPr>
          <p:nvPr/>
        </p:nvSpPr>
        <p:spPr bwMode="auto">
          <a:xfrm>
            <a:off x="7543800" y="1676400"/>
            <a:ext cx="152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5" name="Text Box 38"/>
          <p:cNvSpPr txBox="1">
            <a:spLocks noChangeArrowheads="1"/>
          </p:cNvSpPr>
          <p:nvPr/>
        </p:nvSpPr>
        <p:spPr bwMode="auto">
          <a:xfrm>
            <a:off x="4343400" y="32766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606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 bwMode="auto">
          <a:xfrm>
            <a:off x="1219200" y="809625"/>
            <a:ext cx="6858000" cy="5715000"/>
            <a:chOff x="768" y="510"/>
            <a:chExt cx="4320" cy="3600"/>
          </a:xfrm>
        </p:grpSpPr>
        <p:sp>
          <p:nvSpPr>
            <p:cNvPr id="110596" name="Rectangle 3"/>
            <p:cNvSpPr>
              <a:spLocks noChangeArrowheads="1"/>
            </p:cNvSpPr>
            <p:nvPr/>
          </p:nvSpPr>
          <p:spPr bwMode="auto">
            <a:xfrm>
              <a:off x="2640" y="510"/>
              <a:ext cx="1056" cy="3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597" name="Line 4"/>
            <p:cNvSpPr>
              <a:spLocks noChangeShapeType="1"/>
            </p:cNvSpPr>
            <p:nvPr/>
          </p:nvSpPr>
          <p:spPr bwMode="auto">
            <a:xfrm>
              <a:off x="2640" y="1086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8" name="Line 5"/>
            <p:cNvSpPr>
              <a:spLocks noChangeShapeType="1"/>
            </p:cNvSpPr>
            <p:nvPr/>
          </p:nvSpPr>
          <p:spPr bwMode="auto">
            <a:xfrm>
              <a:off x="2640" y="127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9" name="Line 6"/>
            <p:cNvSpPr>
              <a:spLocks noChangeShapeType="1"/>
            </p:cNvSpPr>
            <p:nvPr/>
          </p:nvSpPr>
          <p:spPr bwMode="auto">
            <a:xfrm>
              <a:off x="2640" y="175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0" name="Line 7"/>
            <p:cNvSpPr>
              <a:spLocks noChangeShapeType="1"/>
            </p:cNvSpPr>
            <p:nvPr/>
          </p:nvSpPr>
          <p:spPr bwMode="auto">
            <a:xfrm>
              <a:off x="2640" y="199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1" name="Line 8"/>
            <p:cNvSpPr>
              <a:spLocks noChangeShapeType="1"/>
            </p:cNvSpPr>
            <p:nvPr/>
          </p:nvSpPr>
          <p:spPr bwMode="auto">
            <a:xfrm>
              <a:off x="2640" y="223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2" name="Line 9"/>
            <p:cNvSpPr>
              <a:spLocks noChangeShapeType="1"/>
            </p:cNvSpPr>
            <p:nvPr/>
          </p:nvSpPr>
          <p:spPr bwMode="auto">
            <a:xfrm>
              <a:off x="2640" y="247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3" name="Line 10"/>
            <p:cNvSpPr>
              <a:spLocks noChangeShapeType="1"/>
            </p:cNvSpPr>
            <p:nvPr/>
          </p:nvSpPr>
          <p:spPr bwMode="auto">
            <a:xfrm>
              <a:off x="2640" y="2766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4" name="Line 11"/>
            <p:cNvSpPr>
              <a:spLocks noChangeShapeType="1"/>
            </p:cNvSpPr>
            <p:nvPr/>
          </p:nvSpPr>
          <p:spPr bwMode="auto">
            <a:xfrm>
              <a:off x="3120" y="2862"/>
              <a:ext cx="0" cy="81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5" name="Line 12"/>
            <p:cNvSpPr>
              <a:spLocks noChangeShapeType="1"/>
            </p:cNvSpPr>
            <p:nvPr/>
          </p:nvSpPr>
          <p:spPr bwMode="auto">
            <a:xfrm>
              <a:off x="3120" y="60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6" name="Line 13"/>
            <p:cNvSpPr>
              <a:spLocks noChangeShapeType="1"/>
            </p:cNvSpPr>
            <p:nvPr/>
          </p:nvSpPr>
          <p:spPr bwMode="auto">
            <a:xfrm>
              <a:off x="3120" y="132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7" name="Rectangle 14"/>
            <p:cNvSpPr>
              <a:spLocks noChangeArrowheads="1"/>
            </p:cNvSpPr>
            <p:nvPr/>
          </p:nvSpPr>
          <p:spPr bwMode="auto">
            <a:xfrm>
              <a:off x="768" y="942"/>
              <a:ext cx="912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608" name="Rectangle 15"/>
            <p:cNvSpPr>
              <a:spLocks noChangeArrowheads="1"/>
            </p:cNvSpPr>
            <p:nvPr/>
          </p:nvSpPr>
          <p:spPr bwMode="auto">
            <a:xfrm>
              <a:off x="4176" y="1710"/>
              <a:ext cx="912" cy="3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609" name="Line 16"/>
            <p:cNvSpPr>
              <a:spLocks noChangeShapeType="1"/>
            </p:cNvSpPr>
            <p:nvPr/>
          </p:nvSpPr>
          <p:spPr bwMode="auto">
            <a:xfrm>
              <a:off x="4656" y="1710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0" name="Line 17"/>
            <p:cNvSpPr>
              <a:spLocks noChangeShapeType="1"/>
            </p:cNvSpPr>
            <p:nvPr/>
          </p:nvSpPr>
          <p:spPr bwMode="auto">
            <a:xfrm>
              <a:off x="1728" y="1182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1" name="Line 18"/>
            <p:cNvSpPr>
              <a:spLocks noChangeShapeType="1"/>
            </p:cNvSpPr>
            <p:nvPr/>
          </p:nvSpPr>
          <p:spPr bwMode="auto">
            <a:xfrm>
              <a:off x="1728" y="214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2" name="Line 19"/>
            <p:cNvSpPr>
              <a:spLocks noChangeShapeType="1"/>
            </p:cNvSpPr>
            <p:nvPr/>
          </p:nvSpPr>
          <p:spPr bwMode="auto">
            <a:xfrm>
              <a:off x="1968" y="1854"/>
              <a:ext cx="6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3" name="Line 20"/>
            <p:cNvSpPr>
              <a:spLocks noChangeShapeType="1"/>
            </p:cNvSpPr>
            <p:nvPr/>
          </p:nvSpPr>
          <p:spPr bwMode="auto">
            <a:xfrm>
              <a:off x="1968" y="2382"/>
              <a:ext cx="6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4" name="Line 21"/>
            <p:cNvSpPr>
              <a:spLocks noChangeShapeType="1"/>
            </p:cNvSpPr>
            <p:nvPr/>
          </p:nvSpPr>
          <p:spPr bwMode="auto">
            <a:xfrm>
              <a:off x="1968" y="2142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5" name="Line 22"/>
            <p:cNvSpPr>
              <a:spLocks noChangeShapeType="1"/>
            </p:cNvSpPr>
            <p:nvPr/>
          </p:nvSpPr>
          <p:spPr bwMode="auto">
            <a:xfrm>
              <a:off x="1968" y="185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6" name="Text Box 23"/>
            <p:cNvSpPr txBox="1">
              <a:spLocks noChangeArrowheads="1"/>
            </p:cNvSpPr>
            <p:nvPr/>
          </p:nvSpPr>
          <p:spPr bwMode="auto">
            <a:xfrm>
              <a:off x="3744" y="558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00000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7" name="Text Box 24"/>
            <p:cNvSpPr txBox="1">
              <a:spLocks noChangeArrowheads="1"/>
            </p:cNvSpPr>
            <p:nvPr/>
          </p:nvSpPr>
          <p:spPr bwMode="auto">
            <a:xfrm>
              <a:off x="3744" y="3390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FFFFFH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8" name="Text Box 25"/>
            <p:cNvSpPr txBox="1">
              <a:spLocks noChangeArrowheads="1"/>
            </p:cNvSpPr>
            <p:nvPr/>
          </p:nvSpPr>
          <p:spPr bwMode="auto">
            <a:xfrm>
              <a:off x="2400" y="3822"/>
              <a:ext cx="8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POP AX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9" name="Rectangle 26"/>
            <p:cNvSpPr>
              <a:spLocks noChangeArrowheads="1"/>
            </p:cNvSpPr>
            <p:nvPr/>
          </p:nvSpPr>
          <p:spPr bwMode="auto">
            <a:xfrm>
              <a:off x="768" y="1854"/>
              <a:ext cx="912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620" name="Text Box 27"/>
            <p:cNvSpPr txBox="1">
              <a:spLocks noChangeArrowheads="1"/>
            </p:cNvSpPr>
            <p:nvPr/>
          </p:nvSpPr>
          <p:spPr bwMode="auto">
            <a:xfrm>
              <a:off x="1056" y="190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1" name="Text Box 28"/>
            <p:cNvSpPr txBox="1">
              <a:spLocks noChangeArrowheads="1"/>
            </p:cNvSpPr>
            <p:nvPr/>
          </p:nvSpPr>
          <p:spPr bwMode="auto">
            <a:xfrm>
              <a:off x="1008" y="103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2" name="Text Box 29"/>
            <p:cNvSpPr txBox="1">
              <a:spLocks noChangeArrowheads="1"/>
            </p:cNvSpPr>
            <p:nvPr/>
          </p:nvSpPr>
          <p:spPr bwMode="auto">
            <a:xfrm>
              <a:off x="1056" y="300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（SP）+2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3" name="Line 30"/>
            <p:cNvSpPr>
              <a:spLocks noChangeShapeType="1"/>
            </p:cNvSpPr>
            <p:nvPr/>
          </p:nvSpPr>
          <p:spPr bwMode="auto">
            <a:xfrm flipH="1" flipV="1">
              <a:off x="1440" y="2334"/>
              <a:ext cx="384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4" name="Text Box 31"/>
            <p:cNvSpPr txBox="1">
              <a:spLocks noChangeArrowheads="1"/>
            </p:cNvSpPr>
            <p:nvPr/>
          </p:nvSpPr>
          <p:spPr bwMode="auto">
            <a:xfrm>
              <a:off x="4224" y="169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AH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5" name="Text Box 32"/>
            <p:cNvSpPr txBox="1">
              <a:spLocks noChangeArrowheads="1"/>
            </p:cNvSpPr>
            <p:nvPr/>
          </p:nvSpPr>
          <p:spPr bwMode="auto">
            <a:xfrm>
              <a:off x="4673" y="169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6" name="Text Box 33"/>
            <p:cNvSpPr txBox="1">
              <a:spLocks noChangeArrowheads="1"/>
            </p:cNvSpPr>
            <p:nvPr/>
          </p:nvSpPr>
          <p:spPr bwMode="auto">
            <a:xfrm>
              <a:off x="2736" y="2238"/>
              <a:ext cx="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7" name="Text Box 34"/>
            <p:cNvSpPr txBox="1">
              <a:spLocks noChangeArrowheads="1"/>
            </p:cNvSpPr>
            <p:nvPr/>
          </p:nvSpPr>
          <p:spPr bwMode="auto">
            <a:xfrm>
              <a:off x="2736" y="2526"/>
              <a:ext cx="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8" name="Line 35"/>
            <p:cNvSpPr>
              <a:spLocks noChangeShapeType="1"/>
            </p:cNvSpPr>
            <p:nvPr/>
          </p:nvSpPr>
          <p:spPr bwMode="auto">
            <a:xfrm flipV="1">
              <a:off x="3696" y="1230"/>
              <a:ext cx="1056" cy="6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9" name="Line 36"/>
            <p:cNvSpPr>
              <a:spLocks noChangeShapeType="1"/>
            </p:cNvSpPr>
            <p:nvPr/>
          </p:nvSpPr>
          <p:spPr bwMode="auto">
            <a:xfrm>
              <a:off x="4752" y="1278"/>
              <a:ext cx="192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0" name="Line 37"/>
            <p:cNvSpPr>
              <a:spLocks noChangeShapeType="1"/>
            </p:cNvSpPr>
            <p:nvPr/>
          </p:nvSpPr>
          <p:spPr bwMode="auto">
            <a:xfrm flipV="1">
              <a:off x="3696" y="1902"/>
              <a:ext cx="48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1" name="Text Box 38"/>
            <p:cNvSpPr txBox="1">
              <a:spLocks noChangeArrowheads="1"/>
            </p:cNvSpPr>
            <p:nvPr/>
          </p:nvSpPr>
          <p:spPr bwMode="auto">
            <a:xfrm>
              <a:off x="2736" y="1950"/>
              <a:ext cx="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32" name="Text Box 39"/>
            <p:cNvSpPr txBox="1">
              <a:spLocks noChangeArrowheads="1"/>
            </p:cNvSpPr>
            <p:nvPr/>
          </p:nvSpPr>
          <p:spPr bwMode="auto">
            <a:xfrm>
              <a:off x="2736" y="1758"/>
              <a:ext cx="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33" name="Line 40"/>
            <p:cNvSpPr>
              <a:spLocks noChangeShapeType="1"/>
            </p:cNvSpPr>
            <p:nvPr/>
          </p:nvSpPr>
          <p:spPr bwMode="auto">
            <a:xfrm>
              <a:off x="1200" y="2334"/>
              <a:ext cx="288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8841" name="Rectangle 41"/>
          <p:cNvSpPr>
            <a:spLocks noChangeArrowheads="1"/>
          </p:cNvSpPr>
          <p:nvPr/>
        </p:nvSpPr>
        <p:spPr bwMode="auto">
          <a:xfrm>
            <a:off x="323850" y="161925"/>
            <a:ext cx="631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POP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出栈指令	格式：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POP DST</a:t>
            </a:r>
            <a:endParaRPr lang="zh-CN" altLang="en-US" sz="2800" b="0">
              <a:solidFill>
                <a:srgbClr val="66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（二）专用累加器传送指令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27088" y="1196975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（1） 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IN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输入指令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27088" y="170021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OUT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输出指令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27088" y="2276475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XLAT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换码指令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3" name="Rectangle 7"/>
          <p:cNvSpPr>
            <a:spLocks noChangeArrowheads="1"/>
          </p:cNvSpPr>
          <p:nvPr/>
        </p:nvSpPr>
        <p:spPr bwMode="auto">
          <a:xfrm>
            <a:off x="250825" y="188913"/>
            <a:ext cx="8569325" cy="48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 b="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）、</a:t>
            </a:r>
            <a:r>
              <a:rPr lang="en-US" altLang="zh-CN" sz="3200" b="0">
                <a:solidFill>
                  <a:srgbClr val="FFFF00"/>
                </a:solidFill>
                <a:latin typeface="华文新魏" panose="02010800040101010101" pitchFamily="2" charset="-122"/>
              </a:rPr>
              <a:t>IN</a:t>
            </a: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 b="0">
                <a:solidFill>
                  <a:srgbClr val="FFFF00"/>
                </a:solidFill>
                <a:latin typeface="华文新魏" panose="02010800040101010101" pitchFamily="2" charset="-122"/>
              </a:rPr>
              <a:t>input</a:t>
            </a: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）输入指令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 </a:t>
            </a:r>
            <a:endParaRPr lang="zh-CN" altLang="en-US" sz="3200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、直接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端口寻址方式：</a:t>
            </a:r>
            <a:endParaRPr lang="zh-CN" altLang="en-US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    IN  AL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pn </a:t>
            </a:r>
            <a:r>
              <a:rPr lang="zh-CN" altLang="en-US" b="0">
                <a:latin typeface="华文新魏" panose="02010800040101010101" pitchFamily="2" charset="-122"/>
              </a:rPr>
              <a:t>（字节）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   </a:t>
            </a:r>
            <a:r>
              <a:rPr lang="en-US" altLang="zh-CN" b="0">
                <a:latin typeface="华文新魏" panose="02010800040101010101" pitchFamily="2" charset="-122"/>
              </a:rPr>
              <a:t>IN  AX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pn </a:t>
            </a:r>
            <a:r>
              <a:rPr lang="zh-CN" altLang="en-US" b="0">
                <a:latin typeface="华文新魏" panose="02010800040101010101" pitchFamily="2" charset="-122"/>
              </a:rPr>
              <a:t>（字）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AL/AX ←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pn</a:t>
            </a:r>
            <a:r>
              <a:rPr lang="zh-CN" altLang="en-US" b="0">
                <a:latin typeface="华文新魏" panose="02010800040101010101" pitchFamily="2" charset="-122"/>
              </a:rPr>
              <a:t>）；其中：</a:t>
            </a:r>
            <a:r>
              <a:rPr lang="en-US" altLang="zh-CN" b="0">
                <a:latin typeface="华文新魏" panose="02010800040101010101" pitchFamily="2" charset="-122"/>
              </a:rPr>
              <a:t>pn</a:t>
            </a:r>
            <a:r>
              <a:rPr lang="zh-CN" altLang="en-US" b="0">
                <a:latin typeface="华文新魏" panose="02010800040101010101" pitchFamily="2" charset="-122"/>
              </a:rPr>
              <a:t>表示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端口地址（或称作：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端口号）。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、间接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端口寻址方式：</a:t>
            </a:r>
            <a:endParaRPr lang="zh-CN" altLang="en-US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IN  AL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DX </a:t>
            </a:r>
            <a:r>
              <a:rPr lang="zh-CN" altLang="en-US" b="0">
                <a:latin typeface="华文新魏" panose="02010800040101010101" pitchFamily="2" charset="-122"/>
              </a:rPr>
              <a:t>（字节）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   </a:t>
            </a:r>
            <a:r>
              <a:rPr lang="en-US" altLang="zh-CN" b="0">
                <a:latin typeface="华文新魏" panose="02010800040101010101" pitchFamily="2" charset="-122"/>
              </a:rPr>
              <a:t>IN  AX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DX </a:t>
            </a:r>
            <a:r>
              <a:rPr lang="zh-CN" altLang="en-US" b="0">
                <a:latin typeface="华文新魏" panose="02010800040101010101" pitchFamily="2" charset="-122"/>
              </a:rPr>
              <a:t>（字）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AL/AX ←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DX</a:t>
            </a:r>
            <a:r>
              <a:rPr lang="zh-CN" altLang="en-US" b="0">
                <a:latin typeface="华文新魏" panose="02010800040101010101" pitchFamily="2" charset="-122"/>
              </a:rPr>
              <a:t>）；其中：</a:t>
            </a:r>
            <a:r>
              <a:rPr lang="en-US" altLang="zh-CN" b="0">
                <a:latin typeface="华文新魏" panose="02010800040101010101" pitchFamily="2" charset="-122"/>
              </a:rPr>
              <a:t>DX</a:t>
            </a:r>
            <a:r>
              <a:rPr lang="zh-CN" altLang="en-US" b="0">
                <a:latin typeface="华文新魏" panose="02010800040101010101" pitchFamily="2" charset="-122"/>
              </a:rPr>
              <a:t>中的内容为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端口地址。</a:t>
            </a:r>
            <a:endParaRPr lang="zh-CN" altLang="en-US" b="0">
              <a:latin typeface="华文新魏" panose="02010800040101010101" pitchFamily="2" charset="-122"/>
            </a:endParaRPr>
          </a:p>
        </p:txBody>
      </p:sp>
      <p:sp>
        <p:nvSpPr>
          <p:cNvPr id="618504" name="Rectangle 8"/>
          <p:cNvSpPr>
            <a:spLocks noChangeArrowheads="1"/>
          </p:cNvSpPr>
          <p:nvPr/>
        </p:nvSpPr>
        <p:spPr bwMode="auto">
          <a:xfrm>
            <a:off x="0" y="5046663"/>
            <a:ext cx="874871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例、把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端口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379H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的字节内容传送到主存数据段的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VARBYTE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字节单元中。</a:t>
            </a:r>
            <a:endParaRPr lang="zh-CN" altLang="en-US" sz="2400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MOV  DX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379H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IN  AL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DX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MOV  VARBYTE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AL</a:t>
            </a:r>
            <a:endParaRPr lang="en-US" altLang="zh-CN" sz="2400" b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8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8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8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8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8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8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8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8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8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8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8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ChangeArrowheads="1"/>
          </p:cNvSpPr>
          <p:nvPr/>
        </p:nvSpPr>
        <p:spPr bwMode="auto">
          <a:xfrm>
            <a:off x="250825" y="219075"/>
            <a:ext cx="8569325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OUT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output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）输出指令</a:t>
            </a:r>
            <a:endParaRPr lang="zh-CN" altLang="en-US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、直接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端口寻址方式：</a:t>
            </a:r>
            <a:endParaRPr lang="zh-CN" altLang="en-US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           OUT  pn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AL </a:t>
            </a:r>
            <a:r>
              <a:rPr lang="zh-CN" altLang="en-US" b="0">
                <a:latin typeface="华文新魏" panose="02010800040101010101" pitchFamily="2" charset="-122"/>
              </a:rPr>
              <a:t>（字节）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          </a:t>
            </a:r>
            <a:r>
              <a:rPr lang="en-US" altLang="zh-CN" b="0">
                <a:latin typeface="华文新魏" panose="02010800040101010101" pitchFamily="2" charset="-122"/>
              </a:rPr>
              <a:t>OUT  pn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AX </a:t>
            </a:r>
            <a:r>
              <a:rPr lang="zh-CN" altLang="en-US" b="0">
                <a:latin typeface="华文新魏" panose="02010800040101010101" pitchFamily="2" charset="-122"/>
              </a:rPr>
              <a:t>（字）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pn ←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AL/AX</a:t>
            </a:r>
            <a:r>
              <a:rPr lang="zh-CN" altLang="en-US" b="0">
                <a:latin typeface="华文新魏" panose="02010800040101010101" pitchFamily="2" charset="-122"/>
              </a:rPr>
              <a:t>）；其中：</a:t>
            </a:r>
            <a:r>
              <a:rPr lang="en-US" altLang="zh-CN" b="0">
                <a:latin typeface="华文新魏" panose="02010800040101010101" pitchFamily="2" charset="-122"/>
              </a:rPr>
              <a:t>pn</a:t>
            </a:r>
            <a:r>
              <a:rPr lang="zh-CN" altLang="en-US" b="0">
                <a:latin typeface="华文新魏" panose="02010800040101010101" pitchFamily="2" charset="-122"/>
              </a:rPr>
              <a:t>表示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端口地址（或称作：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端口号）。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、间接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端口寻址方式：</a:t>
            </a:r>
            <a:endParaRPr lang="zh-CN" altLang="en-US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            OUT  DX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AL </a:t>
            </a:r>
            <a:r>
              <a:rPr lang="zh-CN" altLang="en-US" b="0">
                <a:latin typeface="华文新魏" panose="02010800040101010101" pitchFamily="2" charset="-122"/>
              </a:rPr>
              <a:t>（字节）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           </a:t>
            </a:r>
            <a:r>
              <a:rPr lang="en-US" altLang="zh-CN" b="0">
                <a:latin typeface="华文新魏" panose="02010800040101010101" pitchFamily="2" charset="-122"/>
              </a:rPr>
              <a:t>OUT  DX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AX </a:t>
            </a:r>
            <a:r>
              <a:rPr lang="zh-CN" altLang="en-US" b="0">
                <a:latin typeface="华文新魏" panose="02010800040101010101" pitchFamily="2" charset="-122"/>
              </a:rPr>
              <a:t>（字）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DX ←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AL/AX</a:t>
            </a:r>
            <a:r>
              <a:rPr lang="zh-CN" altLang="en-US" b="0">
                <a:latin typeface="华文新魏" panose="02010800040101010101" pitchFamily="2" charset="-122"/>
              </a:rPr>
              <a:t>）；其中：</a:t>
            </a:r>
            <a:r>
              <a:rPr lang="en-US" altLang="zh-CN" b="0">
                <a:latin typeface="华文新魏" panose="02010800040101010101" pitchFamily="2" charset="-122"/>
              </a:rPr>
              <a:t>DX</a:t>
            </a:r>
            <a:r>
              <a:rPr lang="zh-CN" altLang="en-US" b="0">
                <a:latin typeface="华文新魏" panose="02010800040101010101" pitchFamily="2" charset="-122"/>
              </a:rPr>
              <a:t>中的内容为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端口地址。</a:t>
            </a:r>
            <a:endParaRPr lang="zh-CN" altLang="en-US" b="0">
              <a:latin typeface="华文新魏" panose="02010800040101010101" pitchFamily="2" charset="-122"/>
            </a:endParaRPr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360363" y="5046663"/>
            <a:ext cx="874871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华文新魏" panose="02010800040101010101" pitchFamily="2" charset="-122"/>
              </a:rPr>
              <a:t>例、</a:t>
            </a:r>
            <a:r>
              <a:rPr lang="en-US" altLang="zh-CN" sz="2400" b="0">
                <a:latin typeface="华文新魏" panose="02010800040101010101" pitchFamily="2" charset="-122"/>
              </a:rPr>
              <a:t> </a:t>
            </a:r>
            <a:r>
              <a:rPr lang="zh-CN" altLang="en-US" sz="2400" b="0">
                <a:latin typeface="华文新魏" panose="02010800040101010101" pitchFamily="2" charset="-122"/>
              </a:rPr>
              <a:t>把主存数据段的</a:t>
            </a:r>
            <a:r>
              <a:rPr lang="en-US" altLang="zh-CN" sz="2400" b="0">
                <a:latin typeface="华文新魏" panose="02010800040101010101" pitchFamily="2" charset="-122"/>
              </a:rPr>
              <a:t>VARBYTE</a:t>
            </a:r>
            <a:r>
              <a:rPr lang="zh-CN" altLang="en-US" sz="2400" b="0">
                <a:latin typeface="华文新魏" panose="02010800040101010101" pitchFamily="2" charset="-122"/>
              </a:rPr>
              <a:t>字节单元中的内容传送到</a:t>
            </a:r>
            <a:r>
              <a:rPr lang="en-US" altLang="zh-CN" sz="2400" b="0">
                <a:latin typeface="华文新魏" panose="02010800040101010101" pitchFamily="2" charset="-122"/>
              </a:rPr>
              <a:t>I/O</a:t>
            </a:r>
            <a:r>
              <a:rPr lang="zh-CN" altLang="en-US" sz="2400" b="0">
                <a:latin typeface="华文新魏" panose="02010800040101010101" pitchFamily="2" charset="-122"/>
              </a:rPr>
              <a:t>端口</a:t>
            </a:r>
            <a:r>
              <a:rPr lang="en-US" altLang="zh-CN" sz="2400" b="0">
                <a:latin typeface="华文新魏" panose="02010800040101010101" pitchFamily="2" charset="-122"/>
              </a:rPr>
              <a:t>230H</a:t>
            </a:r>
            <a:r>
              <a:rPr lang="zh-CN" altLang="en-US" sz="2400" b="0">
                <a:latin typeface="华文新魏" panose="02010800040101010101" pitchFamily="2" charset="-122"/>
              </a:rPr>
              <a:t>中。</a:t>
            </a:r>
            <a:endParaRPr lang="zh-CN" altLang="en-US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    MOV  DX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230H                     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   MOV  AL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VARBYTE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   OUT  DX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AL</a:t>
            </a:r>
            <a:endParaRPr lang="en-US" altLang="zh-CN" sz="2400" b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1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1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1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2、8086/8088</a:t>
            </a:r>
            <a:r>
              <a:rPr lang="en-US" altLang="zh-CN" sz="3200" b="1">
                <a:solidFill>
                  <a:srgbClr val="FFFF00"/>
                </a:solidFill>
                <a:latin typeface="华文新魏" panose="02010800040101010101" pitchFamily="2" charset="-122"/>
              </a:rPr>
              <a:t>CPU</a:t>
            </a: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中的寄存器</a:t>
            </a:r>
            <a:endParaRPr lang="zh-CN" altLang="en-US" sz="3200" b="1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8931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( 1 )  段寄存器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：指示相应段的首址的高16位（段基值）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       主存单元的逻辑地址 =  段基值：段内偏移量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       主存物理地址 =  (段寄存器)*16 + 段内偏移量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1419225" y="2667000"/>
            <a:ext cx="6248400" cy="3581400"/>
            <a:chOff x="894" y="1680"/>
            <a:chExt cx="3936" cy="2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486" y="1680"/>
              <a:ext cx="1344" cy="2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3486" y="2448"/>
              <a:ext cx="13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3486" y="2928"/>
              <a:ext cx="13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3486" y="3504"/>
              <a:ext cx="13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4110" y="1776"/>
              <a:ext cx="0" cy="5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4062" y="3552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94" y="1680"/>
              <a:ext cx="864" cy="12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894" y="1968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894" y="2256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894" y="2592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1134" y="168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1086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1134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1086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758" y="2448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2718" y="2928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1758" y="2688"/>
              <a:ext cx="9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2718" y="268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3006" y="2736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3150" y="244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2478" y="244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偏移量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3870" y="259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堆栈段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3870" y="312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附加段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 advAuto="0" build="p"/>
      <p:bldP spid="5468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79388" y="568325"/>
            <a:ext cx="85693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XLAT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translate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）换码指令</a:t>
            </a:r>
            <a:endParaRPr lang="zh-CN" altLang="en-US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指令格式：</a:t>
            </a:r>
            <a:r>
              <a:rPr lang="en-US" altLang="zh-CN" b="0">
                <a:latin typeface="华文新魏" panose="02010800040101010101" pitchFamily="2" charset="-122"/>
              </a:rPr>
              <a:t>XLAT  [TABADDR] </a:t>
            </a:r>
            <a:endParaRPr lang="en-US" altLang="zh-CN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AL ←</a:t>
            </a:r>
            <a:r>
              <a:rPr lang="zh-CN" altLang="en-US" b="0">
                <a:latin typeface="华文新魏" panose="02010800040101010101" pitchFamily="2" charset="-122"/>
              </a:rPr>
              <a:t>（（</a:t>
            </a:r>
            <a:r>
              <a:rPr lang="en-US" altLang="zh-CN" b="0">
                <a:latin typeface="华文新魏" panose="02010800040101010101" pitchFamily="2" charset="-122"/>
              </a:rPr>
              <a:t>BX</a:t>
            </a:r>
            <a:r>
              <a:rPr lang="zh-CN" altLang="en-US" b="0">
                <a:latin typeface="华文新魏" panose="02010800040101010101" pitchFamily="2" charset="-122"/>
              </a:rPr>
              <a:t>）</a:t>
            </a:r>
            <a:r>
              <a:rPr lang="en-US" altLang="zh-CN" b="0">
                <a:latin typeface="华文新魏" panose="02010800040101010101" pitchFamily="2" charset="-122"/>
              </a:rPr>
              <a:t>+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AL</a:t>
            </a:r>
            <a:r>
              <a:rPr lang="zh-CN" altLang="en-US" b="0">
                <a:latin typeface="华文新魏" panose="02010800040101010101" pitchFamily="2" charset="-122"/>
              </a:rPr>
              <a:t>））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其中：</a:t>
            </a:r>
            <a:r>
              <a:rPr lang="en-US" altLang="zh-CN" b="0">
                <a:latin typeface="华文新魏" panose="02010800040101010101" pitchFamily="2" charset="-122"/>
              </a:rPr>
              <a:t> </a:t>
            </a:r>
            <a:endParaRPr lang="en-US" altLang="zh-CN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[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TABADDR]</a:t>
            </a:r>
            <a:r>
              <a:rPr lang="zh-CN" altLang="en-US" b="0">
                <a:latin typeface="华文新魏" panose="02010800040101010101" pitchFamily="2" charset="-122"/>
              </a:rPr>
              <a:t>中的方括号表示本项内容</a:t>
            </a:r>
            <a:r>
              <a:rPr lang="zh-CN" altLang="en-US" b="0">
                <a:solidFill>
                  <a:srgbClr val="FF99FF"/>
                </a:solidFill>
                <a:latin typeface="华文新魏" panose="02010800040101010101" pitchFamily="2" charset="-122"/>
              </a:rPr>
              <a:t>可以省略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TABADDR</a:t>
            </a:r>
            <a:r>
              <a:rPr lang="zh-CN" altLang="en-US" b="0">
                <a:latin typeface="华文新魏" panose="02010800040101010101" pitchFamily="2" charset="-122"/>
              </a:rPr>
              <a:t>表示</a:t>
            </a:r>
            <a:r>
              <a:rPr lang="zh-CN" altLang="en-US" b="0">
                <a:solidFill>
                  <a:srgbClr val="FF99FF"/>
                </a:solidFill>
                <a:latin typeface="华文新魏" panose="02010800040101010101" pitchFamily="2" charset="-122"/>
              </a:rPr>
              <a:t>换码表首地址的符号地址</a:t>
            </a:r>
            <a:r>
              <a:rPr lang="zh-CN" altLang="en-US" b="0">
                <a:latin typeface="华文新魏" panose="02010800040101010101" pitchFamily="2" charset="-122"/>
              </a:rPr>
              <a:t>。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BX</a:t>
            </a:r>
            <a:r>
              <a:rPr lang="zh-CN" altLang="en-US" b="0">
                <a:latin typeface="华文新魏" panose="02010800040101010101" pitchFamily="2" charset="-122"/>
              </a:rPr>
              <a:t>的内容为换码表的首地址</a:t>
            </a:r>
            <a:r>
              <a:rPr lang="zh-CN" altLang="en-US" b="0">
                <a:solidFill>
                  <a:srgbClr val="FF99FF"/>
                </a:solidFill>
                <a:latin typeface="华文新魏" panose="02010800040101010101" pitchFamily="2" charset="-122"/>
              </a:rPr>
              <a:t>在数据段中的偏移量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AL</a:t>
            </a:r>
            <a:r>
              <a:rPr lang="zh-CN" altLang="en-US" b="0">
                <a:latin typeface="华文新魏" panose="02010800040101010101" pitchFamily="2" charset="-122"/>
              </a:rPr>
              <a:t>的内容是</a:t>
            </a:r>
            <a:r>
              <a:rPr lang="zh-CN" altLang="en-US" b="0">
                <a:solidFill>
                  <a:srgbClr val="FF99FF"/>
                </a:solidFill>
                <a:latin typeface="华文新魏" panose="02010800040101010101" pitchFamily="2" charset="-122"/>
              </a:rPr>
              <a:t>相对于表格首地址的偏移量</a:t>
            </a:r>
            <a:r>
              <a:rPr lang="zh-CN" altLang="en-US" b="0">
                <a:latin typeface="华文新魏" panose="02010800040101010101" pitchFamily="2" charset="-122"/>
              </a:rPr>
              <a:t>。</a:t>
            </a:r>
            <a:endParaRPr lang="zh-CN" altLang="en-US" b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395288" y="115888"/>
            <a:ext cx="874871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例、 把十进制数</a:t>
            </a:r>
            <a:r>
              <a:rPr lang="zh-CN" altLang="en-US" sz="2400" b="0">
                <a:solidFill>
                  <a:srgbClr val="FFCC66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3</a:t>
            </a:r>
            <a:r>
              <a:rPr lang="en-US" altLang="zh-CN" sz="2400" b="0">
                <a:solidFill>
                  <a:srgbClr val="FFCC66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转换为相应的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ASCII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码。</a:t>
            </a:r>
            <a:endParaRPr lang="zh-CN" altLang="en-US" sz="2400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华文新魏" panose="02010800040101010101" pitchFamily="2" charset="-122"/>
              </a:rPr>
              <a:t>在主存的数据段设置一个转换表，内容为</a:t>
            </a:r>
            <a:r>
              <a:rPr lang="en-US" altLang="zh-CN" sz="2400" b="0">
                <a:latin typeface="华文新魏" panose="02010800040101010101" pitchFamily="2" charset="-122"/>
              </a:rPr>
              <a:t>0</a:t>
            </a:r>
            <a:r>
              <a:rPr lang="en-US" altLang="zh-CN" sz="2400" b="0">
                <a:latin typeface="华文新魏" panose="0201080004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400" b="0">
                <a:latin typeface="华文新魏" panose="02010800040101010101" pitchFamily="2" charset="-122"/>
              </a:rPr>
              <a:t>9</a:t>
            </a:r>
            <a:r>
              <a:rPr lang="zh-CN" altLang="en-US" sz="2400" b="0">
                <a:latin typeface="华文新魏" panose="02010800040101010101" pitchFamily="2" charset="-122"/>
              </a:rPr>
              <a:t>的</a:t>
            </a:r>
            <a:r>
              <a:rPr lang="en-US" altLang="zh-CN" sz="2400" b="0">
                <a:latin typeface="华文新魏" panose="02010800040101010101" pitchFamily="2" charset="-122"/>
              </a:rPr>
              <a:t>ASCII</a:t>
            </a:r>
            <a:r>
              <a:rPr lang="zh-CN" altLang="en-US" sz="2400" b="0">
                <a:latin typeface="华文新魏" panose="02010800040101010101" pitchFamily="2" charset="-122"/>
              </a:rPr>
              <a:t>码（</a:t>
            </a:r>
            <a:r>
              <a:rPr lang="en-US" altLang="zh-CN" sz="2400" b="0">
                <a:latin typeface="华文新魏" panose="02010800040101010101" pitchFamily="2" charset="-122"/>
              </a:rPr>
              <a:t>30H</a:t>
            </a:r>
            <a:r>
              <a:rPr lang="en-US" altLang="zh-CN" sz="2400" b="0">
                <a:latin typeface="华文新魏" panose="0201080004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400" b="0">
                <a:latin typeface="华文新魏" panose="02010800040101010101" pitchFamily="2" charset="-122"/>
              </a:rPr>
              <a:t>39H</a:t>
            </a:r>
            <a:r>
              <a:rPr lang="zh-CN" altLang="en-US" sz="2400" b="0">
                <a:latin typeface="华文新魏" panose="02010800040101010101" pitchFamily="2" charset="-122"/>
              </a:rPr>
              <a:t>），表名为</a:t>
            </a:r>
            <a:r>
              <a:rPr lang="en-US" altLang="zh-CN" sz="2400" b="0">
                <a:latin typeface="华文新魏" panose="02010800040101010101" pitchFamily="2" charset="-122"/>
              </a:rPr>
              <a:t>TAB1</a:t>
            </a:r>
            <a:r>
              <a:rPr lang="zh-CN" altLang="en-US" sz="2400" b="0">
                <a:latin typeface="华文新魏" panose="02010800040101010101" pitchFamily="2" charset="-122"/>
              </a:rPr>
              <a:t>，位于数据段偏移</a:t>
            </a:r>
            <a:r>
              <a:rPr lang="en-US" altLang="zh-CN" sz="2400" b="0">
                <a:latin typeface="华文新魏" panose="02010800040101010101" pitchFamily="2" charset="-122"/>
              </a:rPr>
              <a:t>2</a:t>
            </a:r>
            <a:r>
              <a:rPr lang="zh-CN" altLang="en-US" sz="2400" b="0">
                <a:latin typeface="华文新魏" panose="02010800040101010101" pitchFamily="2" charset="-122"/>
              </a:rPr>
              <a:t>字节处，假定（</a:t>
            </a:r>
            <a:r>
              <a:rPr lang="en-US" altLang="zh-CN" sz="2400" b="0">
                <a:latin typeface="华文新魏" panose="02010800040101010101" pitchFamily="2" charset="-122"/>
              </a:rPr>
              <a:t>DS</a:t>
            </a:r>
            <a:r>
              <a:rPr lang="zh-CN" altLang="en-US" sz="2400" b="0">
                <a:latin typeface="华文新魏" panose="02010800040101010101" pitchFamily="2" charset="-122"/>
              </a:rPr>
              <a:t>）</a:t>
            </a:r>
            <a:r>
              <a:rPr lang="en-US" altLang="zh-CN" sz="2400" b="0">
                <a:latin typeface="华文新魏" panose="02010800040101010101" pitchFamily="2" charset="-122"/>
              </a:rPr>
              <a:t>=1200H</a:t>
            </a:r>
            <a:r>
              <a:rPr lang="zh-CN" altLang="en-US" sz="2400" b="0">
                <a:latin typeface="华文新魏" panose="02010800040101010101" pitchFamily="2" charset="-122"/>
              </a:rPr>
              <a:t>。可用下述指令完成转换：</a:t>
            </a:r>
            <a:endParaRPr lang="zh-CN" altLang="en-US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MOV BX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0002H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MOV AL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3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XLAT  TAB1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华文新魏" panose="02010800040101010101" pitchFamily="2" charset="-122"/>
              </a:rPr>
              <a:t>指令执行后，（</a:t>
            </a:r>
            <a:r>
              <a:rPr lang="en-US" altLang="zh-CN" sz="2400" b="0">
                <a:latin typeface="华文新魏" panose="02010800040101010101" pitchFamily="2" charset="-122"/>
              </a:rPr>
              <a:t>AL</a:t>
            </a:r>
            <a:r>
              <a:rPr lang="zh-CN" altLang="en-US" sz="2400" b="0">
                <a:latin typeface="华文新魏" panose="02010800040101010101" pitchFamily="2" charset="-122"/>
              </a:rPr>
              <a:t>）</a:t>
            </a:r>
            <a:r>
              <a:rPr lang="en-US" altLang="zh-CN" sz="2400" b="0">
                <a:latin typeface="华文新魏" panose="02010800040101010101" pitchFamily="2" charset="-122"/>
              </a:rPr>
              <a:t>=33H</a:t>
            </a:r>
            <a:r>
              <a:rPr lang="zh-CN" altLang="en-US" sz="2400" b="0">
                <a:latin typeface="华文新魏" panose="02010800040101010101" pitchFamily="2" charset="-122"/>
              </a:rPr>
              <a:t>，即：十进制数</a:t>
            </a:r>
            <a:r>
              <a:rPr lang="zh-CN" altLang="en-US" sz="2400" b="0">
                <a:latin typeface="Arial" panose="020B0604020202020204" pitchFamily="34" charset="0"/>
              </a:rPr>
              <a:t>“</a:t>
            </a:r>
            <a:r>
              <a:rPr lang="en-US" altLang="zh-CN" sz="2400" b="0">
                <a:latin typeface="华文新魏" panose="02010800040101010101" pitchFamily="2" charset="-122"/>
              </a:rPr>
              <a:t>3</a:t>
            </a:r>
            <a:r>
              <a:rPr lang="en-US" altLang="zh-CN" sz="2400" b="0">
                <a:latin typeface="Arial" panose="020B0604020202020204" pitchFamily="34" charset="0"/>
              </a:rPr>
              <a:t>”</a:t>
            </a:r>
            <a:r>
              <a:rPr lang="zh-CN" altLang="en-US" sz="2400" b="0">
                <a:latin typeface="华文新魏" panose="02010800040101010101" pitchFamily="2" charset="-122"/>
              </a:rPr>
              <a:t>的</a:t>
            </a:r>
            <a:r>
              <a:rPr lang="en-US" altLang="zh-CN" sz="2400" b="0">
                <a:latin typeface="华文新魏" panose="02010800040101010101" pitchFamily="2" charset="-122"/>
              </a:rPr>
              <a:t>ASCII</a:t>
            </a:r>
            <a:r>
              <a:rPr lang="zh-CN" altLang="en-US" sz="2400" b="0">
                <a:latin typeface="华文新魏" panose="02010800040101010101" pitchFamily="2" charset="-122"/>
              </a:rPr>
              <a:t>码。</a:t>
            </a: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1403350" y="3213100"/>
            <a:ext cx="5616575" cy="3644900"/>
            <a:chOff x="884" y="2024"/>
            <a:chExt cx="3538" cy="2296"/>
          </a:xfrm>
        </p:grpSpPr>
        <p:sp>
          <p:nvSpPr>
            <p:cNvPr id="119812" name="Rectangle 33"/>
            <p:cNvSpPr>
              <a:spLocks noChangeArrowheads="1"/>
            </p:cNvSpPr>
            <p:nvPr/>
          </p:nvSpPr>
          <p:spPr bwMode="auto">
            <a:xfrm>
              <a:off x="884" y="2024"/>
              <a:ext cx="3538" cy="22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1955" y="2223"/>
              <a:ext cx="916" cy="19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814" name="Text Box 6"/>
            <p:cNvSpPr txBox="1">
              <a:spLocks noChangeArrowheads="1"/>
            </p:cNvSpPr>
            <p:nvPr/>
          </p:nvSpPr>
          <p:spPr bwMode="auto">
            <a:xfrm>
              <a:off x="2057" y="2069"/>
              <a:ext cx="611" cy="2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  <a:endParaRPr lang="zh-CN" altLang="en-US" sz="1600"/>
            </a:p>
          </p:txBody>
        </p:sp>
        <p:sp>
          <p:nvSpPr>
            <p:cNvPr id="119815" name="Line 7"/>
            <p:cNvSpPr>
              <a:spLocks noChangeShapeType="1"/>
            </p:cNvSpPr>
            <p:nvPr/>
          </p:nvSpPr>
          <p:spPr bwMode="auto">
            <a:xfrm>
              <a:off x="1955" y="2376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1955" y="2530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1955" y="2683"/>
              <a:ext cx="9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>
              <a:off x="1955" y="2837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1955" y="2990"/>
              <a:ext cx="9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1955" y="3144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1955" y="3298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>
              <a:off x="1955" y="3451"/>
              <a:ext cx="9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>
              <a:off x="1955" y="3605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1955" y="3758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5" name="Line 17"/>
            <p:cNvSpPr>
              <a:spLocks noChangeShapeType="1"/>
            </p:cNvSpPr>
            <p:nvPr/>
          </p:nvSpPr>
          <p:spPr bwMode="auto">
            <a:xfrm>
              <a:off x="1955" y="3912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6" name="Line 18"/>
            <p:cNvSpPr>
              <a:spLocks noChangeShapeType="1"/>
            </p:cNvSpPr>
            <p:nvPr/>
          </p:nvSpPr>
          <p:spPr bwMode="auto">
            <a:xfrm>
              <a:off x="1955" y="4065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7" name="Text Box 19"/>
            <p:cNvSpPr txBox="1">
              <a:spLocks noChangeArrowheads="1"/>
            </p:cNvSpPr>
            <p:nvPr/>
          </p:nvSpPr>
          <p:spPr bwMode="auto">
            <a:xfrm>
              <a:off x="1344" y="2530"/>
              <a:ext cx="611" cy="2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12000H</a:t>
              </a:r>
              <a:endParaRPr lang="en-US" altLang="zh-CN" sz="1600"/>
            </a:p>
          </p:txBody>
        </p:sp>
        <p:sp>
          <p:nvSpPr>
            <p:cNvPr id="119828" name="Line 20"/>
            <p:cNvSpPr>
              <a:spLocks noChangeShapeType="1"/>
            </p:cNvSpPr>
            <p:nvPr/>
          </p:nvSpPr>
          <p:spPr bwMode="auto">
            <a:xfrm>
              <a:off x="1751" y="2914"/>
              <a:ext cx="2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9" name="Line 21"/>
            <p:cNvSpPr>
              <a:spLocks noChangeShapeType="1"/>
            </p:cNvSpPr>
            <p:nvPr/>
          </p:nvSpPr>
          <p:spPr bwMode="auto">
            <a:xfrm flipH="1">
              <a:off x="1751" y="3374"/>
              <a:ext cx="2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0" name="Line 22"/>
            <p:cNvSpPr>
              <a:spLocks noChangeShapeType="1"/>
            </p:cNvSpPr>
            <p:nvPr/>
          </p:nvSpPr>
          <p:spPr bwMode="auto">
            <a:xfrm>
              <a:off x="2871" y="2607"/>
              <a:ext cx="3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1" name="Line 23"/>
            <p:cNvSpPr>
              <a:spLocks noChangeShapeType="1"/>
            </p:cNvSpPr>
            <p:nvPr/>
          </p:nvSpPr>
          <p:spPr bwMode="auto">
            <a:xfrm>
              <a:off x="2871" y="2914"/>
              <a:ext cx="3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2" name="Line 24"/>
            <p:cNvSpPr>
              <a:spLocks noChangeShapeType="1"/>
            </p:cNvSpPr>
            <p:nvPr/>
          </p:nvSpPr>
          <p:spPr bwMode="auto">
            <a:xfrm>
              <a:off x="2871" y="3374"/>
              <a:ext cx="3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3074" y="2607"/>
              <a:ext cx="1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3075" y="2914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5" name="Text Box 27"/>
            <p:cNvSpPr txBox="1">
              <a:spLocks noChangeArrowheads="1"/>
            </p:cNvSpPr>
            <p:nvPr/>
          </p:nvSpPr>
          <p:spPr bwMode="auto">
            <a:xfrm>
              <a:off x="1344" y="2760"/>
              <a:ext cx="509" cy="2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TAB1</a:t>
              </a:r>
              <a:endParaRPr lang="en-US" altLang="zh-CN" sz="1600"/>
            </a:p>
          </p:txBody>
        </p:sp>
        <p:sp>
          <p:nvSpPr>
            <p:cNvPr id="119836" name="Text Box 28"/>
            <p:cNvSpPr txBox="1">
              <a:spLocks noChangeArrowheads="1"/>
            </p:cNvSpPr>
            <p:nvPr/>
          </p:nvSpPr>
          <p:spPr bwMode="auto">
            <a:xfrm>
              <a:off x="1242" y="3221"/>
              <a:ext cx="509" cy="2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AL</a:t>
              </a:r>
              <a:endParaRPr lang="en-US" altLang="zh-CN" sz="1600"/>
            </a:p>
          </p:txBody>
        </p:sp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3279" y="2530"/>
              <a:ext cx="916" cy="2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(DS)=1200H</a:t>
              </a:r>
              <a:endParaRPr lang="en-US" altLang="zh-CN" sz="1600"/>
            </a:p>
          </p:txBody>
        </p:sp>
        <p:sp>
          <p:nvSpPr>
            <p:cNvPr id="119838" name="Text Box 30"/>
            <p:cNvSpPr txBox="1">
              <a:spLocks noChangeArrowheads="1"/>
            </p:cNvSpPr>
            <p:nvPr/>
          </p:nvSpPr>
          <p:spPr bwMode="auto">
            <a:xfrm>
              <a:off x="3279" y="2837"/>
              <a:ext cx="916" cy="2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(BX)=0002H</a:t>
              </a:r>
              <a:endParaRPr lang="en-US" altLang="zh-CN" sz="1600"/>
            </a:p>
          </p:txBody>
        </p:sp>
        <p:sp>
          <p:nvSpPr>
            <p:cNvPr id="119839" name="Text Box 31"/>
            <p:cNvSpPr txBox="1">
              <a:spLocks noChangeArrowheads="1"/>
            </p:cNvSpPr>
            <p:nvPr/>
          </p:nvSpPr>
          <p:spPr bwMode="auto">
            <a:xfrm>
              <a:off x="3279" y="3221"/>
              <a:ext cx="611" cy="2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(AL)=3</a:t>
              </a:r>
              <a:endParaRPr lang="en-US" altLang="zh-CN" sz="1600"/>
            </a:p>
          </p:txBody>
        </p:sp>
        <p:sp>
          <p:nvSpPr>
            <p:cNvPr id="119840" name="Text Box 32"/>
            <p:cNvSpPr txBox="1">
              <a:spLocks noChangeArrowheads="1"/>
            </p:cNvSpPr>
            <p:nvPr/>
          </p:nvSpPr>
          <p:spPr bwMode="auto">
            <a:xfrm>
              <a:off x="2259" y="2795"/>
              <a:ext cx="712" cy="10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30H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31H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32H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33H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39H</a:t>
              </a:r>
              <a:endParaRPr lang="en-US" altLang="zh-CN" sz="1600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（三）标志位传送指令</a:t>
            </a:r>
            <a:b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</a:br>
            <a:b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对标志位进行存取操作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无操作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数</a:t>
            </a:r>
            <a:endParaRPr lang="zh-CN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1331913" y="1989138"/>
            <a:ext cx="720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）取标志指令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LAHF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将标志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的低</a:t>
            </a:r>
            <a:b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 八位传送到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AH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1331913" y="3141663"/>
            <a:ext cx="72723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）存标志指令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SAHF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: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将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AH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内容传送</a:t>
            </a:r>
            <a:b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         给标志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的低八位。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         (设置或恢复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SF、ZF、AF、PF、</a:t>
            </a:r>
            <a:b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            CF，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对高八位无影响）。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/>
      <p:bldP spid="293891" grpId="0"/>
      <p:bldP spid="29389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768350" y="1412875"/>
            <a:ext cx="7620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例：将标志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的低8位清0 。                 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AH ，00H；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SAHF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611188" y="2997200"/>
            <a:ext cx="78263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）标志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进栈指令：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PUSHF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	16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位标志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内容送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所指栈顶字单元中。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539750" y="4294188"/>
            <a:ext cx="7245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）标志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出栈指令：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POPF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	栈顶字单元内容弹出到标志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build="p"/>
      <p:bldP spid="294915" grpId="0" build="p"/>
      <p:bldP spid="29491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42486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四</a:t>
            </a:r>
            <a:r>
              <a:rPr lang="zh-CN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地址传送指令</a:t>
            </a:r>
            <a:b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</a:br>
            <a:b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	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将存储器操作数的地址（偏移量、段基</a:t>
            </a:r>
            <a:b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	值）传送给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R。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919163" y="2266950"/>
            <a:ext cx="7685087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）装入有效地址指令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	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LEA  DST，SRC；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将源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数的有效地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址（偏移量）传送到目的地址中。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466725" y="4219575"/>
            <a:ext cx="9145588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例: 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LEA  SI ,BUF;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源操作数须是存储器操作数(可以是字节也可以是字) 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目的操作数只能是16位通用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R。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/>
      <p:bldP spid="295939" grpId="0" build="p"/>
      <p:bldP spid="295940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990600" y="333375"/>
            <a:ext cx="7315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）装入地址指针指令（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LDS/LES）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存储单元的地址指针:4个字节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段基值:存于2个高字节单元中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偏移量:存于2个低字节单元中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971550" y="3213100"/>
            <a:ext cx="70866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指令功能：从存放地址指针的4个字节存储单元中，同时取出段基值和偏移量，分别送到段R（DS/ES）和通用R中。</a:t>
            </a:r>
            <a:endParaRPr lang="zh-CN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29696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990600" y="404813"/>
            <a:ext cx="79025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LDS  DST ,SRC;  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从存放地址指针的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     4个单元中,同时取出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990600" y="1700213"/>
            <a:ext cx="7391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LES  DST ,SRC; 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段基值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DS(ES),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                             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偏移量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通用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R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1116013" y="2997200"/>
            <a:ext cx="6553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SRC: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存储器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数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DST: 16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位通用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1327150" y="4292600"/>
            <a:ext cx="66294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LDS  SI, ADDR_TABLE[BX];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DS:ADDR_TABLE[BX]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中存放的偏移量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SI，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新的段基值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DS。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/>
      <p:bldP spid="297987" grpId="0"/>
      <p:bldP spid="297988" grpId="0"/>
      <p:bldP spid="29798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2、算术运算类指令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468313" y="965200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（一）加法运算指令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971550" y="148113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）加法指令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611188" y="1992313"/>
            <a:ext cx="83058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ADD  DST, SRC;  (SRC)+(DST)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设置标志寄存器的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OF、SF、ZF、AF、PF、CF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标志位。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源操作数：可在通用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R、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存储单元中，或为立即数。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目的操作数:  在通用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或存储单元中。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1243013" y="5729288"/>
            <a:ext cx="685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ADD  DL，0D4H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9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9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12" grpId="0"/>
      <p:bldP spid="299013" grpId="0"/>
      <p:bldP spid="299014" grpId="0" build="p"/>
      <p:bldP spid="2990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）带进位加法指令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511175" y="1125538"/>
            <a:ext cx="83820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指令格式: 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ADC DST,SRC; (SRC)+(DST)+CF →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  <a:sym typeface="Monotype Sorts" pitchFamily="2" charset="2"/>
              </a:rPr>
              <a:t> DST  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(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主要用于大于16位数的加法运算)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590550" y="3068638"/>
            <a:ext cx="8553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例:32位无符号数存放在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DX(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高16),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AX(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低16位)中,若要加上常数76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F1A23H,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则用下述指令实现: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827088" y="4365625"/>
            <a:ext cx="8001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ADD AX,1A23H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ADC DX,76FH;(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将低16位进位加上)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/>
      <p:bldP spid="301059" grpId="0"/>
      <p:bldP spid="301060" grpId="0"/>
      <p:bldP spid="30106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1182688" y="1301750"/>
            <a:ext cx="7566025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）加“1”指令: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INC  DST;(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不影响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CF)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	(DST)+1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   	(OP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数:字、字节、无符号数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只能在通用寄存器或存储单元中，不能是立即数。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主要用于计数或修改地址指针。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457200" y="549275"/>
            <a:ext cx="86868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2800">
                <a:solidFill>
                  <a:srgbClr val="FFCC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CS（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代码段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存放当前代码段的首址的高16位。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代码段：存放指令代码（程序）。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323850" y="1993900"/>
            <a:ext cx="91440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DS（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数据段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存放当前数据段的首址的高16位。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数据段：存放程序的有关数据。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323850" y="3506788"/>
            <a:ext cx="908367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SS（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堆栈段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存放当前堆栈段的首址的高16位。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堆栈段：存放后进先出顺序存取的信息。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179388" y="4875213"/>
            <a:ext cx="929957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ES（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附加段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存放当前附加段的首址的高16位。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附加段：存放运算结果或辅助数据。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build="p"/>
      <p:bldP spid="547843" grpId="0" build="p"/>
      <p:bldP spid="547844" grpId="0" build="p"/>
      <p:bldP spid="54784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（二）减法运算指令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865188" y="1343025"/>
            <a:ext cx="58674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）减法指令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SUB  DST , SRC;   (DST)-(SRC)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1042988" y="3644900"/>
            <a:ext cx="6553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SUB AL,DA_BYTE;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     (AL)-(DA_BYTE)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AL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/>
      <p:bldP spid="303107" grpId="0" build="p"/>
      <p:bldP spid="30310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684213" y="404813"/>
            <a:ext cx="69342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）带借位减法指令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指令格式: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SBB  DST, SRC;         (DST)-(SRC)-CF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684213" y="2276475"/>
            <a:ext cx="8208962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）减“1”指令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	指令格式: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DEC  DST;      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	(DST)-1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不影响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CF) (OP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数:字、字节、无符号数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	只能在通用寄存器或存储单元中，不能是立即数。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	主要用于计数或修改地址指针。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build="p"/>
      <p:bldP spid="30413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/>
          <p:cNvSpPr txBox="1">
            <a:spLocks noChangeArrowheads="1"/>
          </p:cNvSpPr>
          <p:nvPr/>
        </p:nvSpPr>
        <p:spPr bwMode="auto">
          <a:xfrm>
            <a:off x="874713" y="377825"/>
            <a:ext cx="70104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）求负数指令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指令格式: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NEG  DST;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                    0-(DST)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55650" y="2705100"/>
            <a:ext cx="77771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• 字节操作数:-128;字操作数：-32768;执行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NEG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后,操作数不变,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置“1”。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• 操作数为0,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NEG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后仍为0,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置0;否则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置1。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1403350" y="4591050"/>
            <a:ext cx="65532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例: 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AL)=25H=(00100101)</a:t>
            </a:r>
            <a:r>
              <a:rPr lang="en-US" altLang="zh-CN" sz="2800" baseline="-20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NEG AL;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(AL)=DBH=(11011011)</a:t>
            </a:r>
            <a:r>
              <a:rPr lang="en-US" altLang="zh-CN" sz="2800" baseline="-20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800" baseline="-20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build="p"/>
      <p:bldP spid="305155" grpId="0" build="p"/>
      <p:bldP spid="305156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684213" y="333375"/>
            <a:ext cx="76327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）比较指令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指令格式: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CMP DST,SRC;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(DST)-(SRC) </a:t>
            </a:r>
            <a:r>
              <a:rPr lang="en-US" altLang="zh-CN" sz="2800">
                <a:solidFill>
                  <a:schemeClr val="bg1"/>
                </a:solidFill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置标志位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,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不保留两数相减结果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若: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ZF=1，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则(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DST)=(SRC)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365250" y="3790950"/>
            <a:ext cx="7239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无符号数:	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CF=0:(DST)≥(SRC);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带符号数:	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OF=SF:(DST)&gt;(SRC);                                 		OF≠SF:(DST)&lt;(SRC);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  <p:bldP spid="306180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（三）乘法指令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8532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指令格式: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MUL   SRC ;    (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另一操作数在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中)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568325" y="119697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）无符号数乘法指令</a:t>
            </a:r>
            <a:endParaRPr lang="zh-CN" altLang="en-US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790575" y="2349500"/>
            <a:ext cx="7310438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字节无符号数相乘:(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SRC)*(AL) →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AX;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 AH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为全0 ,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CF=OF=0;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否则：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CF=OF=1 ；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字无符号数相乘 :(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SRC)*(AX)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DX: AX;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为全0,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CF=OF=0;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否则:</a:t>
            </a: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CF=OF=1；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只影响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CF,OF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标志位。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/>
      <p:bldP spid="307204" grpId="0"/>
      <p:bldP spid="307205" grpId="0"/>
      <p:bldP spid="30720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742950" y="1125538"/>
            <a:ext cx="80772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两个字节存储单元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BYTE1、BYTE2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内容(无符号数)相乘,乘积放在字单元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PROC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AL，BYTE2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MUL  BYTE1      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PROC，AX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539750" y="982663"/>
            <a:ext cx="828357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）带符号数乘法指令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      指令格式 ：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IMUL SRC；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65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操作数及乘积均带符号，且用补码表示。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65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若乘积的高半字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AH(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字节乘法)、或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DX(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字乘法)不是低半部的符号扩展,则为乘积的符号和有效数: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CF=OF=1;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65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否则，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CF=OF=0。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（四）除法指令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8135937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）无符号数除法指令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指令格式: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DIV SRC;          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SRC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存除数,8位(字节)或16位(字)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663575" y="3132138"/>
            <a:ext cx="8229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字节除法:(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AX)/(SRC) →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AL,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余数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AH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字除法:(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DX:AX)/(SRC)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AX,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余数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DX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857250" y="4364038"/>
            <a:ext cx="7602538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当:除数为0,即(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SRC)=0 ;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或商溢出:即(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AL)&gt;0FFH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或  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AX)&gt;0FFFFH ;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产生0型中断(除法出错中断)。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5" grpId="0" build="p"/>
      <p:bldP spid="310276" grpId="0" build="p"/>
      <p:bldP spid="31027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358775" y="322263"/>
            <a:ext cx="87852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）带符号数除法指令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指令格式: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IDIV  SRC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操作数、商及余数均带符号且用补码表示。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928688" y="2781300"/>
            <a:ext cx="73152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当除数为0 或商超出最大值或最小值时,产生0型中断。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最大正数商:+127(字节),+32767(字)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最小负数商:-12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8(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字节), -3276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8(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311300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914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（五）类型转换指令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CBW/CWD;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隐含使用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AH/DX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  CBW :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扩展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AL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中的符号位至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AH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zh-CN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CWD: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扩展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AX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中的符号位至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DX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idx="1"/>
          </p:nvPr>
        </p:nvSpPr>
        <p:spPr>
          <a:xfrm>
            <a:off x="303213" y="333375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FFFF00"/>
                </a:solidFill>
                <a:latin typeface="华文新魏" panose="02010800040101010101" pitchFamily="2" charset="-122"/>
              </a:rPr>
              <a:t>( 2 ) 通用</a:t>
            </a:r>
            <a:r>
              <a:rPr lang="en-US" altLang="zh-CN" sz="3000" b="1">
                <a:solidFill>
                  <a:srgbClr val="FFFF00"/>
                </a:solidFill>
                <a:latin typeface="华文新魏" panose="02010800040101010101" pitchFamily="2" charset="-122"/>
              </a:rPr>
              <a:t>R（8</a:t>
            </a:r>
            <a:r>
              <a:rPr lang="zh-CN" altLang="en-US" sz="3000" b="1">
                <a:solidFill>
                  <a:srgbClr val="FFFF00"/>
                </a:solidFill>
                <a:latin typeface="华文新魏" panose="02010800040101010101" pitchFamily="2" charset="-122"/>
              </a:rPr>
              <a:t>个16位</a:t>
            </a:r>
            <a:r>
              <a:rPr lang="en-US" altLang="zh-CN" sz="3000" b="1">
                <a:solidFill>
                  <a:srgbClr val="FFFF00"/>
                </a:solidFill>
                <a:latin typeface="华文新魏" panose="02010800040101010101" pitchFamily="2" charset="-122"/>
              </a:rPr>
              <a:t>R）：</a:t>
            </a:r>
            <a:endParaRPr lang="zh-CN" altLang="en-US" sz="3000" b="1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381000" y="1844675"/>
            <a:ext cx="8763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2800">
                <a:solidFill>
                  <a:srgbClr val="FFCC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SI（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源变址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存放数据段中某（源）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数所在存储单元的偏移量。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381000" y="2997200"/>
            <a:ext cx="8763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DI（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目的变址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存放数据段中某（目的）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数所在存储单元的偏移量。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323850" y="4149725"/>
            <a:ext cx="882015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 SP（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堆栈指针</a:t>
            </a:r>
            <a:r>
              <a:rPr lang="zh-CN" altLang="zh-CN" sz="2800">
                <a:solidFill>
                  <a:srgbClr val="FFCC66"/>
                </a:solidFill>
                <a:latin typeface="Arial" panose="020B0604020202020204" pitchFamily="34" charset="0"/>
              </a:rPr>
              <a:t>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存放堆栈段中栈顶单元的偏移量。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 BP（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基址指针</a:t>
            </a:r>
            <a:r>
              <a:rPr lang="zh-CN" altLang="zh-CN" sz="2800">
                <a:solidFill>
                  <a:srgbClr val="FFCC66"/>
                </a:solidFill>
                <a:latin typeface="Arial" panose="020B0604020202020204" pitchFamily="34" charset="0"/>
              </a:rPr>
              <a:t>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存放堆栈段中某一存储单元的偏移量。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-36513" y="1196975"/>
            <a:ext cx="75438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66FFFF"/>
                </a:solidFill>
                <a:latin typeface="Arial" panose="020B0604020202020204" pitchFamily="34" charset="0"/>
              </a:rPr>
              <a:t>   &lt;1&gt;  地址指针</a:t>
            </a:r>
            <a:r>
              <a:rPr lang="en-US" altLang="zh-CN" sz="2800">
                <a:solidFill>
                  <a:srgbClr val="66FFFF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rgbClr val="66FFFF"/>
                </a:solidFill>
                <a:latin typeface="Arial" panose="020B0604020202020204" pitchFamily="34" charset="0"/>
              </a:rPr>
              <a:t>（给出段内偏移量）</a:t>
            </a:r>
            <a:endParaRPr lang="zh-CN" altLang="en-US" sz="280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dvAuto="0" build="p"/>
      <p:bldP spid="548867" grpId="0"/>
      <p:bldP spid="548868" grpId="0"/>
      <p:bldP spid="548869" grpId="0" bldLvl="2" build="p"/>
      <p:bldP spid="54887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/>
          <p:cNvSpPr txBox="1">
            <a:spLocks noChangeArrowheads="1"/>
          </p:cNvSpPr>
          <p:nvPr/>
        </p:nvSpPr>
        <p:spPr bwMode="auto">
          <a:xfrm>
            <a:off x="900113" y="1011238"/>
            <a:ext cx="77724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两个8位带符号数存于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BYTE1,BYTE2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字节单元中,将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BYTE1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除以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BYTE2，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商放入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QUOT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字节单元中。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1689100" y="2781300"/>
            <a:ext cx="3962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  AL , BYTE1  CBW                    IDIV    BYTE2   MOV QUOT , AL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/>
      <p:bldP spid="31334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3.逻辑运算类指令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739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（一）逻辑运算指令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(按位进行逻辑运算)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750888" y="2060575"/>
            <a:ext cx="7924800" cy="3505200"/>
            <a:chOff x="473" y="1298"/>
            <a:chExt cx="4992" cy="2208"/>
          </a:xfrm>
        </p:grpSpPr>
        <p:sp>
          <p:nvSpPr>
            <p:cNvPr id="160774" name="Text Box 4"/>
            <p:cNvSpPr txBox="1">
              <a:spLocks noChangeArrowheads="1"/>
            </p:cNvSpPr>
            <p:nvPr/>
          </p:nvSpPr>
          <p:spPr bwMode="auto">
            <a:xfrm>
              <a:off x="473" y="1298"/>
              <a:ext cx="4992" cy="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指令格式: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逻辑与: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AND DST ,SRC;         SF,ZF,PF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                 逻辑或: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OR DST,SRC;        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按结果设定             逻辑异或: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XOR DST,SRC;</a:t>
              </a:r>
              <a:r>
                <a:rPr lang="en-US" altLang="zh-CN" sz="9600" baseline="50000">
                  <a:solidFill>
                    <a:schemeClr val="bg1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CF,OF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总为0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                                           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AF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不确定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0775" name="AutoShape 5"/>
            <p:cNvSpPr/>
            <p:nvPr/>
          </p:nvSpPr>
          <p:spPr bwMode="auto">
            <a:xfrm>
              <a:off x="3560" y="1842"/>
              <a:ext cx="136" cy="1089"/>
            </a:xfrm>
            <a:prstGeom prst="rightBrace">
              <a:avLst>
                <a:gd name="adj1" fmla="val 66691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665163" y="5589588"/>
            <a:ext cx="8586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逻辑非指令: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NOT DST;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对标志位无影响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/>
      <p:bldP spid="314371" grpId="0"/>
      <p:bldP spid="31437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010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(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AL)=10100101,                         AND  AL,0FH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指令运算结果: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600200" y="2565400"/>
            <a:ext cx="58674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(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 )  =   10100101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∧       0F  =  00001111 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—————————— 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00000101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Monotype Sorts" pitchFamily="2" charset="2"/>
              </a:rPr>
              <a:t> AL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143000" y="548640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标志位：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SF=0，ZF=0，PF=1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396" grpId="0"/>
      <p:bldP spid="31539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971550" y="404813"/>
            <a:ext cx="68580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中最高位置1；                  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OR AL ，80H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中最低位求反 ；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XOR  AL ，01H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827088" y="3284538"/>
            <a:ext cx="806608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（二）测试指令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指令格式: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TEST  DST, SRC;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按位与,结果不送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DST（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同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AND）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影响</a:t>
            </a:r>
            <a:b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SF,ZF,PF。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build="p"/>
      <p:bldP spid="31744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01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latin typeface="Arial" panose="020B0604020202020204" pitchFamily="34" charset="0"/>
              </a:rPr>
              <a:t>例 :测试</a:t>
            </a:r>
            <a:r>
              <a:rPr lang="en-US" altLang="zh-CN" sz="3200">
                <a:latin typeface="Arial" panose="020B0604020202020204" pitchFamily="34" charset="0"/>
              </a:rPr>
              <a:t>AL</a:t>
            </a:r>
            <a:r>
              <a:rPr lang="zh-CN" altLang="en-US" sz="3200">
                <a:latin typeface="Arial" panose="020B0604020202020204" pitchFamily="34" charset="0"/>
              </a:rPr>
              <a:t>的第3位是否为0;</a:t>
            </a:r>
            <a:endParaRPr lang="zh-CN" altLang="en-US" sz="32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latin typeface="Arial" panose="020B0604020202020204" pitchFamily="34" charset="0"/>
              </a:rPr>
              <a:t>TEST  AL, 08H;                               ZF=1:   </a:t>
            </a:r>
            <a:r>
              <a:rPr lang="zh-CN" altLang="en-US" sz="3200">
                <a:latin typeface="Arial" panose="020B0604020202020204" pitchFamily="34" charset="0"/>
              </a:rPr>
              <a:t>则为0                                          </a:t>
            </a:r>
            <a:r>
              <a:rPr lang="en-US" altLang="zh-CN" sz="3200">
                <a:latin typeface="Arial" panose="020B0604020202020204" pitchFamily="34" charset="0"/>
              </a:rPr>
              <a:t>ZF=0:   </a:t>
            </a:r>
            <a:r>
              <a:rPr lang="zh-CN" altLang="en-US" sz="3200">
                <a:latin typeface="Arial" panose="020B0604020202020204" pitchFamily="34" charset="0"/>
              </a:rPr>
              <a:t>则不为0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971550" y="4221163"/>
            <a:ext cx="7921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（三）移位指令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(8条,对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中的操作数进</a:t>
            </a:r>
            <a:b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  行指定移位)</a:t>
            </a:r>
            <a:endParaRPr lang="zh-CN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build="p"/>
      <p:bldP spid="318467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>
            <a:spLocks noChangeArrowheads="1"/>
          </p:cNvSpPr>
          <p:nvPr/>
        </p:nvSpPr>
        <p:spPr bwMode="auto">
          <a:xfrm>
            <a:off x="827088" y="333375"/>
            <a:ext cx="78486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）算术移位指令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指令格式:算术左移: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SAL DST , COUNT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        算术右移: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SAR DST, COUNT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755650" y="3357563"/>
            <a:ext cx="76200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）逻辑移位指令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指令格式:逻辑左移: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SHL DST ,COUNT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        逻辑右移: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SHR DST, COUNT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611188" y="2852738"/>
            <a:ext cx="3889375" cy="431800"/>
            <a:chOff x="385" y="1797"/>
            <a:chExt cx="2450" cy="272"/>
          </a:xfrm>
        </p:grpSpPr>
        <p:sp>
          <p:nvSpPr>
            <p:cNvPr id="168989" name="Rectangle 4"/>
            <p:cNvSpPr>
              <a:spLocks noChangeArrowheads="1"/>
            </p:cNvSpPr>
            <p:nvPr/>
          </p:nvSpPr>
          <p:spPr bwMode="auto">
            <a:xfrm>
              <a:off x="839" y="1797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990" name="Rectangle 5"/>
            <p:cNvSpPr>
              <a:spLocks noChangeArrowheads="1"/>
            </p:cNvSpPr>
            <p:nvPr/>
          </p:nvSpPr>
          <p:spPr bwMode="auto">
            <a:xfrm>
              <a:off x="385" y="179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68991" name="Line 6"/>
            <p:cNvSpPr>
              <a:spLocks noChangeShapeType="1"/>
            </p:cNvSpPr>
            <p:nvPr/>
          </p:nvSpPr>
          <p:spPr bwMode="auto">
            <a:xfrm flipH="1">
              <a:off x="613" y="1933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2" name="Line 7"/>
            <p:cNvSpPr>
              <a:spLocks noChangeShapeType="1"/>
            </p:cNvSpPr>
            <p:nvPr/>
          </p:nvSpPr>
          <p:spPr bwMode="auto">
            <a:xfrm flipH="1">
              <a:off x="1111" y="1933"/>
              <a:ext cx="10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3" name="Line 8"/>
            <p:cNvSpPr>
              <a:spLocks noChangeShapeType="1"/>
            </p:cNvSpPr>
            <p:nvPr/>
          </p:nvSpPr>
          <p:spPr bwMode="auto">
            <a:xfrm flipH="1">
              <a:off x="2291" y="1933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4" name="Text Box 9"/>
            <p:cNvSpPr txBox="1">
              <a:spLocks noChangeArrowheads="1"/>
            </p:cNvSpPr>
            <p:nvPr/>
          </p:nvSpPr>
          <p:spPr bwMode="auto">
            <a:xfrm>
              <a:off x="2654" y="179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7"/>
          <p:cNvGrpSpPr/>
          <p:nvPr/>
        </p:nvGrpSpPr>
        <p:grpSpPr bwMode="auto">
          <a:xfrm>
            <a:off x="5362575" y="2852738"/>
            <a:ext cx="3386138" cy="576262"/>
            <a:chOff x="3378" y="1797"/>
            <a:chExt cx="2133" cy="363"/>
          </a:xfrm>
        </p:grpSpPr>
        <p:sp>
          <p:nvSpPr>
            <p:cNvPr id="168980" name="Rectangle 10"/>
            <p:cNvSpPr>
              <a:spLocks noChangeArrowheads="1"/>
            </p:cNvSpPr>
            <p:nvPr/>
          </p:nvSpPr>
          <p:spPr bwMode="auto">
            <a:xfrm>
              <a:off x="3515" y="1797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981" name="Rectangle 11"/>
            <p:cNvSpPr>
              <a:spLocks noChangeArrowheads="1"/>
            </p:cNvSpPr>
            <p:nvPr/>
          </p:nvSpPr>
          <p:spPr bwMode="auto">
            <a:xfrm>
              <a:off x="5239" y="179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68982" name="Line 12"/>
            <p:cNvSpPr>
              <a:spLocks noChangeShapeType="1"/>
            </p:cNvSpPr>
            <p:nvPr/>
          </p:nvSpPr>
          <p:spPr bwMode="auto">
            <a:xfrm>
              <a:off x="3378" y="1933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3" name="Line 13"/>
            <p:cNvSpPr>
              <a:spLocks noChangeShapeType="1"/>
            </p:cNvSpPr>
            <p:nvPr/>
          </p:nvSpPr>
          <p:spPr bwMode="auto">
            <a:xfrm>
              <a:off x="3742" y="1933"/>
              <a:ext cx="88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4" name="Line 14"/>
            <p:cNvSpPr>
              <a:spLocks noChangeShapeType="1"/>
            </p:cNvSpPr>
            <p:nvPr/>
          </p:nvSpPr>
          <p:spPr bwMode="auto">
            <a:xfrm>
              <a:off x="4967" y="1933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5" name="Line 16"/>
            <p:cNvSpPr>
              <a:spLocks noChangeShapeType="1"/>
            </p:cNvSpPr>
            <p:nvPr/>
          </p:nvSpPr>
          <p:spPr bwMode="auto">
            <a:xfrm>
              <a:off x="3379" y="1933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6" name="Line 17"/>
            <p:cNvSpPr>
              <a:spLocks noChangeShapeType="1"/>
            </p:cNvSpPr>
            <p:nvPr/>
          </p:nvSpPr>
          <p:spPr bwMode="auto">
            <a:xfrm>
              <a:off x="3379" y="2160"/>
              <a:ext cx="22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7" name="Line 18"/>
            <p:cNvSpPr>
              <a:spLocks noChangeShapeType="1"/>
            </p:cNvSpPr>
            <p:nvPr/>
          </p:nvSpPr>
          <p:spPr bwMode="auto">
            <a:xfrm flipV="1">
              <a:off x="3606" y="2024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8" name="Line 19"/>
            <p:cNvSpPr>
              <a:spLocks noChangeShapeType="1"/>
            </p:cNvSpPr>
            <p:nvPr/>
          </p:nvSpPr>
          <p:spPr bwMode="auto">
            <a:xfrm>
              <a:off x="3696" y="179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684213" y="5589588"/>
            <a:ext cx="3889375" cy="431800"/>
            <a:chOff x="431" y="3521"/>
            <a:chExt cx="2450" cy="272"/>
          </a:xfrm>
        </p:grpSpPr>
        <p:sp>
          <p:nvSpPr>
            <p:cNvPr id="168974" name="Rectangle 20"/>
            <p:cNvSpPr>
              <a:spLocks noChangeArrowheads="1"/>
            </p:cNvSpPr>
            <p:nvPr/>
          </p:nvSpPr>
          <p:spPr bwMode="auto">
            <a:xfrm>
              <a:off x="885" y="3521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975" name="Rectangle 21"/>
            <p:cNvSpPr>
              <a:spLocks noChangeArrowheads="1"/>
            </p:cNvSpPr>
            <p:nvPr/>
          </p:nvSpPr>
          <p:spPr bwMode="auto">
            <a:xfrm>
              <a:off x="431" y="3521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68976" name="Line 22"/>
            <p:cNvSpPr>
              <a:spLocks noChangeShapeType="1"/>
            </p:cNvSpPr>
            <p:nvPr/>
          </p:nvSpPr>
          <p:spPr bwMode="auto">
            <a:xfrm flipH="1">
              <a:off x="659" y="3657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7" name="Line 23"/>
            <p:cNvSpPr>
              <a:spLocks noChangeShapeType="1"/>
            </p:cNvSpPr>
            <p:nvPr/>
          </p:nvSpPr>
          <p:spPr bwMode="auto">
            <a:xfrm flipH="1">
              <a:off x="1157" y="3657"/>
              <a:ext cx="10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8" name="Line 24"/>
            <p:cNvSpPr>
              <a:spLocks noChangeShapeType="1"/>
            </p:cNvSpPr>
            <p:nvPr/>
          </p:nvSpPr>
          <p:spPr bwMode="auto">
            <a:xfrm flipH="1">
              <a:off x="2337" y="3657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9" name="Text Box 25"/>
            <p:cNvSpPr txBox="1">
              <a:spLocks noChangeArrowheads="1"/>
            </p:cNvSpPr>
            <p:nvPr/>
          </p:nvSpPr>
          <p:spPr bwMode="auto">
            <a:xfrm>
              <a:off x="2700" y="3521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9"/>
          <p:cNvGrpSpPr/>
          <p:nvPr/>
        </p:nvGrpSpPr>
        <p:grpSpPr bwMode="auto">
          <a:xfrm>
            <a:off x="5076825" y="5589588"/>
            <a:ext cx="3744913" cy="438150"/>
            <a:chOff x="3198" y="3521"/>
            <a:chExt cx="2359" cy="276"/>
          </a:xfrm>
        </p:grpSpPr>
        <p:sp>
          <p:nvSpPr>
            <p:cNvPr id="168968" name="Rectangle 26"/>
            <p:cNvSpPr>
              <a:spLocks noChangeArrowheads="1"/>
            </p:cNvSpPr>
            <p:nvPr/>
          </p:nvSpPr>
          <p:spPr bwMode="auto">
            <a:xfrm>
              <a:off x="3561" y="3521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969" name="Rectangle 27"/>
            <p:cNvSpPr>
              <a:spLocks noChangeArrowheads="1"/>
            </p:cNvSpPr>
            <p:nvPr/>
          </p:nvSpPr>
          <p:spPr bwMode="auto">
            <a:xfrm>
              <a:off x="5285" y="3521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68970" name="Line 28"/>
            <p:cNvSpPr>
              <a:spLocks noChangeShapeType="1"/>
            </p:cNvSpPr>
            <p:nvPr/>
          </p:nvSpPr>
          <p:spPr bwMode="auto">
            <a:xfrm>
              <a:off x="3424" y="3657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1" name="Line 29"/>
            <p:cNvSpPr>
              <a:spLocks noChangeShapeType="1"/>
            </p:cNvSpPr>
            <p:nvPr/>
          </p:nvSpPr>
          <p:spPr bwMode="auto">
            <a:xfrm>
              <a:off x="3788" y="3657"/>
              <a:ext cx="88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2" name="Line 30"/>
            <p:cNvSpPr>
              <a:spLocks noChangeShapeType="1"/>
            </p:cNvSpPr>
            <p:nvPr/>
          </p:nvSpPr>
          <p:spPr bwMode="auto">
            <a:xfrm>
              <a:off x="5013" y="3657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3" name="Text Box 35"/>
            <p:cNvSpPr txBox="1">
              <a:spLocks noChangeArrowheads="1"/>
            </p:cNvSpPr>
            <p:nvPr/>
          </p:nvSpPr>
          <p:spPr bwMode="auto">
            <a:xfrm>
              <a:off x="3198" y="356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build="p"/>
      <p:bldP spid="319491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90600" y="2844800"/>
            <a:ext cx="7315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带进位循环左移: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RCL  DST , COUNT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带进位循环右移: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RCR  DST ,  COUNT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990600" y="4652963"/>
            <a:ext cx="70104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注意: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DST: R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M ;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字或字节 ；  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COUNT: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移位次数;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COUNT=1: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可用“1”代替。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COUNT≠1: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CL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代替</a:t>
            </a:r>
            <a:r>
              <a:rPr lang="zh-CN" altLang="zh-CN" sz="2400">
                <a:solidFill>
                  <a:schemeClr val="bg1"/>
                </a:solidFill>
                <a:latin typeface="Arial" panose="020B0604020202020204" pitchFamily="34" charset="0"/>
              </a:rPr>
              <a:t> 。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755650" y="1889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）循环移位指令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900113" y="908050"/>
            <a:ext cx="7162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指令格式:循环左移: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ROL DST ,COUNT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   循环右移: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ROR DST, COUNT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5434013" y="2060575"/>
            <a:ext cx="3386137" cy="576263"/>
            <a:chOff x="3423" y="1298"/>
            <a:chExt cx="2133" cy="363"/>
          </a:xfrm>
        </p:grpSpPr>
        <p:sp>
          <p:nvSpPr>
            <p:cNvPr id="171044" name="Rectangle 13"/>
            <p:cNvSpPr>
              <a:spLocks noChangeArrowheads="1"/>
            </p:cNvSpPr>
            <p:nvPr/>
          </p:nvSpPr>
          <p:spPr bwMode="auto">
            <a:xfrm>
              <a:off x="3560" y="1298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045" name="Rectangle 14"/>
            <p:cNvSpPr>
              <a:spLocks noChangeArrowheads="1"/>
            </p:cNvSpPr>
            <p:nvPr/>
          </p:nvSpPr>
          <p:spPr bwMode="auto">
            <a:xfrm>
              <a:off x="5284" y="1298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71046" name="Line 15"/>
            <p:cNvSpPr>
              <a:spLocks noChangeShapeType="1"/>
            </p:cNvSpPr>
            <p:nvPr/>
          </p:nvSpPr>
          <p:spPr bwMode="auto">
            <a:xfrm>
              <a:off x="3423" y="1434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7" name="Line 16"/>
            <p:cNvSpPr>
              <a:spLocks noChangeShapeType="1"/>
            </p:cNvSpPr>
            <p:nvPr/>
          </p:nvSpPr>
          <p:spPr bwMode="auto">
            <a:xfrm>
              <a:off x="3787" y="1434"/>
              <a:ext cx="88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8" name="Line 17"/>
            <p:cNvSpPr>
              <a:spLocks noChangeShapeType="1"/>
            </p:cNvSpPr>
            <p:nvPr/>
          </p:nvSpPr>
          <p:spPr bwMode="auto">
            <a:xfrm>
              <a:off x="5012" y="1434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9" name="Line 18"/>
            <p:cNvSpPr>
              <a:spLocks noChangeShapeType="1"/>
            </p:cNvSpPr>
            <p:nvPr/>
          </p:nvSpPr>
          <p:spPr bwMode="auto">
            <a:xfrm>
              <a:off x="3424" y="1434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50" name="Line 19"/>
            <p:cNvSpPr>
              <a:spLocks noChangeShapeType="1"/>
            </p:cNvSpPr>
            <p:nvPr/>
          </p:nvSpPr>
          <p:spPr bwMode="auto">
            <a:xfrm>
              <a:off x="3424" y="1661"/>
              <a:ext cx="176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51" name="Line 20"/>
            <p:cNvSpPr>
              <a:spLocks noChangeShapeType="1"/>
            </p:cNvSpPr>
            <p:nvPr/>
          </p:nvSpPr>
          <p:spPr bwMode="auto">
            <a:xfrm flipV="1">
              <a:off x="5193" y="1434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3"/>
          <p:cNvGrpSpPr/>
          <p:nvPr/>
        </p:nvGrpSpPr>
        <p:grpSpPr bwMode="auto">
          <a:xfrm>
            <a:off x="682625" y="2060575"/>
            <a:ext cx="3529013" cy="647700"/>
            <a:chOff x="430" y="1298"/>
            <a:chExt cx="2223" cy="408"/>
          </a:xfrm>
        </p:grpSpPr>
        <p:sp>
          <p:nvSpPr>
            <p:cNvPr id="171036" name="Rectangle 7"/>
            <p:cNvSpPr>
              <a:spLocks noChangeArrowheads="1"/>
            </p:cNvSpPr>
            <p:nvPr/>
          </p:nvSpPr>
          <p:spPr bwMode="auto">
            <a:xfrm>
              <a:off x="884" y="1298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037" name="Rectangle 8"/>
            <p:cNvSpPr>
              <a:spLocks noChangeArrowheads="1"/>
            </p:cNvSpPr>
            <p:nvPr/>
          </p:nvSpPr>
          <p:spPr bwMode="auto">
            <a:xfrm>
              <a:off x="430" y="1298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71038" name="Line 9"/>
            <p:cNvSpPr>
              <a:spLocks noChangeShapeType="1"/>
            </p:cNvSpPr>
            <p:nvPr/>
          </p:nvSpPr>
          <p:spPr bwMode="auto">
            <a:xfrm flipH="1">
              <a:off x="658" y="1434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9" name="Line 10"/>
            <p:cNvSpPr>
              <a:spLocks noChangeShapeType="1"/>
            </p:cNvSpPr>
            <p:nvPr/>
          </p:nvSpPr>
          <p:spPr bwMode="auto">
            <a:xfrm flipH="1">
              <a:off x="1156" y="1434"/>
              <a:ext cx="10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0" name="Line 11"/>
            <p:cNvSpPr>
              <a:spLocks noChangeShapeType="1"/>
            </p:cNvSpPr>
            <p:nvPr/>
          </p:nvSpPr>
          <p:spPr bwMode="auto">
            <a:xfrm flipH="1">
              <a:off x="2336" y="1434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1" name="Line 22"/>
            <p:cNvSpPr>
              <a:spLocks noChangeShapeType="1"/>
            </p:cNvSpPr>
            <p:nvPr/>
          </p:nvSpPr>
          <p:spPr bwMode="auto">
            <a:xfrm>
              <a:off x="793" y="1479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2" name="Line 23"/>
            <p:cNvSpPr>
              <a:spLocks noChangeShapeType="1"/>
            </p:cNvSpPr>
            <p:nvPr/>
          </p:nvSpPr>
          <p:spPr bwMode="auto">
            <a:xfrm>
              <a:off x="793" y="1706"/>
              <a:ext cx="18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3" name="Line 24"/>
            <p:cNvSpPr>
              <a:spLocks noChangeShapeType="1"/>
            </p:cNvSpPr>
            <p:nvPr/>
          </p:nvSpPr>
          <p:spPr bwMode="auto">
            <a:xfrm>
              <a:off x="2653" y="1434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5"/>
          <p:cNvGrpSpPr/>
          <p:nvPr/>
        </p:nvGrpSpPr>
        <p:grpSpPr bwMode="auto">
          <a:xfrm>
            <a:off x="179388" y="4005263"/>
            <a:ext cx="4033837" cy="576262"/>
            <a:chOff x="113" y="2523"/>
            <a:chExt cx="2541" cy="363"/>
          </a:xfrm>
        </p:grpSpPr>
        <p:sp>
          <p:nvSpPr>
            <p:cNvPr id="171027" name="Rectangle 25"/>
            <p:cNvSpPr>
              <a:spLocks noChangeArrowheads="1"/>
            </p:cNvSpPr>
            <p:nvPr/>
          </p:nvSpPr>
          <p:spPr bwMode="auto">
            <a:xfrm>
              <a:off x="885" y="2523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028" name="Rectangle 26"/>
            <p:cNvSpPr>
              <a:spLocks noChangeArrowheads="1"/>
            </p:cNvSpPr>
            <p:nvPr/>
          </p:nvSpPr>
          <p:spPr bwMode="auto">
            <a:xfrm>
              <a:off x="431" y="2523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71029" name="Line 27"/>
            <p:cNvSpPr>
              <a:spLocks noChangeShapeType="1"/>
            </p:cNvSpPr>
            <p:nvPr/>
          </p:nvSpPr>
          <p:spPr bwMode="auto">
            <a:xfrm flipH="1">
              <a:off x="659" y="2659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0" name="Line 28"/>
            <p:cNvSpPr>
              <a:spLocks noChangeShapeType="1"/>
            </p:cNvSpPr>
            <p:nvPr/>
          </p:nvSpPr>
          <p:spPr bwMode="auto">
            <a:xfrm flipH="1">
              <a:off x="1157" y="2659"/>
              <a:ext cx="10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1" name="Line 29"/>
            <p:cNvSpPr>
              <a:spLocks noChangeShapeType="1"/>
            </p:cNvSpPr>
            <p:nvPr/>
          </p:nvSpPr>
          <p:spPr bwMode="auto">
            <a:xfrm flipH="1">
              <a:off x="2337" y="2659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2" name="Line 38"/>
            <p:cNvSpPr>
              <a:spLocks noChangeShapeType="1"/>
            </p:cNvSpPr>
            <p:nvPr/>
          </p:nvSpPr>
          <p:spPr bwMode="auto">
            <a:xfrm>
              <a:off x="113" y="2659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3" name="Line 39"/>
            <p:cNvSpPr>
              <a:spLocks noChangeShapeType="1"/>
            </p:cNvSpPr>
            <p:nvPr/>
          </p:nvSpPr>
          <p:spPr bwMode="auto">
            <a:xfrm>
              <a:off x="113" y="2886"/>
              <a:ext cx="254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4" name="Line 40"/>
            <p:cNvSpPr>
              <a:spLocks noChangeShapeType="1"/>
            </p:cNvSpPr>
            <p:nvPr/>
          </p:nvSpPr>
          <p:spPr bwMode="auto">
            <a:xfrm flipH="1">
              <a:off x="2653" y="2659"/>
              <a:ext cx="1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5" name="Line 41"/>
            <p:cNvSpPr>
              <a:spLocks noChangeShapeType="1"/>
            </p:cNvSpPr>
            <p:nvPr/>
          </p:nvSpPr>
          <p:spPr bwMode="auto">
            <a:xfrm flipH="1">
              <a:off x="113" y="2659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6"/>
          <p:cNvGrpSpPr/>
          <p:nvPr/>
        </p:nvGrpSpPr>
        <p:grpSpPr bwMode="auto">
          <a:xfrm>
            <a:off x="4787900" y="4005263"/>
            <a:ext cx="3889375" cy="576262"/>
            <a:chOff x="3016" y="2523"/>
            <a:chExt cx="2450" cy="363"/>
          </a:xfrm>
        </p:grpSpPr>
        <p:sp>
          <p:nvSpPr>
            <p:cNvPr id="171018" name="Rectangle 30"/>
            <p:cNvSpPr>
              <a:spLocks noChangeArrowheads="1"/>
            </p:cNvSpPr>
            <p:nvPr/>
          </p:nvSpPr>
          <p:spPr bwMode="auto">
            <a:xfrm>
              <a:off x="3153" y="2523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019" name="Rectangle 31"/>
            <p:cNvSpPr>
              <a:spLocks noChangeArrowheads="1"/>
            </p:cNvSpPr>
            <p:nvPr/>
          </p:nvSpPr>
          <p:spPr bwMode="auto">
            <a:xfrm>
              <a:off x="4877" y="2523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71020" name="Line 32"/>
            <p:cNvSpPr>
              <a:spLocks noChangeShapeType="1"/>
            </p:cNvSpPr>
            <p:nvPr/>
          </p:nvSpPr>
          <p:spPr bwMode="auto">
            <a:xfrm>
              <a:off x="3016" y="2659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1" name="Line 33"/>
            <p:cNvSpPr>
              <a:spLocks noChangeShapeType="1"/>
            </p:cNvSpPr>
            <p:nvPr/>
          </p:nvSpPr>
          <p:spPr bwMode="auto">
            <a:xfrm>
              <a:off x="3380" y="2659"/>
              <a:ext cx="88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2" name="Line 34"/>
            <p:cNvSpPr>
              <a:spLocks noChangeShapeType="1"/>
            </p:cNvSpPr>
            <p:nvPr/>
          </p:nvSpPr>
          <p:spPr bwMode="auto">
            <a:xfrm>
              <a:off x="4605" y="2659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3" name="Line 35"/>
            <p:cNvSpPr>
              <a:spLocks noChangeShapeType="1"/>
            </p:cNvSpPr>
            <p:nvPr/>
          </p:nvSpPr>
          <p:spPr bwMode="auto">
            <a:xfrm>
              <a:off x="3017" y="2659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4" name="Line 36"/>
            <p:cNvSpPr>
              <a:spLocks noChangeShapeType="1"/>
            </p:cNvSpPr>
            <p:nvPr/>
          </p:nvSpPr>
          <p:spPr bwMode="auto">
            <a:xfrm>
              <a:off x="3017" y="2886"/>
              <a:ext cx="24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5" name="Line 37"/>
            <p:cNvSpPr>
              <a:spLocks noChangeShapeType="1"/>
            </p:cNvSpPr>
            <p:nvPr/>
          </p:nvSpPr>
          <p:spPr bwMode="auto">
            <a:xfrm flipV="1">
              <a:off x="5420" y="2659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6" name="Line 42"/>
            <p:cNvSpPr>
              <a:spLocks noChangeShapeType="1"/>
            </p:cNvSpPr>
            <p:nvPr/>
          </p:nvSpPr>
          <p:spPr bwMode="auto">
            <a:xfrm>
              <a:off x="5148" y="2659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/>
      <p:bldP spid="320515" grpId="0" build="p"/>
      <p:bldP spid="320516" grpId="0"/>
      <p:bldP spid="32051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915988" y="1306513"/>
            <a:ext cx="79041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3200">
                <a:latin typeface="Arial" panose="020B0604020202020204" pitchFamily="34" charset="0"/>
              </a:rPr>
              <a:t> 左、右移中移出的位均送</a:t>
            </a:r>
            <a:r>
              <a:rPr lang="en-US" altLang="zh-CN" sz="3200">
                <a:latin typeface="Arial" panose="020B0604020202020204" pitchFamily="34" charset="0"/>
              </a:rPr>
              <a:t>CF</a:t>
            </a:r>
            <a:r>
              <a:rPr lang="zh-CN" altLang="en-US" sz="3200">
                <a:latin typeface="Arial" panose="020B0604020202020204" pitchFamily="34" charset="0"/>
              </a:rPr>
              <a:t>中。    </a:t>
            </a:r>
            <a:endParaRPr lang="zh-CN" altLang="en-US" sz="3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3200">
                <a:latin typeface="Arial" panose="020B0604020202020204" pitchFamily="34" charset="0"/>
              </a:rPr>
              <a:t> 算术/逻辑移位: 修改 </a:t>
            </a:r>
            <a:r>
              <a:rPr lang="en-US" altLang="zh-CN" sz="3200">
                <a:latin typeface="Arial" panose="020B0604020202020204" pitchFamily="34" charset="0"/>
              </a:rPr>
              <a:t>OF,ZF,SF,PF,CF。</a:t>
            </a:r>
            <a:endParaRPr lang="en-US" altLang="zh-CN" sz="3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3200">
                <a:latin typeface="Arial" panose="020B0604020202020204" pitchFamily="34" charset="0"/>
              </a:rPr>
              <a:t> 循环移位:修改</a:t>
            </a:r>
            <a:r>
              <a:rPr lang="en-US" altLang="zh-CN" sz="3200">
                <a:latin typeface="Arial" panose="020B0604020202020204" pitchFamily="34" charset="0"/>
              </a:rPr>
              <a:t>OF,CF。</a:t>
            </a:r>
            <a:endParaRPr lang="en-US" altLang="zh-CN" sz="32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zh-CN" sz="3200">
                <a:latin typeface="Arial" panose="020B0604020202020204" pitchFamily="34" charset="0"/>
              </a:rPr>
              <a:t> </a:t>
            </a:r>
            <a:r>
              <a:rPr lang="zh-CN" altLang="en-US" sz="3200">
                <a:latin typeface="Arial" panose="020B0604020202020204" pitchFamily="34" charset="0"/>
              </a:rPr>
              <a:t>只移一位且移位前后操作数的符号位发生</a:t>
            </a:r>
            <a:br>
              <a:rPr lang="zh-CN" altLang="en-US" sz="3200">
                <a:latin typeface="Arial" panose="020B0604020202020204" pitchFamily="34" charset="0"/>
              </a:rPr>
            </a:br>
            <a:r>
              <a:rPr lang="zh-CN" altLang="en-US" sz="3200">
                <a:latin typeface="Arial" panose="020B0604020202020204" pitchFamily="34" charset="0"/>
              </a:rPr>
              <a:t>  变化:</a:t>
            </a:r>
            <a:r>
              <a:rPr lang="en-US" altLang="zh-CN" sz="3200">
                <a:latin typeface="Arial" panose="020B0604020202020204" pitchFamily="34" charset="0"/>
              </a:rPr>
              <a:t>OF=1,</a:t>
            </a:r>
            <a:r>
              <a:rPr lang="zh-CN" altLang="en-US" sz="3200">
                <a:latin typeface="Arial" panose="020B0604020202020204" pitchFamily="34" charset="0"/>
              </a:rPr>
              <a:t>否则 </a:t>
            </a:r>
            <a:r>
              <a:rPr lang="en-US" altLang="zh-CN" sz="3200">
                <a:latin typeface="Arial" panose="020B0604020202020204" pitchFamily="34" charset="0"/>
              </a:rPr>
              <a:t>OF=0。</a:t>
            </a:r>
            <a:endParaRPr lang="en-US" altLang="zh-CN" sz="32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zh-CN" sz="3200">
                <a:latin typeface="Arial" panose="020B0604020202020204" pitchFamily="34" charset="0"/>
              </a:rPr>
              <a:t> </a:t>
            </a:r>
            <a:r>
              <a:rPr lang="zh-CN" altLang="en-US" sz="3200">
                <a:latin typeface="Arial" panose="020B0604020202020204" pitchFamily="34" charset="0"/>
              </a:rPr>
              <a:t>若移位位数大于1,则</a:t>
            </a:r>
            <a:r>
              <a:rPr lang="en-US" altLang="zh-CN" sz="3200">
                <a:latin typeface="Arial" panose="020B0604020202020204" pitchFamily="34" charset="0"/>
              </a:rPr>
              <a:t>OF</a:t>
            </a:r>
            <a:r>
              <a:rPr lang="zh-CN" altLang="en-US" sz="3200">
                <a:latin typeface="Arial" panose="020B0604020202020204" pitchFamily="34" charset="0"/>
              </a:rPr>
              <a:t>不定。</a:t>
            </a:r>
            <a:endParaRPr lang="zh-CN" altLang="en-US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611188" y="97790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AX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中存放一带符号数,完成(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AX)*3/2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运算。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66850" y="1700213"/>
            <a:ext cx="54102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DX, AX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SAL  AX , 1;   	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乘2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AX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ADD AX, DX;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乘3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AX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SAR AX, 1 ;    (AX)*3/2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1547813" y="2454275"/>
            <a:ext cx="4495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SHR  M+4，1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RCR  M+2，1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RCR  M    ，1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704850" y="922338"/>
            <a:ext cx="746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把存放在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M+4,M+2,M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三个字单元中的一个无符号数右移一位。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7">
      <a:dk1>
        <a:srgbClr val="FFFFFF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DADADA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华文新魏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FFFFFF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DADADA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18001</Words>
  <Application>WPS 演示</Application>
  <PresentationFormat>全屏显示(4:3)</PresentationFormat>
  <Paragraphs>1907</Paragraphs>
  <Slides>109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109</vt:i4>
      </vt:variant>
    </vt:vector>
  </HeadingPairs>
  <TitlesOfParts>
    <vt:vector size="125" baseType="lpstr">
      <vt:lpstr>Arial</vt:lpstr>
      <vt:lpstr>宋体</vt:lpstr>
      <vt:lpstr>Wingdings</vt:lpstr>
      <vt:lpstr>Verdana</vt:lpstr>
      <vt:lpstr>华文新魏</vt:lpstr>
      <vt:lpstr>Tahoma</vt:lpstr>
      <vt:lpstr>Times New Roman</vt:lpstr>
      <vt:lpstr>微软雅黑</vt:lpstr>
      <vt:lpstr>Arial Unicode MS</vt:lpstr>
      <vt:lpstr>Symbol</vt:lpstr>
      <vt:lpstr>黑体</vt:lpstr>
      <vt:lpstr>华文中宋</vt:lpstr>
      <vt:lpstr>Monotype Sorts</vt:lpstr>
      <vt:lpstr>Wingdings</vt:lpstr>
      <vt:lpstr>自定义设计方案</vt:lpstr>
      <vt:lpstr>Blends</vt:lpstr>
      <vt:lpstr>第四章  指令系统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逻辑地址的来源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例：用不同寻址方式编写显示字符串String的程序</vt:lpstr>
      <vt:lpstr>例：用不同寻址方式编写显示字符串String的程序</vt:lpstr>
      <vt:lpstr>例：用不同寻址方式编写显示字符串String的程序</vt:lpstr>
      <vt:lpstr>例：用不同寻址方式编写显示字符串String的程序</vt:lpstr>
      <vt:lpstr>例：用不同寻址方式编写显示字符串String的程序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指令数据传送方向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4、控制转移类指令</vt:lpstr>
      <vt:lpstr>条件转移指令及其判断条件</vt:lpstr>
      <vt:lpstr>PowerPoint 演示文稿</vt:lpstr>
      <vt:lpstr>（三）CX寄存器的值测试转移指令</vt:lpstr>
      <vt:lpstr>（2）LOOPE/LOOPZ指令        	格式： LOOPE/LOOPZ    目标地址       	功能：循环次数（CX）-1  CX；若（CX）不为 		 零，且ZF=1，转到目标处，继续执行， 否 		 则（（CX）=0或ZF=0），顺序执行。</vt:lpstr>
      <vt:lpstr>（五）子程序的调用与返回指令</vt:lpstr>
      <vt:lpstr>（2）RET从子程序返回指令</vt:lpstr>
      <vt:lpstr>（六）中断子程序的调用与返回指令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计算机组成原理与汇编语言</dc:title>
  <dc:creator>yxl</dc:creator>
  <cp:lastModifiedBy>gaomx</cp:lastModifiedBy>
  <cp:revision>673</cp:revision>
  <cp:lastPrinted>1999-01-25T10:08:00Z</cp:lastPrinted>
  <dcterms:created xsi:type="dcterms:W3CDTF">1999-01-25T07:59:00Z</dcterms:created>
  <dcterms:modified xsi:type="dcterms:W3CDTF">2021-03-01T03:07:23Z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编辑">
    <vt:lpwstr>季冰</vt:lpwstr>
  </property>
  <property fmtid="{D5CDD505-2E9C-101B-9397-08002B2CF9AE}" pid="3" name="邮站">
    <vt:lpwstr>jbing@263.net</vt:lpwstr>
  </property>
  <property fmtid="{D5CDD505-2E9C-101B-9397-08002B2CF9AE}" pid="4" name="KSOProductBuildVer">
    <vt:lpwstr>2052-11.1.0.8976</vt:lpwstr>
  </property>
</Properties>
</file>