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571" r:id="rId3"/>
    <p:sldId id="307" r:id="rId5"/>
    <p:sldId id="308" r:id="rId6"/>
    <p:sldId id="540" r:id="rId7"/>
    <p:sldId id="309" r:id="rId8"/>
    <p:sldId id="310" r:id="rId9"/>
    <p:sldId id="311" r:id="rId10"/>
    <p:sldId id="569" r:id="rId11"/>
    <p:sldId id="509" r:id="rId12"/>
    <p:sldId id="541" r:id="rId13"/>
    <p:sldId id="555" r:id="rId14"/>
    <p:sldId id="556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66FF"/>
    <a:srgbClr val="00FFFF"/>
    <a:srgbClr val="CCECFF"/>
    <a:srgbClr val="FF5050"/>
    <a:srgbClr val="FFCC00"/>
    <a:srgbClr val="003366"/>
    <a:srgbClr val="001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2" autoAdjust="0"/>
    <p:restoredTop sz="72524" autoAdjust="0"/>
  </p:normalViewPr>
  <p:slideViewPr>
    <p:cSldViewPr>
      <p:cViewPr varScale="1">
        <p:scale>
          <a:sx n="77" d="100"/>
          <a:sy n="77" d="100"/>
        </p:scale>
        <p:origin x="537" y="51"/>
      </p:cViewPr>
      <p:guideLst>
        <p:guide orient="horz" pos="3838"/>
        <p:guide orient="horz" pos="1717"/>
        <p:guide pos="2948"/>
        <p:guide pos="4032"/>
        <p:guide pos="1746"/>
        <p:guide pos="5012"/>
        <p:guide pos="6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603050405020304" pitchFamily="18" charset="0"/>
              </a:defRPr>
            </a:lvl1pPr>
          </a:lstStyle>
          <a:p>
            <a:fld id="{24358B2D-467C-4FFD-8E33-0DED7AE6680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603050405020304" pitchFamily="18" charset="0"/>
              </a:defRPr>
            </a:lvl1pPr>
          </a:lstStyle>
          <a:p>
            <a:fld id="{9AE6D04B-0786-4ED3-B199-ED36B6FA7D1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837235-D953-47EC-BE71-6B8866BC4F30}" type="slidenum">
              <a:rPr lang="en-US" altLang="zh-CN" smtClean="0"/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CB7D064-10AF-4E70-A63E-AD7744181EB9}" type="slidenum">
              <a:rPr lang="zh-CN" altLang="en-US" smtClean="0"/>
            </a:fld>
            <a:endParaRPr lang="zh-CN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>
              <a:solidFill>
                <a:srgbClr val="FFCC00"/>
              </a:solidFill>
              <a:ea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F459AC0-AFE9-4FFC-9157-A92360107B3C}" type="slidenum">
              <a:rPr lang="zh-CN" altLang="en-US" smtClean="0"/>
            </a:fld>
            <a:endParaRPr lang="zh-CN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B77A527-AA22-4841-86ED-9A410332873A}" type="slidenum">
              <a:rPr lang="zh-CN" altLang="en-US" smtClean="0"/>
            </a:fld>
            <a:endParaRPr lang="zh-CN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5E36824-DD6C-4128-B558-E4C1602EDFFE}" type="slidenum">
              <a:rPr lang="zh-CN" altLang="en-US" smtClean="0"/>
            </a:fld>
            <a:endParaRPr lang="zh-CN" alt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66040AF-E524-4E61-B009-B01054641B54}" type="slidenum">
              <a:rPr lang="zh-CN" altLang="en-US" smtClean="0"/>
            </a:fld>
            <a:endParaRPr lang="zh-CN" alt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B679576-BB6E-44EF-9CD0-2C85B91E0CAC}" type="slidenum">
              <a:rPr lang="zh-CN" altLang="en-US" smtClean="0"/>
            </a:fld>
            <a:endParaRPr lang="zh-CN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94CE5BF-3F70-4F50-85B9-C848682C4342}" type="slidenum">
              <a:rPr lang="zh-CN" altLang="en-US" smtClean="0"/>
            </a:fld>
            <a:endParaRPr lang="zh-CN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CF74B36-7065-4EA0-87DC-3BD6B8754E8A}" type="slidenum">
              <a:rPr lang="zh-CN" altLang="en-US" smtClean="0"/>
            </a:fld>
            <a:endParaRPr lang="zh-CN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245D25B-4AFA-4FED-B7EF-5DFB3A6FFF2C}" type="slidenum">
              <a:rPr lang="zh-CN" altLang="en-US" smtClean="0"/>
            </a:fld>
            <a:endParaRPr lang="zh-CN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DC33028-B2F3-4009-8883-E36BA0DE7E71}" type="slidenum">
              <a:rPr lang="zh-CN" altLang="en-US" smtClean="0"/>
            </a:fld>
            <a:endParaRPr lang="zh-CN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283C919-283A-4406-A7F0-1667732C08FB}" type="slidenum">
              <a:rPr lang="zh-CN" altLang="en-US" smtClean="0"/>
            </a:fld>
            <a:endParaRPr lang="zh-CN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title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252413" y="6453188"/>
            <a:ext cx="8496300" cy="0"/>
          </a:xfrm>
          <a:prstGeom prst="line">
            <a:avLst/>
          </a:prstGeom>
          <a:noFill/>
          <a:ln w="3175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609600" y="83661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noProof="1" dirty="0">
                <a:latin typeface="Verdana" panose="020B0604030504040204" pitchFamily="34" charset="0"/>
              </a:defRPr>
            </a:lvl1pPr>
          </a:lstStyle>
          <a:p>
            <a:fld id="{3D856F6B-5518-4F7B-8C01-B5556957A6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3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188913"/>
            <a:ext cx="2011363" cy="59039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88913"/>
            <a:ext cx="5881687" cy="59039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001000" cy="6842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177925"/>
            <a:ext cx="8001000" cy="49149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77925"/>
            <a:ext cx="39243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77925"/>
            <a:ext cx="39243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audio" Target="../media/audio1.wav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003366"/>
          </a:fgClr>
          <a:bgClr>
            <a:srgbClr val="00172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188" y="188913"/>
            <a:ext cx="80010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566738" y="1177925"/>
            <a:ext cx="8001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72421" name="Line 5"/>
          <p:cNvSpPr>
            <a:spLocks noChangeShapeType="1"/>
          </p:cNvSpPr>
          <p:nvPr/>
        </p:nvSpPr>
        <p:spPr bwMode="auto">
          <a:xfrm flipV="1">
            <a:off x="609600" y="626427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pic>
        <p:nvPicPr>
          <p:cNvPr id="1029" name="Picture 6" descr="titl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 descr="title_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308725"/>
            <a:ext cx="1511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2427" name="AutoShape 11"/>
          <p:cNvSpPr>
            <a:spLocks noChangeArrowheads="1"/>
          </p:cNvSpPr>
          <p:nvPr/>
        </p:nvSpPr>
        <p:spPr bwMode="auto">
          <a:xfrm>
            <a:off x="609600" y="83661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CC0000"/>
            </a:solidFill>
            <a:round/>
          </a:ln>
        </p:spPr>
        <p:txBody>
          <a:bodyPr/>
          <a:lstStyle/>
          <a:p>
            <a:pPr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Text Box 12"/>
          <p:cNvSpPr txBox="1">
            <a:spLocks noChangeArrowheads="1"/>
          </p:cNvSpPr>
          <p:nvPr/>
        </p:nvSpPr>
        <p:spPr bwMode="auto">
          <a:xfrm>
            <a:off x="3276600" y="6308725"/>
            <a:ext cx="3311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第八章   汇编语言          </a:t>
            </a:r>
            <a:fld id="{B18598CF-A2EB-4541-ADAF-026BCC348DE0}" type="slidenum">
              <a:rPr lang="zh-CN" altLang="en-US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fld>
            <a:endParaRPr lang="zh-CN" altLang="en-US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  <p:sndAc>
      <p:stSnd>
        <p:snd r:embed="rId14" name="CAMERA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Verdana" panose="020B0604030504040204" pitchFamily="34" charset="0"/>
          <a:ea typeface="华文新魏" panose="02010800040101010101" pitchFamily="2" charset="-122"/>
          <a:cs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bg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1500" y="2428875"/>
            <a:ext cx="6072188" cy="595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第一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 概述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2429510" y="1428750"/>
            <a:ext cx="33832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3600">
                <a:solidFill>
                  <a:srgbClr val="FFFF00"/>
                </a:solidFill>
                <a:ea typeface="华文新魏" panose="02010800040101010101" pitchFamily="2" charset="-122"/>
              </a:rPr>
              <a:t>第八章</a:t>
            </a:r>
            <a:r>
              <a:rPr lang="zh-CN" altLang="en-US" sz="36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</a:t>
            </a:r>
            <a:endParaRPr lang="zh-CN" altLang="en-US" sz="36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71500" y="2905125"/>
            <a:ext cx="7072313" cy="592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二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 汇编语言格式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Text Box 2"/>
          <p:cNvSpPr txBox="1">
            <a:spLocks noChangeArrowheads="1"/>
          </p:cNvSpPr>
          <p:nvPr/>
        </p:nvSpPr>
        <p:spPr bwMode="auto">
          <a:xfrm>
            <a:off x="250825" y="836613"/>
            <a:ext cx="9001125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CC00"/>
                </a:solidFill>
                <a:ea typeface="华文新魏" panose="02010800040101010101" pitchFamily="2" charset="-122"/>
              </a:rPr>
              <a:t>格式：</a:t>
            </a:r>
            <a:r>
              <a:rPr lang="zh-CN" altLang="en-US" sz="2600">
                <a:ea typeface="华文新魏" panose="02010800040101010101" pitchFamily="2" charset="-122"/>
              </a:rPr>
              <a:t>        </a:t>
            </a:r>
            <a:endParaRPr lang="zh-CN" altLang="en-US" sz="2600">
              <a:ea typeface="华文新魏" panose="02010800040101010101" pitchFamily="2" charset="-122"/>
            </a:endParaRPr>
          </a:p>
          <a:p>
            <a:pPr eaLnBrk="0" hangingPunct="0"/>
            <a:r>
              <a:rPr lang="zh-CN" altLang="en-US" sz="2800">
                <a:ea typeface="华文新魏" panose="02010800040101010101" pitchFamily="2" charset="-122"/>
              </a:rPr>
              <a:t>	           </a:t>
            </a:r>
            <a:r>
              <a:rPr lang="zh-CN" altLang="en-US" sz="2800">
                <a:solidFill>
                  <a:srgbClr val="FFCC00"/>
                </a:solidFill>
                <a:ea typeface="华文新魏" panose="02010800040101010101" pitchFamily="2" charset="-122"/>
              </a:rPr>
              <a:t>名字      操作符   操作数                ;  注释</a:t>
            </a:r>
            <a:endParaRPr lang="zh-CN" altLang="en-US" sz="2800">
              <a:solidFill>
                <a:srgbClr val="FFCC00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25000"/>
              </a:spcBef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指令语句： [标号:]  助记符  [操作数[，操作数]][；注释]</a:t>
            </a:r>
            <a:endParaRPr lang="zh-CN" altLang="en-US" sz="280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25000"/>
              </a:spcBef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伪指令语句:[名字]   定义符  [参数，...，参数]  [；注释]</a:t>
            </a:r>
            <a:endParaRPr lang="zh-CN" altLang="en-US" sz="280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40000"/>
              </a:spcBef>
            </a:pPr>
            <a:r>
              <a:rPr lang="zh-CN" altLang="en-US" sz="3200">
                <a:solidFill>
                  <a:srgbClr val="FFCC00"/>
                </a:solidFill>
                <a:ea typeface="华文新魏" panose="02010800040101010101" pitchFamily="2" charset="-122"/>
              </a:rPr>
              <a:t>命名规则：</a:t>
            </a:r>
            <a:endParaRPr lang="zh-CN" altLang="en-US" sz="3200">
              <a:solidFill>
                <a:srgbClr val="FFCC00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可以用 ?,@,_</a:t>
            </a:r>
            <a:r>
              <a:rPr lang="en-US" altLang="zh-CN" sz="2800">
                <a:solidFill>
                  <a:schemeClr val="bg1"/>
                </a:solidFill>
                <a:ea typeface="华文新魏" panose="02010800040101010101" pitchFamily="2" charset="-122"/>
              </a:rPr>
              <a:t>,</a:t>
            </a: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$,数字和英文字符。</a:t>
            </a:r>
            <a:endParaRPr lang="zh-CN" altLang="en-US" sz="280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名字的第一个字符不能是数字。</a:t>
            </a:r>
            <a:endParaRPr lang="zh-CN" altLang="en-US" sz="280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名字的长度不受限制，但只有前31个字符有效。</a:t>
            </a:r>
            <a:endParaRPr lang="zh-CN" altLang="en-US" sz="2800">
              <a:solidFill>
                <a:schemeClr val="bg1"/>
              </a:solidFill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66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ea typeface="华文新魏" panose="02010800040101010101" pitchFamily="2" charset="-122"/>
              </a:rPr>
              <a:t>不允许用保留字作名字（指令、伪指令、寄存器名）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500063" y="285750"/>
            <a:ext cx="4391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2.  </a:t>
            </a:r>
            <a:r>
              <a:rPr lang="zh-CN" altLang="en-US" sz="3200">
                <a:solidFill>
                  <a:srgbClr val="00FF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语句格式</a:t>
            </a:r>
            <a:endParaRPr lang="zh-CN" altLang="en-US" sz="3200">
              <a:solidFill>
                <a:srgbClr val="00FF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3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3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3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3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3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3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3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build="p"/>
      <p:bldP spid="4034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CC00"/>
                </a:solidFill>
                <a:latin typeface="Times New Roman" panose="02020603050405020304" pitchFamily="18" charset="0"/>
              </a:rPr>
              <a:t>MASM</a:t>
            </a:r>
            <a:r>
              <a:rPr lang="zh-CN" altLang="en-US">
                <a:solidFill>
                  <a:srgbClr val="FFCC00"/>
                </a:solidFill>
                <a:latin typeface="Times New Roman" panose="02020603050405020304" pitchFamily="18" charset="0"/>
              </a:rPr>
              <a:t>宏汇编保留字</a:t>
            </a:r>
            <a:endParaRPr lang="zh-CN" altLang="en-US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3871" name="Group 63"/>
          <p:cNvGraphicFramePr>
            <a:graphicFrameLocks noGrp="1"/>
          </p:cNvGraphicFramePr>
          <p:nvPr>
            <p:ph type="tbl" idx="1"/>
          </p:nvPr>
        </p:nvGraphicFramePr>
        <p:xfrm>
          <a:off x="611188" y="1268413"/>
          <a:ext cx="7772400" cy="4835525"/>
        </p:xfrm>
        <a:graphic>
          <a:graphicData uri="http://schemas.openxmlformats.org/drawingml/2006/table">
            <a:tbl>
              <a:tblPr/>
              <a:tblGrid>
                <a:gridCol w="533400"/>
                <a:gridCol w="7239000"/>
              </a:tblGrid>
              <a:tr h="4716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汇编指令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AAA  AAD AAM AAS ADC ADD AND CALL CBW CLC CLD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CLI CMC CMP CMPS CWD DAA DAS DEC DIV ESC HLT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IDIV IMUL IN INC INT INTO IRET JA JAE JB JBE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JCXZ JE JG JGE JL JLE JMP JNA JNAE JNB JNBE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 JNE JNG JNGEJNL JNLE JNO JNP JNS JNE JO JP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 JPE JPO JS JZ LAHF LDS LEA LES LOCK LODS LOOP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 LOOPE LOOPNE LOOPNZ LOOPZ MOV MOVS MUL NEG NOP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NOT OR OUT POP POPF PUSH PUSHF RCL RCR REP REPE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REPNE REPNZ REPZ RET ROL ROR SAHF SAL SAR SBB SCAS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SHL SHR STC STD STI STOS SUB TEST WAIT XCHG XLAT XOR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924" name="Group 68"/>
          <p:cNvGraphicFramePr>
            <a:graphicFrameLocks noGrp="1"/>
          </p:cNvGraphicFramePr>
          <p:nvPr>
            <p:ph type="tbl" idx="1"/>
          </p:nvPr>
        </p:nvGraphicFramePr>
        <p:xfrm>
          <a:off x="539750" y="1052513"/>
          <a:ext cx="7772400" cy="5040313"/>
        </p:xfrm>
        <a:graphic>
          <a:graphicData uri="http://schemas.openxmlformats.org/drawingml/2006/table">
            <a:tbl>
              <a:tblPr/>
              <a:tblGrid>
                <a:gridCol w="838200"/>
                <a:gridCol w="6934200"/>
              </a:tblGrid>
              <a:tr h="165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寄存器名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AH AL AX BH BL BX 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CH CL CX DH DL DX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CS DS ES SS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BP DI SI SP IP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伪指令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vert="eaVert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ASSUME CODE MACRO DB DD DW END ENDM ENDP ENDS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EQU EXTRN GROUP LABEL MODROM NAME NOSEGFIX ORG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PROC INCLUDE PUBLIC PURGE RECORD SEGFIX SEGMENT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操作符及其他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ABS AT BYTE COMMON DUP EQ FAR GE GT HIGH LEN LE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LENGTH LOW LT MASK MEMORY MOD NE NEAR NOTHING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OFFSET PAGE PARA PREFIX PTR SEG SHORT SIZE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  <a:cs typeface="宋体" panose="02010600030101010101" pitchFamily="2" charset="-122"/>
                        </a:rPr>
                        <a:t>STACK THIS TYPE WIDTH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63" name="Rectangle 18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solidFill>
                  <a:srgbClr val="FFCC00"/>
                </a:solidFill>
                <a:latin typeface="Times New Roman" panose="02020603050405020304" pitchFamily="18" charset="0"/>
              </a:rPr>
              <a:t>MASM</a:t>
            </a:r>
            <a:r>
              <a:rPr lang="zh-CN" altLang="en-US">
                <a:solidFill>
                  <a:srgbClr val="FFCC00"/>
                </a:solidFill>
                <a:latin typeface="Times New Roman" panose="02020603050405020304" pitchFamily="18" charset="0"/>
              </a:rPr>
              <a:t>宏汇编保留字</a:t>
            </a:r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1027"/>
          <p:cNvSpPr txBox="1">
            <a:spLocks noChangeArrowheads="1"/>
          </p:cNvSpPr>
          <p:nvPr/>
        </p:nvSpPr>
        <p:spPr bwMode="auto">
          <a:xfrm>
            <a:off x="642938" y="1143000"/>
            <a:ext cx="4379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高级语言与汇编语言比较</a:t>
            </a:r>
            <a:endParaRPr lang="zh-CN" altLang="en-US" sz="2800">
              <a:solidFill>
                <a:srgbClr val="FFCC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5956" name="Text Box 1028"/>
          <p:cNvSpPr txBox="1">
            <a:spLocks noChangeArrowheads="1"/>
          </p:cNvSpPr>
          <p:nvPr/>
        </p:nvSpPr>
        <p:spPr bwMode="auto">
          <a:xfrm>
            <a:off x="684213" y="1993900"/>
            <a:ext cx="37433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高级语言：语句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变量说明/定义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 y,a=25,b=43,c=76;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给变量赋值</a:t>
            </a:r>
            <a:endParaRPr lang="zh-CN" altLang="en-US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y=2(a+b)-c</a:t>
            </a:r>
            <a:endParaRPr lang="en-US" altLang="zh-CN" sz="280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5957" name="Text Box 1029"/>
          <p:cNvSpPr txBox="1">
            <a:spLocks noChangeArrowheads="1"/>
          </p:cNvSpPr>
          <p:nvPr/>
        </p:nvSpPr>
        <p:spPr bwMode="auto">
          <a:xfrm>
            <a:off x="4716463" y="2060575"/>
            <a:ext cx="26733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FF66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汇编语言：指令</a:t>
            </a:r>
            <a:endParaRPr lang="zh-CN" altLang="en-US" sz="2800">
              <a:solidFill>
                <a:srgbClr val="FF66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zh-CN" altLang="en-US" sz="2800">
                <a:solidFill>
                  <a:srgbClr val="FF66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分配寄存器</a:t>
            </a:r>
            <a:endParaRPr lang="zh-CN" altLang="en-US" sz="2800">
              <a:solidFill>
                <a:srgbClr val="FF66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zh-CN" altLang="en-US" sz="2800">
                <a:solidFill>
                  <a:srgbClr val="FF66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分配存储单元</a:t>
            </a:r>
            <a:endParaRPr lang="zh-CN" altLang="en-US" sz="2800">
              <a:solidFill>
                <a:srgbClr val="FF66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/>
            <a:r>
              <a:rPr lang="zh-CN" altLang="en-US" sz="2800">
                <a:solidFill>
                  <a:srgbClr val="FF66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数据传递</a:t>
            </a:r>
            <a:endParaRPr lang="zh-CN" altLang="en-US" sz="2800">
              <a:solidFill>
                <a:srgbClr val="FF66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5960" name="Rectangle 1032"/>
          <p:cNvSpPr>
            <a:spLocks noChangeArrowheads="1"/>
          </p:cNvSpPr>
          <p:nvPr/>
        </p:nvSpPr>
        <p:spPr bwMode="auto">
          <a:xfrm>
            <a:off x="684213" y="4365625"/>
            <a:ext cx="26209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汇编程序结构</a:t>
            </a:r>
            <a:endParaRPr lang="zh-CN" altLang="en-US" sz="2800">
              <a:solidFill>
                <a:srgbClr val="FFCC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FF505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数据段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FF505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堆栈段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FF5050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代码段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71500" y="214313"/>
            <a:ext cx="6072188" cy="595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第一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 概述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  <p:bldP spid="125957" grpId="0"/>
      <p:bldP spid="125960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1026"/>
          <p:cNvSpPr txBox="1">
            <a:spLocks noChangeArrowheads="1"/>
          </p:cNvSpPr>
          <p:nvPr/>
        </p:nvSpPr>
        <p:spPr bwMode="auto">
          <a:xfrm>
            <a:off x="905193" y="1191895"/>
            <a:ext cx="577215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;设置数据段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en-US" altLang="zh-CN" sz="2400">
                <a:solidFill>
                  <a:srgbClr val="FF66FF"/>
                </a:solidFill>
              </a:rPr>
              <a:t>DATA SEGMENT</a:t>
            </a:r>
            <a:endParaRPr lang="en-US" altLang="zh-CN" sz="2400">
              <a:solidFill>
                <a:srgbClr val="FF66FF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A	DB	25	;</a:t>
            </a:r>
            <a:r>
              <a:rPr lang="zh-CN" altLang="en-US" sz="2400">
                <a:solidFill>
                  <a:srgbClr val="FFFF00"/>
                </a:solidFill>
              </a:rPr>
              <a:t>数据</a:t>
            </a:r>
            <a:r>
              <a:rPr lang="en-US" altLang="zh-CN" sz="2400">
                <a:solidFill>
                  <a:srgbClr val="FFFF00"/>
                </a:solidFill>
              </a:rPr>
              <a:t>A</a:t>
            </a:r>
            <a:endParaRPr lang="en-US" altLang="zh-CN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B	DB	43	;</a:t>
            </a:r>
            <a:r>
              <a:rPr lang="zh-CN" altLang="en-US" sz="2400">
                <a:solidFill>
                  <a:srgbClr val="FFFF00"/>
                </a:solidFill>
              </a:rPr>
              <a:t>数据</a:t>
            </a:r>
            <a:r>
              <a:rPr lang="en-US" altLang="zh-CN" sz="2400">
                <a:solidFill>
                  <a:srgbClr val="FFFF00"/>
                </a:solidFill>
              </a:rPr>
              <a:t>B</a:t>
            </a:r>
            <a:endParaRPr lang="en-US" altLang="zh-CN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C	DB	76 	;</a:t>
            </a:r>
            <a:r>
              <a:rPr lang="zh-CN" altLang="en-US" sz="2400">
                <a:solidFill>
                  <a:srgbClr val="FFFF00"/>
                </a:solidFill>
              </a:rPr>
              <a:t>数据</a:t>
            </a:r>
            <a:r>
              <a:rPr lang="en-US" altLang="zh-CN" sz="2400">
                <a:solidFill>
                  <a:srgbClr val="FFFF00"/>
                </a:solidFill>
              </a:rPr>
              <a:t>C</a:t>
            </a:r>
            <a:endParaRPr lang="en-US" altLang="zh-CN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FF00"/>
                </a:solidFill>
              </a:rPr>
              <a:t>Y	DB	? 	;</a:t>
            </a:r>
            <a:r>
              <a:rPr lang="zh-CN" altLang="en-US" sz="2400">
                <a:solidFill>
                  <a:srgbClr val="FFFF00"/>
                </a:solidFill>
              </a:rPr>
              <a:t>存放结果</a:t>
            </a:r>
            <a:endParaRPr lang="zh-CN" altLang="en-US" sz="2400">
              <a:solidFill>
                <a:srgbClr val="FFFF00"/>
              </a:solidFill>
            </a:endParaRPr>
          </a:p>
          <a:p>
            <a:r>
              <a:rPr lang="en-US" altLang="zh-CN" sz="2400">
                <a:solidFill>
                  <a:srgbClr val="FF66FF"/>
                </a:solidFill>
              </a:rPr>
              <a:t>DATA	ENDS</a:t>
            </a:r>
            <a:endParaRPr lang="en-US" altLang="zh-CN" sz="2400">
              <a:solidFill>
                <a:srgbClr val="FF66FF"/>
              </a:solidFill>
            </a:endParaRPr>
          </a:p>
          <a:p>
            <a:pPr eaLnBrk="0" hangingPunct="0"/>
            <a:endParaRPr lang="zh-CN" altLang="en-US" sz="2400">
              <a:solidFill>
                <a:srgbClr val="FF66FF"/>
              </a:solidFill>
            </a:endParaRPr>
          </a:p>
          <a:p>
            <a:pPr eaLnBrk="0" hangingPunct="0"/>
            <a:r>
              <a:rPr lang="zh-CN" altLang="en-US" sz="2400">
                <a:solidFill>
                  <a:schemeClr val="bg1"/>
                </a:solidFill>
              </a:rPr>
              <a:t>;设置堆栈段</a:t>
            </a:r>
            <a:endParaRPr lang="zh-CN" altLang="en-US" sz="2400">
              <a:solidFill>
                <a:schemeClr val="bg1"/>
              </a:solidFill>
            </a:endParaRPr>
          </a:p>
          <a:p>
            <a:pPr eaLnBrk="0" hangingPunct="0"/>
            <a:r>
              <a:rPr lang="en-US" altLang="zh-CN" sz="2400">
                <a:solidFill>
                  <a:srgbClr val="FF66FF"/>
                </a:solidFill>
              </a:rPr>
              <a:t>STACK1 	SEGMENT	PARA STACK</a:t>
            </a:r>
            <a:endParaRPr lang="en-US" altLang="zh-CN" sz="2400">
              <a:solidFill>
                <a:srgbClr val="FF66FF"/>
              </a:solidFill>
            </a:endParaRPr>
          </a:p>
          <a:p>
            <a:pPr eaLnBrk="0" hangingPunct="0"/>
            <a:r>
              <a:rPr lang="en-US" altLang="zh-CN" sz="2400"/>
              <a:t>		</a:t>
            </a:r>
            <a:r>
              <a:rPr lang="en-US" altLang="zh-CN" sz="2400">
                <a:solidFill>
                  <a:srgbClr val="FFFF00"/>
                </a:solidFill>
              </a:rPr>
              <a:t>DW 20H	DUP(0)</a:t>
            </a:r>
            <a:endParaRPr lang="en-US" altLang="zh-CN" sz="2400">
              <a:solidFill>
                <a:srgbClr val="FFFF00"/>
              </a:solidFill>
            </a:endParaRPr>
          </a:p>
          <a:p>
            <a:pPr eaLnBrk="0" hangingPunct="0"/>
            <a:r>
              <a:rPr lang="en-US" altLang="zh-CN" sz="2400">
                <a:solidFill>
                  <a:srgbClr val="FF66FF"/>
                </a:solidFill>
              </a:rPr>
              <a:t>STACK1	ENDS</a:t>
            </a:r>
            <a:endParaRPr lang="en-US" altLang="zh-CN" sz="2400">
              <a:solidFill>
                <a:srgbClr val="FF66FF"/>
              </a:solidFill>
            </a:endParaRPr>
          </a:p>
        </p:txBody>
      </p:sp>
      <p:sp>
        <p:nvSpPr>
          <p:cNvPr id="126979" name="Rectangle 1027"/>
          <p:cNvSpPr>
            <a:spLocks noChangeArrowheads="1"/>
          </p:cNvSpPr>
          <p:nvPr/>
        </p:nvSpPr>
        <p:spPr bwMode="auto">
          <a:xfrm>
            <a:off x="395288" y="142875"/>
            <a:ext cx="140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CC00"/>
                </a:solidFill>
                <a:ea typeface="华文新魏" panose="02010800040101010101" pitchFamily="2" charset="-122"/>
              </a:rPr>
              <a:t>示例：</a:t>
            </a:r>
            <a:endParaRPr lang="zh-CN" altLang="en-US" sz="3200">
              <a:solidFill>
                <a:srgbClr val="FFCC00"/>
              </a:solidFill>
              <a:ea typeface="华文新魏" panose="02010800040101010101" pitchFamily="2" charset="-122"/>
            </a:endParaRPr>
          </a:p>
        </p:txBody>
      </p:sp>
      <p:sp>
        <p:nvSpPr>
          <p:cNvPr id="126981" name="Rectangle 1029"/>
          <p:cNvSpPr>
            <a:spLocks noChangeArrowheads="1"/>
          </p:cNvSpPr>
          <p:nvPr/>
        </p:nvSpPr>
        <p:spPr bwMode="auto">
          <a:xfrm>
            <a:off x="1763713" y="115888"/>
            <a:ext cx="2017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CC00"/>
                </a:solidFill>
                <a:latin typeface="Times New Roman" panose="02020603050405020304" pitchFamily="18" charset="0"/>
              </a:rPr>
              <a:t>y=2(a+b)-c</a:t>
            </a:r>
            <a:endParaRPr lang="zh-CN" altLang="en-US" sz="320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/>
      <p:bldP spid="126979" grpId="0"/>
      <p:bldP spid="1269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179388" y="1033463"/>
            <a:ext cx="882015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设置代码段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FF66FF"/>
                </a:solidFill>
                <a:latin typeface="Times New Roman" panose="02020603050405020304" pitchFamily="18" charset="0"/>
              </a:rPr>
              <a:t>COSEG	SEGMENT</a:t>
            </a:r>
            <a:endParaRPr lang="en-US" altLang="zh-CN" sz="2400" b="1">
              <a:solidFill>
                <a:srgbClr val="FF66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rgbClr val="FF66FF"/>
                </a:solidFill>
                <a:latin typeface="Times New Roman" panose="02020603050405020304" pitchFamily="18" charset="0"/>
              </a:rPr>
              <a:t>ASSUME  CS:COSEG,DS:DATA,SS:STACK1</a:t>
            </a:r>
            <a:endParaRPr lang="en-US" altLang="zh-CN" sz="2400" b="1">
              <a:solidFill>
                <a:srgbClr val="FF66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START:	MOV AX , DATA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装填段寄存器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DS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 DS , AX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 AL , A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取数据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ADD AL , B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计算(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A+B)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SAL	AL , 1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计算 2(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A+B)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SUB	AL , C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计算 2(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A+B)-C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	Y , AL	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存结果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MOV	AH,4CH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	;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结束用户程序，返回操作系统</a:t>
            </a: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INT	21H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FF66FF"/>
                </a:solidFill>
                <a:latin typeface="Times New Roman" panose="02020603050405020304" pitchFamily="18" charset="0"/>
              </a:rPr>
              <a:t>COSEG	ENDS</a:t>
            </a:r>
            <a:endParaRPr lang="en-US" altLang="zh-CN" sz="2400" b="1">
              <a:solidFill>
                <a:srgbClr val="FF66FF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2400" b="1">
                <a:solidFill>
                  <a:srgbClr val="FF66FF"/>
                </a:solidFill>
                <a:latin typeface="Times New Roman" panose="02020603050405020304" pitchFamily="18" charset="0"/>
              </a:rPr>
              <a:t>END	START</a:t>
            </a:r>
            <a:endParaRPr lang="en-US" altLang="zh-CN" sz="2400" b="1">
              <a:solidFill>
                <a:srgbClr val="FF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395288" y="142875"/>
            <a:ext cx="1403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CC00"/>
                </a:solidFill>
                <a:ea typeface="华文新魏" panose="02010800040101010101" pitchFamily="2" charset="-122"/>
              </a:rPr>
              <a:t>示例：</a:t>
            </a:r>
            <a:endParaRPr lang="zh-CN" altLang="en-US" sz="3200">
              <a:solidFill>
                <a:srgbClr val="FFCC00"/>
              </a:solidFill>
              <a:ea typeface="华文新魏" panose="02010800040101010101" pitchFamily="2" charset="-122"/>
            </a:endParaRPr>
          </a:p>
        </p:txBody>
      </p:sp>
      <p:sp>
        <p:nvSpPr>
          <p:cNvPr id="402439" name="Rectangle 7"/>
          <p:cNvSpPr>
            <a:spLocks noChangeArrowheads="1"/>
          </p:cNvSpPr>
          <p:nvPr/>
        </p:nvSpPr>
        <p:spPr bwMode="auto">
          <a:xfrm>
            <a:off x="1763713" y="115888"/>
            <a:ext cx="2017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CC00"/>
                </a:solidFill>
                <a:latin typeface="Times New Roman" panose="02020603050405020304" pitchFamily="18" charset="0"/>
              </a:rPr>
              <a:t>y=2(a+b)-c</a:t>
            </a:r>
            <a:endParaRPr lang="zh-CN" altLang="en-US" sz="320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/>
      <p:bldP spid="402438" grpId="0"/>
      <p:bldP spid="4024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1027"/>
          <p:cNvSpPr txBox="1">
            <a:spLocks noChangeArrowheads="1"/>
          </p:cNvSpPr>
          <p:nvPr/>
        </p:nvSpPr>
        <p:spPr bwMode="auto">
          <a:xfrm>
            <a:off x="323850" y="836613"/>
            <a:ext cx="8496300" cy="48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汇编语言：</a:t>
            </a:r>
            <a:endParaRPr lang="zh-CN" altLang="en-US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是汇编格式指令，伪指令的集合及其表示，使用这些指令的一组规则。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  <a:buClr>
                <a:srgbClr val="FF66FF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rgbClr val="00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机器语言：</a:t>
            </a:r>
            <a:endParaRPr lang="en-US" altLang="zh-CN" sz="3200">
              <a:solidFill>
                <a:srgbClr val="00FF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用二进制编码的机器指令的集合及一组使用规则，它是</a:t>
            </a:r>
            <a:r>
              <a:rPr lang="en-US" altLang="zh-CN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能直接识别的唯一语言。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MOV DS，AX</a:t>
            </a: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—— 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汇编语言</a:t>
            </a:r>
            <a:endParaRPr lang="en-US" altLang="zh-CN" sz="2800">
              <a:solidFill>
                <a:srgbClr val="FFCC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8E D8</a:t>
            </a:r>
            <a:r>
              <a:rPr lang="en-US" altLang="zh-CN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—— </a:t>
            </a:r>
            <a:r>
              <a:rPr lang="zh-CN" altLang="en-US" sz="2800">
                <a:solidFill>
                  <a:srgbClr val="FFCC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机器语言（目标代码）</a:t>
            </a:r>
            <a:endParaRPr lang="zh-CN" altLang="en-US" sz="2800">
              <a:solidFill>
                <a:srgbClr val="FFCC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8005" name="Text Box 1029"/>
          <p:cNvSpPr txBox="1">
            <a:spLocks noChangeArrowheads="1"/>
          </p:cNvSpPr>
          <p:nvPr/>
        </p:nvSpPr>
        <p:spPr bwMode="auto">
          <a:xfrm>
            <a:off x="369888" y="136525"/>
            <a:ext cx="429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6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汇编语言与机器语言</a:t>
            </a:r>
            <a:endParaRPr lang="zh-CN" altLang="en-US" sz="36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8006" name="Picture 10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81075"/>
            <a:ext cx="8459787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  <p:bldP spid="1280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13"/>
          <p:cNvSpPr txBox="1">
            <a:spLocks noChangeArrowheads="1"/>
          </p:cNvSpPr>
          <p:nvPr/>
        </p:nvSpPr>
        <p:spPr bwMode="auto">
          <a:xfrm>
            <a:off x="369888" y="112713"/>
            <a:ext cx="5060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汇编语言与目标代码的对应</a:t>
            </a:r>
            <a:endParaRPr lang="zh-CN" altLang="en-US" sz="320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119"/>
          <p:cNvGrpSpPr/>
          <p:nvPr/>
        </p:nvGrpSpPr>
        <p:grpSpPr bwMode="auto">
          <a:xfrm>
            <a:off x="611188" y="908050"/>
            <a:ext cx="9144000" cy="5588000"/>
            <a:chOff x="431" y="554"/>
            <a:chExt cx="5760" cy="3520"/>
          </a:xfrm>
        </p:grpSpPr>
        <p:grpSp>
          <p:nvGrpSpPr>
            <p:cNvPr id="15363" name="Group 112"/>
            <p:cNvGrpSpPr/>
            <p:nvPr/>
          </p:nvGrpSpPr>
          <p:grpSpPr bwMode="auto">
            <a:xfrm>
              <a:off x="431" y="554"/>
              <a:ext cx="4447" cy="3520"/>
              <a:chOff x="431" y="262"/>
              <a:chExt cx="4447" cy="3520"/>
            </a:xfrm>
          </p:grpSpPr>
          <p:grpSp>
            <p:nvGrpSpPr>
              <p:cNvPr id="15364" name="Group 109"/>
              <p:cNvGrpSpPr/>
              <p:nvPr/>
            </p:nvGrpSpPr>
            <p:grpSpPr bwMode="auto">
              <a:xfrm>
                <a:off x="431" y="482"/>
                <a:ext cx="4447" cy="3300"/>
                <a:chOff x="431" y="482"/>
                <a:chExt cx="4447" cy="3300"/>
              </a:xfrm>
            </p:grpSpPr>
            <p:sp>
              <p:nvSpPr>
                <p:cNvPr id="15365" name="Rectangle 58"/>
                <p:cNvSpPr>
                  <a:spLocks noChangeArrowheads="1"/>
                </p:cNvSpPr>
                <p:nvPr/>
              </p:nvSpPr>
              <p:spPr bwMode="auto">
                <a:xfrm>
                  <a:off x="1884" y="1045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66" name="Rectangle 59"/>
                <p:cNvSpPr>
                  <a:spLocks noChangeArrowheads="1"/>
                </p:cNvSpPr>
                <p:nvPr/>
              </p:nvSpPr>
              <p:spPr bwMode="auto">
                <a:xfrm>
                  <a:off x="1884" y="482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19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67" name="Rectangle 60"/>
                <p:cNvSpPr>
                  <a:spLocks noChangeArrowheads="1"/>
                </p:cNvSpPr>
                <p:nvPr/>
              </p:nvSpPr>
              <p:spPr bwMode="auto">
                <a:xfrm>
                  <a:off x="1884" y="671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2B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68" name="Rectangle 61"/>
                <p:cNvSpPr>
                  <a:spLocks noChangeArrowheads="1"/>
                </p:cNvSpPr>
                <p:nvPr/>
              </p:nvSpPr>
              <p:spPr bwMode="auto">
                <a:xfrm>
                  <a:off x="1884" y="858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4C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69" name="Rectangle 62"/>
                <p:cNvSpPr>
                  <a:spLocks noChangeArrowheads="1"/>
                </p:cNvSpPr>
                <p:nvPr/>
              </p:nvSpPr>
              <p:spPr bwMode="auto">
                <a:xfrm>
                  <a:off x="1884" y="1516"/>
                  <a:ext cx="1056" cy="189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B8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0" name="Rectangle 63"/>
                <p:cNvSpPr>
                  <a:spLocks noChangeArrowheads="1"/>
                </p:cNvSpPr>
                <p:nvPr/>
              </p:nvSpPr>
              <p:spPr bwMode="auto">
                <a:xfrm>
                  <a:off x="1884" y="1705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XX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1" name="Rectangle 64"/>
                <p:cNvSpPr>
                  <a:spLocks noChangeArrowheads="1"/>
                </p:cNvSpPr>
                <p:nvPr/>
              </p:nvSpPr>
              <p:spPr bwMode="auto">
                <a:xfrm>
                  <a:off x="1884" y="1884"/>
                  <a:ext cx="1056" cy="188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XX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2" name="Rectangle 65"/>
                <p:cNvSpPr>
                  <a:spLocks noChangeArrowheads="1"/>
                </p:cNvSpPr>
                <p:nvPr/>
              </p:nvSpPr>
              <p:spPr bwMode="auto">
                <a:xfrm>
                  <a:off x="1884" y="2072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8E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3" name="Rectangle 66"/>
                <p:cNvSpPr>
                  <a:spLocks noChangeArrowheads="1"/>
                </p:cNvSpPr>
                <p:nvPr/>
              </p:nvSpPr>
              <p:spPr bwMode="auto">
                <a:xfrm>
                  <a:off x="1884" y="2259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D8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4" name="Rectangle 67"/>
                <p:cNvSpPr>
                  <a:spLocks noChangeArrowheads="1"/>
                </p:cNvSpPr>
                <p:nvPr/>
              </p:nvSpPr>
              <p:spPr bwMode="auto">
                <a:xfrm>
                  <a:off x="1884" y="2448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A0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5" name="Rectangle 68"/>
                <p:cNvSpPr>
                  <a:spLocks noChangeArrowheads="1"/>
                </p:cNvSpPr>
                <p:nvPr/>
              </p:nvSpPr>
              <p:spPr bwMode="auto">
                <a:xfrm>
                  <a:off x="1884" y="2636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6" name="Rectangle 69"/>
                <p:cNvSpPr>
                  <a:spLocks noChangeArrowheads="1"/>
                </p:cNvSpPr>
                <p:nvPr/>
              </p:nvSpPr>
              <p:spPr bwMode="auto">
                <a:xfrm>
                  <a:off x="1884" y="2823"/>
                  <a:ext cx="1056" cy="188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7" name="Rectangle 70"/>
                <p:cNvSpPr>
                  <a:spLocks noChangeArrowheads="1"/>
                </p:cNvSpPr>
                <p:nvPr/>
              </p:nvSpPr>
              <p:spPr bwMode="auto">
                <a:xfrm>
                  <a:off x="1884" y="3012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02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8" name="Rectangle 71"/>
                <p:cNvSpPr>
                  <a:spLocks noChangeArrowheads="1"/>
                </p:cNvSpPr>
                <p:nvPr/>
              </p:nvSpPr>
              <p:spPr bwMode="auto">
                <a:xfrm>
                  <a:off x="1884" y="3199"/>
                  <a:ext cx="1056" cy="189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06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79" name="Rectangle 72"/>
                <p:cNvSpPr>
                  <a:spLocks noChangeArrowheads="1"/>
                </p:cNvSpPr>
                <p:nvPr/>
              </p:nvSpPr>
              <p:spPr bwMode="auto">
                <a:xfrm>
                  <a:off x="1884" y="3388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01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0" name="Rectangle 73"/>
                <p:cNvSpPr>
                  <a:spLocks noChangeArrowheads="1"/>
                </p:cNvSpPr>
                <p:nvPr/>
              </p:nvSpPr>
              <p:spPr bwMode="auto">
                <a:xfrm>
                  <a:off x="1884" y="3576"/>
                  <a:ext cx="1056" cy="188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1" name="Rectangle 74"/>
                <p:cNvSpPr>
                  <a:spLocks noChangeArrowheads="1"/>
                </p:cNvSpPr>
                <p:nvPr/>
              </p:nvSpPr>
              <p:spPr bwMode="auto">
                <a:xfrm>
                  <a:off x="3602" y="482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D0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2" name="Rectangle 75"/>
                <p:cNvSpPr>
                  <a:spLocks noChangeArrowheads="1"/>
                </p:cNvSpPr>
                <p:nvPr/>
              </p:nvSpPr>
              <p:spPr bwMode="auto">
                <a:xfrm>
                  <a:off x="3602" y="671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E0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3" name="Rectangle 76"/>
                <p:cNvSpPr>
                  <a:spLocks noChangeArrowheads="1"/>
                </p:cNvSpPr>
                <p:nvPr/>
              </p:nvSpPr>
              <p:spPr bwMode="auto">
                <a:xfrm>
                  <a:off x="3602" y="858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24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4" name="Rectangle 77"/>
                <p:cNvSpPr>
                  <a:spLocks noChangeArrowheads="1"/>
                </p:cNvSpPr>
                <p:nvPr/>
              </p:nvSpPr>
              <p:spPr bwMode="auto">
                <a:xfrm>
                  <a:off x="3602" y="1045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06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5" name="Rectangle 78"/>
                <p:cNvSpPr>
                  <a:spLocks noChangeArrowheads="1"/>
                </p:cNvSpPr>
                <p:nvPr/>
              </p:nvSpPr>
              <p:spPr bwMode="auto">
                <a:xfrm>
                  <a:off x="3602" y="1232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02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6" name="Rectangle 79"/>
                <p:cNvSpPr>
                  <a:spLocks noChangeArrowheads="1"/>
                </p:cNvSpPr>
                <p:nvPr/>
              </p:nvSpPr>
              <p:spPr bwMode="auto">
                <a:xfrm>
                  <a:off x="3602" y="1421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7" name="Rectangle 80"/>
                <p:cNvSpPr>
                  <a:spLocks noChangeArrowheads="1"/>
                </p:cNvSpPr>
                <p:nvPr/>
              </p:nvSpPr>
              <p:spPr bwMode="auto">
                <a:xfrm>
                  <a:off x="3602" y="1600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A2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8" name="Rectangle 81"/>
                <p:cNvSpPr>
                  <a:spLocks noChangeArrowheads="1"/>
                </p:cNvSpPr>
                <p:nvPr/>
              </p:nvSpPr>
              <p:spPr bwMode="auto">
                <a:xfrm>
                  <a:off x="3602" y="1787"/>
                  <a:ext cx="1056" cy="188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03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89" name="Rectangle 82"/>
                <p:cNvSpPr>
                  <a:spLocks noChangeArrowheads="1"/>
                </p:cNvSpPr>
                <p:nvPr/>
              </p:nvSpPr>
              <p:spPr bwMode="auto">
                <a:xfrm>
                  <a:off x="3602" y="1975"/>
                  <a:ext cx="1056" cy="188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00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90" name="Rectangle 83"/>
                <p:cNvSpPr>
                  <a:spLocks noChangeArrowheads="1"/>
                </p:cNvSpPr>
                <p:nvPr/>
              </p:nvSpPr>
              <p:spPr bwMode="auto">
                <a:xfrm>
                  <a:off x="3602" y="2163"/>
                  <a:ext cx="1056" cy="188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B4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91" name="Rectangle 84"/>
                <p:cNvSpPr>
                  <a:spLocks noChangeArrowheads="1"/>
                </p:cNvSpPr>
                <p:nvPr/>
              </p:nvSpPr>
              <p:spPr bwMode="auto">
                <a:xfrm>
                  <a:off x="3602" y="2352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4C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92" name="Rectangle 85"/>
                <p:cNvSpPr>
                  <a:spLocks noChangeArrowheads="1"/>
                </p:cNvSpPr>
                <p:nvPr/>
              </p:nvSpPr>
              <p:spPr bwMode="auto">
                <a:xfrm>
                  <a:off x="3602" y="2539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CD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93" name="AutoShape 86"/>
                <p:cNvSpPr/>
                <p:nvPr/>
              </p:nvSpPr>
              <p:spPr bwMode="auto">
                <a:xfrm>
                  <a:off x="1696" y="1516"/>
                  <a:ext cx="133" cy="565"/>
                </a:xfrm>
                <a:prstGeom prst="leftBrace">
                  <a:avLst>
                    <a:gd name="adj1" fmla="val 35362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394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31" y="1705"/>
                  <a:ext cx="1188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MOV AX, DATA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95" name="AutoShape 88"/>
                <p:cNvSpPr/>
                <p:nvPr/>
              </p:nvSpPr>
              <p:spPr bwMode="auto">
                <a:xfrm>
                  <a:off x="1696" y="2457"/>
                  <a:ext cx="133" cy="564"/>
                </a:xfrm>
                <a:prstGeom prst="leftBrace">
                  <a:avLst>
                    <a:gd name="adj1" fmla="val 35299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396" name="AutoShape 89"/>
                <p:cNvSpPr/>
                <p:nvPr/>
              </p:nvSpPr>
              <p:spPr bwMode="auto">
                <a:xfrm>
                  <a:off x="1686" y="2081"/>
                  <a:ext cx="132" cy="376"/>
                </a:xfrm>
                <a:prstGeom prst="leftBrace">
                  <a:avLst>
                    <a:gd name="adj1" fmla="val 23711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397" name="AutoShape 90"/>
                <p:cNvSpPr/>
                <p:nvPr/>
              </p:nvSpPr>
              <p:spPr bwMode="auto">
                <a:xfrm>
                  <a:off x="1675" y="3030"/>
                  <a:ext cx="132" cy="752"/>
                </a:xfrm>
                <a:prstGeom prst="leftBrace">
                  <a:avLst>
                    <a:gd name="adj1" fmla="val 47422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398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31" y="2175"/>
                  <a:ext cx="1188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MOV DS, DX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39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31" y="2645"/>
                  <a:ext cx="1188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MOV AL, A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400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53" y="3302"/>
                  <a:ext cx="1189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ADD AL, B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401" name="AutoShape 94"/>
                <p:cNvSpPr/>
                <p:nvPr/>
              </p:nvSpPr>
              <p:spPr bwMode="auto">
                <a:xfrm>
                  <a:off x="4713" y="482"/>
                  <a:ext cx="132" cy="376"/>
                </a:xfrm>
                <a:prstGeom prst="rightBrace">
                  <a:avLst>
                    <a:gd name="adj1" fmla="val 23711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402" name="AutoShape 95"/>
                <p:cNvSpPr/>
                <p:nvPr/>
              </p:nvSpPr>
              <p:spPr bwMode="auto">
                <a:xfrm>
                  <a:off x="4724" y="858"/>
                  <a:ext cx="132" cy="753"/>
                </a:xfrm>
                <a:prstGeom prst="rightBrace">
                  <a:avLst>
                    <a:gd name="adj1" fmla="val 47485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403" name="AutoShape 96"/>
                <p:cNvSpPr/>
                <p:nvPr/>
              </p:nvSpPr>
              <p:spPr bwMode="auto">
                <a:xfrm>
                  <a:off x="4724" y="1611"/>
                  <a:ext cx="132" cy="564"/>
                </a:xfrm>
                <a:prstGeom prst="rightBrace">
                  <a:avLst>
                    <a:gd name="adj1" fmla="val 35566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404" name="AutoShape 97"/>
                <p:cNvSpPr/>
                <p:nvPr/>
              </p:nvSpPr>
              <p:spPr bwMode="auto">
                <a:xfrm>
                  <a:off x="4735" y="2175"/>
                  <a:ext cx="132" cy="376"/>
                </a:xfrm>
                <a:prstGeom prst="rightBrace">
                  <a:avLst>
                    <a:gd name="adj1" fmla="val 23711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405" name="AutoShape 98"/>
                <p:cNvSpPr/>
                <p:nvPr/>
              </p:nvSpPr>
              <p:spPr bwMode="auto">
                <a:xfrm>
                  <a:off x="4747" y="2559"/>
                  <a:ext cx="131" cy="377"/>
                </a:xfrm>
                <a:prstGeom prst="rightBrace">
                  <a:avLst>
                    <a:gd name="adj1" fmla="val 23956"/>
                    <a:gd name="adj2" fmla="val 50000"/>
                  </a:avLst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15406" name="Rectangle 99"/>
                <p:cNvSpPr>
                  <a:spLocks noChangeArrowheads="1"/>
                </p:cNvSpPr>
                <p:nvPr/>
              </p:nvSpPr>
              <p:spPr bwMode="auto">
                <a:xfrm>
                  <a:off x="3602" y="2730"/>
                  <a:ext cx="1056" cy="187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 anchor="ctr"/>
                <a:lstStyle/>
                <a:p>
                  <a:pPr algn="ctr"/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21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407" name="Line 100"/>
                <p:cNvSpPr>
                  <a:spLocks noChangeShapeType="1"/>
                </p:cNvSpPr>
                <p:nvPr/>
              </p:nvSpPr>
              <p:spPr bwMode="auto">
                <a:xfrm>
                  <a:off x="3602" y="2832"/>
                  <a:ext cx="0" cy="659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08" name="Line 101"/>
                <p:cNvSpPr>
                  <a:spLocks noChangeShapeType="1"/>
                </p:cNvSpPr>
                <p:nvPr/>
              </p:nvSpPr>
              <p:spPr bwMode="auto">
                <a:xfrm>
                  <a:off x="4668" y="2842"/>
                  <a:ext cx="0" cy="658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09" name="Line 102"/>
                <p:cNvSpPr>
                  <a:spLocks noChangeShapeType="1"/>
                </p:cNvSpPr>
                <p:nvPr/>
              </p:nvSpPr>
              <p:spPr bwMode="auto">
                <a:xfrm>
                  <a:off x="3288" y="1525"/>
                  <a:ext cx="17" cy="2177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1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62" y="482"/>
                  <a:ext cx="1190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zh-CN" altLang="en-US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数据</a:t>
                  </a:r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A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41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62" y="654"/>
                  <a:ext cx="1190" cy="1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zh-CN" altLang="en-US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数据</a:t>
                  </a:r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B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412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562" y="858"/>
                  <a:ext cx="1190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zh-CN" altLang="en-US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数据</a:t>
                  </a:r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C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41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562" y="1046"/>
                  <a:ext cx="1190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/>
                <a:lstStyle/>
                <a:p>
                  <a:pPr algn="just"/>
                  <a:r>
                    <a:rPr lang="zh-CN" altLang="en-US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数据</a:t>
                  </a:r>
                  <a:r>
                    <a:rPr lang="en-US" altLang="zh-CN" sz="1600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Y</a:t>
                  </a:r>
                  <a:endParaRPr lang="en-US" altLang="zh-CN" sz="1600">
                    <a:solidFill>
                      <a:srgbClr val="FFFF00"/>
                    </a:solidFill>
                  </a:endParaRPr>
                </a:p>
              </p:txBody>
            </p:sp>
          </p:grpSp>
          <p:sp>
            <p:nvSpPr>
              <p:cNvPr id="15414" name="Text Box 103"/>
              <p:cNvSpPr txBox="1">
                <a:spLocks noChangeArrowheads="1"/>
              </p:cNvSpPr>
              <p:nvPr/>
            </p:nvSpPr>
            <p:spPr bwMode="auto">
              <a:xfrm>
                <a:off x="3243" y="300"/>
                <a:ext cx="120" cy="1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zh-CN" altLang="en-US" sz="16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地址增大方向</a:t>
                </a:r>
                <a:endParaRPr lang="zh-CN" altLang="en-US" sz="1600">
                  <a:solidFill>
                    <a:srgbClr val="FFFF00"/>
                  </a:solidFill>
                </a:endParaRPr>
              </a:p>
            </p:txBody>
          </p:sp>
          <p:sp>
            <p:nvSpPr>
              <p:cNvPr id="15415" name="Line 110"/>
              <p:cNvSpPr>
                <a:spLocks noChangeShapeType="1"/>
              </p:cNvSpPr>
              <p:nvPr/>
            </p:nvSpPr>
            <p:spPr bwMode="auto">
              <a:xfrm flipH="1" flipV="1">
                <a:off x="1882" y="264"/>
                <a:ext cx="9" cy="3495"/>
              </a:xfrm>
              <a:prstGeom prst="line">
                <a:avLst/>
              </a:prstGeom>
              <a:noFill/>
              <a:ln w="22225" cap="sq">
                <a:solidFill>
                  <a:srgbClr val="FFFF00"/>
                </a:solidFill>
                <a:round/>
                <a:headEnd type="none" w="sm" len="sm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6" name="Line 111"/>
              <p:cNvSpPr>
                <a:spLocks noChangeShapeType="1"/>
              </p:cNvSpPr>
              <p:nvPr/>
            </p:nvSpPr>
            <p:spPr bwMode="auto">
              <a:xfrm flipH="1" flipV="1">
                <a:off x="2935" y="262"/>
                <a:ext cx="9" cy="3495"/>
              </a:xfrm>
              <a:prstGeom prst="line">
                <a:avLst/>
              </a:prstGeom>
              <a:noFill/>
              <a:ln w="22225" cap="sq">
                <a:solidFill>
                  <a:srgbClr val="FFFF00"/>
                </a:solidFill>
                <a:round/>
                <a:headEnd type="none" w="sm" len="sm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417" name="Rectangle 114"/>
            <p:cNvSpPr>
              <a:spLocks noChangeArrowheads="1"/>
            </p:cNvSpPr>
            <p:nvPr/>
          </p:nvSpPr>
          <p:spPr bwMode="auto">
            <a:xfrm>
              <a:off x="4967" y="845"/>
              <a:ext cx="6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FFFF00"/>
                  </a:solidFill>
                  <a:latin typeface="Times New Roman" panose="02020603050405020304" pitchFamily="18" charset="0"/>
                </a:rPr>
                <a:t>SALAL , 1</a:t>
              </a:r>
              <a:endParaRPr lang="zh-CN" altLang="en-US" sz="16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18" name="Rectangle 115"/>
            <p:cNvSpPr>
              <a:spLocks noChangeArrowheads="1"/>
            </p:cNvSpPr>
            <p:nvPr/>
          </p:nvSpPr>
          <p:spPr bwMode="auto">
            <a:xfrm>
              <a:off x="4923" y="1298"/>
              <a:ext cx="1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FFFF00"/>
                  </a:solidFill>
                  <a:latin typeface="Times New Roman" panose="02020603050405020304" pitchFamily="18" charset="0"/>
                </a:rPr>
                <a:t>SUB AL , C</a:t>
              </a:r>
              <a:r>
                <a:rPr lang="en-US" altLang="zh-CN" sz="3200"/>
                <a:t>	</a:t>
              </a:r>
              <a:endParaRPr lang="zh-CN" altLang="en-US" sz="3200"/>
            </a:p>
          </p:txBody>
        </p:sp>
        <p:sp>
          <p:nvSpPr>
            <p:cNvPr id="15419" name="Rectangle 116"/>
            <p:cNvSpPr>
              <a:spLocks noChangeArrowheads="1"/>
            </p:cNvSpPr>
            <p:nvPr/>
          </p:nvSpPr>
          <p:spPr bwMode="auto">
            <a:xfrm>
              <a:off x="4921" y="2084"/>
              <a:ext cx="8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FFFF00"/>
                  </a:solidFill>
                  <a:latin typeface="Times New Roman" panose="02020603050405020304" pitchFamily="18" charset="0"/>
                </a:rPr>
                <a:t>MOV Y , AL</a:t>
              </a:r>
              <a:endParaRPr lang="zh-CN" altLang="en-US" sz="16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20" name="Rectangle 117"/>
            <p:cNvSpPr>
              <a:spLocks noChangeArrowheads="1"/>
            </p:cNvSpPr>
            <p:nvPr/>
          </p:nvSpPr>
          <p:spPr bwMode="auto">
            <a:xfrm>
              <a:off x="5000" y="2886"/>
              <a:ext cx="7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solidFill>
                    <a:srgbClr val="FFFF00"/>
                  </a:solidFill>
                  <a:latin typeface="Times New Roman" panose="02020603050405020304" pitchFamily="18" charset="0"/>
                </a:rPr>
                <a:t>INT 21H</a:t>
              </a:r>
              <a:endParaRPr lang="en-US" altLang="zh-CN" sz="16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21" name="Rectangle 118"/>
            <p:cNvSpPr>
              <a:spLocks noChangeArrowheads="1"/>
            </p:cNvSpPr>
            <p:nvPr/>
          </p:nvSpPr>
          <p:spPr bwMode="auto">
            <a:xfrm>
              <a:off x="4878" y="2387"/>
              <a:ext cx="1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FFFF00"/>
                  </a:solidFill>
                  <a:latin typeface="Times New Roman" panose="02020603050405020304" pitchFamily="18" charset="0"/>
                </a:rPr>
                <a:t>MOVAH,4CH</a:t>
              </a:r>
              <a:r>
                <a:rPr lang="en-US" altLang="zh-CN" sz="3200"/>
                <a:t>	</a:t>
              </a:r>
              <a:endParaRPr lang="zh-CN" altLang="en-US" sz="3200"/>
            </a:p>
          </p:txBody>
        </p:sp>
      </p:grp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949325" y="1785938"/>
            <a:ext cx="633730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与机器语言相关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效率高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编写源程序繁琐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调试困难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642938" y="1000125"/>
            <a:ext cx="310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a typeface="华文新魏" panose="02010800040101010101" pitchFamily="2" charset="-122"/>
              </a:rPr>
              <a:t>3. </a:t>
            </a:r>
            <a:r>
              <a:rPr lang="zh-CN" altLang="en-US" sz="3200">
                <a:solidFill>
                  <a:srgbClr val="FFFF00"/>
                </a:solidFill>
                <a:ea typeface="华文新魏" panose="02010800040101010101" pitchFamily="2" charset="-122"/>
              </a:rPr>
              <a:t>汇编语言</a:t>
            </a:r>
            <a:r>
              <a:rPr lang="zh-CN" altLang="en-US" sz="3200" b="1">
                <a:solidFill>
                  <a:srgbClr val="FFFF00"/>
                </a:solidFill>
                <a:ea typeface="华文新魏" panose="02010800040101010101" pitchFamily="2" charset="-122"/>
              </a:rPr>
              <a:t>特点</a:t>
            </a:r>
            <a:endParaRPr lang="zh-CN" altLang="en-US" sz="3200" b="1">
              <a:solidFill>
                <a:srgbClr val="FFFF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/>
      <p:bldP spid="1300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107950" y="1846263"/>
            <a:ext cx="9145588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对软件的执行时间或存储容量有较高要求的场合，如操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作系统的内核、工业控制领域、实时系统等。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在大型软件中某些影响系统性能的瓶颈程序或者频繁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使用的子程序可以采用汇编语言编程。 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与硬件资源密切相关的软件程序，如设备驱动程序。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0" hangingPunct="0">
              <a:spcBef>
                <a:spcPct val="50000"/>
              </a:spcBef>
              <a:buClr>
                <a:srgbClr val="FF5050"/>
              </a:buClr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没有合适的高级语言去开发的程序。</a:t>
            </a:r>
            <a:r>
              <a:rPr lang="zh-CN" altLang="en-US" sz="2800"/>
              <a:t> </a:t>
            </a:r>
            <a:endParaRPr lang="zh-CN" altLang="en-US" sz="2800"/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auto">
          <a:xfrm>
            <a:off x="571500" y="928688"/>
            <a:ext cx="3513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FF00"/>
                </a:solidFill>
                <a:ea typeface="华文新魏" panose="02010800040101010101" pitchFamily="2" charset="-122"/>
              </a:rPr>
              <a:t>4 .</a:t>
            </a:r>
            <a:r>
              <a:rPr lang="zh-CN" altLang="en-US" sz="3200">
                <a:solidFill>
                  <a:srgbClr val="FFFF00"/>
                </a:solidFill>
                <a:ea typeface="华文新魏" panose="02010800040101010101" pitchFamily="2" charset="-122"/>
              </a:rPr>
              <a:t>汇编语言</a:t>
            </a:r>
            <a:r>
              <a:rPr lang="zh-CN" altLang="en-US" sz="3200" b="1">
                <a:solidFill>
                  <a:srgbClr val="FFFF00"/>
                </a:solidFill>
                <a:ea typeface="华文新魏" panose="02010800040101010101" pitchFamily="2" charset="-122"/>
              </a:rPr>
              <a:t>的用途</a:t>
            </a:r>
            <a:endParaRPr lang="zh-CN" altLang="en-US" sz="3200" b="1">
              <a:solidFill>
                <a:srgbClr val="FFFF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7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7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7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7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build="p"/>
      <p:bldP spid="5478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Text Box 3"/>
          <p:cNvSpPr txBox="1">
            <a:spLocks noChangeArrowheads="1"/>
          </p:cNvSpPr>
          <p:nvPr/>
        </p:nvSpPr>
        <p:spPr bwMode="auto">
          <a:xfrm>
            <a:off x="252413" y="1268413"/>
            <a:ext cx="91440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sz="32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语句种类 </a:t>
            </a:r>
            <a:endParaRPr lang="zh-CN" altLang="en-US" sz="32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指令语句：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又叫可执行语句，在汇编时产生一个目标代码, 对应机器的一种操作。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伪指令语句：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又叫命令语句。用于指示汇编程序如何汇编源程序，除了数据定义语句之外，没有目标代码与之对应。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宏指令语句：</a:t>
            </a:r>
            <a:r>
              <a:rPr lang="zh-CN" altLang="en-US" sz="28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由用户自定义的指令。（指令的扩展）</a:t>
            </a:r>
            <a:endParaRPr lang="zh-CN" altLang="en-US" sz="28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85750" y="214313"/>
            <a:ext cx="7072313" cy="59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zh-CN" sz="3600" dirty="0">
                <a:solidFill>
                  <a:srgbClr val="FFFF00"/>
                </a:solidFill>
                <a:latin typeface="+mj-ea"/>
                <a:ea typeface="+mj-ea"/>
              </a:rPr>
              <a:t>第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二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节</a:t>
            </a:r>
            <a:r>
              <a:rPr kumimoji="1" lang="en-US" altLang="zh-CN" sz="3600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3600" dirty="0">
                <a:solidFill>
                  <a:srgbClr val="FFFF00"/>
                </a:solidFill>
                <a:latin typeface="+mj-ea"/>
                <a:ea typeface="+mj-ea"/>
              </a:rPr>
              <a:t>       汇编语言格式</a:t>
            </a:r>
            <a:endParaRPr kumimoji="1" lang="zh-CN" altLang="zh-CN" sz="3600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华文新魏"/>
        <a:cs typeface="宋体"/>
      </a:majorFont>
      <a:minorFont>
        <a:latin typeface="Verdana"/>
        <a:ea typeface="华文新魏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计原与汇编2</Template>
  <TotalTime>0</TotalTime>
  <Words>2306</Words>
  <Application>WPS 演示</Application>
  <PresentationFormat>全屏显示(4:3)</PresentationFormat>
  <Paragraphs>233</Paragraphs>
  <Slides>12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华文新魏</vt:lpstr>
      <vt:lpstr>Verdana</vt:lpstr>
      <vt:lpstr>微软雅黑</vt:lpstr>
      <vt:lpstr>Arial Unicode MS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MASM宏汇编保留字</vt:lpstr>
      <vt:lpstr>MASM宏汇编保留字</vt:lpstr>
    </vt:vector>
  </TitlesOfParts>
  <Company>北工大计算机学院 97-6班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计算机组织与结构原理</dc:title>
  <dc:creator>季冰 jbing@263.net</dc:creator>
  <cp:category>教材</cp:category>
  <cp:lastModifiedBy>gaomx</cp:lastModifiedBy>
  <cp:revision>546</cp:revision>
  <cp:lastPrinted>1999-01-25T10:08:00Z</cp:lastPrinted>
  <dcterms:created xsi:type="dcterms:W3CDTF">1999-01-25T07:59:00Z</dcterms:created>
  <dcterms:modified xsi:type="dcterms:W3CDTF">2022-04-11T01:31:58Z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编辑">
    <vt:lpwstr>季冰</vt:lpwstr>
  </property>
  <property fmtid="{D5CDD505-2E9C-101B-9397-08002B2CF9AE}" pid="3" name="邮站">
    <vt:lpwstr>jbing@263.net</vt:lpwstr>
  </property>
  <property fmtid="{D5CDD505-2E9C-101B-9397-08002B2CF9AE}" pid="4" name="KSOProductBuildVer">
    <vt:lpwstr>2052-11.1.0.8976</vt:lpwstr>
  </property>
</Properties>
</file>