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92"/>
  </p:handoutMasterIdLst>
  <p:sldIdLst>
    <p:sldId id="435" r:id="rId3"/>
    <p:sldId id="470" r:id="rId4"/>
    <p:sldId id="571" r:id="rId5"/>
    <p:sldId id="572" r:id="rId6"/>
    <p:sldId id="366" r:id="rId7"/>
    <p:sldId id="462" r:id="rId8"/>
    <p:sldId id="444" r:id="rId9"/>
    <p:sldId id="467" r:id="rId10"/>
    <p:sldId id="463" r:id="rId11"/>
    <p:sldId id="464" r:id="rId12"/>
    <p:sldId id="465" r:id="rId13"/>
    <p:sldId id="466" r:id="rId14"/>
    <p:sldId id="445" r:id="rId15"/>
    <p:sldId id="446" r:id="rId16"/>
    <p:sldId id="447" r:id="rId17"/>
    <p:sldId id="448" r:id="rId18"/>
    <p:sldId id="495" r:id="rId19"/>
    <p:sldId id="468" r:id="rId20"/>
    <p:sldId id="449" r:id="rId21"/>
    <p:sldId id="450" r:id="rId22"/>
    <p:sldId id="370" r:id="rId23"/>
    <p:sldId id="474" r:id="rId24"/>
    <p:sldId id="475" r:id="rId26"/>
    <p:sldId id="476" r:id="rId27"/>
    <p:sldId id="452" r:id="rId28"/>
    <p:sldId id="453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90" r:id="rId40"/>
    <p:sldId id="488" r:id="rId41"/>
    <p:sldId id="489" r:id="rId42"/>
    <p:sldId id="491" r:id="rId43"/>
    <p:sldId id="493" r:id="rId44"/>
    <p:sldId id="494" r:id="rId45"/>
    <p:sldId id="380" r:id="rId46"/>
    <p:sldId id="381" r:id="rId47"/>
    <p:sldId id="382" r:id="rId48"/>
    <p:sldId id="496" r:id="rId49"/>
    <p:sldId id="497" r:id="rId50"/>
    <p:sldId id="498" r:id="rId51"/>
    <p:sldId id="386" r:id="rId52"/>
    <p:sldId id="404" r:id="rId53"/>
    <p:sldId id="405" r:id="rId54"/>
    <p:sldId id="500" r:id="rId55"/>
    <p:sldId id="454" r:id="rId56"/>
    <p:sldId id="455" r:id="rId57"/>
    <p:sldId id="406" r:id="rId58"/>
    <p:sldId id="509" r:id="rId59"/>
    <p:sldId id="510" r:id="rId60"/>
    <p:sldId id="408" r:id="rId61"/>
    <p:sldId id="456" r:id="rId62"/>
    <p:sldId id="457" r:id="rId63"/>
    <p:sldId id="458" r:id="rId64"/>
    <p:sldId id="414" r:id="rId65"/>
    <p:sldId id="502" r:id="rId66"/>
    <p:sldId id="459" r:id="rId67"/>
    <p:sldId id="460" r:id="rId68"/>
    <p:sldId id="341" r:id="rId69"/>
    <p:sldId id="343" r:id="rId70"/>
    <p:sldId id="344" r:id="rId71"/>
    <p:sldId id="345" r:id="rId72"/>
    <p:sldId id="503" r:id="rId73"/>
    <p:sldId id="346" r:id="rId74"/>
    <p:sldId id="504" r:id="rId75"/>
    <p:sldId id="347" r:id="rId76"/>
    <p:sldId id="505" r:id="rId77"/>
    <p:sldId id="348" r:id="rId78"/>
    <p:sldId id="506" r:id="rId79"/>
    <p:sldId id="349" r:id="rId80"/>
    <p:sldId id="352" r:id="rId81"/>
    <p:sldId id="353" r:id="rId82"/>
    <p:sldId id="354" r:id="rId83"/>
    <p:sldId id="507" r:id="rId84"/>
    <p:sldId id="355" r:id="rId85"/>
    <p:sldId id="356" r:id="rId86"/>
    <p:sldId id="357" r:id="rId87"/>
    <p:sldId id="358" r:id="rId88"/>
    <p:sldId id="508" r:id="rId89"/>
    <p:sldId id="512" r:id="rId90"/>
    <p:sldId id="513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172F"/>
    <a:srgbClr val="003366"/>
    <a:srgbClr val="CCFFFF"/>
    <a:srgbClr val="FF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4" autoAdjust="0"/>
    <p:restoredTop sz="92794" autoAdjust="0"/>
  </p:normalViewPr>
  <p:slideViewPr>
    <p:cSldViewPr>
      <p:cViewPr varScale="1">
        <p:scale>
          <a:sx n="87" d="100"/>
          <a:sy n="87" d="100"/>
        </p:scale>
        <p:origin x="801" y="42"/>
      </p:cViewPr>
      <p:guideLst>
        <p:guide orient="horz" pos="2160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EBA84C-C863-4A11-87FA-C8DED9F0ED7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CE514F-97C2-496A-ABCA-A62337D6F5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/>
              <a:t>0, 1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  <a:r>
              <a:rPr lang="en-US" altLang="zh-CN" b="1"/>
              <a:t>5</a:t>
            </a:r>
            <a:r>
              <a:rPr lang="zh-CN" altLang="en-US" b="1"/>
              <a:t>，</a:t>
            </a:r>
            <a:r>
              <a:rPr lang="en-US" altLang="zh-CN" b="1"/>
              <a:t>8</a:t>
            </a:r>
            <a:r>
              <a:rPr lang="zh-CN" altLang="en-US" b="1"/>
              <a:t>，</a:t>
            </a:r>
            <a:r>
              <a:rPr lang="en-US" altLang="zh-CN" b="1"/>
              <a:t>13</a:t>
            </a:r>
            <a:r>
              <a:rPr lang="zh-CN" altLang="en-US" b="1"/>
              <a:t>，</a:t>
            </a:r>
            <a:r>
              <a:rPr lang="en-US" altLang="zh-CN" b="1"/>
              <a:t>21</a:t>
            </a:r>
            <a:r>
              <a:rPr lang="zh-CN" altLang="en-US" b="1"/>
              <a:t>，</a:t>
            </a:r>
            <a:r>
              <a:rPr lang="en-US" altLang="zh-CN" b="1"/>
              <a:t>34</a:t>
            </a:r>
            <a:r>
              <a:rPr lang="zh-CN" altLang="en-US" b="1"/>
              <a:t>，</a:t>
            </a:r>
            <a:r>
              <a:rPr lang="en-US" altLang="zh-CN" b="1"/>
              <a:t>55</a:t>
            </a:r>
            <a:r>
              <a:rPr lang="zh-CN" altLang="en-US" b="1"/>
              <a:t>，</a:t>
            </a:r>
            <a:r>
              <a:rPr lang="en-US" altLang="zh-CN" b="1"/>
              <a:t>89……</a:t>
            </a:r>
            <a:r>
              <a:rPr lang="zh-CN" altLang="en-US"/>
              <a:t>不难发现，从第三个数起，每个数都是前两数之和，这个数列则称为“斐波纳契数列”，其中每个数字都是“斐波纳契数”。 </a:t>
            </a:r>
            <a:endParaRPr lang="zh-CN" altLang="en-US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53698F8-2448-4F52-B72E-D4ADB544A5E6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CD8AE8-5039-488C-8F43-3D8A2DE18B46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/>
              <a:t>0, 1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  <a:r>
              <a:rPr lang="en-US" altLang="zh-CN" b="1"/>
              <a:t>5</a:t>
            </a:r>
            <a:r>
              <a:rPr lang="zh-CN" altLang="en-US" b="1"/>
              <a:t>，</a:t>
            </a:r>
            <a:r>
              <a:rPr lang="en-US" altLang="zh-CN" b="1"/>
              <a:t>8</a:t>
            </a:r>
            <a:r>
              <a:rPr lang="zh-CN" altLang="en-US" b="1"/>
              <a:t>，</a:t>
            </a:r>
            <a:r>
              <a:rPr lang="en-US" altLang="zh-CN" b="1"/>
              <a:t>13</a:t>
            </a:r>
            <a:r>
              <a:rPr lang="zh-CN" altLang="en-US" b="1"/>
              <a:t>，</a:t>
            </a:r>
            <a:r>
              <a:rPr lang="en-US" altLang="zh-CN" b="1"/>
              <a:t>21</a:t>
            </a:r>
            <a:r>
              <a:rPr lang="zh-CN" altLang="en-US" b="1"/>
              <a:t>，</a:t>
            </a:r>
            <a:r>
              <a:rPr lang="en-US" altLang="zh-CN" b="1"/>
              <a:t>34</a:t>
            </a:r>
            <a:r>
              <a:rPr lang="zh-CN" altLang="en-US" b="1"/>
              <a:t>，</a:t>
            </a:r>
            <a:r>
              <a:rPr lang="en-US" altLang="zh-CN" b="1"/>
              <a:t>55</a:t>
            </a:r>
            <a:r>
              <a:rPr lang="zh-CN" altLang="en-US" b="1"/>
              <a:t>，</a:t>
            </a:r>
            <a:r>
              <a:rPr lang="en-US" altLang="zh-CN" b="1"/>
              <a:t>89……</a:t>
            </a:r>
            <a:r>
              <a:rPr lang="zh-CN" altLang="en-US"/>
              <a:t>不难发现，从第三个数起，每个数都是前两数之和，这个数列则称为“斐波纳契数列”，其中每个数字都是“斐波纳契数”。 </a:t>
            </a:r>
            <a:endParaRPr lang="zh-CN" altLang="en-US"/>
          </a:p>
        </p:txBody>
      </p:sp>
      <p:sp>
        <p:nvSpPr>
          <p:cNvPr id="430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A8AB149-4775-4716-9253-74641457DA42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08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3353D8-C1C2-4BB9-A88E-B23FCAA3A74F}" type="slidenum">
              <a:rPr kumimoji="0" lang="zh-CN" altLang="en-US"/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A3E49CC-2AF1-4B63-8C1D-5D636764D8ED}" type="slidenum">
              <a:rPr kumimoji="0" lang="zh-CN" altLang="en-US"/>
            </a:fld>
            <a:endParaRPr kumimoji="0" lang="zh-CN" alt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 idx="4294967295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52413" y="6453188"/>
            <a:ext cx="8496300" cy="0"/>
          </a:xfrm>
          <a:prstGeom prst="line">
            <a:avLst/>
          </a:prstGeom>
          <a:noFill/>
          <a:ln w="3175" cap="sq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511F2F2-34B2-4312-8300-3897ED091F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2011363" cy="59039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81687" cy="59039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003366"/>
          </a:fgClr>
          <a:bgClr>
            <a:srgbClr val="0017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66738" y="1177925"/>
            <a:ext cx="8001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609600" y="62642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5" descr="title_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title_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555875" y="6308725"/>
            <a:ext cx="475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9~13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 汇编程序设计基本技术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fld id="{E913E69E-3744-474E-95CD-515BDD567440}" type="slidenum">
              <a:rPr lang="en-US" altLang="zh-CN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  <p:sndAc>
      <p:stSnd>
        <p:snd r:embed="rId13" name="CAMERA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6408737" cy="593725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9~13</a:t>
            </a:r>
            <a:r>
              <a:rPr lang="zh-CN" altLang="en-US"/>
              <a:t>章 汇编程序设计基本技术</a:t>
            </a:r>
            <a:endParaRPr lang="zh-CN" altLang="en-US"/>
          </a:p>
        </p:txBody>
      </p:sp>
      <p:sp>
        <p:nvSpPr>
          <p:cNvPr id="196616" name="Text Box 2056"/>
          <p:cNvSpPr txBox="1">
            <a:spLocks noChangeArrowheads="1"/>
          </p:cNvSpPr>
          <p:nvPr/>
        </p:nvSpPr>
        <p:spPr bwMode="auto">
          <a:xfrm>
            <a:off x="684213" y="1557338"/>
            <a:ext cx="76327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程序设计步骤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1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、分析问题，确定算法。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、编制程序流程。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、正确、合理使用存储器和寄存器。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4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、编写程序。 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5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、调试程序。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/>
          <p:nvPr/>
        </p:nvGrpSpPr>
        <p:grpSpPr bwMode="auto">
          <a:xfrm>
            <a:off x="827088" y="273050"/>
            <a:ext cx="7467600" cy="6324600"/>
            <a:chOff x="624" y="336"/>
            <a:chExt cx="4704" cy="3984"/>
          </a:xfrm>
        </p:grpSpPr>
        <p:sp>
          <p:nvSpPr>
            <p:cNvPr id="14338" name="AutoShape 5"/>
            <p:cNvSpPr>
              <a:spLocks noChangeArrowheads="1"/>
            </p:cNvSpPr>
            <p:nvPr/>
          </p:nvSpPr>
          <p:spPr bwMode="auto">
            <a:xfrm>
              <a:off x="2496" y="336"/>
              <a:ext cx="720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开始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39" name="Rectangle 6"/>
            <p:cNvSpPr>
              <a:spLocks noChangeArrowheads="1"/>
            </p:cNvSpPr>
            <p:nvPr/>
          </p:nvSpPr>
          <p:spPr bwMode="auto">
            <a:xfrm>
              <a:off x="1920" y="672"/>
              <a:ext cx="1872" cy="57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SI&lt;=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源存储区首址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DI&lt;=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目的存储区首址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CX&lt;=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传送数据字节数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0" name="AutoShape 7"/>
            <p:cNvSpPr>
              <a:spLocks noChangeArrowheads="1"/>
            </p:cNvSpPr>
            <p:nvPr/>
          </p:nvSpPr>
          <p:spPr bwMode="auto">
            <a:xfrm>
              <a:off x="2256" y="1344"/>
              <a:ext cx="1200" cy="432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(SI)&gt;(DI)?</a:t>
              </a:r>
              <a:endPara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1" name="AutoShape 8"/>
            <p:cNvSpPr>
              <a:spLocks noChangeArrowheads="1"/>
            </p:cNvSpPr>
            <p:nvPr/>
          </p:nvSpPr>
          <p:spPr bwMode="auto">
            <a:xfrm>
              <a:off x="1008" y="3264"/>
              <a:ext cx="1200" cy="336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(CX)</a:t>
              </a: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=0?</a:t>
              </a:r>
              <a:endParaRPr lang="zh-CN" altLang="en-US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2" name="Rectangle 9"/>
            <p:cNvSpPr>
              <a:spLocks noChangeArrowheads="1"/>
            </p:cNvSpPr>
            <p:nvPr/>
          </p:nvSpPr>
          <p:spPr bwMode="auto">
            <a:xfrm>
              <a:off x="1008" y="1728"/>
              <a:ext cx="1200" cy="48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形成末址：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SI&lt;=(SI)+(CX)-1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DI&lt;=(DI)+(CX)-1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3" name="AutoShape 10"/>
            <p:cNvSpPr>
              <a:spLocks noChangeArrowheads="1"/>
            </p:cNvSpPr>
            <p:nvPr/>
          </p:nvSpPr>
          <p:spPr bwMode="auto">
            <a:xfrm>
              <a:off x="2496" y="3840"/>
              <a:ext cx="720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结束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4" name="Rectangle 11"/>
            <p:cNvSpPr>
              <a:spLocks noChangeArrowheads="1"/>
            </p:cNvSpPr>
            <p:nvPr/>
          </p:nvSpPr>
          <p:spPr bwMode="auto">
            <a:xfrm>
              <a:off x="1104" y="2640"/>
              <a:ext cx="1008" cy="33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45" name="AutoShape 12"/>
            <p:cNvCxnSpPr>
              <a:cxnSpLocks noChangeShapeType="1"/>
              <a:stCxn id="14338" idx="2"/>
              <a:endCxn id="14339" idx="0"/>
            </p:cNvCxnSpPr>
            <p:nvPr/>
          </p:nvCxnSpPr>
          <p:spPr bwMode="auto">
            <a:xfrm>
              <a:off x="2856" y="576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AutoShape 13"/>
            <p:cNvCxnSpPr>
              <a:cxnSpLocks noChangeShapeType="1"/>
              <a:stCxn id="14339" idx="2"/>
              <a:endCxn id="14340" idx="0"/>
            </p:cNvCxnSpPr>
            <p:nvPr/>
          </p:nvCxnSpPr>
          <p:spPr bwMode="auto">
            <a:xfrm>
              <a:off x="2856" y="1248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Text Box 14"/>
            <p:cNvSpPr txBox="1">
              <a:spLocks noChangeArrowheads="1"/>
            </p:cNvSpPr>
            <p:nvPr/>
          </p:nvSpPr>
          <p:spPr bwMode="auto">
            <a:xfrm>
              <a:off x="624" y="1248"/>
              <a:ext cx="470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&lt;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&gt;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                   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OK2</a:t>
              </a: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5"/>
            <p:cNvSpPr txBox="1">
              <a:spLocks noChangeArrowheads="1"/>
            </p:cNvSpPr>
            <p:nvPr/>
          </p:nvSpPr>
          <p:spPr bwMode="auto">
            <a:xfrm>
              <a:off x="1728" y="4089"/>
              <a:ext cx="2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两存储区之间数据传送流程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1104" y="2400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(DI)&lt;=((SI))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104" y="3024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3600" y="2976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CX&lt;=(CX)-1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3600" y="1776"/>
              <a:ext cx="1008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DI&lt;=((SI))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3600" y="2352"/>
              <a:ext cx="1008" cy="38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SI&lt;=(SI)+1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DI&lt;=(DI)+1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54" name="AutoShape 21"/>
            <p:cNvCxnSpPr>
              <a:cxnSpLocks noChangeShapeType="1"/>
              <a:stCxn id="14352" idx="2"/>
              <a:endCxn id="14353" idx="0"/>
            </p:cNvCxnSpPr>
            <p:nvPr/>
          </p:nvCxnSpPr>
          <p:spPr bwMode="auto">
            <a:xfrm>
              <a:off x="4104" y="1968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22"/>
            <p:cNvCxnSpPr>
              <a:cxnSpLocks noChangeShapeType="1"/>
              <a:stCxn id="14353" idx="2"/>
              <a:endCxn id="14351" idx="0"/>
            </p:cNvCxnSpPr>
            <p:nvPr/>
          </p:nvCxnSpPr>
          <p:spPr bwMode="auto">
            <a:xfrm>
              <a:off x="4104" y="2736"/>
              <a:ext cx="0" cy="24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AutoShape 23"/>
            <p:cNvCxnSpPr>
              <a:cxnSpLocks noChangeShapeType="1"/>
              <a:stCxn id="14351" idx="2"/>
              <a:endCxn id="14351" idx="2"/>
            </p:cNvCxnSpPr>
            <p:nvPr/>
          </p:nvCxnSpPr>
          <p:spPr bwMode="auto">
            <a:xfrm>
              <a:off x="4104" y="316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24"/>
            <p:cNvCxnSpPr>
              <a:cxnSpLocks noChangeShapeType="1"/>
              <a:stCxn id="14351" idx="2"/>
              <a:endCxn id="14366" idx="0"/>
            </p:cNvCxnSpPr>
            <p:nvPr/>
          </p:nvCxnSpPr>
          <p:spPr bwMode="auto">
            <a:xfrm>
              <a:off x="4104" y="3168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25"/>
            <p:cNvCxnSpPr>
              <a:cxnSpLocks noChangeShapeType="1"/>
              <a:stCxn id="14350" idx="2"/>
              <a:endCxn id="14341" idx="0"/>
            </p:cNvCxnSpPr>
            <p:nvPr/>
          </p:nvCxnSpPr>
          <p:spPr bwMode="auto">
            <a:xfrm>
              <a:off x="1608" y="321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AutoShape 26"/>
            <p:cNvCxnSpPr>
              <a:cxnSpLocks noChangeShapeType="1"/>
              <a:stCxn id="14342" idx="2"/>
              <a:endCxn id="14349" idx="0"/>
            </p:cNvCxnSpPr>
            <p:nvPr/>
          </p:nvCxnSpPr>
          <p:spPr bwMode="auto">
            <a:xfrm>
              <a:off x="1608" y="2208"/>
              <a:ext cx="0" cy="19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AutoShape 27"/>
            <p:cNvCxnSpPr>
              <a:cxnSpLocks noChangeShapeType="1"/>
              <a:stCxn id="14349" idx="2"/>
              <a:endCxn id="14344" idx="0"/>
            </p:cNvCxnSpPr>
            <p:nvPr/>
          </p:nvCxnSpPr>
          <p:spPr bwMode="auto">
            <a:xfrm>
              <a:off x="1608" y="259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1" name="AutoShape 28"/>
            <p:cNvCxnSpPr>
              <a:cxnSpLocks noChangeShapeType="1"/>
              <a:stCxn id="14350" idx="0"/>
              <a:endCxn id="14344" idx="2"/>
            </p:cNvCxnSpPr>
            <p:nvPr/>
          </p:nvCxnSpPr>
          <p:spPr bwMode="auto">
            <a:xfrm flipV="1">
              <a:off x="1608" y="297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AutoShape 29"/>
            <p:cNvCxnSpPr>
              <a:cxnSpLocks noChangeShapeType="1"/>
              <a:stCxn id="14340" idx="1"/>
              <a:endCxn id="14342" idx="0"/>
            </p:cNvCxnSpPr>
            <p:nvPr/>
          </p:nvCxnSpPr>
          <p:spPr bwMode="auto">
            <a:xfrm rot="10800000" flipV="1">
              <a:off x="1608" y="1560"/>
              <a:ext cx="648" cy="168"/>
            </a:xfrm>
            <a:prstGeom prst="bentConnector2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30"/>
            <p:cNvCxnSpPr>
              <a:cxnSpLocks noChangeShapeType="1"/>
              <a:stCxn id="14340" idx="3"/>
              <a:endCxn id="14352" idx="0"/>
            </p:cNvCxnSpPr>
            <p:nvPr/>
          </p:nvCxnSpPr>
          <p:spPr bwMode="auto">
            <a:xfrm>
              <a:off x="3456" y="1560"/>
              <a:ext cx="648" cy="216"/>
            </a:xfrm>
            <a:prstGeom prst="bentConnector2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31"/>
            <p:cNvCxnSpPr>
              <a:cxnSpLocks noChangeShapeType="1"/>
              <a:stCxn id="14341" idx="2"/>
              <a:endCxn id="14343" idx="0"/>
            </p:cNvCxnSpPr>
            <p:nvPr/>
          </p:nvCxnSpPr>
          <p:spPr bwMode="auto">
            <a:xfrm rot="16200000" flipH="1">
              <a:off x="2112" y="3096"/>
              <a:ext cx="240" cy="12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32"/>
            <p:cNvCxnSpPr>
              <a:cxnSpLocks noChangeShapeType="1"/>
              <a:stCxn id="14341" idx="2"/>
              <a:endCxn id="14343" idx="0"/>
            </p:cNvCxnSpPr>
            <p:nvPr/>
          </p:nvCxnSpPr>
          <p:spPr bwMode="auto">
            <a:xfrm rot="5400000">
              <a:off x="3336" y="3072"/>
              <a:ext cx="288" cy="1248"/>
            </a:xfrm>
            <a:prstGeom prst="bentConnector3">
              <a:avLst>
                <a:gd name="adj1" fmla="val 58329"/>
              </a:avLst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6" name="AutoShape 33"/>
            <p:cNvSpPr>
              <a:spLocks noChangeArrowheads="1"/>
            </p:cNvSpPr>
            <p:nvPr/>
          </p:nvSpPr>
          <p:spPr bwMode="auto">
            <a:xfrm>
              <a:off x="3504" y="3264"/>
              <a:ext cx="1200" cy="336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(CX)</a:t>
              </a: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=0?</a:t>
              </a:r>
              <a:endParaRPr lang="zh-CN" altLang="en-US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367" name="AutoShape 34"/>
            <p:cNvCxnSpPr>
              <a:cxnSpLocks noChangeShapeType="1"/>
              <a:stCxn id="14341" idx="1"/>
              <a:endCxn id="14343" idx="0"/>
            </p:cNvCxnSpPr>
            <p:nvPr/>
          </p:nvCxnSpPr>
          <p:spPr bwMode="auto">
            <a:xfrm rot="10800000" flipH="1">
              <a:off x="1008" y="2304"/>
              <a:ext cx="576" cy="1128"/>
            </a:xfrm>
            <a:prstGeom prst="bentConnector4">
              <a:avLst>
                <a:gd name="adj1" fmla="val -25000"/>
                <a:gd name="adj2" fmla="val 99023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35"/>
            <p:cNvCxnSpPr>
              <a:cxnSpLocks noChangeShapeType="1"/>
              <a:stCxn id="14366" idx="3"/>
              <a:endCxn id="14343" idx="0"/>
            </p:cNvCxnSpPr>
            <p:nvPr/>
          </p:nvCxnSpPr>
          <p:spPr bwMode="auto">
            <a:xfrm flipH="1" flipV="1">
              <a:off x="4128" y="1680"/>
              <a:ext cx="576" cy="1752"/>
            </a:xfrm>
            <a:prstGeom prst="bentConnector4">
              <a:avLst>
                <a:gd name="adj1" fmla="val -25000"/>
                <a:gd name="adj2" fmla="val 99028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Text Box 36"/>
            <p:cNvSpPr txBox="1">
              <a:spLocks noChangeArrowheads="1"/>
            </p:cNvSpPr>
            <p:nvPr/>
          </p:nvSpPr>
          <p:spPr bwMode="auto">
            <a:xfrm>
              <a:off x="768" y="3264"/>
              <a:ext cx="427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N                                                                                                                   N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Y                                                                                       Y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                                                  OK3                                                                        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70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577E5F-6A11-47D8-A2F1-9ED49A314FEC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60350"/>
            <a:ext cx="7772400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1800" b="1"/>
              <a:t>源程序如下：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TITLE	DATA	MOVE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DATA	SEGMENT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ORG	$+40H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DA0		DB	10H	DUP(</a:t>
            </a:r>
            <a:r>
              <a:rPr lang="en-US" altLang="zh-CN" sz="1800" b="1">
                <a:latin typeface="Arial" panose="020B0604020202020204" pitchFamily="34" charset="0"/>
              </a:rPr>
              <a:t>‘</a:t>
            </a:r>
            <a:r>
              <a:rPr lang="en-US" altLang="zh-CN" sz="1800" b="1"/>
              <a:t>0123456789</a:t>
            </a:r>
            <a:r>
              <a:rPr lang="en-US" altLang="zh-CN" sz="1800" b="1">
                <a:latin typeface="Arial" panose="020B0604020202020204" pitchFamily="34" charset="0"/>
              </a:rPr>
              <a:t>’</a:t>
            </a:r>
            <a:r>
              <a:rPr lang="en-US" altLang="zh-CN" sz="1800" b="1"/>
              <a:t>)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ORG	$+40H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DA1		DW	DA0+8     	;</a:t>
            </a:r>
            <a:r>
              <a:rPr lang="zh-CN" altLang="en-US" sz="1800" b="1"/>
              <a:t>源存储区首址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DA2		DW	DA0+3    	;</a:t>
            </a:r>
            <a:r>
              <a:rPr lang="zh-CN" altLang="en-US" sz="1800" b="1"/>
              <a:t>目的存储首址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        COUNT	DW	0AH                	;</a:t>
            </a:r>
            <a:r>
              <a:rPr lang="zh-CN" altLang="en-US" sz="1800" b="1"/>
              <a:t>传送数据字节数</a:t>
            </a:r>
            <a:endParaRPr lang="zh-CN" altLang="en-US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DATA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STACK1	SEGMENT	PARA	STACK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STACK1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COSEG	SEGMENT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ASSUME       CS: COSEG,   DS: DATA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MOVE:	MOV	AX,  DATA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SI,  DA1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DI,  DA2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MOV	CX,  COUNT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C000"/>
                </a:solidFill>
              </a:rPr>
              <a:t>CMP	SI,  DI	</a:t>
            </a:r>
            <a:endParaRPr lang="en-US" altLang="zh-CN" sz="1800" b="1">
              <a:solidFill>
                <a:srgbClr val="FFC000"/>
              </a:solidFill>
            </a:endParaRPr>
          </a:p>
        </p:txBody>
      </p:sp>
      <p:sp>
        <p:nvSpPr>
          <p:cNvPr id="1536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9F0BBF2-496E-42F8-A96F-0D6B239E35F3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idx="1"/>
          </p:nvPr>
        </p:nvSpPr>
        <p:spPr>
          <a:xfrm>
            <a:off x="1187450" y="260350"/>
            <a:ext cx="795655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C000"/>
                </a:solidFill>
              </a:rPr>
              <a:t>JA	OK2          </a:t>
            </a:r>
            <a:r>
              <a:rPr lang="zh-CN" altLang="en-US" sz="1800" b="1"/>
              <a:t>；源首地址大，转</a:t>
            </a:r>
            <a:r>
              <a:rPr lang="en-US" altLang="zh-CN" sz="1800" b="1"/>
              <a:t>OK2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ADD	SI,  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ADD	DI,  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OK1:	MOV	AL,  -1  [SI]  ;</a:t>
            </a:r>
            <a:r>
              <a:rPr lang="zh-CN" altLang="en-US" sz="1800" b="1"/>
              <a:t>从末地址开始传送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[DI-1],  AL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SI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DI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JNE	OK1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JMP	OK3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OK2:	MOV	AL,  [SI]        </a:t>
            </a:r>
            <a:r>
              <a:rPr lang="zh-CN" altLang="en-US" sz="1800" b="1"/>
              <a:t>；从首地址开始传送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[DI],  AL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INC	SI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INC	DI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CX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JNE	OK2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OK3:	MOV	AH,  4CH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INT	21H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COSEG	ENDS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END	MOVE</a:t>
            </a:r>
            <a:endParaRPr lang="en-US" altLang="zh-CN" sz="1800" b="1"/>
          </a:p>
        </p:txBody>
      </p:sp>
      <p:sp>
        <p:nvSpPr>
          <p:cNvPr id="1638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ED7BBAD-F68F-443D-8DD4-4E436E79D509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Line 3"/>
          <p:cNvSpPr>
            <a:spLocks noChangeShapeType="1"/>
          </p:cNvSpPr>
          <p:nvPr/>
        </p:nvSpPr>
        <p:spPr bwMode="auto">
          <a:xfrm>
            <a:off x="3482975" y="1814513"/>
            <a:ext cx="0" cy="411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5038725" y="1814513"/>
            <a:ext cx="0" cy="411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3482975" y="2424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3482975" y="27289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3482975" y="30337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3482975" y="33385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3482975" y="36433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3482975" y="3948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016375" y="19669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3635375" y="234791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SUB1-L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2187575" y="2424113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>
                <a:solidFill>
                  <a:srgbClr val="00FFFF"/>
                </a:solidFill>
                <a:latin typeface="Times New Roman" panose="02020603050405020304" pitchFamily="18" charset="0"/>
              </a:rPr>
              <a:t>表首址</a:t>
            </a:r>
            <a:endParaRPr lang="zh-CN" altLang="en-US" sz="16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3635375" y="26527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SUB1-H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3482975" y="42529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3482975" y="45577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3482975" y="48625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>
            <a:off x="3482975" y="51673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3482975" y="5472113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4016375" y="531971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3635375" y="38719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SUB3-H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3635375" y="41767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SUB4-L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3635375" y="44815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SUB4-H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3635375" y="47863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SUB5-L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3635375" y="50911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SUB5-H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3635375" y="29575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SUB2-L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3635375" y="32623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SUB2-H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3635375" y="35671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rPr>
              <a:t>SUB3-L</a:t>
            </a:r>
            <a:endParaRPr lang="en-US" altLang="zh-CN" sz="20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Line 30"/>
          <p:cNvSpPr>
            <a:spLocks noChangeShapeType="1"/>
          </p:cNvSpPr>
          <p:nvPr/>
        </p:nvSpPr>
        <p:spPr bwMode="auto">
          <a:xfrm>
            <a:off x="2949575" y="2576513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Text Box 58"/>
          <p:cNvSpPr txBox="1">
            <a:spLocks noChangeArrowheads="1"/>
          </p:cNvSpPr>
          <p:nvPr/>
        </p:nvSpPr>
        <p:spPr bwMode="auto">
          <a:xfrm>
            <a:off x="5508625" y="544512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a)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由跳转的入口地址组成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Rectangle 61"/>
          <p:cNvSpPr>
            <a:spLocks noChangeArrowheads="1"/>
          </p:cNvSpPr>
          <p:nvPr/>
        </p:nvSpPr>
        <p:spPr bwMode="auto">
          <a:xfrm>
            <a:off x="1116013" y="1052513"/>
            <a:ext cx="690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 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由入口地址构造跳转表的多路分支程序设计。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38" name="Rectangle 63"/>
          <p:cNvSpPr>
            <a:spLocks noChangeArrowheads="1"/>
          </p:cNvSpPr>
          <p:nvPr/>
        </p:nvSpPr>
        <p:spPr bwMode="auto">
          <a:xfrm>
            <a:off x="1243013" y="212725"/>
            <a:ext cx="46974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分支表（跳转表）结构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3" grpId="0"/>
      <p:bldP spid="207884" grpId="0"/>
      <p:bldP spid="207885" grpId="0"/>
      <p:bldP spid="207886" grpId="0"/>
      <p:bldP spid="207892" grpId="0"/>
      <p:bldP spid="207894" grpId="0"/>
      <p:bldP spid="207895" grpId="0"/>
      <p:bldP spid="207896" grpId="0"/>
      <p:bldP spid="207897" grpId="0"/>
      <p:bldP spid="207898" grpId="0"/>
      <p:bldP spid="207899" grpId="0"/>
      <p:bldP spid="207900" grpId="0"/>
      <p:bldP spid="2079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15888"/>
            <a:ext cx="8175625" cy="632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/>
              <a:t>			</a:t>
            </a:r>
            <a:r>
              <a:rPr lang="en-US" altLang="zh-CN" sz="1800" b="1"/>
              <a:t>TITLE     EXAMPLE     OF     JUMP    TABLE-1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DATA		SEGMENT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C000"/>
                </a:solidFill>
              </a:rPr>
              <a:t>      JUMP_TABLE  DW   SUB1,  SUB2,  SUB3,  SUB4,  SUB5</a:t>
            </a:r>
            <a:endParaRPr lang="en-US" altLang="zh-CN" sz="1800" b="1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      PARAM            DB	  3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DATA		ENDS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STACK1	SEGMENT   PARA   STACK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STACK1	ENDS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COSEG		SEGMENT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ASSUME      CS: COSEG,   DS: DATA 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BEING:	MOV	AX,  DATA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 :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AH,  0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AL,  PARAM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DEC	AL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SHL	AL,  1</a:t>
            </a:r>
            <a:endParaRPr lang="en-US" altLang="zh-CN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			MOV	BX,  OFFSET   JUMP_TABLE</a:t>
            </a:r>
            <a:endParaRPr lang="en-US" altLang="zh-CN" sz="1800" b="1"/>
          </a:p>
        </p:txBody>
      </p:sp>
      <p:sp>
        <p:nvSpPr>
          <p:cNvPr id="1843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5398425-E4CC-4C19-AD7B-97C38E43870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idx="1"/>
          </p:nvPr>
        </p:nvSpPr>
        <p:spPr>
          <a:xfrm>
            <a:off x="976313" y="260350"/>
            <a:ext cx="77724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			</a:t>
            </a:r>
            <a:r>
              <a:rPr lang="en-US" altLang="zh-CN" sz="1600" b="1"/>
              <a:t>ADD	BX,  AX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MOV	AX,  [BX]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AX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SUB1: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SUB2: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SUB3: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SUB4: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JMP	ENDO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SUB5:	</a:t>
            </a:r>
            <a:r>
              <a:rPr lang="en-US" altLang="zh-CN" sz="1600" b="1">
                <a:latin typeface="Tahoma" panose="020B0604030504040204" pitchFamily="34" charset="0"/>
              </a:rPr>
              <a:t>………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 :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ENDO:	MOV	AH,  4CH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INT	21H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COSEG	ENDS</a:t>
            </a:r>
            <a:endParaRPr lang="en-US" altLang="zh-CN" sz="16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			END	BEING				</a:t>
            </a:r>
            <a:endParaRPr lang="en-US" altLang="zh-CN" sz="1600" b="1"/>
          </a:p>
        </p:txBody>
      </p:sp>
      <p:sp>
        <p:nvSpPr>
          <p:cNvPr id="1945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3635F5EA-153B-4DD4-9D93-C286E14D84F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408988" cy="5559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使用</a:t>
            </a:r>
            <a:r>
              <a:rPr lang="en-US" altLang="zh-CN" sz="2400" b="1"/>
              <a:t>JMP</a:t>
            </a:r>
            <a:r>
              <a:rPr lang="zh-CN" altLang="en-US" sz="2400" b="1"/>
              <a:t>指令的间接寻址，可修改：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	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AX,  [BX]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JMP	AX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修改后是使用的寄存器间接寻址，如改用基址寻址，那么实现多路分支程序段可修改为：</a:t>
            </a:r>
            <a:endParaRPr lang="zh-CN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BH,  0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MOV	BL,  PARAM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DEC	BL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SHL	BX,  1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</a:t>
            </a:r>
            <a:r>
              <a:rPr lang="en-US" altLang="zh-CN" sz="2400" b="1">
                <a:solidFill>
                  <a:srgbClr val="FFC000"/>
                </a:solidFill>
              </a:rPr>
              <a:t>JMP	JUMP_TABLE [BX]</a:t>
            </a:r>
            <a:endParaRPr lang="en-US" altLang="zh-CN" sz="2400" b="1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</p:txBody>
      </p:sp>
      <p:sp>
        <p:nvSpPr>
          <p:cNvPr id="20482" name="AutoShape 4"/>
          <p:cNvSpPr/>
          <p:nvPr/>
        </p:nvSpPr>
        <p:spPr bwMode="auto">
          <a:xfrm>
            <a:off x="4643438" y="2133600"/>
            <a:ext cx="73025" cy="863600"/>
          </a:xfrm>
          <a:prstGeom prst="rightBrace">
            <a:avLst>
              <a:gd name="adj1" fmla="val 98441"/>
              <a:gd name="adj2" fmla="val 50000"/>
            </a:avLst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959350" y="22621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FFFF"/>
                </a:solidFill>
                <a:latin typeface="Tahoma" panose="020B0604030504040204" pitchFamily="34" charset="0"/>
              </a:rPr>
              <a:t>=&gt;</a:t>
            </a:r>
            <a:r>
              <a:rPr lang="en-US" altLang="zh-CN" sz="2800" b="1">
                <a:solidFill>
                  <a:srgbClr val="00FFFF"/>
                </a:solidFill>
                <a:latin typeface="Tahoma" panose="020B0604030504040204" pitchFamily="34" charset="0"/>
              </a:rPr>
              <a:t>JMP  [BX]</a:t>
            </a:r>
            <a:endParaRPr lang="en-US" altLang="zh-CN" sz="2800" b="1">
              <a:solidFill>
                <a:srgbClr val="00FF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4822825" cy="684212"/>
          </a:xfrm>
        </p:spPr>
        <p:txBody>
          <a:bodyPr/>
          <a:lstStyle/>
          <a:p>
            <a:pPr eaLnBrk="1" hangingPunct="1"/>
            <a:r>
              <a:rPr lang="zh-CN" altLang="en-US"/>
              <a:t>分支表（跳转表）结构</a:t>
            </a:r>
            <a:endParaRPr lang="zh-CN" altLang="en-US"/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60563" y="1916113"/>
            <a:ext cx="45561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MOV  AL， 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ADD  AL，AL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AH，0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BX，OFFSET  TAB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ADD  BX，AX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AX，[BX]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AX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SUB1：	...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OK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SUB2：	...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OK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11188" y="1258888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利用地址表实现分支	</a:t>
            </a:r>
            <a:endParaRPr lang="zh-CN" altLang="en-US" sz="28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188913"/>
            <a:ext cx="7793038" cy="623887"/>
          </a:xfrm>
        </p:spPr>
        <p:txBody>
          <a:bodyPr/>
          <a:lstStyle/>
          <a:p>
            <a:pPr eaLnBrk="1" hangingPunct="1"/>
            <a:r>
              <a:rPr lang="zh-CN" altLang="en-US" sz="2300" b="1"/>
              <a:t>例</a:t>
            </a:r>
            <a:r>
              <a:rPr lang="en-US" altLang="zh-CN" sz="2300" b="1"/>
              <a:t>6  </a:t>
            </a:r>
            <a:r>
              <a:rPr lang="zh-CN" altLang="en-US" sz="2300" b="1"/>
              <a:t>由转移指令构造跳转表的多路分支程序设计。</a:t>
            </a:r>
            <a:endParaRPr lang="zh-CN" altLang="en-US" sz="2300" b="1"/>
          </a:p>
        </p:txBody>
      </p:sp>
      <p:grpSp>
        <p:nvGrpSpPr>
          <p:cNvPr id="22530" name="Group 4"/>
          <p:cNvGrpSpPr/>
          <p:nvPr/>
        </p:nvGrpSpPr>
        <p:grpSpPr bwMode="auto">
          <a:xfrm>
            <a:off x="2232025" y="1196975"/>
            <a:ext cx="4572000" cy="4938713"/>
            <a:chOff x="2544" y="624"/>
            <a:chExt cx="2880" cy="3111"/>
          </a:xfrm>
        </p:grpSpPr>
        <p:sp>
          <p:nvSpPr>
            <p:cNvPr id="22531" name="Line 5"/>
            <p:cNvSpPr>
              <a:spLocks noChangeShapeType="1"/>
            </p:cNvSpPr>
            <p:nvPr/>
          </p:nvSpPr>
          <p:spPr bwMode="auto">
            <a:xfrm>
              <a:off x="3360" y="720"/>
              <a:ext cx="0" cy="26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2" name="Line 6"/>
            <p:cNvSpPr>
              <a:spLocks noChangeShapeType="1"/>
            </p:cNvSpPr>
            <p:nvPr/>
          </p:nvSpPr>
          <p:spPr bwMode="auto">
            <a:xfrm>
              <a:off x="4272" y="720"/>
              <a:ext cx="0" cy="26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3" name="Line 7"/>
            <p:cNvSpPr>
              <a:spLocks noChangeShapeType="1"/>
            </p:cNvSpPr>
            <p:nvPr/>
          </p:nvSpPr>
          <p:spPr bwMode="auto">
            <a:xfrm>
              <a:off x="3360" y="91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8"/>
            <p:cNvSpPr>
              <a:spLocks noChangeShapeType="1"/>
            </p:cNvSpPr>
            <p:nvPr/>
          </p:nvSpPr>
          <p:spPr bwMode="auto">
            <a:xfrm>
              <a:off x="3360" y="110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9"/>
            <p:cNvSpPr>
              <a:spLocks noChangeShapeType="1"/>
            </p:cNvSpPr>
            <p:nvPr/>
          </p:nvSpPr>
          <p:spPr bwMode="auto">
            <a:xfrm>
              <a:off x="3360" y="129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10"/>
            <p:cNvSpPr>
              <a:spLocks noChangeShapeType="1"/>
            </p:cNvSpPr>
            <p:nvPr/>
          </p:nvSpPr>
          <p:spPr bwMode="auto">
            <a:xfrm>
              <a:off x="3360" y="148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11"/>
            <p:cNvSpPr>
              <a:spLocks noChangeShapeType="1"/>
            </p:cNvSpPr>
            <p:nvPr/>
          </p:nvSpPr>
          <p:spPr bwMode="auto">
            <a:xfrm>
              <a:off x="3360" y="1680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>
              <a:off x="3360" y="187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3360" y="206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3360" y="225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3360" y="2640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3360" y="2832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20"/>
            <p:cNvSpPr txBox="1">
              <a:spLocks noChangeArrowheads="1"/>
            </p:cNvSpPr>
            <p:nvPr/>
          </p:nvSpPr>
          <p:spPr bwMode="auto">
            <a:xfrm>
              <a:off x="3744" y="316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00FFFF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21"/>
            <p:cNvSpPr txBox="1">
              <a:spLocks noChangeArrowheads="1"/>
            </p:cNvSpPr>
            <p:nvPr/>
          </p:nvSpPr>
          <p:spPr bwMode="auto">
            <a:xfrm>
              <a:off x="3744" y="62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00FFFF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2544" y="844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表首址</a:t>
              </a:r>
              <a:endParaRPr lang="zh-CN" altLang="en-US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3024" y="940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AutoShape 24"/>
            <p:cNvSpPr/>
            <p:nvPr/>
          </p:nvSpPr>
          <p:spPr bwMode="auto">
            <a:xfrm>
              <a:off x="4320" y="912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1" name="Text Box 25"/>
            <p:cNvSpPr txBox="1">
              <a:spLocks noChangeArrowheads="1"/>
            </p:cNvSpPr>
            <p:nvPr/>
          </p:nvSpPr>
          <p:spPr bwMode="auto">
            <a:xfrm>
              <a:off x="4464" y="1056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SUB1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2" name="AutoShape 26"/>
            <p:cNvSpPr/>
            <p:nvPr/>
          </p:nvSpPr>
          <p:spPr bwMode="auto">
            <a:xfrm>
              <a:off x="4320" y="148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4464" y="16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4" name="AutoShape 28"/>
            <p:cNvSpPr/>
            <p:nvPr/>
          </p:nvSpPr>
          <p:spPr bwMode="auto">
            <a:xfrm>
              <a:off x="4320" y="206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4464" y="220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SUB3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AutoShape 30"/>
            <p:cNvSpPr/>
            <p:nvPr/>
          </p:nvSpPr>
          <p:spPr bwMode="auto">
            <a:xfrm>
              <a:off x="4320" y="264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2557" name="Text Box 31"/>
            <p:cNvSpPr txBox="1">
              <a:spLocks noChangeArrowheads="1"/>
            </p:cNvSpPr>
            <p:nvPr/>
          </p:nvSpPr>
          <p:spPr bwMode="auto">
            <a:xfrm>
              <a:off x="4464" y="278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JMP  SUB4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8" name="Text Box 32"/>
            <p:cNvSpPr txBox="1">
              <a:spLocks noChangeArrowheads="1"/>
            </p:cNvSpPr>
            <p:nvPr/>
          </p:nvSpPr>
          <p:spPr bwMode="auto">
            <a:xfrm>
              <a:off x="3168" y="3504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b)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由跳转指令组成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333375"/>
            <a:ext cx="77724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TITLE	EXAMPLE      OF     JUMP      TABLE-2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DATA		SEGMENT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     PARAM	DW    4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DATA		ENDS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STACK1	SEGMENT	PARA	STACK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DW	20H	DUP(0)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STACK1	ENDS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COSEG		SEGMENT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ASSUME      CS: COSEG,  DS: DATA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BEING:	MOV	AX,  DATA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DS,  AX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 :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BH,  0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BL,  PARAM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DEC	BL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MOV	AL,  BL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SHL	BL,  1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ADD	BL,  AL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			</a:t>
            </a:r>
            <a:r>
              <a:rPr lang="en-US" altLang="zh-CN" sz="1800" b="1">
                <a:solidFill>
                  <a:srgbClr val="FFFF00"/>
                </a:solidFill>
              </a:rPr>
              <a:t>ADD	BX,  OFFSET   JUMP_TABLE</a:t>
            </a:r>
            <a:endParaRPr lang="en-US" altLang="zh-CN" sz="1800" b="1">
              <a:solidFill>
                <a:srgbClr val="FFFF00"/>
              </a:solidFill>
            </a:endParaRPr>
          </a:p>
        </p:txBody>
      </p:sp>
      <p:sp>
        <p:nvSpPr>
          <p:cNvPr id="235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3143637-34EB-4302-B774-C39C593DB76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一、顺序程序结构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492500" y="1838325"/>
            <a:ext cx="1905000" cy="4038600"/>
            <a:chOff x="2256" y="816"/>
            <a:chExt cx="1200" cy="2544"/>
          </a:xfrm>
        </p:grpSpPr>
        <p:sp>
          <p:nvSpPr>
            <p:cNvPr id="6147" name="Rectangle 5"/>
            <p:cNvSpPr>
              <a:spLocks noChangeArrowheads="1"/>
            </p:cNvSpPr>
            <p:nvPr/>
          </p:nvSpPr>
          <p:spPr bwMode="auto">
            <a:xfrm>
              <a:off x="2352" y="960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" name="Rectangle 6"/>
            <p:cNvSpPr>
              <a:spLocks noChangeArrowheads="1"/>
            </p:cNvSpPr>
            <p:nvPr/>
          </p:nvSpPr>
          <p:spPr bwMode="auto">
            <a:xfrm>
              <a:off x="2352" y="1440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" name="Rectangle 7"/>
            <p:cNvSpPr>
              <a:spLocks noChangeArrowheads="1"/>
            </p:cNvSpPr>
            <p:nvPr/>
          </p:nvSpPr>
          <p:spPr bwMode="auto">
            <a:xfrm>
              <a:off x="2352" y="2448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8"/>
            <p:cNvSpPr>
              <a:spLocks noChangeArrowheads="1"/>
            </p:cNvSpPr>
            <p:nvPr/>
          </p:nvSpPr>
          <p:spPr bwMode="auto">
            <a:xfrm>
              <a:off x="2352" y="2928"/>
              <a:ext cx="100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指令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n+1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2256" y="1920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        :</a:t>
              </a:r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2" name="Line 10"/>
            <p:cNvSpPr>
              <a:spLocks noChangeShapeType="1"/>
            </p:cNvSpPr>
            <p:nvPr/>
          </p:nvSpPr>
          <p:spPr bwMode="auto">
            <a:xfrm>
              <a:off x="2832" y="81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12"/>
            <p:cNvSpPr>
              <a:spLocks noChangeShapeType="1"/>
            </p:cNvSpPr>
            <p:nvPr/>
          </p:nvSpPr>
          <p:spPr bwMode="auto">
            <a:xfrm>
              <a:off x="2832" y="2736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>
              <a:off x="2832" y="321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4"/>
            <p:cNvSpPr>
              <a:spLocks noChangeShapeType="1"/>
            </p:cNvSpPr>
            <p:nvPr/>
          </p:nvSpPr>
          <p:spPr bwMode="auto">
            <a:xfrm>
              <a:off x="2832" y="1728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>
              <a:off x="2832" y="2256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204788"/>
            <a:ext cx="5461000" cy="624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			</a:t>
            </a:r>
            <a:r>
              <a:rPr lang="en-US" altLang="zh-CN" sz="1800" b="1" dirty="0"/>
              <a:t>JMP	BX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JUMP_TABLE:	JMP	SUB1</a:t>
            </a:r>
            <a:r>
              <a:rPr lang="zh-CN" altLang="en-US" sz="1800" b="1" dirty="0">
                <a:solidFill>
                  <a:srgbClr val="FFC000"/>
                </a:solidFill>
              </a:rPr>
              <a:t>；</a:t>
            </a:r>
            <a:r>
              <a:rPr lang="zh-CN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跳转</a:t>
            </a:r>
            <a:r>
              <a:rPr lang="zh-CN" alt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lang="zh-CN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en-US" altLang="zh-CN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SUB2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SUB3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SUB4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</a:rPr>
              <a:t>			JMP	SUB5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SUB1: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SUB2: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SUB3: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SUB4:		</a:t>
            </a:r>
            <a:r>
              <a:rPr lang="en-US" altLang="zh-CN" sz="1800" b="1" dirty="0">
                <a:latin typeface="Tahoma" panose="020B0604030504040204" pitchFamily="34" charset="0"/>
              </a:rPr>
              <a:t>………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 :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			JMP	ENDO</a:t>
            </a:r>
            <a:endParaRPr lang="en-US" altLang="zh-CN" sz="1800" b="1" dirty="0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5219700" y="3357563"/>
            <a:ext cx="424815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SUB5:	    </a:t>
            </a:r>
            <a:r>
              <a:rPr lang="en-US" altLang="zh-CN" b="1">
                <a:solidFill>
                  <a:schemeClr val="bg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………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	 :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ENDO:	    MOV	AH,  4CH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	     INT	21H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COSEG	      ENDS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	            END	BEING		</a:t>
            </a:r>
            <a:endParaRPr lang="en-US" altLang="zh-CN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chemeClr val="bg1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24579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EED3557-A747-4B47-A018-828CBCD3A56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88913"/>
            <a:ext cx="4010025" cy="684212"/>
          </a:xfrm>
        </p:spPr>
        <p:txBody>
          <a:bodyPr/>
          <a:lstStyle/>
          <a:p>
            <a:pPr eaLnBrk="1" hangingPunct="1"/>
            <a:r>
              <a:rPr lang="zh-CN" altLang="en-US" sz="3000"/>
              <a:t>三、循环程序设计</a:t>
            </a:r>
            <a:endParaRPr lang="zh-CN" altLang="en-US" sz="3000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7991475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、循环控制指令：</a:t>
            </a:r>
            <a:endParaRPr lang="zh-CN" altLang="en-US" sz="28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LOOPE/LOOPZ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LOOPNE/LOOPNZ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b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JCXZ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7  </a:t>
            </a:r>
            <a:r>
              <a:rPr lang="zh-CN" altLang="en-US" sz="2800"/>
              <a:t>试编制一程序产生</a:t>
            </a:r>
            <a:r>
              <a:rPr lang="en-US" altLang="zh-CN" sz="2800"/>
              <a:t>n</a:t>
            </a:r>
            <a:r>
              <a:rPr lang="zh-CN" altLang="en-US" sz="2800"/>
              <a:t>个裴波纳契数列。</a:t>
            </a:r>
            <a:endParaRPr lang="zh-CN" altLang="en-US" sz="2800"/>
          </a:p>
        </p:txBody>
      </p:sp>
      <p:grpSp>
        <p:nvGrpSpPr>
          <p:cNvPr id="26626" name="Group 4"/>
          <p:cNvGrpSpPr/>
          <p:nvPr/>
        </p:nvGrpSpPr>
        <p:grpSpPr bwMode="auto">
          <a:xfrm>
            <a:off x="2124075" y="692150"/>
            <a:ext cx="4657725" cy="5962650"/>
            <a:chOff x="1344" y="336"/>
            <a:chExt cx="2928" cy="3856"/>
          </a:xfrm>
        </p:grpSpPr>
        <p:sp>
          <p:nvSpPr>
            <p:cNvPr id="26627" name="AutoShape 5"/>
            <p:cNvSpPr>
              <a:spLocks noChangeArrowheads="1"/>
            </p:cNvSpPr>
            <p:nvPr/>
          </p:nvSpPr>
          <p:spPr bwMode="auto">
            <a:xfrm>
              <a:off x="2448" y="336"/>
              <a:ext cx="672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开始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28" name="AutoShape 6"/>
            <p:cNvSpPr>
              <a:spLocks noChangeArrowheads="1"/>
            </p:cNvSpPr>
            <p:nvPr/>
          </p:nvSpPr>
          <p:spPr bwMode="auto">
            <a:xfrm>
              <a:off x="2448" y="3648"/>
              <a:ext cx="672" cy="240"/>
            </a:xfrm>
            <a:prstGeom prst="flowChartAlternateProcess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结束</a:t>
              </a:r>
              <a:endParaRPr lang="zh-CN" altLang="en-US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1344" y="672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产生数据个数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1344" y="960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DI 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存放数列的首址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1344" y="1248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AX,BX &lt;=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预置数列第1,2个数(0,1)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1344" y="1728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存数: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DI)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&lt;=(AX)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1344" y="2016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交换:(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AX)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(BX)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1344" y="2304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产生新的数: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AX &lt;=(AX)+(BX)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1344" y="2592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修改指针: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DI &lt;=(DI)+2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1344" y="2880"/>
              <a:ext cx="2880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数列个数计数: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 &lt;=(CX)-1 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AutoShape 15"/>
            <p:cNvSpPr>
              <a:spLocks noChangeArrowheads="1"/>
            </p:cNvSpPr>
            <p:nvPr/>
          </p:nvSpPr>
          <p:spPr bwMode="auto">
            <a:xfrm>
              <a:off x="2064" y="3168"/>
              <a:ext cx="1440" cy="384"/>
            </a:xfrm>
            <a:prstGeom prst="flowChartDecision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CX)=0?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6638" name="AutoShape 16"/>
            <p:cNvCxnSpPr>
              <a:cxnSpLocks noChangeShapeType="1"/>
              <a:stCxn id="26627" idx="2"/>
              <a:endCxn id="26629" idx="0"/>
            </p:cNvCxnSpPr>
            <p:nvPr/>
          </p:nvCxnSpPr>
          <p:spPr bwMode="auto">
            <a:xfrm>
              <a:off x="2784" y="576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AutoShape 17"/>
            <p:cNvCxnSpPr>
              <a:cxnSpLocks noChangeShapeType="1"/>
              <a:stCxn id="26629" idx="2"/>
              <a:endCxn id="26630" idx="0"/>
            </p:cNvCxnSpPr>
            <p:nvPr/>
          </p:nvCxnSpPr>
          <p:spPr bwMode="auto">
            <a:xfrm>
              <a:off x="2784" y="91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AutoShape 18"/>
            <p:cNvCxnSpPr>
              <a:cxnSpLocks noChangeShapeType="1"/>
              <a:stCxn id="26630" idx="2"/>
              <a:endCxn id="26631" idx="0"/>
            </p:cNvCxnSpPr>
            <p:nvPr/>
          </p:nvCxnSpPr>
          <p:spPr bwMode="auto">
            <a:xfrm>
              <a:off x="2784" y="1200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9"/>
            <p:cNvCxnSpPr>
              <a:cxnSpLocks noChangeShapeType="1"/>
              <a:stCxn id="26632" idx="0"/>
              <a:endCxn id="26631" idx="2"/>
            </p:cNvCxnSpPr>
            <p:nvPr/>
          </p:nvCxnSpPr>
          <p:spPr bwMode="auto">
            <a:xfrm flipV="1">
              <a:off x="2784" y="1488"/>
              <a:ext cx="0" cy="24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20"/>
            <p:cNvCxnSpPr>
              <a:cxnSpLocks noChangeShapeType="1"/>
              <a:stCxn id="26633" idx="0"/>
              <a:endCxn id="26633" idx="0"/>
            </p:cNvCxnSpPr>
            <p:nvPr/>
          </p:nvCxnSpPr>
          <p:spPr bwMode="auto">
            <a:xfrm>
              <a:off x="2784" y="2016"/>
              <a:ext cx="0" cy="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21"/>
            <p:cNvCxnSpPr>
              <a:cxnSpLocks noChangeShapeType="1"/>
              <a:stCxn id="26633" idx="0"/>
              <a:endCxn id="26632" idx="2"/>
            </p:cNvCxnSpPr>
            <p:nvPr/>
          </p:nvCxnSpPr>
          <p:spPr bwMode="auto">
            <a:xfrm flipV="1">
              <a:off x="2784" y="1968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22"/>
            <p:cNvCxnSpPr>
              <a:cxnSpLocks noChangeShapeType="1"/>
              <a:stCxn id="26634" idx="0"/>
              <a:endCxn id="26633" idx="2"/>
            </p:cNvCxnSpPr>
            <p:nvPr/>
          </p:nvCxnSpPr>
          <p:spPr bwMode="auto">
            <a:xfrm flipV="1">
              <a:off x="2784" y="2256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23"/>
            <p:cNvCxnSpPr>
              <a:cxnSpLocks noChangeShapeType="1"/>
              <a:stCxn id="26635" idx="0"/>
              <a:endCxn id="26634" idx="2"/>
            </p:cNvCxnSpPr>
            <p:nvPr/>
          </p:nvCxnSpPr>
          <p:spPr bwMode="auto">
            <a:xfrm flipV="1">
              <a:off x="2784" y="2544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24"/>
            <p:cNvCxnSpPr>
              <a:cxnSpLocks noChangeShapeType="1"/>
              <a:stCxn id="26636" idx="0"/>
              <a:endCxn id="26635" idx="2"/>
            </p:cNvCxnSpPr>
            <p:nvPr/>
          </p:nvCxnSpPr>
          <p:spPr bwMode="auto">
            <a:xfrm flipV="1">
              <a:off x="2784" y="2832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25"/>
            <p:cNvCxnSpPr>
              <a:cxnSpLocks noChangeShapeType="1"/>
              <a:stCxn id="26636" idx="2"/>
              <a:endCxn id="26637" idx="0"/>
            </p:cNvCxnSpPr>
            <p:nvPr/>
          </p:nvCxnSpPr>
          <p:spPr bwMode="auto">
            <a:xfrm>
              <a:off x="2784" y="3120"/>
              <a:ext cx="0" cy="4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26"/>
            <p:cNvCxnSpPr>
              <a:cxnSpLocks noChangeShapeType="1"/>
              <a:stCxn id="26637" idx="2"/>
              <a:endCxn id="26628" idx="0"/>
            </p:cNvCxnSpPr>
            <p:nvPr/>
          </p:nvCxnSpPr>
          <p:spPr bwMode="auto">
            <a:xfrm>
              <a:off x="2784" y="3552"/>
              <a:ext cx="0" cy="9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27"/>
            <p:cNvCxnSpPr>
              <a:cxnSpLocks noChangeShapeType="1"/>
              <a:stCxn id="26637" idx="1"/>
              <a:endCxn id="26628" idx="0"/>
            </p:cNvCxnSpPr>
            <p:nvPr/>
          </p:nvCxnSpPr>
          <p:spPr bwMode="auto">
            <a:xfrm rot="10800000" flipH="1">
              <a:off x="2064" y="1536"/>
              <a:ext cx="720" cy="1824"/>
            </a:xfrm>
            <a:prstGeom prst="bentConnector4">
              <a:avLst>
                <a:gd name="adj1" fmla="val -163755"/>
                <a:gd name="adj2" fmla="val 100708"/>
              </a:avLst>
            </a:prstGeom>
            <a:noFill/>
            <a:ln w="9525">
              <a:solidFill>
                <a:srgbClr val="FFFF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0" name="Text Box 28"/>
            <p:cNvSpPr txBox="1">
              <a:spLocks noChangeArrowheads="1"/>
            </p:cNvSpPr>
            <p:nvPr/>
          </p:nvSpPr>
          <p:spPr bwMode="auto">
            <a:xfrm>
              <a:off x="2832" y="1488"/>
              <a:ext cx="67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LOP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29"/>
            <p:cNvSpPr txBox="1">
              <a:spLocks noChangeArrowheads="1"/>
            </p:cNvSpPr>
            <p:nvPr/>
          </p:nvSpPr>
          <p:spPr bwMode="auto">
            <a:xfrm>
              <a:off x="1488" y="3120"/>
              <a:ext cx="5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2880" y="3456"/>
              <a:ext cx="4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31"/>
            <p:cNvSpPr txBox="1">
              <a:spLocks noChangeArrowheads="1"/>
            </p:cNvSpPr>
            <p:nvPr/>
          </p:nvSpPr>
          <p:spPr bwMode="auto">
            <a:xfrm>
              <a:off x="1440" y="3935"/>
              <a:ext cx="28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产生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个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裴波纳契数列程序流程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0C7B4439-2CA3-47FE-8D4B-8A25861C6726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15888"/>
            <a:ext cx="84582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根据程序流程可编制源程序如下：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TITLE	FIBONACCI	SERIER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DATA	 SEGMENT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        FIBONA	DW	100H	DUP(0)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        NUM     	DB	20H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DATA	ENDS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STACK1	SEGMENT	PARA	STACK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DW	20H	DUP(0)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STACK1	ENDS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COSEG	SEGMENT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ASSUME      CS: COSEG,  DS: DATA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BEING:	MOV	AX,  DATA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MOV	DS,  AX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FFC000"/>
                </a:solidFill>
                <a:latin typeface="Times New Roman" panose="02020603050405020304" pitchFamily="18" charset="0"/>
              </a:rPr>
              <a:t>MOV	CL,  NUM</a:t>
            </a:r>
            <a:endParaRPr lang="en-US" altLang="zh-CN" sz="20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C000"/>
                </a:solidFill>
                <a:latin typeface="Times New Roman" panose="02020603050405020304" pitchFamily="18" charset="0"/>
              </a:rPr>
              <a:t>			XOR	CH,  CH</a:t>
            </a:r>
            <a:endParaRPr lang="en-US" altLang="zh-CN" sz="20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LEA	DI,  FIBONA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			MOV	AX,  0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			MOV	BX,  1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			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867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9DDE16-7059-42CF-B616-10AA29CAAC4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809625" y="1052513"/>
            <a:ext cx="6858000" cy="3416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LOP:		MOV	[DI],  AX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XCHG	AX,  BX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ADD	AX,  BX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ADD	DI,  TYPE  FIBONA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			LOOP	LOP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MOV	AH,  4CH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INT	21H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COSEG	ENDS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		END	BEING</a:t>
            </a:r>
            <a:endParaRPr kumimoji="1" lang="en-US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54E62D9-B068-434F-A723-98FB0BB7D1A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idx="1"/>
          </p:nvPr>
        </p:nvSpPr>
        <p:spPr>
          <a:xfrm>
            <a:off x="687388" y="333375"/>
            <a:ext cx="7772400" cy="5616575"/>
          </a:xfrm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8  </a:t>
            </a:r>
            <a:r>
              <a:rPr lang="zh-CN" altLang="en-US" sz="2400">
                <a:latin typeface="Times New Roman" panose="02020603050405020304" pitchFamily="18" charset="0"/>
              </a:rPr>
              <a:t>试编制一程序，寻找一字符串中第一个非空格字符。把第一个非空字符在字符串的相对偏移位置（</a:t>
            </a:r>
            <a:r>
              <a:rPr lang="en-US" altLang="zh-CN" sz="2400">
                <a:latin typeface="Times New Roman" panose="02020603050405020304" pitchFamily="18" charset="0"/>
              </a:rPr>
              <a:t>1~n</a:t>
            </a:r>
            <a:r>
              <a:rPr lang="zh-CN" altLang="en-US" sz="2400">
                <a:latin typeface="Times New Roman" panose="02020603050405020304" pitchFamily="18" charset="0"/>
              </a:rPr>
              <a:t>）送</a:t>
            </a:r>
            <a:r>
              <a:rPr lang="en-US" altLang="zh-CN" sz="2400">
                <a:latin typeface="Times New Roman" panose="02020603050405020304" pitchFamily="18" charset="0"/>
              </a:rPr>
              <a:t>INDEX</a:t>
            </a:r>
            <a:r>
              <a:rPr lang="zh-CN" altLang="en-US" sz="2400">
                <a:latin typeface="Times New Roman" panose="02020603050405020304" pitchFamily="18" charset="0"/>
              </a:rPr>
              <a:t>单元，如无非空字符，送全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源程序：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DATA	SEGMENT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STRING	DB  ’	CHECK   STRING’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COUNT	EQU	$-STRING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INDEX	DB	?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DATA	ENDS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STACK1	SEGMENT	PARA	STACK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DW	20H	DUP(0)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STACK1	ENDS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	COSEG	SEGMENT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	ASSUME      CS: COSEG,  DS: DATA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2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38A8773-88B0-4444-B36B-ADA8075DFFC6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496888"/>
            <a:ext cx="8315325" cy="6172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START:	MOV	AX,  DATA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MOV	DS,  AX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MOV	CX,  COUNT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BX,  -1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NEXT:	INC	BX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CMP	STRING  [BX] ,  20H  </a:t>
            </a:r>
            <a:r>
              <a:rPr lang="zh-CN" altLang="en-US" sz="2000" b="1">
                <a:latin typeface="Times New Roman" panose="02020603050405020304" pitchFamily="18" charset="0"/>
              </a:rPr>
              <a:t>；与‘空字符’比较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LOOPE NEXT        </a:t>
            </a:r>
            <a:r>
              <a:rPr lang="en-US" altLang="zh-CN" sz="2000" b="1">
                <a:latin typeface="Times New Roman" panose="02020603050405020304" pitchFamily="18" charset="0"/>
              </a:rPr>
              <a:t>;cx ≠0</a:t>
            </a:r>
            <a:r>
              <a:rPr lang="zh-CN" altLang="en-US" sz="2000" b="1">
                <a:latin typeface="Times New Roman" panose="02020603050405020304" pitchFamily="18" charset="0"/>
              </a:rPr>
              <a:t>且是‘空字符’，继续循环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                            JNE	OK             </a:t>
            </a:r>
            <a:r>
              <a:rPr lang="zh-CN" altLang="en-US" sz="2000" b="1">
                <a:latin typeface="Times New Roman" panose="02020603050405020304" pitchFamily="18" charset="0"/>
              </a:rPr>
              <a:t>；是非空字符，转</a:t>
            </a:r>
            <a:r>
              <a:rPr lang="en-US" altLang="zh-CN" sz="2000" b="1">
                <a:latin typeface="Times New Roman" panose="02020603050405020304" pitchFamily="18" charset="0"/>
              </a:rPr>
              <a:t>OK</a:t>
            </a:r>
            <a:r>
              <a:rPr lang="zh-CN" altLang="en-US" sz="2000" b="1">
                <a:latin typeface="Times New Roman" panose="02020603050405020304" pitchFamily="18" charset="0"/>
              </a:rPr>
              <a:t>执行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BL,  0FEH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OK:	INC	BL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			MOV	INDEX,  BL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MOV	AH,  4CH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INT	21H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COSEG	ENDS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END	START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74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CB81E651-652D-4F75-BC4F-7B8C5E4CEC2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循环程序结构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32770" name="Line 4"/>
          <p:cNvSpPr>
            <a:spLocks noChangeShapeType="1"/>
          </p:cNvSpPr>
          <p:nvPr/>
        </p:nvSpPr>
        <p:spPr bwMode="auto">
          <a:xfrm flipH="1">
            <a:off x="2625725" y="1414463"/>
            <a:ext cx="1588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906588" y="1773238"/>
            <a:ext cx="1336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020888" y="2565400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工作部分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2051050" y="3357563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修改部分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4" name="AutoShape 8"/>
          <p:cNvSpPr>
            <a:spLocks noChangeArrowheads="1"/>
          </p:cNvSpPr>
          <p:nvPr/>
        </p:nvSpPr>
        <p:spPr bwMode="auto">
          <a:xfrm>
            <a:off x="1836738" y="4222750"/>
            <a:ext cx="1655762" cy="64770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2124075" y="43656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循环结束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835150" y="5302250"/>
            <a:ext cx="15652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结束处理部分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2627313" y="21336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>
            <a:off x="2627313" y="292576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2627313" y="487045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>
            <a:off x="2627313" y="378936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 flipH="1">
            <a:off x="1042988" y="4510088"/>
            <a:ext cx="7921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flipV="1">
            <a:off x="1042988" y="2349500"/>
            <a:ext cx="0" cy="2160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1042988" y="2349500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2843213" y="4941888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6372225" y="2925763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6" name="AutoShape 20"/>
          <p:cNvSpPr>
            <a:spLocks noChangeArrowheads="1"/>
          </p:cNvSpPr>
          <p:nvPr/>
        </p:nvSpPr>
        <p:spPr bwMode="auto">
          <a:xfrm>
            <a:off x="5437188" y="2206625"/>
            <a:ext cx="1655762" cy="647700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787" name="Text Box 21"/>
          <p:cNvSpPr txBox="1">
            <a:spLocks noChangeArrowheads="1"/>
          </p:cNvSpPr>
          <p:nvPr/>
        </p:nvSpPr>
        <p:spPr bwMode="auto">
          <a:xfrm>
            <a:off x="5724525" y="23495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循环结束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5694363" y="3286125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工作部分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5724525" y="4078288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修改部分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>
            <a:off x="6300788" y="3646488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>
            <a:off x="4859338" y="2133600"/>
            <a:ext cx="0" cy="26654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2" name="Text Box 26"/>
          <p:cNvSpPr txBox="1">
            <a:spLocks noChangeArrowheads="1"/>
          </p:cNvSpPr>
          <p:nvPr/>
        </p:nvSpPr>
        <p:spPr bwMode="auto">
          <a:xfrm>
            <a:off x="5508625" y="5373688"/>
            <a:ext cx="15652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结束处理部分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3" name="Text Box 27"/>
          <p:cNvSpPr txBox="1">
            <a:spLocks noChangeArrowheads="1"/>
          </p:cNvSpPr>
          <p:nvPr/>
        </p:nvSpPr>
        <p:spPr bwMode="auto">
          <a:xfrm>
            <a:off x="5651500" y="1485900"/>
            <a:ext cx="1336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4" name="Line 28"/>
          <p:cNvSpPr>
            <a:spLocks noChangeShapeType="1"/>
          </p:cNvSpPr>
          <p:nvPr/>
        </p:nvSpPr>
        <p:spPr bwMode="auto">
          <a:xfrm flipH="1">
            <a:off x="2627313" y="1414463"/>
            <a:ext cx="1587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5653088" y="1485900"/>
            <a:ext cx="1336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796" name="Line 30"/>
          <p:cNvSpPr>
            <a:spLocks noChangeShapeType="1"/>
          </p:cNvSpPr>
          <p:nvPr/>
        </p:nvSpPr>
        <p:spPr bwMode="auto">
          <a:xfrm flipH="1">
            <a:off x="6300788" y="1125538"/>
            <a:ext cx="1587" cy="35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31"/>
          <p:cNvSpPr>
            <a:spLocks noChangeShapeType="1"/>
          </p:cNvSpPr>
          <p:nvPr/>
        </p:nvSpPr>
        <p:spPr bwMode="auto">
          <a:xfrm>
            <a:off x="6300788" y="1846263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Line 32"/>
          <p:cNvSpPr>
            <a:spLocks noChangeShapeType="1"/>
          </p:cNvSpPr>
          <p:nvPr/>
        </p:nvSpPr>
        <p:spPr bwMode="auto">
          <a:xfrm>
            <a:off x="6300788" y="28543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33"/>
          <p:cNvSpPr>
            <a:spLocks noChangeShapeType="1"/>
          </p:cNvSpPr>
          <p:nvPr/>
        </p:nvSpPr>
        <p:spPr bwMode="auto">
          <a:xfrm>
            <a:off x="4859338" y="2133600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4"/>
          <p:cNvSpPr>
            <a:spLocks noChangeShapeType="1"/>
          </p:cNvSpPr>
          <p:nvPr/>
        </p:nvSpPr>
        <p:spPr bwMode="auto">
          <a:xfrm>
            <a:off x="4859338" y="4799013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>
            <a:off x="6300788" y="4438650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36"/>
          <p:cNvSpPr>
            <a:spLocks noChangeShapeType="1"/>
          </p:cNvSpPr>
          <p:nvPr/>
        </p:nvSpPr>
        <p:spPr bwMode="auto">
          <a:xfrm>
            <a:off x="7667625" y="2493963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37"/>
          <p:cNvSpPr>
            <a:spLocks noChangeShapeType="1"/>
          </p:cNvSpPr>
          <p:nvPr/>
        </p:nvSpPr>
        <p:spPr bwMode="auto">
          <a:xfrm>
            <a:off x="7092950" y="2493963"/>
            <a:ext cx="574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8"/>
          <p:cNvSpPr>
            <a:spLocks noChangeShapeType="1"/>
          </p:cNvSpPr>
          <p:nvPr/>
        </p:nvSpPr>
        <p:spPr bwMode="auto">
          <a:xfrm flipH="1">
            <a:off x="6300788" y="5014913"/>
            <a:ext cx="13668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6300788" y="501491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6" name="Text Box 40"/>
          <p:cNvSpPr txBox="1">
            <a:spLocks noChangeArrowheads="1"/>
          </p:cNvSpPr>
          <p:nvPr/>
        </p:nvSpPr>
        <p:spPr bwMode="auto">
          <a:xfrm>
            <a:off x="7235825" y="2133600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807" name="Text Box 41"/>
          <p:cNvSpPr txBox="1">
            <a:spLocks noChangeArrowheads="1"/>
          </p:cNvSpPr>
          <p:nvPr/>
        </p:nvSpPr>
        <p:spPr bwMode="auto">
          <a:xfrm>
            <a:off x="4859338" y="2278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08" name="Line 42"/>
          <p:cNvSpPr>
            <a:spLocks noChangeShapeType="1"/>
          </p:cNvSpPr>
          <p:nvPr/>
        </p:nvSpPr>
        <p:spPr bwMode="auto">
          <a:xfrm>
            <a:off x="6300788" y="5734050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3"/>
          <p:cNvSpPr>
            <a:spLocks noChangeShapeType="1"/>
          </p:cNvSpPr>
          <p:nvPr/>
        </p:nvSpPr>
        <p:spPr bwMode="auto">
          <a:xfrm>
            <a:off x="2627313" y="5662613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Text Box 44"/>
          <p:cNvSpPr txBox="1">
            <a:spLocks noChangeArrowheads="1"/>
          </p:cNvSpPr>
          <p:nvPr/>
        </p:nvSpPr>
        <p:spPr bwMode="auto">
          <a:xfrm>
            <a:off x="3635375" y="414972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控制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1403350" y="4149725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循环程序结构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96975"/>
            <a:ext cx="7993062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、初始化部分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设置地址指针、计数器初值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、工作部分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、修改部分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、控制部分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用计数控制循环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用条件控制循环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、结束处理部分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循环控制方法</a:t>
            </a:r>
            <a:endParaRPr lang="zh-CN" altLang="en-US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7993062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1</a:t>
            </a:r>
            <a:r>
              <a:rPr lang="zh-CN" altLang="en-US">
                <a:solidFill>
                  <a:srgbClr val="00FFFF"/>
                </a:solidFill>
              </a:rPr>
              <a:t>、用计数控制循环</a:t>
            </a:r>
            <a:endParaRPr lang="zh-CN" altLang="en-US">
              <a:solidFill>
                <a:srgbClr val="00FFFF"/>
              </a:solidFill>
            </a:endParaRPr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使用计数器，达到计数器预定值，循环结束。要求循环次数已知。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计数器可以递增、递减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可以选用寄存器、也可用存储单元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9" name="Rectangle 1033"/>
          <p:cNvSpPr>
            <a:spLocks noChangeArrowheads="1"/>
          </p:cNvSpPr>
          <p:nvPr/>
        </p:nvSpPr>
        <p:spPr bwMode="auto">
          <a:xfrm>
            <a:off x="250825" y="188913"/>
            <a:ext cx="8893175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 </a:t>
            </a: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9-1</a:t>
            </a:r>
            <a:r>
              <a:rPr lang="zh-CN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设在数据段中定义有三个变量</a:t>
            </a: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X,Y, Z,	</a:t>
            </a:r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请利用算术移位指令编写程序，计算出下式的值：                            </a:t>
            </a:r>
            <a:endParaRPr lang="zh-CN" altLang="en-US" sz="2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Z=10*(X+Y)</a:t>
            </a:r>
            <a:endParaRPr lang="en-US" altLang="zh-CN" sz="2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源程序: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890" name="Rectangle 1034"/>
          <p:cNvSpPr>
            <a:spLocks noChangeArrowheads="1"/>
          </p:cNvSpPr>
          <p:nvPr/>
        </p:nvSpPr>
        <p:spPr bwMode="auto">
          <a:xfrm>
            <a:off x="323850" y="2132013"/>
            <a:ext cx="8496300" cy="2592387"/>
          </a:xfrm>
          <a:prstGeom prst="rect">
            <a:avLst/>
          </a:prstGeom>
          <a:solidFill>
            <a:srgbClr val="333333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设置数据段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SEGMENT</a:t>
            </a:r>
            <a:endParaRPr lang="en-US" altLang="zh-CN" sz="2400" b="1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X DW 20H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Y DW 12H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Z DW ?        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ENDS</a:t>
            </a:r>
            <a:endParaRPr lang="en-US" altLang="zh-CN" sz="2400" b="1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891" name="Rectangle 1035"/>
          <p:cNvSpPr>
            <a:spLocks noChangeArrowheads="1"/>
          </p:cNvSpPr>
          <p:nvPr/>
        </p:nvSpPr>
        <p:spPr bwMode="auto">
          <a:xfrm>
            <a:off x="358775" y="4797425"/>
            <a:ext cx="8461375" cy="1800225"/>
          </a:xfrm>
          <a:prstGeom prst="rect">
            <a:avLst/>
          </a:prstGeom>
          <a:solidFill>
            <a:srgbClr val="80808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设置堆栈段</a:t>
            </a:r>
            <a:endParaRPr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STACK1 SEGMENT PARA STACK</a:t>
            </a:r>
            <a:endParaRPr lang="en-US" altLang="zh-CN" sz="24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DB 10H DUP(0)</a:t>
            </a:r>
            <a:endParaRPr lang="en-US" altLang="zh-CN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4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STACK1 ENDS </a:t>
            </a:r>
            <a:endParaRPr lang="en-US" altLang="zh-CN" sz="24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22890" grpId="0" bldLvl="0" animBg="1"/>
      <p:bldP spid="12289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例</a:t>
            </a:r>
            <a:r>
              <a:rPr lang="en-US" altLang="zh-CN" sz="3000"/>
              <a:t>9 </a:t>
            </a:r>
            <a:r>
              <a:rPr lang="zh-CN" altLang="en-US" sz="3000"/>
              <a:t>统计相邻两数符号变化次数程序流程</a:t>
            </a:r>
            <a:endParaRPr lang="zh-CN" altLang="en-US" sz="3000"/>
          </a:p>
        </p:txBody>
      </p:sp>
      <p:sp>
        <p:nvSpPr>
          <p:cNvPr id="35842" name="AutoShape 5"/>
          <p:cNvSpPr>
            <a:spLocks noChangeArrowheads="1"/>
          </p:cNvSpPr>
          <p:nvPr/>
        </p:nvSpPr>
        <p:spPr bwMode="auto">
          <a:xfrm>
            <a:off x="3802063" y="990600"/>
            <a:ext cx="733425" cy="227013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3724275" y="95567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 开始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3092450" y="1384300"/>
            <a:ext cx="1819275" cy="590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SI   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数组首址 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CX   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数据个数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-1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45" name="Group 8"/>
          <p:cNvGrpSpPr/>
          <p:nvPr/>
        </p:nvGrpSpPr>
        <p:grpSpPr bwMode="auto">
          <a:xfrm>
            <a:off x="3419475" y="1484313"/>
            <a:ext cx="293688" cy="169862"/>
            <a:chOff x="1292" y="1979"/>
            <a:chExt cx="953" cy="680"/>
          </a:xfrm>
        </p:grpSpPr>
        <p:sp>
          <p:nvSpPr>
            <p:cNvPr id="35846" name="Line 9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10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11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12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0" name="Group 13"/>
          <p:cNvGrpSpPr/>
          <p:nvPr/>
        </p:nvGrpSpPr>
        <p:grpSpPr bwMode="auto">
          <a:xfrm>
            <a:off x="3419475" y="1744663"/>
            <a:ext cx="293688" cy="171450"/>
            <a:chOff x="1292" y="1979"/>
            <a:chExt cx="953" cy="680"/>
          </a:xfrm>
        </p:grpSpPr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3024188" y="2035175"/>
            <a:ext cx="270033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置计数器初值：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BL   0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56" name="Group 19"/>
          <p:cNvGrpSpPr/>
          <p:nvPr/>
        </p:nvGrpSpPr>
        <p:grpSpPr bwMode="auto">
          <a:xfrm>
            <a:off x="4937125" y="2133600"/>
            <a:ext cx="295275" cy="171450"/>
            <a:chOff x="1292" y="1979"/>
            <a:chExt cx="953" cy="680"/>
          </a:xfrm>
        </p:grpSpPr>
        <p:sp>
          <p:nvSpPr>
            <p:cNvPr id="35857" name="Line 20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2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3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1" name="Text Box 24"/>
          <p:cNvSpPr txBox="1">
            <a:spLocks noChangeArrowheads="1"/>
          </p:cNvSpPr>
          <p:nvPr/>
        </p:nvSpPr>
        <p:spPr bwMode="auto">
          <a:xfrm>
            <a:off x="3548063" y="2641600"/>
            <a:ext cx="1311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AL   ((SI))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62" name="Group 25"/>
          <p:cNvGrpSpPr/>
          <p:nvPr/>
        </p:nvGrpSpPr>
        <p:grpSpPr bwMode="auto">
          <a:xfrm>
            <a:off x="3883025" y="2752725"/>
            <a:ext cx="293688" cy="171450"/>
            <a:chOff x="1292" y="1979"/>
            <a:chExt cx="953" cy="680"/>
          </a:xfrm>
        </p:grpSpPr>
        <p:sp>
          <p:nvSpPr>
            <p:cNvPr id="35863" name="Line 2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3101975" y="3048000"/>
            <a:ext cx="22256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AL   (AL)   ((SI)+1)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68" name="Group 31"/>
          <p:cNvGrpSpPr/>
          <p:nvPr/>
        </p:nvGrpSpPr>
        <p:grpSpPr bwMode="auto">
          <a:xfrm>
            <a:off x="3419475" y="3141663"/>
            <a:ext cx="293688" cy="171450"/>
            <a:chOff x="1292" y="1979"/>
            <a:chExt cx="953" cy="680"/>
          </a:xfrm>
        </p:grpSpPr>
        <p:sp>
          <p:nvSpPr>
            <p:cNvPr id="35869" name="Line 32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3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4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5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73" name="Group 36"/>
          <p:cNvGrpSpPr/>
          <p:nvPr/>
        </p:nvGrpSpPr>
        <p:grpSpPr bwMode="auto">
          <a:xfrm>
            <a:off x="4067175" y="3082925"/>
            <a:ext cx="314325" cy="246063"/>
            <a:chOff x="2880" y="2976"/>
            <a:chExt cx="408" cy="363"/>
          </a:xfrm>
        </p:grpSpPr>
        <p:sp>
          <p:nvSpPr>
            <p:cNvPr id="35874" name="Oval 37"/>
            <p:cNvSpPr>
              <a:spLocks noChangeArrowheads="1"/>
            </p:cNvSpPr>
            <p:nvPr/>
          </p:nvSpPr>
          <p:spPr bwMode="auto">
            <a:xfrm>
              <a:off x="2880" y="2976"/>
              <a:ext cx="408" cy="36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35875" name="Line 38"/>
            <p:cNvSpPr>
              <a:spLocks noChangeShapeType="1"/>
            </p:cNvSpPr>
            <p:nvPr/>
          </p:nvSpPr>
          <p:spPr bwMode="auto">
            <a:xfrm>
              <a:off x="2880" y="3158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39"/>
            <p:cNvSpPr>
              <a:spLocks noChangeShapeType="1"/>
            </p:cNvSpPr>
            <p:nvPr/>
          </p:nvSpPr>
          <p:spPr bwMode="auto">
            <a:xfrm>
              <a:off x="3061" y="2976"/>
              <a:ext cx="0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7" name="AutoShape 40"/>
          <p:cNvSpPr>
            <a:spLocks noChangeArrowheads="1"/>
          </p:cNvSpPr>
          <p:nvPr/>
        </p:nvSpPr>
        <p:spPr bwMode="auto">
          <a:xfrm>
            <a:off x="3409950" y="3511550"/>
            <a:ext cx="1579563" cy="4286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5878" name="Text Box 41"/>
          <p:cNvSpPr txBox="1">
            <a:spLocks noChangeArrowheads="1"/>
          </p:cNvSpPr>
          <p:nvPr/>
        </p:nvSpPr>
        <p:spPr bwMode="auto">
          <a:xfrm>
            <a:off x="3641725" y="3598863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(AL)</a:t>
            </a:r>
            <a:r>
              <a:rPr lang="en-US" altLang="zh-CN" sz="1600" baseline="-25000">
                <a:solidFill>
                  <a:schemeClr val="bg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 =1?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79" name="Text Box 42"/>
          <p:cNvSpPr txBox="1">
            <a:spLocks noChangeArrowheads="1"/>
          </p:cNvSpPr>
          <p:nvPr/>
        </p:nvSpPr>
        <p:spPr bwMode="auto">
          <a:xfrm>
            <a:off x="3268663" y="4087813"/>
            <a:ext cx="191928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计数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BL   (BL)+1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80" name="Group 43"/>
          <p:cNvGrpSpPr/>
          <p:nvPr/>
        </p:nvGrpSpPr>
        <p:grpSpPr bwMode="auto">
          <a:xfrm>
            <a:off x="4140200" y="4194175"/>
            <a:ext cx="293688" cy="171450"/>
            <a:chOff x="1292" y="1979"/>
            <a:chExt cx="953" cy="680"/>
          </a:xfrm>
        </p:grpSpPr>
        <p:sp>
          <p:nvSpPr>
            <p:cNvPr id="35881" name="Line 4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5" name="Text Box 48"/>
          <p:cNvSpPr txBox="1">
            <a:spLocks noChangeArrowheads="1"/>
          </p:cNvSpPr>
          <p:nvPr/>
        </p:nvSpPr>
        <p:spPr bwMode="auto">
          <a:xfrm>
            <a:off x="3036888" y="4578350"/>
            <a:ext cx="2327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修改指针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SI   (SI)+1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86" name="Group 49"/>
          <p:cNvGrpSpPr/>
          <p:nvPr/>
        </p:nvGrpSpPr>
        <p:grpSpPr bwMode="auto">
          <a:xfrm>
            <a:off x="4356100" y="4697413"/>
            <a:ext cx="293688" cy="171450"/>
            <a:chOff x="1292" y="1979"/>
            <a:chExt cx="953" cy="680"/>
          </a:xfrm>
        </p:grpSpPr>
        <p:sp>
          <p:nvSpPr>
            <p:cNvPr id="35887" name="Line 50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51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2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3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91" name="Text Box 54"/>
          <p:cNvSpPr txBox="1">
            <a:spLocks noChangeArrowheads="1"/>
          </p:cNvSpPr>
          <p:nvPr/>
        </p:nvSpPr>
        <p:spPr bwMode="auto">
          <a:xfrm>
            <a:off x="3317875" y="5006975"/>
            <a:ext cx="19208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计数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CX   (CX)-1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892" name="Group 55"/>
          <p:cNvGrpSpPr/>
          <p:nvPr/>
        </p:nvGrpSpPr>
        <p:grpSpPr bwMode="auto">
          <a:xfrm>
            <a:off x="4260850" y="5084763"/>
            <a:ext cx="293688" cy="171450"/>
            <a:chOff x="1292" y="1979"/>
            <a:chExt cx="953" cy="680"/>
          </a:xfrm>
        </p:grpSpPr>
        <p:sp>
          <p:nvSpPr>
            <p:cNvPr id="35893" name="Line 5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5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5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5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97" name="AutoShape 60"/>
          <p:cNvSpPr>
            <a:spLocks noChangeArrowheads="1"/>
          </p:cNvSpPr>
          <p:nvPr/>
        </p:nvSpPr>
        <p:spPr bwMode="auto">
          <a:xfrm>
            <a:off x="3454400" y="5472113"/>
            <a:ext cx="1579563" cy="4286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5898" name="Text Box 61"/>
          <p:cNvSpPr txBox="1">
            <a:spLocks noChangeArrowheads="1"/>
          </p:cNvSpPr>
          <p:nvPr/>
        </p:nvSpPr>
        <p:spPr bwMode="auto">
          <a:xfrm>
            <a:off x="3722688" y="5559425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(CX) =0?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99" name="Text Box 62"/>
          <p:cNvSpPr txBox="1">
            <a:spLocks noChangeArrowheads="1"/>
          </p:cNvSpPr>
          <p:nvPr/>
        </p:nvSpPr>
        <p:spPr bwMode="auto">
          <a:xfrm>
            <a:off x="3238500" y="6110288"/>
            <a:ext cx="2341563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存结果  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NUM   (BL)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35900" name="Group 63"/>
          <p:cNvGrpSpPr/>
          <p:nvPr/>
        </p:nvGrpSpPr>
        <p:grpSpPr bwMode="auto">
          <a:xfrm>
            <a:off x="4597400" y="6210300"/>
            <a:ext cx="295275" cy="171450"/>
            <a:chOff x="1292" y="1979"/>
            <a:chExt cx="953" cy="680"/>
          </a:xfrm>
        </p:grpSpPr>
        <p:sp>
          <p:nvSpPr>
            <p:cNvPr id="35901" name="Line 64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65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66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67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05" name="AutoShape 68"/>
          <p:cNvSpPr>
            <a:spLocks noChangeArrowheads="1"/>
          </p:cNvSpPr>
          <p:nvPr/>
        </p:nvSpPr>
        <p:spPr bwMode="auto">
          <a:xfrm>
            <a:off x="3883025" y="6511925"/>
            <a:ext cx="731838" cy="227013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3805238" y="6477000"/>
            <a:ext cx="693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</a:rPr>
              <a:t> 结束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07" name="Line 70"/>
          <p:cNvSpPr>
            <a:spLocks noChangeShapeType="1"/>
          </p:cNvSpPr>
          <p:nvPr/>
        </p:nvSpPr>
        <p:spPr bwMode="auto">
          <a:xfrm>
            <a:off x="4197350" y="1212850"/>
            <a:ext cx="0" cy="122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8" name="Line 71"/>
          <p:cNvSpPr>
            <a:spLocks noChangeShapeType="1"/>
          </p:cNvSpPr>
          <p:nvPr/>
        </p:nvSpPr>
        <p:spPr bwMode="auto">
          <a:xfrm>
            <a:off x="4197350" y="1887538"/>
            <a:ext cx="0" cy="120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9" name="Line 72"/>
          <p:cNvSpPr>
            <a:spLocks noChangeShapeType="1"/>
          </p:cNvSpPr>
          <p:nvPr/>
        </p:nvSpPr>
        <p:spPr bwMode="auto">
          <a:xfrm>
            <a:off x="4197350" y="2316163"/>
            <a:ext cx="0" cy="3063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0" name="Line 73"/>
          <p:cNvSpPr>
            <a:spLocks noChangeShapeType="1"/>
          </p:cNvSpPr>
          <p:nvPr/>
        </p:nvSpPr>
        <p:spPr bwMode="auto">
          <a:xfrm>
            <a:off x="4197350" y="2960688"/>
            <a:ext cx="0" cy="603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1" name="Line 74"/>
          <p:cNvSpPr>
            <a:spLocks noChangeShapeType="1"/>
          </p:cNvSpPr>
          <p:nvPr/>
        </p:nvSpPr>
        <p:spPr bwMode="auto">
          <a:xfrm>
            <a:off x="4197350" y="3328988"/>
            <a:ext cx="0" cy="1825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2" name="Line 75"/>
          <p:cNvSpPr>
            <a:spLocks noChangeShapeType="1"/>
          </p:cNvSpPr>
          <p:nvPr/>
        </p:nvSpPr>
        <p:spPr bwMode="auto">
          <a:xfrm>
            <a:off x="4197350" y="3941763"/>
            <a:ext cx="0" cy="120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3" name="Line 76"/>
          <p:cNvSpPr>
            <a:spLocks noChangeShapeType="1"/>
          </p:cNvSpPr>
          <p:nvPr/>
        </p:nvSpPr>
        <p:spPr bwMode="auto">
          <a:xfrm>
            <a:off x="4197350" y="4368800"/>
            <a:ext cx="0" cy="184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4" name="Line 77"/>
          <p:cNvSpPr>
            <a:spLocks noChangeShapeType="1"/>
          </p:cNvSpPr>
          <p:nvPr/>
        </p:nvSpPr>
        <p:spPr bwMode="auto">
          <a:xfrm>
            <a:off x="4197350" y="48593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5" name="Line 78"/>
          <p:cNvSpPr>
            <a:spLocks noChangeShapeType="1"/>
          </p:cNvSpPr>
          <p:nvPr/>
        </p:nvSpPr>
        <p:spPr bwMode="auto">
          <a:xfrm>
            <a:off x="4197350" y="5289550"/>
            <a:ext cx="0" cy="182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6" name="Line 79"/>
          <p:cNvSpPr>
            <a:spLocks noChangeShapeType="1"/>
          </p:cNvSpPr>
          <p:nvPr/>
        </p:nvSpPr>
        <p:spPr bwMode="auto">
          <a:xfrm>
            <a:off x="4197350" y="5900738"/>
            <a:ext cx="0" cy="184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7" name="Line 80"/>
          <p:cNvSpPr>
            <a:spLocks noChangeShapeType="1"/>
          </p:cNvSpPr>
          <p:nvPr/>
        </p:nvSpPr>
        <p:spPr bwMode="auto">
          <a:xfrm>
            <a:off x="4197350" y="6391275"/>
            <a:ext cx="0" cy="122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8" name="Line 81"/>
          <p:cNvSpPr>
            <a:spLocks noChangeShapeType="1"/>
          </p:cNvSpPr>
          <p:nvPr/>
        </p:nvSpPr>
        <p:spPr bwMode="auto">
          <a:xfrm flipH="1">
            <a:off x="1512888" y="5684838"/>
            <a:ext cx="19748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Line 82"/>
          <p:cNvSpPr>
            <a:spLocks noChangeShapeType="1"/>
          </p:cNvSpPr>
          <p:nvPr/>
        </p:nvSpPr>
        <p:spPr bwMode="auto">
          <a:xfrm flipV="1">
            <a:off x="1512888" y="2498725"/>
            <a:ext cx="0" cy="3186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Line 83"/>
          <p:cNvSpPr>
            <a:spLocks noChangeShapeType="1"/>
          </p:cNvSpPr>
          <p:nvPr/>
        </p:nvSpPr>
        <p:spPr bwMode="auto">
          <a:xfrm>
            <a:off x="1512888" y="2498725"/>
            <a:ext cx="26844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Text Box 84"/>
          <p:cNvSpPr txBox="1">
            <a:spLocks noChangeArrowheads="1"/>
          </p:cNvSpPr>
          <p:nvPr/>
        </p:nvSpPr>
        <p:spPr bwMode="auto">
          <a:xfrm>
            <a:off x="4370388" y="2341563"/>
            <a:ext cx="893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EXCHANG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2" name="Text Box 85"/>
          <p:cNvSpPr txBox="1">
            <a:spLocks noChangeArrowheads="1"/>
          </p:cNvSpPr>
          <p:nvPr/>
        </p:nvSpPr>
        <p:spPr bwMode="auto">
          <a:xfrm>
            <a:off x="4356100" y="5807075"/>
            <a:ext cx="327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3" name="Text Box 86"/>
          <p:cNvSpPr txBox="1">
            <a:spLocks noChangeArrowheads="1"/>
          </p:cNvSpPr>
          <p:nvPr/>
        </p:nvSpPr>
        <p:spPr bwMode="auto">
          <a:xfrm>
            <a:off x="4435475" y="3789363"/>
            <a:ext cx="32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4" name="Text Box 87"/>
          <p:cNvSpPr txBox="1">
            <a:spLocks noChangeArrowheads="1"/>
          </p:cNvSpPr>
          <p:nvPr/>
        </p:nvSpPr>
        <p:spPr bwMode="auto">
          <a:xfrm>
            <a:off x="2936875" y="5376863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5" name="Text Box 88"/>
          <p:cNvSpPr txBox="1">
            <a:spLocks noChangeArrowheads="1"/>
          </p:cNvSpPr>
          <p:nvPr/>
        </p:nvSpPr>
        <p:spPr bwMode="auto">
          <a:xfrm>
            <a:off x="2776538" y="3419475"/>
            <a:ext cx="32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/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26" name="Line 89"/>
          <p:cNvSpPr>
            <a:spLocks noChangeShapeType="1"/>
          </p:cNvSpPr>
          <p:nvPr/>
        </p:nvSpPr>
        <p:spPr bwMode="auto">
          <a:xfrm flipH="1">
            <a:off x="1908175" y="3724275"/>
            <a:ext cx="15001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7" name="Line 90"/>
          <p:cNvSpPr>
            <a:spLocks noChangeShapeType="1"/>
          </p:cNvSpPr>
          <p:nvPr/>
        </p:nvSpPr>
        <p:spPr bwMode="auto">
          <a:xfrm>
            <a:off x="1908175" y="3724275"/>
            <a:ext cx="0" cy="735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8" name="Line 91"/>
          <p:cNvSpPr>
            <a:spLocks noChangeShapeType="1"/>
          </p:cNvSpPr>
          <p:nvPr/>
        </p:nvSpPr>
        <p:spPr bwMode="auto">
          <a:xfrm>
            <a:off x="1908175" y="4459288"/>
            <a:ext cx="22891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9" name="Text Box 92"/>
          <p:cNvSpPr txBox="1">
            <a:spLocks noChangeArrowheads="1"/>
          </p:cNvSpPr>
          <p:nvPr/>
        </p:nvSpPr>
        <p:spPr bwMode="auto">
          <a:xfrm>
            <a:off x="4335463" y="43021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NEXT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930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47CCE74-FDB5-4EF2-8317-4D53254F10B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3"/>
          <p:cNvSpPr>
            <a:spLocks noChangeShapeType="1"/>
          </p:cNvSpPr>
          <p:nvPr/>
        </p:nvSpPr>
        <p:spPr bwMode="auto">
          <a:xfrm>
            <a:off x="1116013" y="765175"/>
            <a:ext cx="76692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619250" y="765175"/>
            <a:ext cx="11207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SATRT: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EXCHANG:</a:t>
            </a:r>
            <a:endParaRPr lang="en-US" altLang="zh-CN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NEXT: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132138" y="781050"/>
            <a:ext cx="5761037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DB 2,-3,-4,-5,34,-4,0,3,4,24,-8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EQU  $-DA1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DB   ?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  PARA STACK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DW  20H DUP(0)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ASSUME  CS:COSEG,DS:DATA    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DS,AX                 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SI,OFFSET DA1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；取数组首址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CX,COUNT-1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；取数据个数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-1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XOR   BL,BL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   AL,[SI]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；取相邻两数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XOR   AL,[SI+1]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；相邻两数异或运算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TEST  AL,80H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；测试运算结果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JE    NEXT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；相邻两数符号相同？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INC   BL  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；不相同，计数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INC   SI                  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；修改指针 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AE1998B-59FA-481B-9481-D51701488AB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3059113" y="836613"/>
            <a:ext cx="5441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LOOP  EXCHANG          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；未完，继续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NUM,BL           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；存结果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INT   21H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   START 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619250" y="19177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1187450" y="2781300"/>
            <a:ext cx="76692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8FDC15B-6FF3-42DA-A6C9-7E21F0597834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2</a:t>
            </a:r>
            <a:r>
              <a:rPr lang="zh-CN" altLang="en-US">
                <a:solidFill>
                  <a:srgbClr val="00FFFF"/>
                </a:solidFill>
              </a:rPr>
              <a:t>、用条件控制循环</a:t>
            </a:r>
            <a:endParaRPr lang="zh-CN" altLang="en-US">
              <a:solidFill>
                <a:srgbClr val="00FFFF"/>
              </a:solidFill>
            </a:endParaRPr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找出一个终止循环的条件，每循环一次，对条件进行一次检测。满足终止循环的条件，退出循环，否则继续。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通常选用条件转移指令来控制循环是否结束。</a:t>
            </a:r>
            <a:endParaRPr lang="zh-CN" altLang="en-US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循环控制方法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>
            <a:spLocks noChangeArrowheads="1"/>
          </p:cNvSpPr>
          <p:nvPr/>
        </p:nvSpPr>
        <p:spPr bwMode="auto">
          <a:xfrm>
            <a:off x="468313" y="25400"/>
            <a:ext cx="8675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	例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10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编制一程序，产生给定数以内的斐波纳契数数列，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	     并把个数存入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LEN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单元中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971550" y="9080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832225" y="842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547813" y="836613"/>
            <a:ext cx="6480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DATA     SEGMENT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FIBONA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DW   40H DUP(0)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NUM</a:t>
            </a:r>
            <a:r>
              <a:rPr lang="en-US" altLang="zh-CN" sz="2400">
                <a:latin typeface="Times New Roman" panose="02020603050405020304" pitchFamily="18" charset="0"/>
              </a:rPr>
              <a:t>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DW   500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400">
                <a:solidFill>
                  <a:srgbClr val="FFC000"/>
                </a:solidFill>
                <a:latin typeface="Times New Roman" panose="02020603050405020304" pitchFamily="18" charset="0"/>
              </a:rPr>
              <a:t>数值小于等于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500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LEN</a:t>
            </a:r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DB   ?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；存放产生数字个数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DATA    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SEGMENT  PARA STACK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DW   20H DUP(0)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CONSEG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ASSUME  CS:CONSEG,DS:DATA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START: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AX,DATA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MOV   DS,AX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 MOV   DI,OFFSET FIBONA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XOR   CL,CL           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 MOV   AX,0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>
            <a:spLocks noChangeArrowheads="1"/>
          </p:cNvSpPr>
          <p:nvPr/>
        </p:nvSpPr>
        <p:spPr bwMode="auto">
          <a:xfrm>
            <a:off x="3040063" y="482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1835150" y="404813"/>
            <a:ext cx="67373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MOV   BX,  1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LOP:  </a:t>
            </a: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[DI],AX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XCHG  AX,BX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ADD   AX,BX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	ADD   DI,TYPE FIBONA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	INC   CL 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CMP   AX,NUM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JA    ENDO   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；高于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500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，结束循环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JMP   LOP     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；否则，继续循环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ENDO:MOV   LEN,CL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 AH,4CH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INT   21H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CONSEG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    END   START 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AFA6D68-DEAC-478C-805C-6DFF36B7EAB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分清内外循环的任务和要求，划分内外循环中有规律变化的参数：地址指针、计数器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r>
              <a:rPr lang="zh-CN" altLang="en-US"/>
              <a:t>确定内外循环的控制方法和具体实施。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四、多重循环程序设计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ChangeArrowheads="1"/>
          </p:cNvSpPr>
          <p:nvPr/>
        </p:nvSpPr>
        <p:spPr bwMode="auto">
          <a:xfrm>
            <a:off x="2625725" y="71438"/>
            <a:ext cx="577850" cy="261937"/>
          </a:xfrm>
          <a:prstGeom prst="flowChartAlternateProcess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2482850" y="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开始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690688" y="5667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DI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存放九九表首址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60" name="Group 5"/>
          <p:cNvGrpSpPr/>
          <p:nvPr/>
        </p:nvGrpSpPr>
        <p:grpSpPr bwMode="auto">
          <a:xfrm>
            <a:off x="2051050" y="692150"/>
            <a:ext cx="215900" cy="144463"/>
            <a:chOff x="1292" y="1979"/>
            <a:chExt cx="953" cy="680"/>
          </a:xfrm>
        </p:grpSpPr>
        <p:sp>
          <p:nvSpPr>
            <p:cNvPr id="45061" name="Line 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2" name="Line 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Line 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Line 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1979613" y="1196975"/>
            <a:ext cx="1793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行号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   J    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1690688" y="5667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DI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存放九九表首址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67" name="Group 12"/>
          <p:cNvGrpSpPr/>
          <p:nvPr/>
        </p:nvGrpSpPr>
        <p:grpSpPr bwMode="auto">
          <a:xfrm>
            <a:off x="2051050" y="692150"/>
            <a:ext cx="215900" cy="144463"/>
            <a:chOff x="1292" y="1979"/>
            <a:chExt cx="953" cy="680"/>
          </a:xfrm>
        </p:grpSpPr>
        <p:sp>
          <p:nvSpPr>
            <p:cNvPr id="45068" name="Line 13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4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5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6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2" name="Group 17"/>
          <p:cNvGrpSpPr/>
          <p:nvPr/>
        </p:nvGrpSpPr>
        <p:grpSpPr bwMode="auto">
          <a:xfrm>
            <a:off x="3201988" y="1339850"/>
            <a:ext cx="215900" cy="144463"/>
            <a:chOff x="1292" y="1979"/>
            <a:chExt cx="953" cy="680"/>
          </a:xfrm>
        </p:grpSpPr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1619250" y="1773238"/>
            <a:ext cx="24796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外循环次数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CX    9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78" name="Text Box 23"/>
          <p:cNvSpPr txBox="1">
            <a:spLocks noChangeArrowheads="1"/>
          </p:cNvSpPr>
          <p:nvPr/>
        </p:nvSpPr>
        <p:spPr bwMode="auto">
          <a:xfrm>
            <a:off x="1403350" y="2349500"/>
            <a:ext cx="30511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暂存外循环次数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   PUSH CX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2338388" y="2924175"/>
            <a:ext cx="11080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    J+1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0" name="Text Box 25"/>
          <p:cNvSpPr txBox="1">
            <a:spLocks noChangeArrowheads="1"/>
          </p:cNvSpPr>
          <p:nvPr/>
        </p:nvSpPr>
        <p:spPr bwMode="auto">
          <a:xfrm>
            <a:off x="2122488" y="3500438"/>
            <a:ext cx="1450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列号：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   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1763713" y="4076700"/>
            <a:ext cx="2479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内循环次数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CX    9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82" name="Text Box 27"/>
          <p:cNvSpPr txBox="1">
            <a:spLocks noChangeArrowheads="1"/>
          </p:cNvSpPr>
          <p:nvPr/>
        </p:nvSpPr>
        <p:spPr bwMode="auto">
          <a:xfrm>
            <a:off x="2411413" y="4652963"/>
            <a:ext cx="9937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   I+1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83" name="Group 28"/>
          <p:cNvGrpSpPr/>
          <p:nvPr/>
        </p:nvGrpSpPr>
        <p:grpSpPr bwMode="auto">
          <a:xfrm>
            <a:off x="2698750" y="3068638"/>
            <a:ext cx="215900" cy="144462"/>
            <a:chOff x="1292" y="1979"/>
            <a:chExt cx="953" cy="680"/>
          </a:xfrm>
        </p:grpSpPr>
        <p:sp>
          <p:nvSpPr>
            <p:cNvPr id="45084" name="Line 29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30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Line 31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2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8" name="Text Box 33"/>
          <p:cNvSpPr txBox="1">
            <a:spLocks noChangeArrowheads="1"/>
          </p:cNvSpPr>
          <p:nvPr/>
        </p:nvSpPr>
        <p:spPr bwMode="auto">
          <a:xfrm>
            <a:off x="2338388" y="5229225"/>
            <a:ext cx="12223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AL    I*J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89" name="Group 34"/>
          <p:cNvGrpSpPr/>
          <p:nvPr/>
        </p:nvGrpSpPr>
        <p:grpSpPr bwMode="auto">
          <a:xfrm>
            <a:off x="2698750" y="5373688"/>
            <a:ext cx="215900" cy="144462"/>
            <a:chOff x="1292" y="1979"/>
            <a:chExt cx="953" cy="680"/>
          </a:xfrm>
        </p:grpSpPr>
        <p:sp>
          <p:nvSpPr>
            <p:cNvPr id="45090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Line 36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37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Line 38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4" name="Text Box 39"/>
          <p:cNvSpPr txBox="1">
            <a:spLocks noChangeArrowheads="1"/>
          </p:cNvSpPr>
          <p:nvPr/>
        </p:nvSpPr>
        <p:spPr bwMode="auto">
          <a:xfrm>
            <a:off x="1835150" y="5876925"/>
            <a:ext cx="23653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存数  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(DI)    (AL)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95" name="Group 40"/>
          <p:cNvGrpSpPr/>
          <p:nvPr/>
        </p:nvGrpSpPr>
        <p:grpSpPr bwMode="auto">
          <a:xfrm>
            <a:off x="3273425" y="6019800"/>
            <a:ext cx="215900" cy="144463"/>
            <a:chOff x="1292" y="1979"/>
            <a:chExt cx="953" cy="680"/>
          </a:xfrm>
        </p:grpSpPr>
        <p:sp>
          <p:nvSpPr>
            <p:cNvPr id="45096" name="Line 4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4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Line 4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00" name="Group 45"/>
          <p:cNvGrpSpPr/>
          <p:nvPr/>
        </p:nvGrpSpPr>
        <p:grpSpPr bwMode="auto">
          <a:xfrm>
            <a:off x="3563938" y="1916113"/>
            <a:ext cx="215900" cy="144462"/>
            <a:chOff x="1292" y="1979"/>
            <a:chExt cx="953" cy="680"/>
          </a:xfrm>
        </p:grpSpPr>
        <p:sp>
          <p:nvSpPr>
            <p:cNvPr id="45101" name="Line 4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Line 4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4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Line 4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05" name="Group 50"/>
          <p:cNvGrpSpPr/>
          <p:nvPr/>
        </p:nvGrpSpPr>
        <p:grpSpPr bwMode="auto">
          <a:xfrm>
            <a:off x="3059113" y="3644900"/>
            <a:ext cx="215900" cy="144463"/>
            <a:chOff x="1292" y="1979"/>
            <a:chExt cx="953" cy="680"/>
          </a:xfrm>
        </p:grpSpPr>
        <p:sp>
          <p:nvSpPr>
            <p:cNvPr id="45106" name="Line 5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Line 5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Line 5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Line 5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10" name="Group 55"/>
          <p:cNvGrpSpPr/>
          <p:nvPr/>
        </p:nvGrpSpPr>
        <p:grpSpPr bwMode="auto">
          <a:xfrm>
            <a:off x="3706813" y="4221163"/>
            <a:ext cx="215900" cy="144462"/>
            <a:chOff x="1292" y="1979"/>
            <a:chExt cx="953" cy="680"/>
          </a:xfrm>
        </p:grpSpPr>
        <p:sp>
          <p:nvSpPr>
            <p:cNvPr id="45111" name="Line 56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Line 57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Line 58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" name="Line 59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15" name="Group 60"/>
          <p:cNvGrpSpPr/>
          <p:nvPr/>
        </p:nvGrpSpPr>
        <p:grpSpPr bwMode="auto">
          <a:xfrm>
            <a:off x="2698750" y="4797425"/>
            <a:ext cx="215900" cy="144463"/>
            <a:chOff x="1292" y="1979"/>
            <a:chExt cx="953" cy="680"/>
          </a:xfrm>
        </p:grpSpPr>
        <p:sp>
          <p:nvSpPr>
            <p:cNvPr id="45116" name="Line 61"/>
            <p:cNvSpPr>
              <a:spLocks noChangeShapeType="1"/>
            </p:cNvSpPr>
            <p:nvPr/>
          </p:nvSpPr>
          <p:spPr bwMode="auto">
            <a:xfrm>
              <a:off x="1565" y="220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" name="Line 62"/>
            <p:cNvSpPr>
              <a:spLocks noChangeShapeType="1"/>
            </p:cNvSpPr>
            <p:nvPr/>
          </p:nvSpPr>
          <p:spPr bwMode="auto">
            <a:xfrm>
              <a:off x="1565" y="2523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Line 63"/>
            <p:cNvSpPr>
              <a:spLocks noChangeShapeType="1"/>
            </p:cNvSpPr>
            <p:nvPr/>
          </p:nvSpPr>
          <p:spPr bwMode="auto">
            <a:xfrm flipH="1">
              <a:off x="1292" y="1979"/>
              <a:ext cx="589" cy="4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Line 64"/>
            <p:cNvSpPr>
              <a:spLocks noChangeShapeType="1"/>
            </p:cNvSpPr>
            <p:nvPr/>
          </p:nvSpPr>
          <p:spPr bwMode="auto">
            <a:xfrm>
              <a:off x="1292" y="2387"/>
              <a:ext cx="59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" name="Line 65"/>
          <p:cNvSpPr>
            <a:spLocks noChangeShapeType="1"/>
          </p:cNvSpPr>
          <p:nvPr/>
        </p:nvSpPr>
        <p:spPr bwMode="auto">
          <a:xfrm>
            <a:off x="2987675" y="5589588"/>
            <a:ext cx="0" cy="287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66"/>
          <p:cNvSpPr>
            <a:spLocks noChangeShapeType="1"/>
          </p:cNvSpPr>
          <p:nvPr/>
        </p:nvSpPr>
        <p:spPr bwMode="auto">
          <a:xfrm>
            <a:off x="2987675" y="50133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2" name="Line 67"/>
          <p:cNvSpPr>
            <a:spLocks noChangeShapeType="1"/>
          </p:cNvSpPr>
          <p:nvPr/>
        </p:nvSpPr>
        <p:spPr bwMode="auto">
          <a:xfrm>
            <a:off x="2987675" y="386080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3" name="Line 68"/>
          <p:cNvSpPr>
            <a:spLocks noChangeShapeType="1"/>
          </p:cNvSpPr>
          <p:nvPr/>
        </p:nvSpPr>
        <p:spPr bwMode="auto">
          <a:xfrm>
            <a:off x="2987675" y="3284538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4" name="Line 69"/>
          <p:cNvSpPr>
            <a:spLocks noChangeShapeType="1"/>
          </p:cNvSpPr>
          <p:nvPr/>
        </p:nvSpPr>
        <p:spPr bwMode="auto">
          <a:xfrm>
            <a:off x="2987675" y="27082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5" name="Line 70"/>
          <p:cNvSpPr>
            <a:spLocks noChangeShapeType="1"/>
          </p:cNvSpPr>
          <p:nvPr/>
        </p:nvSpPr>
        <p:spPr bwMode="auto">
          <a:xfrm>
            <a:off x="2987675" y="443706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6" name="Line 71"/>
          <p:cNvSpPr>
            <a:spLocks noChangeShapeType="1"/>
          </p:cNvSpPr>
          <p:nvPr/>
        </p:nvSpPr>
        <p:spPr bwMode="auto">
          <a:xfrm>
            <a:off x="2987675" y="213360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7" name="Line 72"/>
          <p:cNvSpPr>
            <a:spLocks noChangeShapeType="1"/>
          </p:cNvSpPr>
          <p:nvPr/>
        </p:nvSpPr>
        <p:spPr bwMode="auto">
          <a:xfrm>
            <a:off x="2987675" y="1557338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8" name="Line 73"/>
          <p:cNvSpPr>
            <a:spLocks noChangeShapeType="1"/>
          </p:cNvSpPr>
          <p:nvPr/>
        </p:nvSpPr>
        <p:spPr bwMode="auto">
          <a:xfrm>
            <a:off x="2987675" y="9810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9" name="Line 74"/>
          <p:cNvSpPr>
            <a:spLocks noChangeShapeType="1"/>
          </p:cNvSpPr>
          <p:nvPr/>
        </p:nvSpPr>
        <p:spPr bwMode="auto">
          <a:xfrm>
            <a:off x="2987675" y="33337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75"/>
          <p:cNvSpPr>
            <a:spLocks noChangeShapeType="1"/>
          </p:cNvSpPr>
          <p:nvPr/>
        </p:nvSpPr>
        <p:spPr bwMode="auto">
          <a:xfrm flipV="1">
            <a:off x="466725" y="2276475"/>
            <a:ext cx="0" cy="4248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1" name="Line 76"/>
          <p:cNvSpPr>
            <a:spLocks noChangeShapeType="1"/>
          </p:cNvSpPr>
          <p:nvPr/>
        </p:nvSpPr>
        <p:spPr bwMode="auto">
          <a:xfrm>
            <a:off x="466725" y="2276475"/>
            <a:ext cx="24495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2" name="Text Box 77"/>
          <p:cNvSpPr txBox="1">
            <a:spLocks noChangeArrowheads="1"/>
          </p:cNvSpPr>
          <p:nvPr/>
        </p:nvSpPr>
        <p:spPr bwMode="auto">
          <a:xfrm>
            <a:off x="3111500" y="2060575"/>
            <a:ext cx="590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LOP1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3" name="Text Box 78"/>
          <p:cNvSpPr txBox="1">
            <a:spLocks noChangeArrowheads="1"/>
          </p:cNvSpPr>
          <p:nvPr/>
        </p:nvSpPr>
        <p:spPr bwMode="auto">
          <a:xfrm>
            <a:off x="2987675" y="4365625"/>
            <a:ext cx="590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</a:rPr>
              <a:t>LOP2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4" name="Line 79"/>
          <p:cNvSpPr>
            <a:spLocks noChangeShapeType="1"/>
          </p:cNvSpPr>
          <p:nvPr/>
        </p:nvSpPr>
        <p:spPr bwMode="auto">
          <a:xfrm flipV="1">
            <a:off x="1042988" y="4581525"/>
            <a:ext cx="0" cy="1943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5" name="Line 80"/>
          <p:cNvSpPr>
            <a:spLocks noChangeShapeType="1"/>
          </p:cNvSpPr>
          <p:nvPr/>
        </p:nvSpPr>
        <p:spPr bwMode="auto">
          <a:xfrm>
            <a:off x="1042988" y="4581525"/>
            <a:ext cx="19446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6" name="Line 82"/>
          <p:cNvSpPr>
            <a:spLocks noChangeShapeType="1"/>
          </p:cNvSpPr>
          <p:nvPr/>
        </p:nvSpPr>
        <p:spPr bwMode="auto">
          <a:xfrm>
            <a:off x="2987675" y="6237288"/>
            <a:ext cx="0" cy="2873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7" name="Oval 83"/>
          <p:cNvSpPr>
            <a:spLocks noChangeArrowheads="1"/>
          </p:cNvSpPr>
          <p:nvPr/>
        </p:nvSpPr>
        <p:spPr bwMode="auto">
          <a:xfrm>
            <a:off x="2843213" y="65643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38" name="Text Box 84"/>
          <p:cNvSpPr txBox="1">
            <a:spLocks noChangeArrowheads="1"/>
          </p:cNvSpPr>
          <p:nvPr/>
        </p:nvSpPr>
        <p:spPr bwMode="auto">
          <a:xfrm>
            <a:off x="2843213" y="64912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39" name="Oval 85"/>
          <p:cNvSpPr>
            <a:spLocks noChangeArrowheads="1"/>
          </p:cNvSpPr>
          <p:nvPr/>
        </p:nvSpPr>
        <p:spPr bwMode="auto">
          <a:xfrm>
            <a:off x="898525" y="65643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40" name="Text Box 86"/>
          <p:cNvSpPr txBox="1">
            <a:spLocks noChangeArrowheads="1"/>
          </p:cNvSpPr>
          <p:nvPr/>
        </p:nvSpPr>
        <p:spPr bwMode="auto">
          <a:xfrm>
            <a:off x="898525" y="6491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141" name="Oval 87"/>
          <p:cNvSpPr>
            <a:spLocks noChangeArrowheads="1"/>
          </p:cNvSpPr>
          <p:nvPr/>
        </p:nvSpPr>
        <p:spPr bwMode="auto">
          <a:xfrm>
            <a:off x="250825" y="65643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142" name="Text Box 88"/>
          <p:cNvSpPr txBox="1">
            <a:spLocks noChangeArrowheads="1"/>
          </p:cNvSpPr>
          <p:nvPr/>
        </p:nvSpPr>
        <p:spPr bwMode="auto">
          <a:xfrm>
            <a:off x="250825" y="6491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5143" name="Group 89"/>
          <p:cNvGrpSpPr/>
          <p:nvPr/>
        </p:nvGrpSpPr>
        <p:grpSpPr bwMode="auto">
          <a:xfrm>
            <a:off x="4572000" y="1052513"/>
            <a:ext cx="4392613" cy="5480050"/>
            <a:chOff x="2880" y="795"/>
            <a:chExt cx="2767" cy="3452"/>
          </a:xfrm>
        </p:grpSpPr>
        <p:sp>
          <p:nvSpPr>
            <p:cNvPr id="45144" name="Text Box 90"/>
            <p:cNvSpPr txBox="1">
              <a:spLocks noChangeArrowheads="1"/>
            </p:cNvSpPr>
            <p:nvPr/>
          </p:nvSpPr>
          <p:spPr bwMode="auto">
            <a:xfrm>
              <a:off x="3588" y="1113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修改指针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(DI)    (DI)+1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45" name="Group 91"/>
            <p:cNvGrpSpPr/>
            <p:nvPr/>
          </p:nvGrpSpPr>
          <p:grpSpPr bwMode="auto">
            <a:xfrm>
              <a:off x="4812" y="1204"/>
              <a:ext cx="136" cy="91"/>
              <a:chOff x="1292" y="1979"/>
              <a:chExt cx="953" cy="680"/>
            </a:xfrm>
          </p:grpSpPr>
          <p:sp>
            <p:nvSpPr>
              <p:cNvPr id="45146" name="Line 92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7" name="Line 93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8" name="Line 94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9" name="Line 95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50" name="Text Box 96"/>
            <p:cNvSpPr txBox="1">
              <a:spLocks noChangeArrowheads="1"/>
            </p:cNvSpPr>
            <p:nvPr/>
          </p:nvSpPr>
          <p:spPr bwMode="auto">
            <a:xfrm>
              <a:off x="3725" y="1566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内循环次数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(CX)-1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51" name="Group 97"/>
            <p:cNvGrpSpPr/>
            <p:nvPr/>
          </p:nvGrpSpPr>
          <p:grpSpPr bwMode="auto">
            <a:xfrm>
              <a:off x="4949" y="1657"/>
              <a:ext cx="136" cy="91"/>
              <a:chOff x="1292" y="1979"/>
              <a:chExt cx="953" cy="680"/>
            </a:xfrm>
          </p:grpSpPr>
          <p:sp>
            <p:nvSpPr>
              <p:cNvPr id="45152" name="Line 98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3" name="Line 99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4" name="Line 100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5" name="Line 101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56" name="AutoShape 102"/>
            <p:cNvSpPr>
              <a:spLocks noChangeArrowheads="1"/>
            </p:cNvSpPr>
            <p:nvPr/>
          </p:nvSpPr>
          <p:spPr bwMode="auto">
            <a:xfrm>
              <a:off x="4068" y="2020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57" name="Text Box 103"/>
            <p:cNvSpPr txBox="1">
              <a:spLocks noChangeArrowheads="1"/>
            </p:cNvSpPr>
            <p:nvPr/>
          </p:nvSpPr>
          <p:spPr bwMode="auto">
            <a:xfrm>
              <a:off x="4178" y="2065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58" name="Text Box 104"/>
            <p:cNvSpPr txBox="1">
              <a:spLocks noChangeArrowheads="1"/>
            </p:cNvSpPr>
            <p:nvPr/>
          </p:nvSpPr>
          <p:spPr bwMode="auto">
            <a:xfrm>
              <a:off x="3634" y="2564"/>
              <a:ext cx="1850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恢复外循环次数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:   POP CX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59" name="Text Box 105"/>
            <p:cNvSpPr txBox="1">
              <a:spLocks noChangeArrowheads="1"/>
            </p:cNvSpPr>
            <p:nvPr/>
          </p:nvSpPr>
          <p:spPr bwMode="auto">
            <a:xfrm>
              <a:off x="3588" y="3063"/>
              <a:ext cx="192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外循环计数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(CX)-1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5160" name="Group 106"/>
            <p:cNvGrpSpPr/>
            <p:nvPr/>
          </p:nvGrpSpPr>
          <p:grpSpPr bwMode="auto">
            <a:xfrm>
              <a:off x="4813" y="3153"/>
              <a:ext cx="136" cy="91"/>
              <a:chOff x="1292" y="1979"/>
              <a:chExt cx="953" cy="680"/>
            </a:xfrm>
          </p:grpSpPr>
          <p:sp>
            <p:nvSpPr>
              <p:cNvPr id="45161" name="Line 107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2" name="Line 108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3" name="Line 109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4" name="Line 110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65" name="AutoShape 111"/>
            <p:cNvSpPr>
              <a:spLocks noChangeArrowheads="1"/>
            </p:cNvSpPr>
            <p:nvPr/>
          </p:nvSpPr>
          <p:spPr bwMode="auto">
            <a:xfrm>
              <a:off x="4068" y="3517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66" name="Text Box 112"/>
            <p:cNvSpPr txBox="1">
              <a:spLocks noChangeArrowheads="1"/>
            </p:cNvSpPr>
            <p:nvPr/>
          </p:nvSpPr>
          <p:spPr bwMode="auto">
            <a:xfrm>
              <a:off x="4178" y="356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67" name="AutoShape 113"/>
            <p:cNvSpPr>
              <a:spLocks noChangeArrowheads="1"/>
            </p:cNvSpPr>
            <p:nvPr/>
          </p:nvSpPr>
          <p:spPr bwMode="auto">
            <a:xfrm>
              <a:off x="4359" y="4061"/>
              <a:ext cx="421" cy="16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5168" name="Text Box 114"/>
            <p:cNvSpPr txBox="1">
              <a:spLocks noChangeArrowheads="1"/>
            </p:cNvSpPr>
            <p:nvPr/>
          </p:nvSpPr>
          <p:spPr bwMode="auto">
            <a:xfrm>
              <a:off x="4314" y="4016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结束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69" name="Line 115"/>
            <p:cNvSpPr>
              <a:spLocks noChangeShapeType="1"/>
            </p:cNvSpPr>
            <p:nvPr/>
          </p:nvSpPr>
          <p:spPr bwMode="auto">
            <a:xfrm flipH="1">
              <a:off x="4540" y="3834"/>
              <a:ext cx="1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0" name="Line 116"/>
            <p:cNvSpPr>
              <a:spLocks noChangeShapeType="1"/>
            </p:cNvSpPr>
            <p:nvPr/>
          </p:nvSpPr>
          <p:spPr bwMode="auto">
            <a:xfrm>
              <a:off x="4541" y="3290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" name="Line 117"/>
            <p:cNvSpPr>
              <a:spLocks noChangeShapeType="1"/>
            </p:cNvSpPr>
            <p:nvPr/>
          </p:nvSpPr>
          <p:spPr bwMode="auto">
            <a:xfrm>
              <a:off x="4541" y="2791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" name="Line 118"/>
            <p:cNvSpPr>
              <a:spLocks noChangeShapeType="1"/>
            </p:cNvSpPr>
            <p:nvPr/>
          </p:nvSpPr>
          <p:spPr bwMode="auto">
            <a:xfrm>
              <a:off x="4541" y="2337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3" name="Line 119"/>
            <p:cNvSpPr>
              <a:spLocks noChangeShapeType="1"/>
            </p:cNvSpPr>
            <p:nvPr/>
          </p:nvSpPr>
          <p:spPr bwMode="auto">
            <a:xfrm>
              <a:off x="4541" y="179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4" name="Line 120"/>
            <p:cNvSpPr>
              <a:spLocks noChangeShapeType="1"/>
            </p:cNvSpPr>
            <p:nvPr/>
          </p:nvSpPr>
          <p:spPr bwMode="auto">
            <a:xfrm>
              <a:off x="4541" y="1339"/>
              <a:ext cx="0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5" name="Text Box 121"/>
            <p:cNvSpPr txBox="1">
              <a:spLocks noChangeArrowheads="1"/>
            </p:cNvSpPr>
            <p:nvPr/>
          </p:nvSpPr>
          <p:spPr bwMode="auto">
            <a:xfrm>
              <a:off x="4632" y="3789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76" name="Line 122"/>
            <p:cNvSpPr>
              <a:spLocks noChangeShapeType="1"/>
            </p:cNvSpPr>
            <p:nvPr/>
          </p:nvSpPr>
          <p:spPr bwMode="auto">
            <a:xfrm flipH="1">
              <a:off x="2971" y="3698"/>
              <a:ext cx="1116" cy="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7" name="Line 123"/>
            <p:cNvSpPr>
              <a:spLocks noChangeShapeType="1"/>
            </p:cNvSpPr>
            <p:nvPr/>
          </p:nvSpPr>
          <p:spPr bwMode="auto">
            <a:xfrm flipV="1">
              <a:off x="2971" y="1022"/>
              <a:ext cx="0" cy="26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8" name="Line 124"/>
            <p:cNvSpPr>
              <a:spLocks noChangeShapeType="1"/>
            </p:cNvSpPr>
            <p:nvPr/>
          </p:nvSpPr>
          <p:spPr bwMode="auto">
            <a:xfrm>
              <a:off x="4541" y="1022"/>
              <a:ext cx="0" cy="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9" name="Text Box 125"/>
            <p:cNvSpPr txBox="1">
              <a:spLocks noChangeArrowheads="1"/>
            </p:cNvSpPr>
            <p:nvPr/>
          </p:nvSpPr>
          <p:spPr bwMode="auto">
            <a:xfrm>
              <a:off x="3554" y="3471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0" name="Line 126"/>
            <p:cNvSpPr>
              <a:spLocks noChangeShapeType="1"/>
            </p:cNvSpPr>
            <p:nvPr/>
          </p:nvSpPr>
          <p:spPr bwMode="auto">
            <a:xfrm flipH="1">
              <a:off x="3288" y="2156"/>
              <a:ext cx="799" cy="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1" name="Line 127"/>
            <p:cNvSpPr>
              <a:spLocks noChangeShapeType="1"/>
            </p:cNvSpPr>
            <p:nvPr/>
          </p:nvSpPr>
          <p:spPr bwMode="auto">
            <a:xfrm flipV="1">
              <a:off x="3288" y="1022"/>
              <a:ext cx="0" cy="113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2" name="Text Box 128"/>
            <p:cNvSpPr txBox="1">
              <a:spLocks noChangeArrowheads="1"/>
            </p:cNvSpPr>
            <p:nvPr/>
          </p:nvSpPr>
          <p:spPr bwMode="auto">
            <a:xfrm>
              <a:off x="4586" y="2337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3" name="Text Box 129"/>
            <p:cNvSpPr txBox="1">
              <a:spLocks noChangeArrowheads="1"/>
            </p:cNvSpPr>
            <p:nvPr/>
          </p:nvSpPr>
          <p:spPr bwMode="auto">
            <a:xfrm>
              <a:off x="3379" y="1929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4" name="Oval 130"/>
            <p:cNvSpPr>
              <a:spLocks noChangeArrowheads="1"/>
            </p:cNvSpPr>
            <p:nvPr/>
          </p:nvSpPr>
          <p:spPr bwMode="auto">
            <a:xfrm>
              <a:off x="4450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5" name="Text Box 131"/>
            <p:cNvSpPr txBox="1">
              <a:spLocks noChangeArrowheads="1"/>
            </p:cNvSpPr>
            <p:nvPr/>
          </p:nvSpPr>
          <p:spPr bwMode="auto">
            <a:xfrm>
              <a:off x="4450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6" name="Oval 132"/>
            <p:cNvSpPr>
              <a:spLocks noChangeArrowheads="1"/>
            </p:cNvSpPr>
            <p:nvPr/>
          </p:nvSpPr>
          <p:spPr bwMode="auto">
            <a:xfrm>
              <a:off x="3198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7" name="Text Box 133"/>
            <p:cNvSpPr txBox="1">
              <a:spLocks noChangeArrowheads="1"/>
            </p:cNvSpPr>
            <p:nvPr/>
          </p:nvSpPr>
          <p:spPr bwMode="auto">
            <a:xfrm>
              <a:off x="3198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188" name="Oval 134"/>
            <p:cNvSpPr>
              <a:spLocks noChangeArrowheads="1"/>
            </p:cNvSpPr>
            <p:nvPr/>
          </p:nvSpPr>
          <p:spPr bwMode="auto">
            <a:xfrm>
              <a:off x="2880" y="84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5189" name="Text Box 135"/>
            <p:cNvSpPr txBox="1">
              <a:spLocks noChangeArrowheads="1"/>
            </p:cNvSpPr>
            <p:nvPr/>
          </p:nvSpPr>
          <p:spPr bwMode="auto">
            <a:xfrm>
              <a:off x="2880" y="795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5190" name="Text Box 136"/>
          <p:cNvSpPr txBox="1">
            <a:spLocks noChangeArrowheads="1"/>
          </p:cNvSpPr>
          <p:nvPr/>
        </p:nvSpPr>
        <p:spPr bwMode="auto">
          <a:xfrm>
            <a:off x="5219700" y="188913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构造九九乘法表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191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21BFF6D-2AE1-4079-9501-3F6E63ED017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>
            <a:spLocks noChangeArrowheads="1"/>
          </p:cNvSpPr>
          <p:nvPr/>
        </p:nvSpPr>
        <p:spPr bwMode="auto">
          <a:xfrm>
            <a:off x="1992313" y="188913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在存储区中构造一个九九乘法表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971550" y="1000125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692275" y="1379538"/>
            <a:ext cx="954088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TABLE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START: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184525" y="1384300"/>
            <a:ext cx="32623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DB   9*9 DUP(0)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  PARA  SATCK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DW   20HDUP(0)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ASSUME  CS:COSEG,DS:DATA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DS,AX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109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1018484-CAEF-43A9-A0CA-78FF0B12050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32138" y="3732213"/>
            <a:ext cx="17240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LOOP  LOP2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POP   CX</a:t>
            </a:r>
            <a:endParaRPr lang="en-US" altLang="zh-CN" sz="2000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LOOP  LOP1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INT   21H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END   START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2174875" y="5572125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919788" y="3676650"/>
            <a:ext cx="2749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；修改指针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；控制内循环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；恢复外循环计数器值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；控制外循环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1222375" y="6500813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143625" y="500063"/>
            <a:ext cx="274955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；置行号初值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；置外循环计数器初值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；暂存外循环计数器值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；行号计数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；置列号初值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；置内循环计数器初值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；列号计数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AL&lt;=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行号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AL&lt;=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行号*列号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；存数据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4" name="矩形 6"/>
          <p:cNvSpPr>
            <a:spLocks noChangeArrowheads="1"/>
          </p:cNvSpPr>
          <p:nvPr/>
        </p:nvSpPr>
        <p:spPr bwMode="auto">
          <a:xfrm>
            <a:off x="3143250" y="214313"/>
            <a:ext cx="45720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DI,OFFSET  TABLE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BH,0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CX,9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FF00"/>
                </a:solidFill>
                <a:latin typeface="宋体" panose="02010600030101010101" pitchFamily="2" charset="-122"/>
              </a:rPr>
              <a:t>PUSH  CX</a:t>
            </a:r>
            <a:endParaRPr lang="en-US" altLang="zh-CN" sz="2000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BH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BL,0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CX,9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INC   BL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AL,BH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MUL   BL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MOV   [DI],AL </a:t>
            </a:r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8135" name="矩形 7"/>
          <p:cNvSpPr>
            <a:spLocks noChangeArrowheads="1"/>
          </p:cNvSpPr>
          <p:nvPr/>
        </p:nvSpPr>
        <p:spPr bwMode="auto">
          <a:xfrm>
            <a:off x="2071688" y="1143000"/>
            <a:ext cx="20002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LOP1: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 sz="20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C000"/>
                </a:solidFill>
                <a:latin typeface="宋体" panose="02010600030101010101" pitchFamily="2" charset="-122"/>
              </a:rPr>
              <a:t>LOP2:</a:t>
            </a:r>
            <a:endParaRPr lang="en-US" altLang="zh-CN" sz="2000" b="1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4813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7FA92E2-A7E8-424F-BBB1-387556AB9DF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6"/>
          <p:cNvSpPr>
            <a:spLocks noGrp="1" noChangeArrowheads="1"/>
          </p:cNvSpPr>
          <p:nvPr>
            <p:ph idx="1"/>
          </p:nvPr>
        </p:nvSpPr>
        <p:spPr>
          <a:xfrm>
            <a:off x="755650" y="115888"/>
            <a:ext cx="7848600" cy="640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设置代码段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SEGMENT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ASSUME CS: CODE, DS:DATA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START: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MOV AX, DATA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DS,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AX, 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ADD AX, Y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SAL AX, 1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BX,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CL, 2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SAL AX, CL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ADD AX, BX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MOV Z, AX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MOV AH, 4CH</a:t>
            </a:r>
            <a:endParaRPr lang="en-US" altLang="zh-CN" sz="20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INT 21H</a:t>
            </a:r>
            <a:endParaRPr lang="en-US" altLang="zh-CN" sz="2000" b="1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ENDS</a:t>
            </a:r>
            <a:endParaRPr lang="en-US" altLang="zh-CN" sz="2000" b="1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END </a:t>
            </a:r>
            <a:r>
              <a:rPr lang="en-US" altLang="zh-CN" sz="2000" b="1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</a:t>
            </a:r>
            <a:endParaRPr lang="en-US" altLang="zh-CN" sz="2000" b="1">
              <a:solidFill>
                <a:srgbClr val="FF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>
            <a:spLocks noChangeArrowheads="1"/>
          </p:cNvSpPr>
          <p:nvPr/>
        </p:nvSpPr>
        <p:spPr bwMode="auto">
          <a:xfrm>
            <a:off x="1095375" y="115888"/>
            <a:ext cx="599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12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统计一字符串中每一个字符含有‘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个数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49154" name="Group 83"/>
          <p:cNvGrpSpPr/>
          <p:nvPr/>
        </p:nvGrpSpPr>
        <p:grpSpPr bwMode="auto">
          <a:xfrm>
            <a:off x="34925" y="409575"/>
            <a:ext cx="5329238" cy="6475413"/>
            <a:chOff x="1610" y="0"/>
            <a:chExt cx="3312" cy="4335"/>
          </a:xfrm>
        </p:grpSpPr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2789" y="300"/>
              <a:ext cx="1754" cy="61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SI    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字符串首址 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DI    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存放统计个数首址 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    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字符串长度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56" name="Group 4"/>
            <p:cNvGrpSpPr/>
            <p:nvPr/>
          </p:nvGrpSpPr>
          <p:grpSpPr bwMode="auto">
            <a:xfrm>
              <a:off x="3037" y="338"/>
              <a:ext cx="169" cy="126"/>
              <a:chOff x="1292" y="1979"/>
              <a:chExt cx="953" cy="680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1" name="Group 9"/>
            <p:cNvGrpSpPr/>
            <p:nvPr/>
          </p:nvGrpSpPr>
          <p:grpSpPr bwMode="auto">
            <a:xfrm>
              <a:off x="3037" y="519"/>
              <a:ext cx="169" cy="127"/>
              <a:chOff x="1292" y="1979"/>
              <a:chExt cx="953" cy="680"/>
            </a:xfrm>
          </p:grpSpPr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6" name="Group 14"/>
            <p:cNvGrpSpPr/>
            <p:nvPr/>
          </p:nvGrpSpPr>
          <p:grpSpPr bwMode="auto">
            <a:xfrm>
              <a:off x="3037" y="701"/>
              <a:ext cx="169" cy="127"/>
              <a:chOff x="1292" y="1979"/>
              <a:chExt cx="953" cy="680"/>
            </a:xfrm>
          </p:grpSpPr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1" name="AutoShape 19"/>
            <p:cNvSpPr>
              <a:spLocks noChangeArrowheads="1"/>
            </p:cNvSpPr>
            <p:nvPr/>
          </p:nvSpPr>
          <p:spPr bwMode="auto">
            <a:xfrm>
              <a:off x="3423" y="45"/>
              <a:ext cx="364" cy="165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3334" y="0"/>
              <a:ext cx="46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开始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517" y="1026"/>
              <a:ext cx="2330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取统计‘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1’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个数字符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AL     ((SI))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74" name="Group 22"/>
            <p:cNvGrpSpPr/>
            <p:nvPr/>
          </p:nvGrpSpPr>
          <p:grpSpPr bwMode="auto">
            <a:xfrm>
              <a:off x="4241" y="1071"/>
              <a:ext cx="169" cy="127"/>
              <a:chOff x="1292" y="1979"/>
              <a:chExt cx="953" cy="680"/>
            </a:xfrm>
          </p:grpSpPr>
          <p:sp>
            <p:nvSpPr>
              <p:cNvPr id="49175" name="Line 23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2653" y="1434"/>
              <a:ext cx="2141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‘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1’</a:t>
              </a:r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个数计数器    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DL       0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80" name="Group 28"/>
            <p:cNvGrpSpPr/>
            <p:nvPr/>
          </p:nvGrpSpPr>
          <p:grpSpPr bwMode="auto">
            <a:xfrm>
              <a:off x="4332" y="1479"/>
              <a:ext cx="169" cy="127"/>
              <a:chOff x="1292" y="1979"/>
              <a:chExt cx="953" cy="680"/>
            </a:xfrm>
          </p:grpSpPr>
          <p:sp>
            <p:nvSpPr>
              <p:cNvPr id="49181" name="Line 29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5" name="AutoShape 33"/>
            <p:cNvSpPr>
              <a:spLocks noChangeArrowheads="1"/>
            </p:cNvSpPr>
            <p:nvPr/>
          </p:nvSpPr>
          <p:spPr bwMode="auto">
            <a:xfrm>
              <a:off x="3178" y="1843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186" name="Text Box 34"/>
            <p:cNvSpPr txBox="1">
              <a:spLocks noChangeArrowheads="1"/>
            </p:cNvSpPr>
            <p:nvPr/>
          </p:nvSpPr>
          <p:spPr bwMode="auto">
            <a:xfrm>
              <a:off x="3292" y="1889"/>
              <a:ext cx="6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(AL)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187" name="Text Box 35"/>
            <p:cNvSpPr txBox="1">
              <a:spLocks noChangeArrowheads="1"/>
            </p:cNvSpPr>
            <p:nvPr/>
          </p:nvSpPr>
          <p:spPr bwMode="auto">
            <a:xfrm>
              <a:off x="2970" y="2296"/>
              <a:ext cx="1399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CF    (AL)</a:t>
              </a:r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右移一位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9188" name="Group 36"/>
            <p:cNvGrpSpPr/>
            <p:nvPr/>
          </p:nvGrpSpPr>
          <p:grpSpPr bwMode="auto">
            <a:xfrm>
              <a:off x="3197" y="2375"/>
              <a:ext cx="136" cy="91"/>
              <a:chOff x="1292" y="1979"/>
              <a:chExt cx="953" cy="680"/>
            </a:xfrm>
          </p:grpSpPr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Line 38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1" name="Line 39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93" name="Group 41"/>
            <p:cNvGrpSpPr/>
            <p:nvPr/>
          </p:nvGrpSpPr>
          <p:grpSpPr bwMode="auto">
            <a:xfrm>
              <a:off x="3197" y="2375"/>
              <a:ext cx="136" cy="91"/>
              <a:chOff x="1292" y="1979"/>
              <a:chExt cx="953" cy="680"/>
            </a:xfrm>
          </p:grpSpPr>
          <p:sp>
            <p:nvSpPr>
              <p:cNvPr id="49194" name="Line 42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Line 43"/>
              <p:cNvSpPr>
                <a:spLocks noChangeShapeType="1"/>
              </p:cNvSpPr>
              <p:nvPr/>
            </p:nvSpPr>
            <p:spPr bwMode="auto">
              <a:xfrm>
                <a:off x="1565" y="2523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 flipH="1">
                <a:off x="1292" y="1979"/>
                <a:ext cx="589" cy="40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7" name="Line 45"/>
              <p:cNvSpPr>
                <a:spLocks noChangeShapeType="1"/>
              </p:cNvSpPr>
              <p:nvPr/>
            </p:nvSpPr>
            <p:spPr bwMode="auto">
              <a:xfrm>
                <a:off x="1292" y="2387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98" name="AutoShape 46"/>
            <p:cNvSpPr>
              <a:spLocks noChangeArrowheads="1"/>
            </p:cNvSpPr>
            <p:nvPr/>
          </p:nvSpPr>
          <p:spPr bwMode="auto">
            <a:xfrm>
              <a:off x="3178" y="2659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199" name="Text Box 47"/>
            <p:cNvSpPr txBox="1">
              <a:spLocks noChangeArrowheads="1"/>
            </p:cNvSpPr>
            <p:nvPr/>
          </p:nvSpPr>
          <p:spPr bwMode="auto">
            <a:xfrm>
              <a:off x="3292" y="2704"/>
              <a:ext cx="6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(CF)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=1?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2834" y="3113"/>
              <a:ext cx="1699" cy="2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个数计数     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DL&lt;== (DL)+1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1" name="Text Box 49"/>
            <p:cNvSpPr txBox="1">
              <a:spLocks noChangeArrowheads="1"/>
            </p:cNvSpPr>
            <p:nvPr/>
          </p:nvSpPr>
          <p:spPr bwMode="auto">
            <a:xfrm>
              <a:off x="2743" y="3838"/>
              <a:ext cx="2014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宋体" panose="02010600030101010101" pitchFamily="2" charset="-122"/>
                </a:rPr>
                <a:t>存放统计个数</a:t>
              </a:r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:   (DI)&lt;==(DL)   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3696" y="1661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LOP2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3696" y="845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LOP1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3605" y="210"/>
              <a:ext cx="1" cy="9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>
              <a:off x="3605" y="890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3605" y="1253"/>
              <a:ext cx="1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>
              <a:off x="3605" y="1661"/>
              <a:ext cx="1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>
              <a:off x="3605" y="2160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57"/>
            <p:cNvSpPr>
              <a:spLocks noChangeShapeType="1"/>
            </p:cNvSpPr>
            <p:nvPr/>
          </p:nvSpPr>
          <p:spPr bwMode="auto">
            <a:xfrm>
              <a:off x="3605" y="2523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3605" y="2976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>
              <a:off x="3605" y="3339"/>
              <a:ext cx="1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60"/>
            <p:cNvSpPr>
              <a:spLocks noChangeShapeType="1"/>
            </p:cNvSpPr>
            <p:nvPr/>
          </p:nvSpPr>
          <p:spPr bwMode="auto">
            <a:xfrm flipH="1">
              <a:off x="1882" y="3566"/>
              <a:ext cx="1723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61"/>
            <p:cNvSpPr>
              <a:spLocks noChangeShapeType="1"/>
            </p:cNvSpPr>
            <p:nvPr/>
          </p:nvSpPr>
          <p:spPr bwMode="auto">
            <a:xfrm flipV="1">
              <a:off x="1882" y="1797"/>
              <a:ext cx="1" cy="17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62"/>
            <p:cNvSpPr>
              <a:spLocks noChangeShapeType="1"/>
            </p:cNvSpPr>
            <p:nvPr/>
          </p:nvSpPr>
          <p:spPr bwMode="auto">
            <a:xfrm flipV="1">
              <a:off x="1882" y="1797"/>
              <a:ext cx="1723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 flipH="1">
              <a:off x="2335" y="2795"/>
              <a:ext cx="862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Line 64"/>
            <p:cNvSpPr>
              <a:spLocks noChangeShapeType="1"/>
            </p:cNvSpPr>
            <p:nvPr/>
          </p:nvSpPr>
          <p:spPr bwMode="auto">
            <a:xfrm>
              <a:off x="2335" y="2795"/>
              <a:ext cx="1" cy="6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Line 65"/>
            <p:cNvSpPr>
              <a:spLocks noChangeShapeType="1"/>
            </p:cNvSpPr>
            <p:nvPr/>
          </p:nvSpPr>
          <p:spPr bwMode="auto">
            <a:xfrm>
              <a:off x="2335" y="3430"/>
              <a:ext cx="127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Line 66"/>
            <p:cNvSpPr>
              <a:spLocks noChangeShapeType="1"/>
            </p:cNvSpPr>
            <p:nvPr/>
          </p:nvSpPr>
          <p:spPr bwMode="auto">
            <a:xfrm>
              <a:off x="3605" y="3702"/>
              <a:ext cx="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67"/>
            <p:cNvSpPr>
              <a:spLocks noChangeShapeType="1"/>
            </p:cNvSpPr>
            <p:nvPr/>
          </p:nvSpPr>
          <p:spPr bwMode="auto">
            <a:xfrm>
              <a:off x="3605" y="3702"/>
              <a:ext cx="13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68"/>
            <p:cNvSpPr>
              <a:spLocks noChangeShapeType="1"/>
            </p:cNvSpPr>
            <p:nvPr/>
          </p:nvSpPr>
          <p:spPr bwMode="auto">
            <a:xfrm flipV="1">
              <a:off x="4921" y="1979"/>
              <a:ext cx="1" cy="17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69"/>
            <p:cNvSpPr>
              <a:spLocks noChangeShapeType="1"/>
            </p:cNvSpPr>
            <p:nvPr/>
          </p:nvSpPr>
          <p:spPr bwMode="auto">
            <a:xfrm>
              <a:off x="4059" y="1979"/>
              <a:ext cx="8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Text Box 70"/>
            <p:cNvSpPr txBox="1">
              <a:spLocks noChangeArrowheads="1"/>
            </p:cNvSpPr>
            <p:nvPr/>
          </p:nvSpPr>
          <p:spPr bwMode="auto">
            <a:xfrm>
              <a:off x="3651" y="3385"/>
              <a:ext cx="24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EE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3" name="Text Box 71"/>
            <p:cNvSpPr txBox="1">
              <a:spLocks noChangeArrowheads="1"/>
            </p:cNvSpPr>
            <p:nvPr/>
          </p:nvSpPr>
          <p:spPr bwMode="auto">
            <a:xfrm>
              <a:off x="4150" y="1797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4" name="Text Box 72"/>
            <p:cNvSpPr txBox="1">
              <a:spLocks noChangeArrowheads="1"/>
            </p:cNvSpPr>
            <p:nvPr/>
          </p:nvSpPr>
          <p:spPr bwMode="auto">
            <a:xfrm>
              <a:off x="2925" y="2614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5" name="Text Box 73"/>
            <p:cNvSpPr txBox="1">
              <a:spLocks noChangeArrowheads="1"/>
            </p:cNvSpPr>
            <p:nvPr/>
          </p:nvSpPr>
          <p:spPr bwMode="auto">
            <a:xfrm>
              <a:off x="3651" y="2115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6" name="Text Box 74"/>
            <p:cNvSpPr txBox="1">
              <a:spLocks noChangeArrowheads="1"/>
            </p:cNvSpPr>
            <p:nvPr/>
          </p:nvSpPr>
          <p:spPr bwMode="auto">
            <a:xfrm>
              <a:off x="2925" y="3657"/>
              <a:ext cx="36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NEXT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>
              <a:off x="3605" y="4065"/>
              <a:ext cx="1" cy="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Line 76"/>
            <p:cNvSpPr>
              <a:spLocks noChangeShapeType="1"/>
            </p:cNvSpPr>
            <p:nvPr/>
          </p:nvSpPr>
          <p:spPr bwMode="auto">
            <a:xfrm flipV="1">
              <a:off x="1701" y="935"/>
              <a:ext cx="1" cy="3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9" name="Line 77"/>
            <p:cNvSpPr>
              <a:spLocks noChangeShapeType="1"/>
            </p:cNvSpPr>
            <p:nvPr/>
          </p:nvSpPr>
          <p:spPr bwMode="auto">
            <a:xfrm>
              <a:off x="1701" y="935"/>
              <a:ext cx="1904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0" name="Oval 78"/>
            <p:cNvSpPr>
              <a:spLocks noChangeArrowheads="1"/>
            </p:cNvSpPr>
            <p:nvPr/>
          </p:nvSpPr>
          <p:spPr bwMode="auto">
            <a:xfrm>
              <a:off x="3515" y="4135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1" name="Text Box 79"/>
            <p:cNvSpPr txBox="1">
              <a:spLocks noChangeArrowheads="1"/>
            </p:cNvSpPr>
            <p:nvPr/>
          </p:nvSpPr>
          <p:spPr bwMode="auto">
            <a:xfrm>
              <a:off x="3515" y="4089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2" name="Oval 80"/>
            <p:cNvSpPr>
              <a:spLocks noChangeArrowheads="1"/>
            </p:cNvSpPr>
            <p:nvPr/>
          </p:nvSpPr>
          <p:spPr bwMode="auto">
            <a:xfrm>
              <a:off x="1610" y="4111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3" name="Text Box 81"/>
            <p:cNvSpPr txBox="1">
              <a:spLocks noChangeArrowheads="1"/>
            </p:cNvSpPr>
            <p:nvPr/>
          </p:nvSpPr>
          <p:spPr bwMode="auto">
            <a:xfrm>
              <a:off x="1610" y="4065"/>
              <a:ext cx="18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4" name="Text Box 82"/>
            <p:cNvSpPr txBox="1">
              <a:spLocks noChangeArrowheads="1"/>
            </p:cNvSpPr>
            <p:nvPr/>
          </p:nvSpPr>
          <p:spPr bwMode="auto">
            <a:xfrm>
              <a:off x="3741" y="2931"/>
              <a:ext cx="17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endParaRPr lang="zh-CN" altLang="en-US" sz="16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9235" name="Group 84"/>
          <p:cNvGrpSpPr/>
          <p:nvPr/>
        </p:nvGrpSpPr>
        <p:grpSpPr bwMode="auto">
          <a:xfrm>
            <a:off x="5219700" y="836613"/>
            <a:ext cx="4100513" cy="3319462"/>
            <a:chOff x="1384" y="164"/>
            <a:chExt cx="2583" cy="2091"/>
          </a:xfrm>
        </p:grpSpPr>
        <p:sp>
          <p:nvSpPr>
            <p:cNvPr id="49236" name="Text Box 85"/>
            <p:cNvSpPr txBox="1">
              <a:spLocks noChangeArrowheads="1"/>
            </p:cNvSpPr>
            <p:nvPr/>
          </p:nvSpPr>
          <p:spPr bwMode="auto">
            <a:xfrm>
              <a:off x="2427" y="1163"/>
              <a:ext cx="953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CX&lt;==(CX)-1            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7" name="Text Box 86"/>
            <p:cNvSpPr txBox="1">
              <a:spLocks noChangeArrowheads="1"/>
            </p:cNvSpPr>
            <p:nvPr/>
          </p:nvSpPr>
          <p:spPr bwMode="auto">
            <a:xfrm>
              <a:off x="1973" y="601"/>
              <a:ext cx="1994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修改指针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:   SI&lt;==(SI)+1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            DI&lt;==(DI)+1   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38" name="AutoShape 87"/>
            <p:cNvSpPr>
              <a:spLocks noChangeArrowheads="1"/>
            </p:cNvSpPr>
            <p:nvPr/>
          </p:nvSpPr>
          <p:spPr bwMode="auto">
            <a:xfrm>
              <a:off x="2453" y="1526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39" name="Text Box 88"/>
            <p:cNvSpPr txBox="1">
              <a:spLocks noChangeArrowheads="1"/>
            </p:cNvSpPr>
            <p:nvPr/>
          </p:nvSpPr>
          <p:spPr bwMode="auto">
            <a:xfrm>
              <a:off x="2547" y="15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(CX) =0?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40" name="AutoShape 89"/>
            <p:cNvSpPr>
              <a:spLocks noChangeArrowheads="1"/>
            </p:cNvSpPr>
            <p:nvPr/>
          </p:nvSpPr>
          <p:spPr bwMode="auto">
            <a:xfrm>
              <a:off x="2744" y="2069"/>
              <a:ext cx="421" cy="16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9241" name="Text Box 90"/>
            <p:cNvSpPr txBox="1">
              <a:spLocks noChangeArrowheads="1"/>
            </p:cNvSpPr>
            <p:nvPr/>
          </p:nvSpPr>
          <p:spPr bwMode="auto">
            <a:xfrm>
              <a:off x="2699" y="202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 结束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42" name="Line 91"/>
            <p:cNvSpPr>
              <a:spLocks noChangeShapeType="1"/>
            </p:cNvSpPr>
            <p:nvPr/>
          </p:nvSpPr>
          <p:spPr bwMode="auto">
            <a:xfrm flipH="1">
              <a:off x="2925" y="1842"/>
              <a:ext cx="1" cy="2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Line 92"/>
            <p:cNvSpPr>
              <a:spLocks noChangeShapeType="1"/>
            </p:cNvSpPr>
            <p:nvPr/>
          </p:nvSpPr>
          <p:spPr bwMode="auto">
            <a:xfrm>
              <a:off x="2880" y="1434"/>
              <a:ext cx="0" cy="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Line 93"/>
            <p:cNvSpPr>
              <a:spLocks noChangeShapeType="1"/>
            </p:cNvSpPr>
            <p:nvPr/>
          </p:nvSpPr>
          <p:spPr bwMode="auto">
            <a:xfrm>
              <a:off x="2880" y="1026"/>
              <a:ext cx="0" cy="1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Line 94"/>
            <p:cNvSpPr>
              <a:spLocks noChangeShapeType="1"/>
            </p:cNvSpPr>
            <p:nvPr/>
          </p:nvSpPr>
          <p:spPr bwMode="auto">
            <a:xfrm flipH="1" flipV="1">
              <a:off x="1474" y="1661"/>
              <a:ext cx="998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6" name="Line 95"/>
            <p:cNvSpPr>
              <a:spLocks noChangeShapeType="1"/>
            </p:cNvSpPr>
            <p:nvPr/>
          </p:nvSpPr>
          <p:spPr bwMode="auto">
            <a:xfrm flipV="1">
              <a:off x="1474" y="392"/>
              <a:ext cx="0" cy="12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7" name="Line 96"/>
            <p:cNvSpPr>
              <a:spLocks noChangeShapeType="1"/>
            </p:cNvSpPr>
            <p:nvPr/>
          </p:nvSpPr>
          <p:spPr bwMode="auto">
            <a:xfrm flipV="1">
              <a:off x="2880" y="392"/>
              <a:ext cx="0" cy="2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8" name="Oval 97"/>
            <p:cNvSpPr>
              <a:spLocks noChangeArrowheads="1"/>
            </p:cNvSpPr>
            <p:nvPr/>
          </p:nvSpPr>
          <p:spPr bwMode="auto">
            <a:xfrm>
              <a:off x="2789" y="210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49" name="Text Box 98"/>
            <p:cNvSpPr txBox="1">
              <a:spLocks noChangeArrowheads="1"/>
            </p:cNvSpPr>
            <p:nvPr/>
          </p:nvSpPr>
          <p:spPr bwMode="auto">
            <a:xfrm>
              <a:off x="2789" y="1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0" name="Oval 99"/>
            <p:cNvSpPr>
              <a:spLocks noChangeArrowheads="1"/>
            </p:cNvSpPr>
            <p:nvPr/>
          </p:nvSpPr>
          <p:spPr bwMode="auto">
            <a:xfrm>
              <a:off x="1384" y="210"/>
              <a:ext cx="181" cy="18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49251" name="Text Box 100"/>
            <p:cNvSpPr txBox="1">
              <a:spLocks noChangeArrowheads="1"/>
            </p:cNvSpPr>
            <p:nvPr/>
          </p:nvSpPr>
          <p:spPr bwMode="auto">
            <a:xfrm>
              <a:off x="1384" y="1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2" name="Text Box 101"/>
            <p:cNvSpPr txBox="1">
              <a:spLocks noChangeArrowheads="1"/>
            </p:cNvSpPr>
            <p:nvPr/>
          </p:nvSpPr>
          <p:spPr bwMode="auto">
            <a:xfrm>
              <a:off x="1882" y="14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253" name="Text Box 102"/>
            <p:cNvSpPr txBox="1">
              <a:spLocks noChangeArrowheads="1"/>
            </p:cNvSpPr>
            <p:nvPr/>
          </p:nvSpPr>
          <p:spPr bwMode="auto">
            <a:xfrm>
              <a:off x="3016" y="18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925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A4FDB81-90CF-4DE3-9412-A787D622EE82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619250" y="765175"/>
            <a:ext cx="8699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STACK1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CONSEG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START: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LOP1: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LOP2: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3132138" y="765175"/>
            <a:ext cx="292735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‘ABCDEFGHIJKLMNOP’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EQU  $-DA1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 COUNT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  PARA  STACK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 20H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ASSUME  CS:COSEG,DS:DATA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AX,DATA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DS,AX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LEA   SI,DA1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LEA   DI,DA2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CX,COUNT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AL,[SI]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DL,0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CMP   AL,0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JE    NEXT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SHR   AL,1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JNC   EE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5867400" y="4076700"/>
            <a:ext cx="24701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；取字符串首址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；取存统计个数首址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；从字符串中取一字符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；置计数器初值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；代码为全‘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0’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；是，退出循环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；否，代码右移一位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1’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吗？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0181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D9EC27E7-8EC6-452A-822B-4A84FFC561C5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3203575" y="620713"/>
            <a:ext cx="1670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JMP   LOP2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[DI],DL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SI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C000"/>
                </a:solidFill>
                <a:latin typeface="宋体" panose="02010600030101010101" pitchFamily="2" charset="-122"/>
              </a:rPr>
              <a:t>LOOP  LOP1</a:t>
            </a:r>
            <a:endParaRPr lang="en-US" altLang="zh-CN" b="1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AH,4CH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21H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   START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692275" y="620713"/>
            <a:ext cx="869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EE: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NEXT: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CONSEG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>
            <a:off x="971550" y="3789363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011863" y="692150"/>
            <a:ext cx="1670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；是，计数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；继续内循环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；存统计个数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；修改指针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；继续外循环 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0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7F8F13B-FAF6-45C0-B6D8-635BFE70E5F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981075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/>
              <a:t>程序结构</a:t>
            </a:r>
            <a:endParaRPr lang="zh-CN" altLang="en-US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909763"/>
            <a:ext cx="8001000" cy="1760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过程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主调过程（主程序）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r>
              <a:rPr lang="zh-CN" altLang="en-US"/>
              <a:t>被调过程（子程序）</a:t>
            </a:r>
            <a:endParaRPr lang="zh-CN" altLang="en-US"/>
          </a:p>
          <a:p>
            <a:pPr eaLnBrk="1" hangingPunct="1">
              <a:lnSpc>
                <a:spcPct val="90000"/>
              </a:lnSpc>
              <a:buClr>
                <a:srgbClr val="FFFF00"/>
              </a:buClr>
            </a:pPr>
            <a:endParaRPr lang="zh-CN" altLang="en-US"/>
          </a:p>
        </p:txBody>
      </p:sp>
      <p:grpSp>
        <p:nvGrpSpPr>
          <p:cNvPr id="52227" name="Group 10"/>
          <p:cNvGrpSpPr/>
          <p:nvPr/>
        </p:nvGrpSpPr>
        <p:grpSpPr bwMode="auto">
          <a:xfrm>
            <a:off x="1042988" y="3716338"/>
            <a:ext cx="6248400" cy="2057400"/>
            <a:chOff x="240" y="2592"/>
            <a:chExt cx="3936" cy="1296"/>
          </a:xfrm>
        </p:grpSpPr>
        <p:sp>
          <p:nvSpPr>
            <p:cNvPr id="52228" name="Text Box 11"/>
            <p:cNvSpPr txBox="1">
              <a:spLocks noChangeArrowheads="1"/>
            </p:cNvSpPr>
            <p:nvPr/>
          </p:nvSpPr>
          <p:spPr bwMode="auto">
            <a:xfrm>
              <a:off x="2592" y="2592"/>
              <a:ext cx="100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查找程序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29" name="Text Box 12"/>
            <p:cNvSpPr txBox="1">
              <a:spLocks noChangeArrowheads="1"/>
            </p:cNvSpPr>
            <p:nvPr/>
          </p:nvSpPr>
          <p:spPr bwMode="auto">
            <a:xfrm>
              <a:off x="240" y="3600"/>
              <a:ext cx="9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字符输入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0" name="Text Box 13"/>
            <p:cNvSpPr txBox="1">
              <a:spLocks noChangeArrowheads="1"/>
            </p:cNvSpPr>
            <p:nvPr/>
          </p:nvSpPr>
          <p:spPr bwMode="auto">
            <a:xfrm>
              <a:off x="1344" y="3600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串输入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2448" y="3600"/>
              <a:ext cx="5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查找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2" name="Text Box 15"/>
            <p:cNvSpPr txBox="1">
              <a:spLocks noChangeArrowheads="1"/>
            </p:cNvSpPr>
            <p:nvPr/>
          </p:nvSpPr>
          <p:spPr bwMode="auto">
            <a:xfrm>
              <a:off x="3264" y="3600"/>
              <a:ext cx="9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结果输出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3" name="Line 16"/>
            <p:cNvSpPr>
              <a:spLocks noChangeShapeType="1"/>
            </p:cNvSpPr>
            <p:nvPr/>
          </p:nvSpPr>
          <p:spPr bwMode="auto">
            <a:xfrm>
              <a:off x="576" y="3408"/>
              <a:ext cx="32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Line 17"/>
            <p:cNvSpPr>
              <a:spLocks noChangeShapeType="1"/>
            </p:cNvSpPr>
            <p:nvPr/>
          </p:nvSpPr>
          <p:spPr bwMode="auto">
            <a:xfrm>
              <a:off x="57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18"/>
            <p:cNvSpPr>
              <a:spLocks noChangeShapeType="1"/>
            </p:cNvSpPr>
            <p:nvPr/>
          </p:nvSpPr>
          <p:spPr bwMode="auto">
            <a:xfrm>
              <a:off x="177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19"/>
            <p:cNvSpPr>
              <a:spLocks noChangeShapeType="1"/>
            </p:cNvSpPr>
            <p:nvPr/>
          </p:nvSpPr>
          <p:spPr bwMode="auto">
            <a:xfrm>
              <a:off x="2736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20"/>
            <p:cNvSpPr>
              <a:spLocks noChangeShapeType="1"/>
            </p:cNvSpPr>
            <p:nvPr/>
          </p:nvSpPr>
          <p:spPr bwMode="auto">
            <a:xfrm>
              <a:off x="3792" y="340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21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371600" y="114300"/>
            <a:ext cx="5360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四、子程序设计</a:t>
            </a:r>
            <a:endParaRPr lang="zh-CN" altLang="en-US" sz="3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6038" y="212725"/>
            <a:ext cx="7793037" cy="623888"/>
          </a:xfrm>
        </p:spPr>
        <p:txBody>
          <a:bodyPr/>
          <a:lstStyle/>
          <a:p>
            <a:pPr eaLnBrk="1" hangingPunct="1"/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idx="1"/>
          </p:nvPr>
        </p:nvSpPr>
        <p:spPr>
          <a:xfrm>
            <a:off x="900113" y="1412875"/>
            <a:ext cx="7743825" cy="3873500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过程定义</a:t>
            </a:r>
            <a:endParaRPr lang="zh-CN" altLang="en-US" sz="3200"/>
          </a:p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过程调用</a:t>
            </a:r>
            <a:endParaRPr lang="zh-CN" altLang="en-US" sz="3200"/>
          </a:p>
          <a:p>
            <a:pPr eaLnBrk="1" hangingPunct="1">
              <a:buClr>
                <a:srgbClr val="FFFF00"/>
              </a:buClr>
            </a:pPr>
            <a:r>
              <a:rPr lang="zh-CN" altLang="en-US" sz="3200"/>
              <a:t>过程返回</a:t>
            </a:r>
            <a:endParaRPr lang="zh-CN" altLang="en-US" sz="3200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 bldLvl="5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过程定义</a:t>
            </a:r>
            <a:endParaRPr lang="zh-CN" alt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4864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过程名	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PROC	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语句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语句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过程名	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ENDP</a:t>
            </a:r>
            <a:endParaRPr lang="en-US" altLang="zh-CN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5940425" y="1916113"/>
            <a:ext cx="28194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NEAR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FAR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1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  <p:bldP spid="141316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子程序设计方法</a:t>
            </a:r>
            <a:endParaRPr lang="zh-CN" alt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7993062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、适度地划分并确定子程序功能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具有独立功能的程序作为一个模块</a:t>
            </a:r>
            <a:endParaRPr lang="zh-CN" altLang="en-US"/>
          </a:p>
          <a:p>
            <a:pPr lvl="1" eaLnBrk="1" hangingPunct="1">
              <a:buClr>
                <a:srgbClr val="FFFF00"/>
              </a:buClr>
            </a:pPr>
            <a:r>
              <a:rPr lang="zh-CN" altLang="en-US"/>
              <a:t>多次出现的程序段独立出来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、选择适当的参量传递途径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、信息的保存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、编写子程序的文字说明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>
            <a:spLocks noChangeArrowheads="1"/>
          </p:cNvSpPr>
          <p:nvPr/>
        </p:nvSpPr>
        <p:spPr bwMode="auto">
          <a:xfrm>
            <a:off x="250825" y="132556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在调用程序中保存信息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917700" y="2355850"/>
            <a:ext cx="9794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3449638" y="2359025"/>
            <a:ext cx="1727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5537200" y="2359025"/>
            <a:ext cx="2012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；保存信息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；调用子程序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；恢复信息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1331913" y="26035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信息的保存</a:t>
            </a:r>
            <a:endParaRPr lang="zh-CN" altLang="en-US" sz="3200">
              <a:solidFill>
                <a:srgbClr val="FFFF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519113" y="981075"/>
            <a:ext cx="383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在子程序中保存信息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71550" y="1428750"/>
            <a:ext cx="187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SUB_PTOC1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SUB_PROC1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132138" y="1412875"/>
            <a:ext cx="15414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SI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PUSH  BP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: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SI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CX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ENDP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8" name="AutoShape 6"/>
          <p:cNvSpPr/>
          <p:nvPr/>
        </p:nvSpPr>
        <p:spPr bwMode="auto">
          <a:xfrm>
            <a:off x="5003800" y="3141663"/>
            <a:ext cx="215900" cy="865187"/>
          </a:xfrm>
          <a:prstGeom prst="rightBrace">
            <a:avLst>
              <a:gd name="adj1" fmla="val 333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5372100" y="328453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子程序功能的指令序列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331913" y="26035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信息的保存</a:t>
            </a:r>
            <a:endParaRPr lang="zh-CN" altLang="en-US" sz="3200">
              <a:solidFill>
                <a:srgbClr val="FFFF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3" y="5715000"/>
            <a:ext cx="41433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注意：必须保持堆栈平衡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编写子程序的文字说明</a:t>
            </a:r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900113" y="1276350"/>
            <a:ext cx="623411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过程的名字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过程的功能描述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过程的入口参数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过程的出口参数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过程中用到的寄存器、存储单元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被此过程调用的其他过程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314325"/>
            <a:ext cx="7772400" cy="522288"/>
          </a:xfrm>
        </p:spPr>
        <p:txBody>
          <a:bodyPr/>
          <a:lstStyle/>
          <a:p>
            <a:pPr eaLnBrk="1" hangingPunct="1"/>
            <a:r>
              <a:rPr lang="zh-CN" altLang="en-US" sz="3000"/>
              <a:t>二、分支程序设计</a:t>
            </a:r>
            <a:endParaRPr lang="zh-CN" altLang="en-US" sz="3000"/>
          </a:p>
        </p:txBody>
      </p:sp>
      <p:grpSp>
        <p:nvGrpSpPr>
          <p:cNvPr id="2" name="Group 1054"/>
          <p:cNvGrpSpPr/>
          <p:nvPr/>
        </p:nvGrpSpPr>
        <p:grpSpPr bwMode="auto">
          <a:xfrm>
            <a:off x="4572000" y="1603375"/>
            <a:ext cx="4191000" cy="3362325"/>
            <a:chOff x="2880" y="1010"/>
            <a:chExt cx="2640" cy="2118"/>
          </a:xfrm>
        </p:grpSpPr>
        <p:sp>
          <p:nvSpPr>
            <p:cNvPr id="9219" name="AutoShape 1035"/>
            <p:cNvSpPr>
              <a:spLocks noChangeArrowheads="1"/>
            </p:cNvSpPr>
            <p:nvPr/>
          </p:nvSpPr>
          <p:spPr bwMode="auto">
            <a:xfrm>
              <a:off x="3600" y="1296"/>
              <a:ext cx="129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0" name="AutoShape 1036"/>
            <p:cNvSpPr>
              <a:spLocks noChangeArrowheads="1"/>
            </p:cNvSpPr>
            <p:nvPr/>
          </p:nvSpPr>
          <p:spPr bwMode="auto">
            <a:xfrm>
              <a:off x="2880" y="2160"/>
              <a:ext cx="96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1" name="AutoShape 1037"/>
            <p:cNvSpPr>
              <a:spLocks noChangeArrowheads="1"/>
            </p:cNvSpPr>
            <p:nvPr/>
          </p:nvSpPr>
          <p:spPr bwMode="auto">
            <a:xfrm>
              <a:off x="4560" y="2205"/>
              <a:ext cx="96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2" name="Line 1038"/>
            <p:cNvSpPr>
              <a:spLocks noChangeShapeType="1"/>
            </p:cNvSpPr>
            <p:nvPr/>
          </p:nvSpPr>
          <p:spPr bwMode="auto">
            <a:xfrm>
              <a:off x="4272" y="101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Freeform 1039"/>
            <p:cNvSpPr>
              <a:spLocks noChangeArrowheads="1"/>
            </p:cNvSpPr>
            <p:nvPr/>
          </p:nvSpPr>
          <p:spPr bwMode="auto">
            <a:xfrm>
              <a:off x="3312" y="1488"/>
              <a:ext cx="288" cy="672"/>
            </a:xfrm>
            <a:custGeom>
              <a:avLst/>
              <a:gdLst>
                <a:gd name="T0" fmla="*/ 288 w 288"/>
                <a:gd name="T1" fmla="*/ 0 h 672"/>
                <a:gd name="T2" fmla="*/ 0 w 288"/>
                <a:gd name="T3" fmla="*/ 0 h 672"/>
                <a:gd name="T4" fmla="*/ 0 w 288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28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1040"/>
            <p:cNvSpPr>
              <a:spLocks noChangeArrowheads="1"/>
            </p:cNvSpPr>
            <p:nvPr/>
          </p:nvSpPr>
          <p:spPr bwMode="auto">
            <a:xfrm>
              <a:off x="4896" y="1488"/>
              <a:ext cx="288" cy="720"/>
            </a:xfrm>
            <a:custGeom>
              <a:avLst/>
              <a:gdLst>
                <a:gd name="T0" fmla="*/ 0 w 288"/>
                <a:gd name="T1" fmla="*/ 0 h 720"/>
                <a:gd name="T2" fmla="*/ 288 w 288"/>
                <a:gd name="T3" fmla="*/ 0 h 720"/>
                <a:gd name="T4" fmla="*/ 288 w 288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720">
                  <a:moveTo>
                    <a:pt x="0" y="0"/>
                  </a:moveTo>
                  <a:lnTo>
                    <a:pt x="288" y="0"/>
                  </a:lnTo>
                  <a:lnTo>
                    <a:pt x="288" y="72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Freeform 1041"/>
            <p:cNvSpPr>
              <a:spLocks noChangeArrowheads="1"/>
            </p:cNvSpPr>
            <p:nvPr/>
          </p:nvSpPr>
          <p:spPr bwMode="auto">
            <a:xfrm>
              <a:off x="3312" y="2478"/>
              <a:ext cx="1632" cy="336"/>
            </a:xfrm>
            <a:custGeom>
              <a:avLst/>
              <a:gdLst>
                <a:gd name="T0" fmla="*/ 0 w 1632"/>
                <a:gd name="T1" fmla="*/ 48 h 336"/>
                <a:gd name="T2" fmla="*/ 0 w 1632"/>
                <a:gd name="T3" fmla="*/ 336 h 336"/>
                <a:gd name="T4" fmla="*/ 1632 w 1632"/>
                <a:gd name="T5" fmla="*/ 336 h 336"/>
                <a:gd name="T6" fmla="*/ 1632 w 1632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336">
                  <a:moveTo>
                    <a:pt x="0" y="48"/>
                  </a:moveTo>
                  <a:lnTo>
                    <a:pt x="0" y="336"/>
                  </a:lnTo>
                  <a:lnTo>
                    <a:pt x="1632" y="336"/>
                  </a:lnTo>
                  <a:lnTo>
                    <a:pt x="1632" y="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1042"/>
            <p:cNvSpPr>
              <a:spLocks noChangeShapeType="1"/>
            </p:cNvSpPr>
            <p:nvPr/>
          </p:nvSpPr>
          <p:spPr bwMode="auto">
            <a:xfrm>
              <a:off x="4224" y="284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Text Box 1043"/>
            <p:cNvSpPr txBox="1">
              <a:spLocks noChangeArrowheads="1"/>
            </p:cNvSpPr>
            <p:nvPr/>
          </p:nvSpPr>
          <p:spPr bwMode="auto">
            <a:xfrm>
              <a:off x="3312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1044"/>
            <p:cNvSpPr txBox="1">
              <a:spLocks noChangeArrowheads="1"/>
            </p:cNvSpPr>
            <p:nvPr/>
          </p:nvSpPr>
          <p:spPr bwMode="auto">
            <a:xfrm>
              <a:off x="4896" y="12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53"/>
          <p:cNvGrpSpPr/>
          <p:nvPr/>
        </p:nvGrpSpPr>
        <p:grpSpPr bwMode="auto">
          <a:xfrm>
            <a:off x="455613" y="1717675"/>
            <a:ext cx="3395662" cy="3079750"/>
            <a:chOff x="287" y="1082"/>
            <a:chExt cx="2139" cy="1940"/>
          </a:xfrm>
        </p:grpSpPr>
        <p:sp>
          <p:nvSpPr>
            <p:cNvPr id="9230" name="AutoShape 1027"/>
            <p:cNvSpPr>
              <a:spLocks noChangeArrowheads="1"/>
            </p:cNvSpPr>
            <p:nvPr/>
          </p:nvSpPr>
          <p:spPr bwMode="auto">
            <a:xfrm>
              <a:off x="287" y="1389"/>
              <a:ext cx="1474" cy="46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1" name="AutoShape 1028"/>
            <p:cNvSpPr>
              <a:spLocks noChangeArrowheads="1"/>
            </p:cNvSpPr>
            <p:nvPr/>
          </p:nvSpPr>
          <p:spPr bwMode="auto">
            <a:xfrm>
              <a:off x="479" y="2198"/>
              <a:ext cx="1092" cy="30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语句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2" name="Line 1029"/>
            <p:cNvSpPr>
              <a:spLocks noChangeShapeType="1"/>
            </p:cNvSpPr>
            <p:nvPr/>
          </p:nvSpPr>
          <p:spPr bwMode="auto">
            <a:xfrm>
              <a:off x="1020" y="1082"/>
              <a:ext cx="1" cy="3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030"/>
            <p:cNvSpPr>
              <a:spLocks noChangeShapeType="1"/>
            </p:cNvSpPr>
            <p:nvPr/>
          </p:nvSpPr>
          <p:spPr bwMode="auto">
            <a:xfrm>
              <a:off x="1020" y="1865"/>
              <a:ext cx="1" cy="3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031"/>
            <p:cNvSpPr>
              <a:spLocks noChangeShapeType="1"/>
            </p:cNvSpPr>
            <p:nvPr/>
          </p:nvSpPr>
          <p:spPr bwMode="auto">
            <a:xfrm>
              <a:off x="1019" y="2523"/>
              <a:ext cx="1" cy="49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1032"/>
            <p:cNvSpPr>
              <a:spLocks noChangeArrowheads="1"/>
            </p:cNvSpPr>
            <p:nvPr/>
          </p:nvSpPr>
          <p:spPr bwMode="auto">
            <a:xfrm>
              <a:off x="1007" y="1627"/>
              <a:ext cx="1419" cy="1127"/>
            </a:xfrm>
            <a:custGeom>
              <a:avLst/>
              <a:gdLst>
                <a:gd name="T0" fmla="*/ 576 w 1248"/>
                <a:gd name="T1" fmla="*/ 0 h 1056"/>
                <a:gd name="T2" fmla="*/ 1248 w 1248"/>
                <a:gd name="T3" fmla="*/ 0 h 1056"/>
                <a:gd name="T4" fmla="*/ 1248 w 1248"/>
                <a:gd name="T5" fmla="*/ 1056 h 1056"/>
                <a:gd name="T6" fmla="*/ 0 w 1248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056">
                  <a:moveTo>
                    <a:pt x="576" y="0"/>
                  </a:moveTo>
                  <a:lnTo>
                    <a:pt x="1248" y="0"/>
                  </a:lnTo>
                  <a:lnTo>
                    <a:pt x="1248" y="1056"/>
                  </a:lnTo>
                  <a:lnTo>
                    <a:pt x="0" y="1056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1033"/>
            <p:cNvSpPr txBox="1">
              <a:spLocks noChangeArrowheads="1"/>
            </p:cNvSpPr>
            <p:nvPr/>
          </p:nvSpPr>
          <p:spPr bwMode="auto">
            <a:xfrm>
              <a:off x="1666" y="13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1034"/>
            <p:cNvSpPr txBox="1">
              <a:spLocks noChangeArrowheads="1"/>
            </p:cNvSpPr>
            <p:nvPr/>
          </p:nvSpPr>
          <p:spPr bwMode="auto">
            <a:xfrm>
              <a:off x="1066" y="186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AutoShape 1045"/>
            <p:cNvSpPr>
              <a:spLocks noChangeArrowheads="1"/>
            </p:cNvSpPr>
            <p:nvPr/>
          </p:nvSpPr>
          <p:spPr bwMode="auto">
            <a:xfrm>
              <a:off x="287" y="1389"/>
              <a:ext cx="1474" cy="46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>
                  <a:latin typeface="Times New Roman" panose="02020603050405020304" pitchFamily="18" charset="0"/>
                </a:rPr>
                <a:t>条件满足？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188913"/>
            <a:ext cx="7772400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参数传递</a:t>
            </a:r>
            <a:endParaRPr lang="zh-CN" altLang="en-US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66817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用寄存器传递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适合参数较少情况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用地址表传递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适合参数较多情况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FFFF"/>
              </a:buClr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用堆栈传递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适合参数多情况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39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716C046-8ED8-4DFA-A090-0A5FE507526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638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651500" y="2555875"/>
            <a:ext cx="3192463" cy="3752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UPTOLW  PROC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PUSHF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CMP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‘A’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JB  UP1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CMP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‘Z’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JA  UP1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ADD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,  ‘a’-‘A’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UP1: POPF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          RET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UPTOLW  ENDP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20713" y="1196975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例：把大写字母改为小写字母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298450" y="1773238"/>
            <a:ext cx="52816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；子程序名：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UPTOLW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功能：大写转换小写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；入口参数：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AL=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待转字符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；出口参数：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中放转换完字符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306513" y="4108450"/>
            <a:ext cx="2384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,  ‘R’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CALL  UPTOLW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DL, 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AL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188913"/>
            <a:ext cx="4964113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寄存器传递</a:t>
            </a:r>
            <a:endParaRPr lang="zh-CN" altLang="en-US"/>
          </a:p>
        </p:txBody>
      </p:sp>
      <p:sp>
        <p:nvSpPr>
          <p:cNvPr id="60422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76BA304-0F43-4CC1-91EB-752EB84CCBD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/>
      <p:bldP spid="164870" grpId="0" build="p"/>
      <p:bldP spid="164871" grpId="0"/>
      <p:bldP spid="1648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4"/>
          <p:cNvGrpSpPr/>
          <p:nvPr/>
        </p:nvGrpSpPr>
        <p:grpSpPr bwMode="auto">
          <a:xfrm>
            <a:off x="2698750" y="981075"/>
            <a:ext cx="5761038" cy="5335588"/>
            <a:chOff x="612" y="618"/>
            <a:chExt cx="3629" cy="3361"/>
          </a:xfrm>
        </p:grpSpPr>
        <p:sp>
          <p:nvSpPr>
            <p:cNvPr id="61442" name="AutoShape 5"/>
            <p:cNvSpPr>
              <a:spLocks noChangeArrowheads="1"/>
            </p:cNvSpPr>
            <p:nvPr/>
          </p:nvSpPr>
          <p:spPr bwMode="auto">
            <a:xfrm>
              <a:off x="1882" y="618"/>
              <a:ext cx="953" cy="227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43" name="Text Box 6"/>
            <p:cNvSpPr txBox="1">
              <a:spLocks noChangeArrowheads="1"/>
            </p:cNvSpPr>
            <p:nvPr/>
          </p:nvSpPr>
          <p:spPr bwMode="auto">
            <a:xfrm>
              <a:off x="1973" y="618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SQR - PROC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4" name="Text Box 7"/>
            <p:cNvSpPr txBox="1">
              <a:spLocks noChangeArrowheads="1"/>
            </p:cNvSpPr>
            <p:nvPr/>
          </p:nvSpPr>
          <p:spPr bwMode="auto">
            <a:xfrm>
              <a:off x="1610" y="981"/>
              <a:ext cx="1562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置平方根初值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CL&lt;==0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置奇数初值  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DX&lt;==1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5" name="Text Box 8"/>
            <p:cNvSpPr txBox="1">
              <a:spLocks noChangeArrowheads="1"/>
            </p:cNvSpPr>
            <p:nvPr/>
          </p:nvSpPr>
          <p:spPr bwMode="auto">
            <a:xfrm>
              <a:off x="1519" y="1661"/>
              <a:ext cx="170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减奇数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AX&lt;==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(AX)-(DX)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6" name="AutoShape 9"/>
            <p:cNvSpPr>
              <a:spLocks noChangeArrowheads="1"/>
            </p:cNvSpPr>
            <p:nvPr/>
          </p:nvSpPr>
          <p:spPr bwMode="auto">
            <a:xfrm>
              <a:off x="1918" y="2024"/>
              <a:ext cx="907" cy="317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47" name="Text Box 10"/>
            <p:cNvSpPr txBox="1">
              <a:spLocks noChangeArrowheads="1"/>
            </p:cNvSpPr>
            <p:nvPr/>
          </p:nvSpPr>
          <p:spPr bwMode="auto">
            <a:xfrm>
              <a:off x="1973" y="2069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(AX)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&gt;=0?</a:t>
              </a:r>
              <a:endParaRPr lang="en-US" altLang="zh-CN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8" name="Text Box 11"/>
            <p:cNvSpPr txBox="1">
              <a:spLocks noChangeArrowheads="1"/>
            </p:cNvSpPr>
            <p:nvPr/>
          </p:nvSpPr>
          <p:spPr bwMode="auto">
            <a:xfrm>
              <a:off x="1746" y="2523"/>
              <a:ext cx="134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计数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CL&lt;==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(CL)+1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9" name="Text Box 12"/>
            <p:cNvSpPr txBox="1">
              <a:spLocks noChangeArrowheads="1"/>
            </p:cNvSpPr>
            <p:nvPr/>
          </p:nvSpPr>
          <p:spPr bwMode="auto">
            <a:xfrm>
              <a:off x="1386" y="3113"/>
              <a:ext cx="2066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形成下一个奇数  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DX&lt;==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(DX)+2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0" name="AutoShape 13"/>
            <p:cNvSpPr>
              <a:spLocks noChangeArrowheads="1"/>
            </p:cNvSpPr>
            <p:nvPr/>
          </p:nvSpPr>
          <p:spPr bwMode="auto">
            <a:xfrm>
              <a:off x="1973" y="3748"/>
              <a:ext cx="953" cy="227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61451" name="Text Box 14"/>
            <p:cNvSpPr txBox="1">
              <a:spLocks noChangeArrowheads="1"/>
            </p:cNvSpPr>
            <p:nvPr/>
          </p:nvSpPr>
          <p:spPr bwMode="auto">
            <a:xfrm>
              <a:off x="2280" y="37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宋体" panose="02010600030101010101" pitchFamily="2" charset="-122"/>
                </a:rPr>
                <a:t>返回</a:t>
              </a:r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2" name="Line 15"/>
            <p:cNvSpPr>
              <a:spLocks noChangeShapeType="1"/>
            </p:cNvSpPr>
            <p:nvPr/>
          </p:nvSpPr>
          <p:spPr bwMode="auto">
            <a:xfrm>
              <a:off x="2381" y="845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Line 16"/>
            <p:cNvSpPr>
              <a:spLocks noChangeShapeType="1"/>
            </p:cNvSpPr>
            <p:nvPr/>
          </p:nvSpPr>
          <p:spPr bwMode="auto">
            <a:xfrm>
              <a:off x="2381" y="1389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Line 17"/>
            <p:cNvSpPr>
              <a:spLocks noChangeShapeType="1"/>
            </p:cNvSpPr>
            <p:nvPr/>
          </p:nvSpPr>
          <p:spPr bwMode="auto">
            <a:xfrm>
              <a:off x="2381" y="1888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Line 18"/>
            <p:cNvSpPr>
              <a:spLocks noChangeShapeType="1"/>
            </p:cNvSpPr>
            <p:nvPr/>
          </p:nvSpPr>
          <p:spPr bwMode="auto">
            <a:xfrm>
              <a:off x="2381" y="2341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19"/>
            <p:cNvSpPr>
              <a:spLocks noChangeShapeType="1"/>
            </p:cNvSpPr>
            <p:nvPr/>
          </p:nvSpPr>
          <p:spPr bwMode="auto">
            <a:xfrm>
              <a:off x="2381" y="2750"/>
              <a:ext cx="0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20"/>
            <p:cNvSpPr>
              <a:spLocks noChangeShapeType="1"/>
            </p:cNvSpPr>
            <p:nvPr/>
          </p:nvSpPr>
          <p:spPr bwMode="auto">
            <a:xfrm>
              <a:off x="2381" y="3339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21"/>
            <p:cNvSpPr>
              <a:spLocks noChangeShapeType="1"/>
            </p:cNvSpPr>
            <p:nvPr/>
          </p:nvSpPr>
          <p:spPr bwMode="auto">
            <a:xfrm flipH="1">
              <a:off x="612" y="3521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22"/>
            <p:cNvSpPr>
              <a:spLocks noChangeShapeType="1"/>
            </p:cNvSpPr>
            <p:nvPr/>
          </p:nvSpPr>
          <p:spPr bwMode="auto">
            <a:xfrm flipV="1">
              <a:off x="612" y="1525"/>
              <a:ext cx="0" cy="19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23"/>
            <p:cNvSpPr>
              <a:spLocks noChangeShapeType="1"/>
            </p:cNvSpPr>
            <p:nvPr/>
          </p:nvSpPr>
          <p:spPr bwMode="auto">
            <a:xfrm>
              <a:off x="612" y="1525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24"/>
            <p:cNvSpPr>
              <a:spLocks noChangeShapeType="1"/>
            </p:cNvSpPr>
            <p:nvPr/>
          </p:nvSpPr>
          <p:spPr bwMode="auto">
            <a:xfrm>
              <a:off x="2381" y="3612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5"/>
            <p:cNvSpPr>
              <a:spLocks noChangeShapeType="1"/>
            </p:cNvSpPr>
            <p:nvPr/>
          </p:nvSpPr>
          <p:spPr bwMode="auto">
            <a:xfrm>
              <a:off x="2381" y="3612"/>
              <a:ext cx="18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 flipV="1">
              <a:off x="4241" y="2160"/>
              <a:ext cx="0" cy="14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Line 27"/>
            <p:cNvSpPr>
              <a:spLocks noChangeShapeType="1"/>
            </p:cNvSpPr>
            <p:nvPr/>
          </p:nvSpPr>
          <p:spPr bwMode="auto">
            <a:xfrm>
              <a:off x="2789" y="2160"/>
              <a:ext cx="145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Text Box 28"/>
            <p:cNvSpPr txBox="1">
              <a:spLocks noChangeArrowheads="1"/>
            </p:cNvSpPr>
            <p:nvPr/>
          </p:nvSpPr>
          <p:spPr bwMode="auto">
            <a:xfrm>
              <a:off x="3003" y="19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66" name="Text Box 29"/>
            <p:cNvSpPr txBox="1">
              <a:spLocks noChangeArrowheads="1"/>
            </p:cNvSpPr>
            <p:nvPr/>
          </p:nvSpPr>
          <p:spPr bwMode="auto">
            <a:xfrm>
              <a:off x="2608" y="2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67" name="Text Box 30"/>
            <p:cNvSpPr txBox="1">
              <a:spLocks noChangeArrowheads="1"/>
            </p:cNvSpPr>
            <p:nvPr/>
          </p:nvSpPr>
          <p:spPr bwMode="auto">
            <a:xfrm>
              <a:off x="2562" y="1434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SQR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61468" name="Text Box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/>
              <a:t>例</a:t>
            </a:r>
            <a:r>
              <a:rPr lang="en-US" altLang="zh-CN" b="1"/>
              <a:t>13  </a:t>
            </a:r>
            <a:r>
              <a:rPr lang="zh-CN" altLang="en-US"/>
              <a:t>用减奇数法求平方根子程序流程</a:t>
            </a:r>
            <a:endParaRPr lang="zh-CN" altLang="en-US"/>
          </a:p>
        </p:txBody>
      </p:sp>
      <p:graphicFrame>
        <p:nvGraphicFramePr>
          <p:cNvPr id="61469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1254125"/>
          <a:ext cx="14398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" r:id="rId1" imgW="1054100" imgH="431800" progId="Equation.3">
                  <p:embed/>
                </p:oleObj>
              </mc:Choice>
              <mc:Fallback>
                <p:oleObj name="" r:id="rId1" imgW="1054100" imgH="431800" progId="Equation.3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54125"/>
                        <a:ext cx="1439862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875" y="2060575"/>
          <a:ext cx="3924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" r:id="rId3" imgW="2286000" imgH="203200" progId="Equation.3">
                  <p:embed/>
                </p:oleObj>
              </mc:Choice>
              <mc:Fallback>
                <p:oleObj name="" r:id="rId3" imgW="2286000" imgH="203200" progId="Equation.3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60575"/>
                        <a:ext cx="39243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5" name="CAMERA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1401763" y="144463"/>
            <a:ext cx="520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  </a:t>
            </a:r>
            <a:r>
              <a:rPr lang="zh-CN" altLang="en-US" sz="240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用减奇数法求平方根子程序流程</a:t>
            </a:r>
            <a:endParaRPr lang="zh-CN" altLang="en-US" sz="240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6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728788" y="908050"/>
            <a:ext cx="138747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COUNT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PFG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STACK1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START: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3419475" y="884238"/>
            <a:ext cx="5113338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DW   1234H,5678H,3456H,0A53H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EQU   ($-DA1)/2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DB  COUNT  DUP(0)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  PARA  STACK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DW  20H  DUP(0)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  AX,DATA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  DS,AX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CX,COUNT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SI,OFFSET  DA1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MOV   DI,OFFSET  PFG</a:t>
            </a:r>
            <a:endParaRPr lang="en-US" altLang="zh-CN" sz="24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/>
          <p:cNvSpPr txBox="1">
            <a:spLocks noChangeArrowheads="1"/>
          </p:cNvSpPr>
          <p:nvPr/>
        </p:nvSpPr>
        <p:spPr bwMode="auto">
          <a:xfrm>
            <a:off x="3132138" y="-26988"/>
            <a:ext cx="2952750" cy="67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MOV   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,[SI]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PUSH  CX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CALL  SQR_PROC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MOV   [DI],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CL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POP   CX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ADD   SI,2</a:t>
            </a:r>
            <a:endParaRPr lang="en-US" altLang="zh-CN" sz="2000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INC      DI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LOOP  LOP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AH,4CH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INT      21H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CL,0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   DX,1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SUB     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,DX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JB         EXIT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INC      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CL</a:t>
            </a:r>
            <a:endParaRPr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ADD     DX,2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      SQR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ENDP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END   START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1217613" y="-26988"/>
            <a:ext cx="1554162" cy="649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LOP: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SQR_PROC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EXIT: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SQR_PROC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5856288" y="3067050"/>
            <a:ext cx="22367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；开平方子程序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；平方根〈==0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；奇数〈==1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；减奇数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；够减？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；够减，计数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；形成下一个奇数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；返回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116013" y="3070225"/>
            <a:ext cx="7056437" cy="3095625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5795963" y="-26988"/>
            <a:ext cx="1708150" cy="19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；取被开方数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；保存信息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；调用子程序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；存平方根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；恢复信息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；修改指针</a:t>
            </a:r>
            <a:endParaRPr lang="zh-CN" altLang="en-US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2987675" y="12700"/>
            <a:ext cx="2808288" cy="18446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3495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E2575F2B-F8A5-4D06-B007-E8F756CE62F2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31825" y="1412875"/>
            <a:ext cx="3725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ARY  DW  -86,420,7, … ,40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COUNT  DW  100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SUM  DW  ?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TAB  DW  3  DUP(?)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57200" y="3435350"/>
            <a:ext cx="4468813" cy="26765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TAB, OFFSET  ARY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TAB+2, OFFSET  COUNT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TAB+4, OFFSET  SUM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LEA  BX,  TAB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CALL  PADD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DX,  SUM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</a:rPr>
              <a:t>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…...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364163" y="1557338"/>
            <a:ext cx="3457575" cy="45021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PADD PROC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SI, [BX]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     	MOV  DI, [BX+2]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CX, [DI]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MOV  DI, [BX+4]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XOR  AX, 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L: 	ADD  AX,  [SI]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ADD  SI,  2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LOOP  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MOV  [DI], 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	RET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PADD ENDP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404938" y="188913"/>
            <a:ext cx="6262687" cy="676275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地址表传递</a:t>
            </a:r>
            <a:endParaRPr lang="zh-CN" altLang="en-US"/>
          </a:p>
        </p:txBody>
      </p:sp>
      <p:sp>
        <p:nvSpPr>
          <p:cNvPr id="6451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AE72698-6DC5-4BF9-B332-E0B28FE18699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  <p:bldP spid="165893" grpId="0" animBg="1"/>
      <p:bldP spid="165894" grpId="0" animBg="1"/>
      <p:bldP spid="1658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604838" y="19050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  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38" name="Line 5"/>
          <p:cNvSpPr>
            <a:spLocks noChangeShapeType="1"/>
          </p:cNvSpPr>
          <p:nvPr/>
        </p:nvSpPr>
        <p:spPr bwMode="auto">
          <a:xfrm>
            <a:off x="395288" y="503238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1116013" y="576263"/>
            <a:ext cx="869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BIN2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ASCBUF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TABLE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DATA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0" name="Text Box 7"/>
          <p:cNvSpPr txBox="1">
            <a:spLocks noChangeArrowheads="1"/>
          </p:cNvSpPr>
          <p:nvPr/>
        </p:nvSpPr>
        <p:spPr bwMode="auto">
          <a:xfrm>
            <a:off x="2555875" y="576263"/>
            <a:ext cx="38417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35H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0AB48H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8,16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DB  20H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DW  3  DUP(0)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ENDS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SEGMENT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TABLE,OFFSET  BIN1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TABLE+2,OFFSET  NUM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TABLE+4,OFFSET  ASCBUF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MOV   BX,OFFSET  TABLE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00FFFF"/>
                </a:solidFill>
                <a:latin typeface="宋体" panose="02010600030101010101" pitchFamily="2" charset="-122"/>
              </a:rPr>
              <a:t>CALL  BINASC8</a:t>
            </a:r>
            <a:endParaRPr lang="en-US" altLang="zh-CN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TABLE,OFFSET  BIN2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TABLE+2,OFFSET  NUM+1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TABLE+4,OFFSET  ASCBUF+10H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MOV   BX,OFFSET  TABLE</a:t>
            </a:r>
            <a:endParaRPr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00FFFF"/>
                </a:solidFill>
                <a:latin typeface="宋体" panose="02010600030101010101" pitchFamily="2" charset="-122"/>
              </a:rPr>
              <a:t>CALL  BINASC16</a:t>
            </a:r>
            <a:endParaRPr lang="en-US" altLang="zh-CN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323850" y="6669088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Text Box 9"/>
          <p:cNvSpPr txBox="1">
            <a:spLocks noChangeArrowheads="1"/>
          </p:cNvSpPr>
          <p:nvPr/>
        </p:nvSpPr>
        <p:spPr bwMode="auto">
          <a:xfrm>
            <a:off x="6326188" y="3357563"/>
            <a:ext cx="22415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；参量地址送地址表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；送地址表首址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；参量地址送地址表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；送地址表首址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543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02C0C134-80FE-4815-A5ED-54501DBD8E3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5"/>
          <p:cNvSpPr>
            <a:spLocks noChangeShapeType="1"/>
          </p:cNvSpPr>
          <p:nvPr/>
        </p:nvSpPr>
        <p:spPr bwMode="auto">
          <a:xfrm>
            <a:off x="5397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2" name="Text Box 6"/>
          <p:cNvSpPr txBox="1">
            <a:spLocks noChangeArrowheads="1"/>
          </p:cNvSpPr>
          <p:nvPr/>
        </p:nvSpPr>
        <p:spPr bwMode="auto">
          <a:xfrm>
            <a:off x="1260475" y="765175"/>
            <a:ext cx="12128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BINASC8: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BINASC16: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TRAN: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LOP: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BINASC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Text Box 7"/>
          <p:cNvSpPr txBox="1">
            <a:spLocks noChangeArrowheads="1"/>
          </p:cNvSpPr>
          <p:nvPr/>
        </p:nvSpPr>
        <p:spPr bwMode="auto">
          <a:xfrm>
            <a:off x="2771775" y="765175"/>
            <a:ext cx="18986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PROC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DH,[DI]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JMP   TRAN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DX,[DI]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DI,[BX+2]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CL,[DI]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XOR   CH,CH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FFC000"/>
                </a:solidFill>
                <a:latin typeface="宋体" panose="02010600030101010101" pitchFamily="2" charset="-122"/>
              </a:rPr>
              <a:t>MOV   DI,[BX+4]</a:t>
            </a:r>
            <a:endParaRPr lang="en-US" altLang="zh-CN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ROL   DX,1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AL,DL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AND   AL,01H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ADD   AL,30H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MOV   [DI],AL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INC   DI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LOOP  LOP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RET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ENDP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4" name="Line 8"/>
          <p:cNvSpPr>
            <a:spLocks noChangeShapeType="1"/>
          </p:cNvSpPr>
          <p:nvPr/>
        </p:nvSpPr>
        <p:spPr bwMode="auto">
          <a:xfrm>
            <a:off x="539750" y="63817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Text Box 9"/>
          <p:cNvSpPr txBox="1">
            <a:spLocks noChangeArrowheads="1"/>
          </p:cNvSpPr>
          <p:nvPr/>
        </p:nvSpPr>
        <p:spPr bwMode="auto">
          <a:xfrm>
            <a:off x="4787900" y="1052513"/>
            <a:ext cx="38417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位数据入口，取地址表首址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；取待转换数据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16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位数据入口，取地址表首址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；取待转换数据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；取转换数据位数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码首址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；取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位二进制数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；转换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位二进制数的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6566" name="Text Box 10"/>
          <p:cNvSpPr txBox="1">
            <a:spLocks noChangeArrowheads="1"/>
          </p:cNvSpPr>
          <p:nvPr/>
        </p:nvSpPr>
        <p:spPr bwMode="auto">
          <a:xfrm>
            <a:off x="604838" y="92075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  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6B327D9-F0C5-494E-B80E-920EBFB73BAA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212725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/>
              <a:t>过程调用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/>
              <a:t>用堆栈传递参数</a:t>
            </a:r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257300"/>
            <a:ext cx="7993063" cy="41005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/>
              <a:t>如果使用堆栈传递入口参数，</a:t>
            </a:r>
            <a:endParaRPr lang="zh-CN" altLang="zh-CN"/>
          </a:p>
          <a:p>
            <a:r>
              <a:rPr lang="zh-CN" altLang="zh-CN"/>
              <a:t>在主程序调用之前，需要把传递的参数依次压入堆栈。</a:t>
            </a:r>
            <a:endParaRPr lang="zh-CN" altLang="zh-CN"/>
          </a:p>
          <a:p>
            <a:r>
              <a:rPr lang="zh-CN" altLang="zh-CN"/>
              <a:t>进入子程序后，从堆栈中取出入口参数。</a:t>
            </a:r>
            <a:endParaRPr lang="zh-CN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/>
              <a:t>如果传送的是出口参数，</a:t>
            </a:r>
            <a:endParaRPr lang="zh-CN" altLang="zh-CN"/>
          </a:p>
          <a:p>
            <a:r>
              <a:rPr lang="zh-CN" altLang="zh-CN"/>
              <a:t>在子程序返回前，把需要返回的参数存入堆栈</a:t>
            </a:r>
            <a:endParaRPr lang="zh-CN" altLang="zh-CN"/>
          </a:p>
          <a:p>
            <a:r>
              <a:rPr lang="zh-CN" altLang="zh-CN"/>
              <a:t>返回主程序后再从堆栈中取出参数。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39" grpId="0" bldLvl="5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>
            <a:spLocks noChangeArrowheads="1"/>
          </p:cNvSpPr>
          <p:nvPr/>
        </p:nvSpPr>
        <p:spPr bwMode="auto">
          <a:xfrm>
            <a:off x="455613" y="115888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  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将两个二进制转换为二进制数的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0" name="Line 3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1692275" y="781050"/>
            <a:ext cx="15652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ASCBUF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调用程序段</a:t>
            </a:r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132138" y="781050"/>
            <a:ext cx="3492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35H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DW  0AB48H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20H  DUP(0)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AH,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BIN1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XOR   AL,AL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LEA   AX,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ASCBUF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</a:t>
            </a:r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8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BINASC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AX,BIN2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5940425" y="3789363"/>
            <a:ext cx="28352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；转换8位数据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；待转换数据压入堆栈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；存</a:t>
            </a:r>
            <a:r>
              <a:rPr lang="en-US" altLang="zh-CN" b="1">
                <a:solidFill>
                  <a:srgbClr val="00FFFF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码首址压入堆栈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；转换数据位数压入堆栈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；调用子程序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；转换16位数据</a:t>
            </a:r>
            <a:endParaRPr lang="zh-CN" altLang="en-US" b="1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68614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F5DBBD0-FCAF-428F-9489-A55BF5CDAAC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341438"/>
            <a:ext cx="7793038" cy="623887"/>
          </a:xfrm>
        </p:spPr>
        <p:txBody>
          <a:bodyPr/>
          <a:lstStyle/>
          <a:p>
            <a:pPr eaLnBrk="1" hangingPunct="1"/>
            <a:r>
              <a:rPr lang="zh-CN" altLang="en-US"/>
              <a:t>分支程序设计举例</a:t>
            </a: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205038"/>
            <a:ext cx="7993063" cy="1439862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）比较</a:t>
            </a:r>
            <a:r>
              <a:rPr lang="en-US" altLang="zh-CN"/>
              <a:t>/</a:t>
            </a:r>
            <a:r>
              <a:rPr lang="zh-CN" altLang="en-US"/>
              <a:t>测试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分支结构</a:t>
            </a:r>
            <a:endParaRPr lang="zh-CN" altLang="en-US"/>
          </a:p>
          <a:p>
            <a:pPr eaLnBrk="1" hangingPunct="1">
              <a:buClr>
                <a:srgbClr val="FFFF00"/>
              </a:buClr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）分支表（跳转表）结构</a:t>
            </a:r>
            <a:endParaRPr lang="zh-CN" alt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187450" y="314325"/>
            <a:ext cx="7772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0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二、分支程序设计</a:t>
            </a:r>
            <a:endParaRPr lang="zh-CN" altLang="en-US" sz="30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5" grpId="0" build="p"/>
      <p:bldP spid="23859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ChangeArrowheads="1"/>
          </p:cNvSpPr>
          <p:nvPr/>
        </p:nvSpPr>
        <p:spPr bwMode="auto">
          <a:xfrm>
            <a:off x="2438400" y="4191000"/>
            <a:ext cx="3124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700338" y="565150"/>
            <a:ext cx="266382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LEA   AX,ASCBUF+10H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AX,10H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BINASC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CX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DX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DI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BP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BP,SP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DX,[BP+14]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DI,[BP+12]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CX,[BP+10]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ROL   DX,1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MOV   AL,DL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AND   AL,01H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OR    AL,30H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17954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；转换子程序段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BINASC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LOP: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867400" y="574675"/>
            <a:ext cx="2547938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；调用子程序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；保存信息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；取入口地址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；取1位二进制数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；转换一位数的</a:t>
            </a:r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63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5315E387-593C-413C-B4EA-92D891C6B954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/>
          <p:cNvSpPr txBox="1">
            <a:spLocks noChangeArrowheads="1"/>
          </p:cNvSpPr>
          <p:nvPr/>
        </p:nvSpPr>
        <p:spPr bwMode="auto">
          <a:xfrm>
            <a:off x="2916238" y="981075"/>
            <a:ext cx="221456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 [DI],AL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INC   DI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LOOP  LOP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BP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DI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DX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POP   CX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   6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ENDP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ENDS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476375" y="981075"/>
            <a:ext cx="13382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BINASC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COSEG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5580063" y="981075"/>
            <a:ext cx="19478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码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；恢复信息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用堆栈传递参数处理要点</a:t>
            </a:r>
            <a:endParaRPr lang="zh-CN" alt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3849687" cy="2452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压入参数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CALL		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从栈中弹出压入的参数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787900" y="1844675"/>
            <a:ext cx="3887788" cy="2452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BP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间址方式取出参数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处理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主调程序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4932363" y="1125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被调过程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0327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参数压入顺序与取出顺序相反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参数的个数和类型按事先约定存取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调用结束时，从栈中清除压入的参数，释放栈空间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 animBg="1"/>
      <p:bldP spid="174084" grpId="0" animBg="1"/>
      <p:bldP spid="174085" grpId="0"/>
      <p:bldP spid="174086" grpId="0"/>
      <p:bldP spid="17408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多出口子程序设计</a:t>
            </a:r>
            <a:endParaRPr lang="zh-CN" altLang="en-US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zh-CN" altLang="en-US"/>
              <a:t>子程序返回调用程序时，可以有多个返回点。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16</a:t>
            </a:r>
            <a:r>
              <a:rPr lang="zh-CN" altLang="en-US"/>
              <a:t>：有两个字符串</a:t>
            </a:r>
            <a:r>
              <a:rPr lang="en-US" altLang="zh-CN"/>
              <a:t>STRING1 </a:t>
            </a:r>
            <a:r>
              <a:rPr lang="zh-CN" altLang="en-US"/>
              <a:t>和</a:t>
            </a:r>
            <a:r>
              <a:rPr lang="en-US" altLang="zh-CN"/>
              <a:t>STRING2</a:t>
            </a:r>
            <a:r>
              <a:rPr lang="zh-CN" altLang="en-US"/>
              <a:t>（假设两字符串长度相同），试编制一程序比较两个字符串是否完全相同；根据比较结果，返回调用程序不同位置，以执行不同的程序段。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Line 4"/>
          <p:cNvSpPr>
            <a:spLocks noChangeShapeType="1"/>
          </p:cNvSpPr>
          <p:nvPr/>
        </p:nvSpPr>
        <p:spPr bwMode="auto">
          <a:xfrm>
            <a:off x="971550" y="692150"/>
            <a:ext cx="7921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0" name="Text Box 5"/>
          <p:cNvSpPr txBox="1">
            <a:spLocks noChangeArrowheads="1"/>
          </p:cNvSpPr>
          <p:nvPr/>
        </p:nvSpPr>
        <p:spPr bwMode="auto">
          <a:xfrm>
            <a:off x="1692275" y="781050"/>
            <a:ext cx="13271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STRING1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STRING2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COSEG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SAME: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COMPSTR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Text Box 6"/>
          <p:cNvSpPr txBox="1">
            <a:spLocks noChangeArrowheads="1"/>
          </p:cNvSpPr>
          <p:nvPr/>
        </p:nvSpPr>
        <p:spPr bwMode="auto">
          <a:xfrm>
            <a:off x="3132138" y="781050"/>
            <a:ext cx="3492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‘COMPARE STRING’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DB  ‘COMPARE STRING’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SEGMENT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ASSUME  CS:COSEG,DS:DATA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SI,OFFSET STRING1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MOV   DI,OFFSET STRING2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CALL  COMPSTR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JMP   SAME</a:t>
            </a:r>
            <a:endParaRPr lang="en-US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………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………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PROC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AX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PUSH  CX</a:t>
            </a:r>
            <a:endParaRPr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Text Box 7"/>
          <p:cNvSpPr txBox="1">
            <a:spLocks noChangeArrowheads="1"/>
          </p:cNvSpPr>
          <p:nvPr/>
        </p:nvSpPr>
        <p:spPr bwMode="auto">
          <a:xfrm>
            <a:off x="6084888" y="4076700"/>
            <a:ext cx="271621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；如完全相同转至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SAME</a:t>
            </a:r>
            <a:endParaRPr lang="en-US" altLang="zh-CN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如不相同，从这里开始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；保存信息</a:t>
            </a:r>
            <a:endParaRPr lang="zh-CN" altLang="en-US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73733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EBE0C9C-1AAB-4CC7-95CD-0E7581406A0E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ChangeArrowheads="1"/>
          </p:cNvSpPr>
          <p:nvPr/>
        </p:nvSpPr>
        <p:spPr bwMode="auto">
          <a:xfrm>
            <a:off x="2552700" y="3352800"/>
            <a:ext cx="2667000" cy="609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132138" y="565150"/>
            <a:ext cx="17970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PUSH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PUSH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MOV   CX,DI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SUB   CX,SI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INC 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INC 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MOV   AL,-1[SI]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CMP   AL,-1[DI]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LOOPZ LOP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JZ    END0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MOV   BP,SP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ADD   [BP+8],2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DI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SI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CX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POP   AX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ENDP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ENDS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END   START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619250" y="574675"/>
            <a:ext cx="12509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LOP: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END0: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COMPSTR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COSEG</a:t>
            </a:r>
            <a:endParaRPr lang="en-US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5580063" y="574675"/>
            <a:ext cx="29273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；计算字符串长度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；两字符比较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；相同，继续比较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；两字符串完全相同，转移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；不相同，修改返回点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返回地址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+2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；恢复信息</a:t>
            </a:r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AAEE3D6-7BBB-48DD-9D88-33CFC60A387B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88913"/>
            <a:ext cx="3597275" cy="527050"/>
          </a:xfrm>
        </p:spPr>
        <p:txBody>
          <a:bodyPr/>
          <a:lstStyle/>
          <a:p>
            <a:pPr eaLnBrk="1" hangingPunct="1"/>
            <a:r>
              <a:rPr lang="zh-CN" altLang="en-US" sz="3000"/>
              <a:t>五、系统功能调用</a:t>
            </a:r>
            <a:endParaRPr lang="zh-CN" altLang="en-US" sz="3000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8459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系统功能调用</a:t>
            </a:r>
            <a:r>
              <a:rPr lang="en-GB" altLang="zh-CN" sz="2800">
                <a:solidFill>
                  <a:schemeClr val="bg1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提供的一组实现特殊功能的子程序供程序员在程序中调用，以减轻编程工作量。</a:t>
            </a:r>
            <a:endParaRPr lang="zh-CN" altLang="en-GB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en-GB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系统功能调用有两种，一种称为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DOS</a:t>
            </a:r>
            <a:r>
              <a:rPr lang="en-GB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功能调用，另一种称为</a:t>
            </a:r>
            <a:r>
              <a:rPr lang="en-GB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BIOS</a:t>
            </a:r>
            <a:r>
              <a:rPr lang="en-GB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014663" y="3789363"/>
            <a:ext cx="2133600" cy="2590800"/>
            <a:chOff x="1899" y="2387"/>
            <a:chExt cx="1344" cy="1632"/>
          </a:xfrm>
        </p:grpSpPr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1899" y="2387"/>
              <a:ext cx="1248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应用程序</a:t>
              </a:r>
              <a:endPara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899" y="3731"/>
              <a:ext cx="13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外设硬件接口</a:t>
              </a:r>
              <a:endPara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899" y="3491"/>
              <a:ext cx="1008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BIOS</a:t>
              </a:r>
              <a:endPara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1899" y="3251"/>
              <a:ext cx="720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DOS</a:t>
              </a:r>
              <a:endParaRPr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2139" y="2627"/>
              <a:ext cx="144" cy="624"/>
            </a:xfrm>
            <a:prstGeom prst="upDownArrow">
              <a:avLst>
                <a:gd name="adj1" fmla="val 42481"/>
                <a:gd name="adj2" fmla="val 8662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5785" name="AutoShape 9"/>
            <p:cNvSpPr>
              <a:spLocks noChangeArrowheads="1"/>
            </p:cNvSpPr>
            <p:nvPr/>
          </p:nvSpPr>
          <p:spPr bwMode="auto">
            <a:xfrm>
              <a:off x="2667" y="2627"/>
              <a:ext cx="144" cy="864"/>
            </a:xfrm>
            <a:prstGeom prst="upDownArrow">
              <a:avLst>
                <a:gd name="adj1" fmla="val 42361"/>
                <a:gd name="adj2" fmla="val 888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75786" name="AutoShape 10"/>
            <p:cNvSpPr>
              <a:spLocks noChangeArrowheads="1"/>
            </p:cNvSpPr>
            <p:nvPr/>
          </p:nvSpPr>
          <p:spPr bwMode="auto">
            <a:xfrm>
              <a:off x="2955" y="2627"/>
              <a:ext cx="144" cy="1104"/>
            </a:xfrm>
            <a:prstGeom prst="upDownArrow">
              <a:avLst>
                <a:gd name="adj1" fmla="val 42704"/>
                <a:gd name="adj2" fmla="val 99241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7578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275F15DB-18E9-4096-ACC7-059B022CE3E0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系统功能调用</a:t>
            </a:r>
            <a:endParaRPr lang="zh-CN" altLang="en-US"/>
          </a:p>
        </p:txBody>
      </p:sp>
      <p:sp>
        <p:nvSpPr>
          <p:cNvPr id="76802" name="Rectangle 10"/>
          <p:cNvSpPr>
            <a:spLocks noChangeArrowheads="1"/>
          </p:cNvSpPr>
          <p:nvPr/>
        </p:nvSpPr>
        <p:spPr bwMode="auto">
          <a:xfrm>
            <a:off x="395288" y="1139825"/>
            <a:ext cx="8712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采用软中断指令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n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其中：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中断类型码）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（1）PUSHF，TF、IF清0，CS、IP入栈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（2）按中断类型码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n，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中断向量表对应位置取</a:t>
            </a:r>
            <a:b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出将要调用的功能子程序的入口地址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CS，IP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 （3）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功能子程序返回：IRET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36750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调用方法：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入口参数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子程序编号送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 21H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-71438"/>
            <a:ext cx="8001000" cy="684213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4143375" y="285750"/>
            <a:ext cx="341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</a:t>
            </a: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功能调用（一）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8851" name="Group 21"/>
          <p:cNvGrpSpPr/>
          <p:nvPr/>
        </p:nvGrpSpPr>
        <p:grpSpPr bwMode="auto">
          <a:xfrm>
            <a:off x="301625" y="1428750"/>
            <a:ext cx="8842375" cy="4572000"/>
            <a:chOff x="160" y="1594"/>
            <a:chExt cx="5570" cy="2673"/>
          </a:xfrm>
        </p:grpSpPr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162" y="1597"/>
              <a:ext cx="5568" cy="265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功能                 入口参数                    出口参数                           说明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键盘输入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1		AL=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	字符显示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控制台输入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8	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同1号			无显示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显示输出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2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DL =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打印输出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5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DL =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直接控制台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6	              ZF=0,AL=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ASCII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码	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输入/输出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 = 0FFH/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字符码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ZF=1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无键按下		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字符串输出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9			                         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字符串须以‘$’结束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DS:DX=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串首址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字符串输入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 = 0AH				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首先定义缓冲区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DS:DX=</a:t>
              </a:r>
              <a:r>
                <a:rPr lang="zh-CN" altLang="zh-CN" sz="20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串首址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160" y="2262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Line 12"/>
            <p:cNvSpPr>
              <a:spLocks noChangeShapeType="1"/>
            </p:cNvSpPr>
            <p:nvPr/>
          </p:nvSpPr>
          <p:spPr bwMode="auto">
            <a:xfrm>
              <a:off x="1050" y="1594"/>
              <a:ext cx="0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Line 13"/>
            <p:cNvSpPr>
              <a:spLocks noChangeShapeType="1"/>
            </p:cNvSpPr>
            <p:nvPr/>
          </p:nvSpPr>
          <p:spPr bwMode="auto">
            <a:xfrm>
              <a:off x="2445" y="1594"/>
              <a:ext cx="0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Line 14"/>
            <p:cNvSpPr>
              <a:spLocks noChangeShapeType="1"/>
            </p:cNvSpPr>
            <p:nvPr/>
          </p:nvSpPr>
          <p:spPr bwMode="auto">
            <a:xfrm>
              <a:off x="4065" y="1594"/>
              <a:ext cx="15" cy="26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15"/>
            <p:cNvSpPr>
              <a:spLocks noChangeShapeType="1"/>
            </p:cNvSpPr>
            <p:nvPr/>
          </p:nvSpPr>
          <p:spPr bwMode="auto">
            <a:xfrm>
              <a:off x="160" y="1842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16"/>
            <p:cNvSpPr>
              <a:spLocks noChangeShapeType="1"/>
            </p:cNvSpPr>
            <p:nvPr/>
          </p:nvSpPr>
          <p:spPr bwMode="auto">
            <a:xfrm>
              <a:off x="160" y="2069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17"/>
            <p:cNvSpPr>
              <a:spLocks noChangeShapeType="1"/>
            </p:cNvSpPr>
            <p:nvPr/>
          </p:nvSpPr>
          <p:spPr bwMode="auto">
            <a:xfrm>
              <a:off x="160" y="2478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8"/>
            <p:cNvSpPr>
              <a:spLocks noChangeShapeType="1"/>
            </p:cNvSpPr>
            <p:nvPr/>
          </p:nvSpPr>
          <p:spPr bwMode="auto">
            <a:xfrm>
              <a:off x="160" y="2886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9"/>
            <p:cNvSpPr>
              <a:spLocks noChangeShapeType="1"/>
            </p:cNvSpPr>
            <p:nvPr/>
          </p:nvSpPr>
          <p:spPr bwMode="auto">
            <a:xfrm>
              <a:off x="160" y="3431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20"/>
            <p:cNvSpPr>
              <a:spLocks noChangeShapeType="1"/>
            </p:cNvSpPr>
            <p:nvPr/>
          </p:nvSpPr>
          <p:spPr bwMode="auto">
            <a:xfrm>
              <a:off x="160" y="3807"/>
              <a:ext cx="557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2276475"/>
            <a:ext cx="5470525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程序如下：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TEST	DA1,	01H</a:t>
            </a:r>
            <a:endParaRPr lang="en-US" altLang="zh-CN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JE	NEXT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                INC    DA1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NEXT:   ………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68313" y="1916113"/>
            <a:ext cx="3429000" cy="3825875"/>
            <a:chOff x="1776" y="960"/>
            <a:chExt cx="2160" cy="2410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208" y="1296"/>
              <a:ext cx="1392" cy="1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测试</a:t>
              </a:r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DA1</a:t>
              </a:r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的第0位</a:t>
              </a:r>
              <a:endPara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8" name="AutoShape 5"/>
            <p:cNvSpPr>
              <a:spLocks noChangeArrowheads="1"/>
            </p:cNvSpPr>
            <p:nvPr/>
          </p:nvSpPr>
          <p:spPr bwMode="auto">
            <a:xfrm>
              <a:off x="2208" y="1680"/>
              <a:ext cx="1440" cy="432"/>
            </a:xfrm>
            <a:prstGeom prst="diamond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(DA1)</a:t>
              </a:r>
              <a:r>
                <a:rPr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=0?</a:t>
              </a:r>
              <a:endParaRPr lang="en-US" altLang="zh-CN" b="1" baseline="-25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304" y="2352"/>
              <a:ext cx="1344" cy="24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DA1&lt;=(DA1)+1</a:t>
              </a:r>
              <a:endParaRPr lang="en-US" altLang="zh-CN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>
              <a:off x="2928" y="960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2928" y="2112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2016" y="1920"/>
              <a:ext cx="0" cy="7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2928" y="259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9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Text Box 14"/>
            <p:cNvSpPr txBox="1">
              <a:spLocks noChangeArrowheads="1"/>
            </p:cNvSpPr>
            <p:nvPr/>
          </p:nvSpPr>
          <p:spPr bwMode="auto">
            <a:xfrm>
              <a:off x="1776" y="1632"/>
              <a:ext cx="1632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Y         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                    </a:t>
              </a:r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                          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8" name="Text Box 15"/>
            <p:cNvSpPr txBox="1">
              <a:spLocks noChangeArrowheads="1"/>
            </p:cNvSpPr>
            <p:nvPr/>
          </p:nvSpPr>
          <p:spPr bwMode="auto">
            <a:xfrm>
              <a:off x="2784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b)</a:t>
              </a:r>
              <a:endParaRPr lang="en-US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9" name="Text Box 16"/>
            <p:cNvSpPr txBox="1">
              <a:spLocks noChangeArrowheads="1"/>
            </p:cNvSpPr>
            <p:nvPr/>
          </p:nvSpPr>
          <p:spPr bwMode="auto">
            <a:xfrm>
              <a:off x="1872" y="3120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例 3  程序段流程</a:t>
              </a:r>
              <a:endParaRPr lang="zh-CN" altLang="en-US" sz="2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395288" y="1341438"/>
            <a:ext cx="87487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试编制一程序段，把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DA1</a:t>
            </a:r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字节单元中数据变为偶数。</a:t>
            </a:r>
            <a:endParaRPr lang="zh-CN" altLang="en-US" sz="28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1403350" y="257175"/>
            <a:ext cx="439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分支结构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395288" y="1125538"/>
            <a:ext cx="83169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从键盘输入一个字符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=1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1   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等待按键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INT  21H    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字符回显</a:t>
            </a:r>
            <a:endParaRPr lang="zh-CN" altLang="en-US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&lt;AL</a:t>
            </a:r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中有键入的字符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从键盘输入一个字符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无显示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=8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</a:t>
            </a:r>
            <a:r>
              <a:rPr lang="en-US" altLang="zh-CN" sz="2800" b="1">
                <a:solidFill>
                  <a:srgbClr val="00FF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8</a:t>
            </a:r>
            <a:endParaRPr lang="en-US" altLang="zh-CN" sz="2800" b="1">
              <a:solidFill>
                <a:srgbClr val="00FF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INT  21H</a:t>
            </a:r>
            <a:endParaRPr lang="en-US" altLang="zh-CN" sz="2800" b="1">
              <a:solidFill>
                <a:srgbClr val="FFFF66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&lt;AL</a:t>
            </a:r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中有键入的字符</a:t>
            </a:r>
            <a:r>
              <a:rPr lang="en-US" altLang="zh-CN" sz="2800" b="1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2800" b="1">
              <a:solidFill>
                <a:srgbClr val="FFFF66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9874" name="Rectangle 7"/>
          <p:cNvSpPr>
            <a:spLocks noGrp="1" noChangeArrowheads="1"/>
          </p:cNvSpPr>
          <p:nvPr>
            <p:ph type="title"/>
          </p:nvPr>
        </p:nvSpPr>
        <p:spPr>
          <a:xfrm>
            <a:off x="908050" y="188913"/>
            <a:ext cx="3121025" cy="684212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3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ChangeArrowheads="1"/>
          </p:cNvSpPr>
          <p:nvPr/>
        </p:nvSpPr>
        <p:spPr bwMode="auto">
          <a:xfrm>
            <a:off x="611188" y="260350"/>
            <a:ext cx="8424862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程序中有时需要用户对提示做出应答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GET_KEY:   </a:t>
            </a:r>
            <a:r>
              <a:rPr lang="en-US" altLang="zh-CN" sz="2400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MOV  AH,1</a:t>
            </a:r>
            <a:r>
              <a:rPr lang="en-US" altLang="zh-CN" sz="2400">
                <a:solidFill>
                  <a:srgbClr val="FF99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等待键入字符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rgbClr val="FFFF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INT  21H</a:t>
            </a:r>
            <a:r>
              <a:rPr lang="en-US" altLang="zh-CN" sz="2400">
                <a:solidFill>
                  <a:srgbClr val="0033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结果在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AL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CMP  AL,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?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JZ   YES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是,转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YES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CMP  AL,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?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JZ   NO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是,转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NO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JMP  GET_KEY	      ;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否则继续等待输入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YES:	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     NO:	 </a:t>
            </a:r>
            <a:r>
              <a:rPr lang="en-US" altLang="zh-CN" sz="2400">
                <a:solidFill>
                  <a:schemeClr val="bg1"/>
                </a:solidFill>
                <a:ea typeface="华文新魏" panose="02010800040101010101" pitchFamily="2" charset="-122"/>
              </a:rPr>
              <a:t>…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idx="1"/>
          </p:nvPr>
        </p:nvSpPr>
        <p:spPr>
          <a:xfrm>
            <a:off x="598488" y="1341438"/>
            <a:ext cx="8077200" cy="4751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3) 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在显示器上显示一个字符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>
                <a:solidFill>
                  <a:srgbClr val="00FFFF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MOV  DL, &lt;</a:t>
            </a:r>
            <a:r>
              <a:rPr lang="zh-CN" altLang="en-US">
                <a:latin typeface="Times New Roman" panose="02020603050405020304" pitchFamily="18" charset="0"/>
              </a:rPr>
              <a:t>要显示的字符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MOV  AH, 2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INT  21H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例：在显示器上显示一个字符‘</a:t>
            </a:r>
            <a:r>
              <a:rPr lang="en-US" altLang="zh-CN">
                <a:latin typeface="Times New Roman" panose="02020603050405020304" pitchFamily="18" charset="0"/>
              </a:rPr>
              <a:t>A’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MOV  DL, ’A’   ;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MOV  DL,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41H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MOV  AH, 2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INT  21H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9750" y="102235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直接控制台输入输出（</a:t>
            </a:r>
            <a:r>
              <a:rPr lang="zh-CN" altLang="en-US" sz="2800" b="1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功能号</a:t>
            </a:r>
            <a:r>
              <a:rPr lang="en-US" altLang="zh-CN" sz="2800" b="1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=6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MOV  DL，0FFH	；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键盘输入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MOV AH，6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INT  21H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MOV  DL，24H	；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屏幕输出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MOV  AH，6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INT  21H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1243013" y="212725"/>
            <a:ext cx="36893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idx="1"/>
          </p:nvPr>
        </p:nvSpPr>
        <p:spPr>
          <a:xfrm>
            <a:off x="598488" y="1341438"/>
            <a:ext cx="8077200" cy="4751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5)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显示字符串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=9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	 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LEA  DX, &lt;</a:t>
            </a:r>
            <a:r>
              <a:rPr lang="zh-CN" altLang="en-US" b="1">
                <a:solidFill>
                  <a:srgbClr val="FFFF66"/>
                </a:solidFill>
                <a:latin typeface="Times New Roman" panose="02020603050405020304" pitchFamily="18" charset="0"/>
              </a:rPr>
              <a:t>字符串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MOV  AH, </a:t>
            </a:r>
            <a:r>
              <a:rPr lang="en-US" altLang="zh-CN" b="1">
                <a:solidFill>
                  <a:srgbClr val="00FFFF"/>
                </a:solidFill>
                <a:latin typeface="Times New Roman" panose="02020603050405020304" pitchFamily="18" charset="0"/>
              </a:rPr>
              <a:t>9</a:t>
            </a:r>
            <a:endParaRPr lang="en-US" altLang="zh-CN" b="1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   	 INT  21H</a:t>
            </a:r>
            <a:endParaRPr lang="en-US" altLang="zh-CN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FFFF"/>
                </a:solidFill>
                <a:latin typeface="Times New Roman" panose="02020603050405020304" pitchFamily="18" charset="0"/>
              </a:rPr>
              <a:t>注意：被显示的字符串必须以’$’结束</a:t>
            </a:r>
            <a:r>
              <a:rPr lang="zh-CN" altLang="en-US">
                <a:solidFill>
                  <a:srgbClr val="00FFFF"/>
                </a:solidFill>
                <a:latin typeface="Times New Roman" panose="02020603050405020304" pitchFamily="18" charset="0"/>
              </a:rPr>
              <a:t>。</a:t>
            </a:r>
            <a:endParaRPr lang="en-US" altLang="zh-CN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2"/>
          <p:cNvSpPr txBox="1">
            <a:spLocks noChangeArrowheads="1"/>
          </p:cNvSpPr>
          <p:nvPr/>
        </p:nvSpPr>
        <p:spPr bwMode="auto">
          <a:xfrm>
            <a:off x="1258888" y="1125538"/>
            <a:ext cx="72009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SEGMENT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    BUF  DB  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HOW DO YOU DO？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$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</a:rPr>
              <a:t>’</a:t>
            </a:r>
            <a:endParaRPr lang="en-US" altLang="zh-CN" sz="28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              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ENDS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AX，DATA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DS，AX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...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DX，OFFSET  BUF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AH，9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INT  21H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...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1403350" y="219075"/>
            <a:ext cx="3252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显示一字符串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052513"/>
            <a:ext cx="8077200" cy="35290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6)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输入字符串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00FFCC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b="1">
                <a:solidFill>
                  <a:srgbClr val="00FFCC"/>
                </a:solidFill>
                <a:latin typeface="Times New Roman" panose="02020603050405020304" pitchFamily="18" charset="0"/>
              </a:rPr>
              <a:t>=0AH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此功能调用从键盘输入一串字符并把它存入用户指定的缓冲区中。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LEA  DX, 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字符串缓冲区首地址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MOV  AH,</a:t>
            </a:r>
            <a:r>
              <a:rPr lang="en-US" altLang="zh-CN" b="1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FFCC"/>
                </a:solidFill>
                <a:latin typeface="Times New Roman" panose="02020603050405020304" pitchFamily="18" charset="0"/>
              </a:rPr>
              <a:t>0AH</a:t>
            </a:r>
            <a:endParaRPr lang="en-US" altLang="zh-CN" b="1">
              <a:solidFill>
                <a:srgbClr val="00FFCC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INT  2</a:t>
            </a:r>
            <a:r>
              <a:rPr lang="zh-CN" altLang="en-US" b="1">
                <a:solidFill>
                  <a:srgbClr val="FFFF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FFFF66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grpSp>
        <p:nvGrpSpPr>
          <p:cNvPr id="86019" name="Group 10"/>
          <p:cNvGrpSpPr/>
          <p:nvPr/>
        </p:nvGrpSpPr>
        <p:grpSpPr bwMode="auto">
          <a:xfrm>
            <a:off x="827088" y="5013325"/>
            <a:ext cx="7467600" cy="533400"/>
            <a:chOff x="624" y="3091"/>
            <a:chExt cx="4704" cy="336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1584" y="3091"/>
              <a:ext cx="326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(预留的</a:t>
              </a:r>
              <a:r>
                <a:rPr lang="en-US" altLang="zh-CN" b="1"/>
                <a:t>N1</a:t>
              </a:r>
              <a:r>
                <a:rPr lang="zh-CN" altLang="en-US" b="1"/>
                <a:t>个字节的存储单元)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4848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0</a:t>
              </a:r>
              <a:r>
                <a:rPr lang="en-US" altLang="zh-CN" b="1"/>
                <a:t>DH</a:t>
              </a:r>
              <a:endParaRPr lang="en-US" altLang="zh-CN" b="1"/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104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/>
              <a:r>
                <a:rPr lang="en-US" altLang="zh-CN" b="1"/>
                <a:t>N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624" y="3091"/>
              <a:ext cx="480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/>
              <a:r>
                <a:rPr lang="en-US" altLang="zh-CN" b="1"/>
                <a:t>N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</p:grp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38200" y="5818188"/>
            <a:ext cx="5791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N1:  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缓冲区长度(最大键入字符数)</a:t>
            </a:r>
            <a:endParaRPr lang="zh-CN" altLang="en-US" sz="2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N2:  </a:t>
            </a:r>
            <a:r>
              <a:rPr lang="zh-CN" altLang="en-US" sz="2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实际键入的字符数(不包括回车符) </a:t>
            </a:r>
            <a:endParaRPr lang="zh-CN" altLang="en-US" sz="2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71550" y="43735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用户定义的输入字符串的缓冲区格式 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6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5A5F11ED-6DB2-44A4-AA11-C7C8811A9DF7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09700" y="1025525"/>
            <a:ext cx="633095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SEGMENT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  BUF  DB  10		；</a:t>
            </a:r>
            <a:r>
              <a:rPr lang="zh-CN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缓冲区长度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DB  ?		；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实际输入个数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DB  10  DUP(?)	；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</a:rPr>
              <a:t>存储空间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DATA  ENDS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AX，DATA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MOV  DS，AX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LEA  DX，BUF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MOV  AH，10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</a:rPr>
              <a:t>INT  21H</a:t>
            </a:r>
            <a:endParaRPr lang="en-US" altLang="zh-CN" sz="28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38275" y="219075"/>
            <a:ext cx="2846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输入字符串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88066" name="Text Box 3"/>
          <p:cNvSpPr txBox="1">
            <a:spLocks noChangeArrowheads="1"/>
          </p:cNvSpPr>
          <p:nvPr/>
        </p:nvSpPr>
        <p:spPr bwMode="auto">
          <a:xfrm>
            <a:off x="684213" y="11303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基本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功能调用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</a:t>
            </a:r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88067" name="Group 15"/>
          <p:cNvGrpSpPr/>
          <p:nvPr/>
        </p:nvGrpSpPr>
        <p:grpSpPr bwMode="auto">
          <a:xfrm>
            <a:off x="196850" y="2060575"/>
            <a:ext cx="8839200" cy="3852863"/>
            <a:chOff x="48" y="1338"/>
            <a:chExt cx="5568" cy="2427"/>
          </a:xfrm>
        </p:grpSpPr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48" y="1338"/>
              <a:ext cx="5568" cy="2427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功能                 入口参数                    出口参数                           说明 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设置日期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2BH		AL=0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AL=0FFH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              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CX=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年号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月，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日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读取日期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2AH		CX=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年号		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		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月，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日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设置时间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2DH</a:t>
              </a:r>
              <a:endParaRPr lang="en-US" altLang="zh-CN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CH=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小时，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分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AL=0FFH	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均为二进制数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	 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秒，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毫秒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读取时间       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AH = 2CH		CH=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小时，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CL=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分	均为二进制数					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DH=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秒，</a:t>
              </a:r>
              <a:r>
                <a:rPr lang="en-US" altLang="zh-CN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DL=</a:t>
              </a:r>
              <a:r>
                <a:rPr lang="zh-CN" altLang="en-US" sz="2000">
                  <a:solidFill>
                    <a:srgbClr val="00FFFF"/>
                  </a:solidFill>
                  <a:latin typeface="Times New Roman" panose="02020603050405020304" pitchFamily="18" charset="0"/>
                </a:rPr>
                <a:t>毫秒</a:t>
              </a:r>
              <a:endParaRPr lang="zh-CN" altLang="en-US" sz="20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55" y="1632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0" name="Line 9"/>
            <p:cNvSpPr>
              <a:spLocks noChangeShapeType="1"/>
            </p:cNvSpPr>
            <p:nvPr/>
          </p:nvSpPr>
          <p:spPr bwMode="auto">
            <a:xfrm>
              <a:off x="912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1" name="Line 10"/>
            <p:cNvSpPr>
              <a:spLocks noChangeShapeType="1"/>
            </p:cNvSpPr>
            <p:nvPr/>
          </p:nvSpPr>
          <p:spPr bwMode="auto">
            <a:xfrm>
              <a:off x="2352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" name="Line 11"/>
            <p:cNvSpPr>
              <a:spLocks noChangeShapeType="1"/>
            </p:cNvSpPr>
            <p:nvPr/>
          </p:nvSpPr>
          <p:spPr bwMode="auto">
            <a:xfrm>
              <a:off x="3840" y="1344"/>
              <a:ext cx="0" cy="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Line 12"/>
            <p:cNvSpPr>
              <a:spLocks noChangeShapeType="1"/>
            </p:cNvSpPr>
            <p:nvPr/>
          </p:nvSpPr>
          <p:spPr bwMode="auto">
            <a:xfrm>
              <a:off x="68" y="2251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4" name="Line 13"/>
            <p:cNvSpPr>
              <a:spLocks noChangeShapeType="1"/>
            </p:cNvSpPr>
            <p:nvPr/>
          </p:nvSpPr>
          <p:spPr bwMode="auto">
            <a:xfrm>
              <a:off x="68" y="2704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Line 14"/>
            <p:cNvSpPr>
              <a:spLocks noChangeShapeType="1"/>
            </p:cNvSpPr>
            <p:nvPr/>
          </p:nvSpPr>
          <p:spPr bwMode="auto">
            <a:xfrm>
              <a:off x="68" y="3294"/>
              <a:ext cx="55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019175" y="1706563"/>
            <a:ext cx="47053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CX，1999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DH，5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DL，20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AH，2BH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设置日期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	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；1999.5.20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971550" y="4149725"/>
            <a:ext cx="569436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AH，2AH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取得日期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；cx:dx=1999.5.20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YEAR,CX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MONTH,DH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DAY,DL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243013" y="212725"/>
            <a:ext cx="77930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395288" y="1004888"/>
            <a:ext cx="77930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（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7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）设置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/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读出日期</a:t>
            </a:r>
            <a:endParaRPr lang="zh-CN" altLang="en-US" sz="26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3695700" y="3141663"/>
            <a:ext cx="50911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MOV  AL， X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CMP  AL，  0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JGE  L1         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;X≥0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AL，  0FFH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;X&lt;0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JMP  EXIT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L1：	JE  EXIT       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;X=0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	MOV  AL，1            </a:t>
            </a:r>
            <a:r>
              <a:rPr lang="en-US" altLang="zh-CN" sz="2400">
                <a:solidFill>
                  <a:srgbClr val="FFC000"/>
                </a:solidFill>
                <a:latin typeface="Times New Roman" panose="02020603050405020304" pitchFamily="18" charset="0"/>
              </a:rPr>
              <a:t>;X&gt;0</a:t>
            </a:r>
            <a:endParaRPr lang="en-US" altLang="zh-CN" sz="240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</a:rPr>
              <a:t>EXIT：MOV  Y， AL</a:t>
            </a:r>
            <a:endParaRPr lang="en-US" altLang="zh-CN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4213" y="1223963"/>
            <a:ext cx="3471862" cy="1917700"/>
            <a:chOff x="3264" y="1296"/>
            <a:chExt cx="2187" cy="1208"/>
          </a:xfrm>
        </p:grpSpPr>
        <p:sp>
          <p:nvSpPr>
            <p:cNvPr id="12291" name="Text Box 5"/>
            <p:cNvSpPr txBox="1">
              <a:spLocks noChangeArrowheads="1"/>
            </p:cNvSpPr>
            <p:nvPr/>
          </p:nvSpPr>
          <p:spPr bwMode="auto">
            <a:xfrm>
              <a:off x="3264" y="1296"/>
              <a:ext cx="2187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求符号函数：</a:t>
              </a:r>
              <a:endPara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endPara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		-1	</a:t>
              </a:r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X&lt;0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Y（X）= 	0	X=0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		1	X&gt;0</a:t>
              </a:r>
              <a:endPara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2" name="AutoShape 6"/>
            <p:cNvSpPr/>
            <p:nvPr/>
          </p:nvSpPr>
          <p:spPr bwMode="auto">
            <a:xfrm>
              <a:off x="4128" y="1872"/>
              <a:ext cx="240" cy="576"/>
            </a:xfrm>
            <a:prstGeom prst="leftBrace">
              <a:avLst>
                <a:gd name="adj1" fmla="val 2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403350" y="257175"/>
            <a:ext cx="439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F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分支结构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042988" y="1773238"/>
            <a:ext cx="69580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CX，090FH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小时，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分钟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DX，0200H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DH: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秒，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DL: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百分秒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AH，2DH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设置时间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；9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点15分2秒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019175" y="3870325"/>
            <a:ext cx="4705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 AH，2CH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取得时间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21H	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；cx:dx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HOURS, CH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MINUTES, CL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SECOND, DH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387475" y="212725"/>
            <a:ext cx="77930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DOS</a:t>
            </a:r>
            <a:r>
              <a:rPr lang="zh-CN" altLang="en-US" sz="32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功能调用</a:t>
            </a:r>
            <a:endParaRPr lang="zh-CN" altLang="en-US" sz="32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395288" y="1004888"/>
            <a:ext cx="77930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（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8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）设置</a:t>
            </a:r>
            <a:r>
              <a:rPr lang="en-US" altLang="zh-CN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/</a:t>
            </a:r>
            <a:r>
              <a:rPr lang="zh-CN" altLang="en-US" sz="2600">
                <a:solidFill>
                  <a:srgbClr val="FFFF00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读出时间</a:t>
            </a:r>
            <a:endParaRPr lang="zh-CN" altLang="en-US" sz="2600">
              <a:solidFill>
                <a:srgbClr val="FFFF00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66713"/>
            <a:ext cx="4083050" cy="506412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BIOS</a:t>
            </a:r>
            <a:r>
              <a:rPr lang="zh-CN" altLang="en-US" b="1">
                <a:latin typeface="Times New Roman" panose="02020603050405020304" pitchFamily="18" charset="0"/>
              </a:rPr>
              <a:t>功能调用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BIOS</a:t>
            </a:r>
            <a:r>
              <a:rPr lang="zh-CN" altLang="en-US" sz="2400">
                <a:latin typeface="Times New Roman" panose="02020603050405020304" pitchFamily="18" charset="0"/>
              </a:rPr>
              <a:t>调用通过多个软中断提供，调用方法为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en-US" altLang="zh-CN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MOV   AH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功能号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FF66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设置入口参数，一般将参数放在寄存器中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		INT     	&lt;</a:t>
            </a:r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中断类型</a:t>
            </a:r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BIOS</a:t>
            </a:r>
            <a:r>
              <a:rPr lang="zh-CN" altLang="en-US" sz="2400">
                <a:latin typeface="Times New Roman" panose="02020603050405020304" pitchFamily="18" charset="0"/>
              </a:rPr>
              <a:t>中的几个主要中断类型如下：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10H——</a:t>
            </a:r>
            <a:r>
              <a:rPr lang="zh-CN" altLang="en-US" sz="2400">
                <a:latin typeface="Times New Roman" panose="02020603050405020304" pitchFamily="18" charset="0"/>
              </a:rPr>
              <a:t>屏幕显示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13H——</a:t>
            </a:r>
            <a:r>
              <a:rPr lang="zh-CN" altLang="en-US" sz="2400">
                <a:latin typeface="Times New Roman" panose="02020603050405020304" pitchFamily="18" charset="0"/>
              </a:rPr>
              <a:t>磁盘操作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14H——</a:t>
            </a:r>
            <a:r>
              <a:rPr lang="zh-CN" altLang="en-US" sz="2400">
                <a:latin typeface="Times New Roman" panose="02020603050405020304" pitchFamily="18" charset="0"/>
              </a:rPr>
              <a:t>串行口操作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INT 16H——</a:t>
            </a:r>
            <a:r>
              <a:rPr lang="zh-CN" altLang="en-US" sz="2400">
                <a:latin typeface="Times New Roman" panose="02020603050405020304" pitchFamily="18" charset="0"/>
              </a:rPr>
              <a:t>键盘操作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INT 17H——</a:t>
            </a:r>
            <a:r>
              <a:rPr lang="zh-CN" altLang="en-US" sz="2400">
                <a:latin typeface="Times New Roman" panose="02020603050405020304" pitchFamily="18" charset="0"/>
              </a:rPr>
              <a:t>打印机操作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每类中断由包含许多子功能，调用时通过功能号指定。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8913" y="212725"/>
            <a:ext cx="7793037" cy="623888"/>
          </a:xfrm>
        </p:spPr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657225" y="1125538"/>
            <a:ext cx="423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键盘输入——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85800" y="2276475"/>
            <a:ext cx="7918450" cy="26574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功能  		          出口参数 	         说明            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AH=0			      AL=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字符的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ASCII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码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从键盘读一个字符	      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AH=1			      ZF=1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表示无键可读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判键盘是否有键可读      </a:t>
            </a: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ZF=0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表示有键可读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AH=2			      AL=</a:t>
            </a:r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功能键状态字节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取特殊功能键当前状态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>
            <a:off x="685800" y="27432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>
            <a:off x="685800" y="34290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685800" y="4191000"/>
            <a:ext cx="792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685800" y="4876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423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打印输出——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17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4211" name="Group 4"/>
          <p:cNvGrpSpPr/>
          <p:nvPr/>
        </p:nvGrpSpPr>
        <p:grpSpPr bwMode="auto">
          <a:xfrm>
            <a:off x="468313" y="2205038"/>
            <a:ext cx="8181975" cy="2743200"/>
            <a:chOff x="288" y="1632"/>
            <a:chExt cx="5154" cy="1728"/>
          </a:xfrm>
        </p:grpSpPr>
        <p:sp>
          <p:nvSpPr>
            <p:cNvPr id="94212" name="Text Box 5"/>
            <p:cNvSpPr txBox="1">
              <a:spLocks noChangeArrowheads="1"/>
            </p:cNvSpPr>
            <p:nvPr/>
          </p:nvSpPr>
          <p:spPr bwMode="auto">
            <a:xfrm>
              <a:off x="288" y="1632"/>
              <a:ext cx="5154" cy="1713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功能                     入口参数            出口参数              说明    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		      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字符代码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打印一个字符 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AH=1		      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初始化打印机	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AH=2		      DX=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打印机号	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状态字节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取打印机状态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4213" name="Line 6"/>
            <p:cNvSpPr>
              <a:spLocks noChangeShapeType="1"/>
            </p:cNvSpPr>
            <p:nvPr/>
          </p:nvSpPr>
          <p:spPr bwMode="auto">
            <a:xfrm>
              <a:off x="288" y="192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4" name="Line 7"/>
            <p:cNvSpPr>
              <a:spLocks noChangeShapeType="1"/>
            </p:cNvSpPr>
            <p:nvPr/>
          </p:nvSpPr>
          <p:spPr bwMode="auto">
            <a:xfrm>
              <a:off x="288" y="240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Line 8"/>
            <p:cNvSpPr>
              <a:spLocks noChangeShapeType="1"/>
            </p:cNvSpPr>
            <p:nvPr/>
          </p:nvSpPr>
          <p:spPr bwMode="auto">
            <a:xfrm>
              <a:off x="288" y="2880"/>
              <a:ext cx="51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Line 9"/>
            <p:cNvSpPr>
              <a:spLocks noChangeShapeType="1"/>
            </p:cNvSpPr>
            <p:nvPr/>
          </p:nvSpPr>
          <p:spPr bwMode="auto">
            <a:xfrm>
              <a:off x="1632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10"/>
            <p:cNvSpPr>
              <a:spLocks noChangeShapeType="1"/>
            </p:cNvSpPr>
            <p:nvPr/>
          </p:nvSpPr>
          <p:spPr bwMode="auto">
            <a:xfrm>
              <a:off x="3072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1"/>
            <p:cNvSpPr>
              <a:spLocks noChangeShapeType="1"/>
            </p:cNvSpPr>
            <p:nvPr/>
          </p:nvSpPr>
          <p:spPr bwMode="auto">
            <a:xfrm>
              <a:off x="4464" y="1632"/>
              <a:ext cx="0" cy="17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423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显示输出——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5235" name="Group 10"/>
          <p:cNvGrpSpPr/>
          <p:nvPr/>
        </p:nvGrpSpPr>
        <p:grpSpPr bwMode="auto">
          <a:xfrm>
            <a:off x="179388" y="1989138"/>
            <a:ext cx="8664575" cy="4117975"/>
            <a:chOff x="158" y="1290"/>
            <a:chExt cx="5458" cy="2594"/>
          </a:xfrm>
        </p:grpSpPr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158" y="1290"/>
              <a:ext cx="5424" cy="259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功能                  入口参数                       出口参数           说明    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		   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方式号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设置显示方式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AH=1		    CH=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光标开始行号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置光标类型	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光标结束行号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AH=2		    DH=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行号,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置光标位置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AH=3		     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行号,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读光标位置			   	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当前光标大小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AH=5		      AL=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选择当前显示页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192" y="1584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192" y="2016"/>
              <a:ext cx="53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192" y="2496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192" y="2928"/>
              <a:ext cx="54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192" y="3408"/>
              <a:ext cx="53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188913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功能调用</a:t>
            </a:r>
            <a:endParaRPr lang="zh-CN" altLang="en-US"/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827088" y="1011238"/>
            <a:ext cx="373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显示输出——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 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6259" name="Group 14"/>
          <p:cNvGrpSpPr/>
          <p:nvPr/>
        </p:nvGrpSpPr>
        <p:grpSpPr bwMode="auto">
          <a:xfrm>
            <a:off x="179388" y="1628775"/>
            <a:ext cx="8731250" cy="4848225"/>
            <a:chOff x="68" y="1029"/>
            <a:chExt cx="5500" cy="3054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70" y="1029"/>
              <a:ext cx="5498" cy="305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功能                          入口参数                  出口参数        说明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向上滚屏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AH=6,AL=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上滚行数,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空行属性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CH、CL=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滚动左上角行列号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DH、DL=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滚动右下角行列号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向下滚屏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AH=7</a:t>
              </a:r>
              <a:endPara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其余同6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读光标处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AH=8			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字符和属性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			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属性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将字符和属性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AH=9，AL=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写到光标处    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BH=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页号，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CX=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个数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	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BL=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字符属性/颜色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将字符写到	   </a:t>
              </a:r>
              <a:r>
                <a: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AH=0AH					</a:t>
              </a:r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属性不变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r>
                <a: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光标位置	   其余同9</a:t>
              </a:r>
              <a:endParaRPr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79" y="1298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2" name="Line 10"/>
            <p:cNvSpPr>
              <a:spLocks noChangeShapeType="1"/>
            </p:cNvSpPr>
            <p:nvPr/>
          </p:nvSpPr>
          <p:spPr bwMode="auto">
            <a:xfrm>
              <a:off x="68" y="1979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3" name="Line 11"/>
            <p:cNvSpPr>
              <a:spLocks noChangeShapeType="1"/>
            </p:cNvSpPr>
            <p:nvPr/>
          </p:nvSpPr>
          <p:spPr bwMode="auto">
            <a:xfrm>
              <a:off x="68" y="2432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4" name="Line 12"/>
            <p:cNvSpPr>
              <a:spLocks noChangeShapeType="1"/>
            </p:cNvSpPr>
            <p:nvPr/>
          </p:nvSpPr>
          <p:spPr bwMode="auto">
            <a:xfrm>
              <a:off x="68" y="2931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Line 13"/>
            <p:cNvSpPr>
              <a:spLocks noChangeShapeType="1"/>
            </p:cNvSpPr>
            <p:nvPr/>
          </p:nvSpPr>
          <p:spPr bwMode="auto">
            <a:xfrm>
              <a:off x="68" y="3566"/>
              <a:ext cx="547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6" name="灯片编号占位符 3"/>
          <p:cNvSpPr txBox="1">
            <a:spLocks noChangeArrowheads="1"/>
          </p:cNvSpPr>
          <p:nvPr/>
        </p:nvSpPr>
        <p:spPr bwMode="auto">
          <a:xfrm>
            <a:off x="6759575" y="6472238"/>
            <a:ext cx="2133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17595A6-AFBF-4E9C-8CB6-D9A58D4100FF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汇编语言程序的开发过程</a:t>
            </a:r>
            <a:endParaRPr lang="zh-CN" altLang="en-US"/>
          </a:p>
        </p:txBody>
      </p:sp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2338388" y="1341438"/>
            <a:ext cx="11080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编辑程序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3" name="Oval 5"/>
          <p:cNvSpPr>
            <a:spLocks noChangeArrowheads="1"/>
          </p:cNvSpPr>
          <p:nvPr/>
        </p:nvSpPr>
        <p:spPr bwMode="auto">
          <a:xfrm>
            <a:off x="2411413" y="1844675"/>
            <a:ext cx="1008062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2482850" y="1989138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源程序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1979613" y="2925763"/>
            <a:ext cx="19081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宏汇编程序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MASM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6" name="Oval 8"/>
          <p:cNvSpPr>
            <a:spLocks noChangeArrowheads="1"/>
          </p:cNvSpPr>
          <p:nvPr/>
        </p:nvSpPr>
        <p:spPr bwMode="auto">
          <a:xfrm>
            <a:off x="2411413" y="3500438"/>
            <a:ext cx="1008062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82850" y="36449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目标程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序文件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88" name="AutoShape 10"/>
          <p:cNvSpPr>
            <a:spLocks noChangeArrowheads="1"/>
          </p:cNvSpPr>
          <p:nvPr/>
        </p:nvSpPr>
        <p:spPr bwMode="auto">
          <a:xfrm>
            <a:off x="2093913" y="4724400"/>
            <a:ext cx="1614487" cy="7207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2195513" y="48688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语法有错？</a:t>
            </a:r>
            <a:endParaRPr lang="zh-CN" altLang="en-US" sz="1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0" name="Line 12"/>
          <p:cNvSpPr>
            <a:spLocks noChangeShapeType="1"/>
          </p:cNvSpPr>
          <p:nvPr/>
        </p:nvSpPr>
        <p:spPr bwMode="auto">
          <a:xfrm flipV="1">
            <a:off x="2914650" y="44370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1" name="Line 13"/>
          <p:cNvSpPr>
            <a:spLocks noChangeShapeType="1"/>
          </p:cNvSpPr>
          <p:nvPr/>
        </p:nvSpPr>
        <p:spPr bwMode="auto">
          <a:xfrm flipH="1" flipV="1">
            <a:off x="2916238" y="5445125"/>
            <a:ext cx="1587" cy="2873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2" name="Text Box 14"/>
          <p:cNvSpPr txBox="1">
            <a:spLocks noChangeArrowheads="1"/>
          </p:cNvSpPr>
          <p:nvPr/>
        </p:nvSpPr>
        <p:spPr bwMode="auto">
          <a:xfrm>
            <a:off x="3132138" y="52292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2122488" y="5734050"/>
            <a:ext cx="16795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链接程序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LINK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294" name="Line 16"/>
          <p:cNvSpPr>
            <a:spLocks noChangeShapeType="1"/>
          </p:cNvSpPr>
          <p:nvPr/>
        </p:nvSpPr>
        <p:spPr bwMode="auto">
          <a:xfrm flipV="1">
            <a:off x="2914650" y="3284538"/>
            <a:ext cx="0" cy="2174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5" name="Line 17"/>
          <p:cNvSpPr>
            <a:spLocks noChangeShapeType="1"/>
          </p:cNvSpPr>
          <p:nvPr/>
        </p:nvSpPr>
        <p:spPr bwMode="auto">
          <a:xfrm flipV="1">
            <a:off x="2914650" y="2781300"/>
            <a:ext cx="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6" name="Line 18"/>
          <p:cNvSpPr>
            <a:spLocks noChangeShapeType="1"/>
          </p:cNvSpPr>
          <p:nvPr/>
        </p:nvSpPr>
        <p:spPr bwMode="auto">
          <a:xfrm flipV="1">
            <a:off x="2914650" y="1701800"/>
            <a:ext cx="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7" name="Line 19"/>
          <p:cNvSpPr>
            <a:spLocks noChangeShapeType="1"/>
          </p:cNvSpPr>
          <p:nvPr/>
        </p:nvSpPr>
        <p:spPr bwMode="auto">
          <a:xfrm>
            <a:off x="2914650" y="609441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8" name="Line 20"/>
          <p:cNvSpPr>
            <a:spLocks noChangeShapeType="1"/>
          </p:cNvSpPr>
          <p:nvPr/>
        </p:nvSpPr>
        <p:spPr bwMode="auto">
          <a:xfrm flipH="1">
            <a:off x="971550" y="5084763"/>
            <a:ext cx="11509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9" name="Text Box 21"/>
          <p:cNvSpPr txBox="1">
            <a:spLocks noChangeArrowheads="1"/>
          </p:cNvSpPr>
          <p:nvPr/>
        </p:nvSpPr>
        <p:spPr bwMode="auto">
          <a:xfrm>
            <a:off x="1619250" y="47259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0" name="Line 22"/>
          <p:cNvSpPr>
            <a:spLocks noChangeShapeType="1"/>
          </p:cNvSpPr>
          <p:nvPr/>
        </p:nvSpPr>
        <p:spPr bwMode="auto">
          <a:xfrm flipV="1">
            <a:off x="971550" y="981075"/>
            <a:ext cx="0" cy="55451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1" name="Line 23"/>
          <p:cNvSpPr>
            <a:spLocks noChangeShapeType="1"/>
          </p:cNvSpPr>
          <p:nvPr/>
        </p:nvSpPr>
        <p:spPr bwMode="auto">
          <a:xfrm>
            <a:off x="971550" y="981075"/>
            <a:ext cx="1943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2" name="Line 24"/>
          <p:cNvSpPr>
            <a:spLocks noChangeShapeType="1"/>
          </p:cNvSpPr>
          <p:nvPr/>
        </p:nvSpPr>
        <p:spPr bwMode="auto">
          <a:xfrm>
            <a:off x="2914650" y="981075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3" name="Oval 25"/>
          <p:cNvSpPr>
            <a:spLocks noChangeArrowheads="1"/>
          </p:cNvSpPr>
          <p:nvPr/>
        </p:nvSpPr>
        <p:spPr bwMode="auto">
          <a:xfrm>
            <a:off x="2771775" y="65262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4" name="Text Box 26"/>
          <p:cNvSpPr txBox="1">
            <a:spLocks noChangeArrowheads="1"/>
          </p:cNvSpPr>
          <p:nvPr/>
        </p:nvSpPr>
        <p:spPr bwMode="auto">
          <a:xfrm>
            <a:off x="2771775" y="64531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5" name="Oval 27"/>
          <p:cNvSpPr>
            <a:spLocks noChangeArrowheads="1"/>
          </p:cNvSpPr>
          <p:nvPr/>
        </p:nvSpPr>
        <p:spPr bwMode="auto">
          <a:xfrm>
            <a:off x="827088" y="65262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6" name="Text Box 28"/>
          <p:cNvSpPr txBox="1">
            <a:spLocks noChangeArrowheads="1"/>
          </p:cNvSpPr>
          <p:nvPr/>
        </p:nvSpPr>
        <p:spPr bwMode="auto">
          <a:xfrm>
            <a:off x="827088" y="64531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7" name="Text Box 29"/>
          <p:cNvSpPr txBox="1">
            <a:spLocks noChangeArrowheads="1"/>
          </p:cNvSpPr>
          <p:nvPr/>
        </p:nvSpPr>
        <p:spPr bwMode="auto">
          <a:xfrm>
            <a:off x="3995738" y="2138363"/>
            <a:ext cx="6413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.ASM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.OBJ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.LST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08" name="Oval 30"/>
          <p:cNvSpPr>
            <a:spLocks noChangeArrowheads="1"/>
          </p:cNvSpPr>
          <p:nvPr/>
        </p:nvSpPr>
        <p:spPr bwMode="auto">
          <a:xfrm>
            <a:off x="6327775" y="2628900"/>
            <a:ext cx="1008063" cy="936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09" name="Text Box 31"/>
          <p:cNvSpPr txBox="1">
            <a:spLocks noChangeArrowheads="1"/>
          </p:cNvSpPr>
          <p:nvPr/>
        </p:nvSpPr>
        <p:spPr bwMode="auto">
          <a:xfrm>
            <a:off x="6399213" y="277336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可执行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文件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0" name="Text Box 32"/>
          <p:cNvSpPr txBox="1">
            <a:spLocks noChangeArrowheads="1"/>
          </p:cNvSpPr>
          <p:nvPr/>
        </p:nvSpPr>
        <p:spPr bwMode="auto">
          <a:xfrm>
            <a:off x="5967413" y="3854450"/>
            <a:ext cx="16795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调试程序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DEBUG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1" name="AutoShape 33"/>
          <p:cNvSpPr>
            <a:spLocks noChangeArrowheads="1"/>
          </p:cNvSpPr>
          <p:nvPr/>
        </p:nvSpPr>
        <p:spPr bwMode="auto">
          <a:xfrm>
            <a:off x="6008688" y="4718050"/>
            <a:ext cx="1614487" cy="7207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12" name="Text Box 34"/>
          <p:cNvSpPr txBox="1">
            <a:spLocks noChangeArrowheads="1"/>
          </p:cNvSpPr>
          <p:nvPr/>
        </p:nvSpPr>
        <p:spPr bwMode="auto">
          <a:xfrm>
            <a:off x="6110288" y="48625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有错吗？</a:t>
            </a:r>
            <a:endParaRPr lang="zh-CN" altLang="en-US" sz="1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3" name="Text Box 35"/>
          <p:cNvSpPr txBox="1">
            <a:spLocks noChangeArrowheads="1"/>
          </p:cNvSpPr>
          <p:nvPr/>
        </p:nvSpPr>
        <p:spPr bwMode="auto">
          <a:xfrm>
            <a:off x="6975475" y="5365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4" name="Line 36"/>
          <p:cNvSpPr>
            <a:spLocks noChangeShapeType="1"/>
          </p:cNvSpPr>
          <p:nvPr/>
        </p:nvSpPr>
        <p:spPr bwMode="auto">
          <a:xfrm>
            <a:off x="6831013" y="543877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5" name="Text Box 37"/>
          <p:cNvSpPr txBox="1">
            <a:spLocks noChangeArrowheads="1"/>
          </p:cNvSpPr>
          <p:nvPr/>
        </p:nvSpPr>
        <p:spPr bwMode="auto">
          <a:xfrm>
            <a:off x="6543675" y="587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结束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16" name="Line 38"/>
          <p:cNvSpPr>
            <a:spLocks noChangeShapeType="1"/>
          </p:cNvSpPr>
          <p:nvPr/>
        </p:nvSpPr>
        <p:spPr bwMode="auto">
          <a:xfrm flipV="1">
            <a:off x="4887913" y="2343150"/>
            <a:ext cx="0" cy="27352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7" name="Line 39"/>
          <p:cNvSpPr>
            <a:spLocks noChangeShapeType="1"/>
          </p:cNvSpPr>
          <p:nvPr/>
        </p:nvSpPr>
        <p:spPr bwMode="auto">
          <a:xfrm flipV="1">
            <a:off x="6831013" y="4214813"/>
            <a:ext cx="0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8" name="Line 40"/>
          <p:cNvSpPr>
            <a:spLocks noChangeShapeType="1"/>
          </p:cNvSpPr>
          <p:nvPr/>
        </p:nvSpPr>
        <p:spPr bwMode="auto">
          <a:xfrm flipV="1">
            <a:off x="6831013" y="3565525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9" name="Line 41"/>
          <p:cNvSpPr>
            <a:spLocks noChangeShapeType="1"/>
          </p:cNvSpPr>
          <p:nvPr/>
        </p:nvSpPr>
        <p:spPr bwMode="auto">
          <a:xfrm flipV="1">
            <a:off x="6831013" y="23415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0" name="Text Box 42"/>
          <p:cNvSpPr txBox="1">
            <a:spLocks noChangeArrowheads="1"/>
          </p:cNvSpPr>
          <p:nvPr/>
        </p:nvSpPr>
        <p:spPr bwMode="auto">
          <a:xfrm>
            <a:off x="5597525" y="4718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Y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1" name="Line 43"/>
          <p:cNvSpPr>
            <a:spLocks noChangeShapeType="1"/>
          </p:cNvSpPr>
          <p:nvPr/>
        </p:nvSpPr>
        <p:spPr bwMode="auto">
          <a:xfrm flipH="1">
            <a:off x="4887913" y="5078413"/>
            <a:ext cx="11509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22" name="Oval 44"/>
          <p:cNvSpPr>
            <a:spLocks noChangeArrowheads="1"/>
          </p:cNvSpPr>
          <p:nvPr/>
        </p:nvSpPr>
        <p:spPr bwMode="auto">
          <a:xfrm>
            <a:off x="6688138" y="2055813"/>
            <a:ext cx="287337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23" name="Text Box 45"/>
          <p:cNvSpPr txBox="1">
            <a:spLocks noChangeArrowheads="1"/>
          </p:cNvSpPr>
          <p:nvPr/>
        </p:nvSpPr>
        <p:spPr bwMode="auto">
          <a:xfrm>
            <a:off x="6688138" y="19827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4" name="Oval 46"/>
          <p:cNvSpPr>
            <a:spLocks noChangeArrowheads="1"/>
          </p:cNvSpPr>
          <p:nvPr/>
        </p:nvSpPr>
        <p:spPr bwMode="auto">
          <a:xfrm>
            <a:off x="4743450" y="2055813"/>
            <a:ext cx="287338" cy="2873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97325" name="Text Box 47"/>
          <p:cNvSpPr txBox="1">
            <a:spLocks noChangeArrowheads="1"/>
          </p:cNvSpPr>
          <p:nvPr/>
        </p:nvSpPr>
        <p:spPr bwMode="auto">
          <a:xfrm>
            <a:off x="4743450" y="19827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6" name="Text Box 48"/>
          <p:cNvSpPr txBox="1">
            <a:spLocks noChangeArrowheads="1"/>
          </p:cNvSpPr>
          <p:nvPr/>
        </p:nvSpPr>
        <p:spPr bwMode="auto">
          <a:xfrm>
            <a:off x="7812088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.EXE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.MAP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7327" name="灯片编号占位符 3"/>
          <p:cNvSpPr txBox="1">
            <a:spLocks noChangeArrowheads="1"/>
          </p:cNvSpPr>
          <p:nvPr/>
        </p:nvSpPr>
        <p:spPr bwMode="auto">
          <a:xfrm>
            <a:off x="6759575" y="62198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0A58FF1-8110-4086-8022-4CF50D924608}" type="slidenum">
              <a:rPr lang="en-US" altLang="zh-CN" sz="1400">
                <a:solidFill>
                  <a:schemeClr val="bg1"/>
                </a:solidFill>
              </a:rPr>
            </a:fld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14313"/>
            <a:ext cx="8353425" cy="59547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、编辑源程序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DOS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下的文本编辑器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EDIT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编写程序。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C:\&gt;EDIT Fibonacci.ASM 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、产生目标文件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对已经编辑好的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.ASM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文件，可以用宏汇编程序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MASM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进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行汇编，汇编后生成二进制代码的目标程序。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C:\&gt;MASM Fibonacci.ASM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MASM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在汇编源程序时，产生三个文件。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目标文件、列表文件、交叉引用符号表文件（</a:t>
            </a:r>
            <a:r>
              <a:rPr lang="en-US" altLang="zh-CN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CRF</a:t>
            </a: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文件）</a:t>
            </a:r>
            <a:endParaRPr lang="zh-CN" altLang="en-US" sz="2000">
              <a:solidFill>
                <a:srgbClr val="FF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、连接产生可执行文件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汇编程序生成的目标文件，必须经过连接程序连接后，才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可以得到在计算机上运行的可执行程序。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C:\&gt;LINK Fibonacci;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en-US" altLang="zh-CN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[Win7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下，</a:t>
            </a: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C:\&gt;ML Fibonacci.obj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    连接程序连接后，可以产生三个文件。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可执行文件，清单文件、需要连接的库文件</a:t>
            </a:r>
            <a:endParaRPr lang="zh-CN" altLang="en-US" sz="2000">
              <a:solidFill>
                <a:srgbClr val="FF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、运行程序</a:t>
            </a:r>
            <a:endParaRPr lang="zh-CN" altLang="en-US" sz="200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C:\&gt;Fibonacci</a:t>
            </a:r>
            <a:r>
              <a:rPr lang="zh-CN" altLang="en-US" sz="2000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（回车）</a:t>
            </a:r>
            <a:endParaRPr lang="zh-CN" altLang="en-US" sz="2000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下使用</a:t>
            </a:r>
            <a:r>
              <a:rPr lang="en-US" altLang="zh-CN"/>
              <a:t>DEBUG</a:t>
            </a:r>
            <a:r>
              <a:rPr lang="zh-CN" altLang="en-US"/>
              <a:t>调试 </a:t>
            </a:r>
            <a:endParaRPr lang="zh-CN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052513"/>
            <a:ext cx="8358188" cy="5019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、进入与退出命令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DEBUG 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文件名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参数表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en-US" altLang="zh-CN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如果需要退出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DEBUG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状态，返回操作系统，可以使用退出命令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、显示命令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显示寄存器内容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——R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显示存储器内容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——D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反汇编命令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——U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、修改命令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汇编指令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——A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修改寄存器内容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——R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修改存储单元内容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——E 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、程序运行命令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连续运行命令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——G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跟踪运行命令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——T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执行程序命令</a:t>
            </a:r>
            <a:r>
              <a:rPr lang="en-US" altLang="zh-CN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——P</a:t>
            </a:r>
            <a:r>
              <a:rPr lang="zh-CN" altLang="en-US" sz="2000" b="1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zh-CN" altLang="en-US" sz="2000" b="1">
              <a:solidFill>
                <a:srgbClr val="00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856662" cy="561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zh-CN" altLang="en-US"/>
              <a:t>试编制一程序，实现两个存储区之间的数据传送。</a:t>
            </a:r>
            <a:endParaRPr lang="en-US" altLang="zh-CN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38213" y="2205038"/>
            <a:ext cx="7162800" cy="4056062"/>
            <a:chOff x="432" y="1132"/>
            <a:chExt cx="4512" cy="2555"/>
          </a:xfrm>
        </p:grpSpPr>
        <p:grpSp>
          <p:nvGrpSpPr>
            <p:cNvPr id="13315" name="Group 6"/>
            <p:cNvGrpSpPr/>
            <p:nvPr/>
          </p:nvGrpSpPr>
          <p:grpSpPr bwMode="auto">
            <a:xfrm>
              <a:off x="1008" y="1200"/>
              <a:ext cx="432" cy="1953"/>
              <a:chOff x="960" y="1248"/>
              <a:chExt cx="432" cy="1953"/>
            </a:xfrm>
          </p:grpSpPr>
          <p:grpSp>
            <p:nvGrpSpPr>
              <p:cNvPr id="13316" name="Group 7"/>
              <p:cNvGrpSpPr/>
              <p:nvPr/>
            </p:nvGrpSpPr>
            <p:grpSpPr bwMode="auto">
              <a:xfrm>
                <a:off x="960" y="1248"/>
                <a:ext cx="432" cy="1953"/>
                <a:chOff x="960" y="1248"/>
                <a:chExt cx="432" cy="1953"/>
              </a:xfrm>
            </p:grpSpPr>
            <p:sp>
              <p:nvSpPr>
                <p:cNvPr id="13317" name="Rectangle 8"/>
                <p:cNvSpPr>
                  <a:spLocks noChangeArrowheads="1"/>
                </p:cNvSpPr>
                <p:nvPr/>
              </p:nvSpPr>
              <p:spPr bwMode="auto">
                <a:xfrm>
                  <a:off x="960" y="2552"/>
                  <a:ext cx="432" cy="649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18" name="Rectangle 9"/>
                <p:cNvSpPr>
                  <a:spLocks noChangeArrowheads="1"/>
                </p:cNvSpPr>
                <p:nvPr/>
              </p:nvSpPr>
              <p:spPr bwMode="auto">
                <a:xfrm>
                  <a:off x="960" y="2226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19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900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0" name="Rectangle 11"/>
                <p:cNvSpPr>
                  <a:spLocks noChangeArrowheads="1"/>
                </p:cNvSpPr>
                <p:nvPr/>
              </p:nvSpPr>
              <p:spPr bwMode="auto">
                <a:xfrm>
                  <a:off x="960" y="1574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1" name="Rectangle 12"/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432" cy="326"/>
                </a:xfrm>
                <a:prstGeom prst="rect">
                  <a:avLst/>
                </a:prstGeom>
                <a:noFill/>
                <a:ln w="9525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00FFFF"/>
                      </a:solidFill>
                      <a:latin typeface="Times New Roman" panose="02020603050405020304" pitchFamily="18" charset="0"/>
                    </a:rPr>
                    <a:t>:</a:t>
                  </a:r>
                  <a:endParaRPr lang="zh-CN" altLang="en-US" sz="2400">
                    <a:solidFill>
                      <a:srgbClr val="00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22" name="Line 13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432" cy="0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3" name="Line 14"/>
                <p:cNvSpPr>
                  <a:spLocks noChangeShapeType="1"/>
                </p:cNvSpPr>
                <p:nvPr/>
              </p:nvSpPr>
              <p:spPr bwMode="auto">
                <a:xfrm>
                  <a:off x="960" y="1574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4" name="Line 15"/>
                <p:cNvSpPr>
                  <a:spLocks noChangeShapeType="1"/>
                </p:cNvSpPr>
                <p:nvPr/>
              </p:nvSpPr>
              <p:spPr bwMode="auto">
                <a:xfrm>
                  <a:off x="960" y="190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5" name="Line 16"/>
                <p:cNvSpPr>
                  <a:spLocks noChangeShapeType="1"/>
                </p:cNvSpPr>
                <p:nvPr/>
              </p:nvSpPr>
              <p:spPr bwMode="auto">
                <a:xfrm>
                  <a:off x="960" y="222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6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5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7" name="Line 18"/>
                <p:cNvSpPr>
                  <a:spLocks noChangeShapeType="1"/>
                </p:cNvSpPr>
                <p:nvPr/>
              </p:nvSpPr>
              <p:spPr bwMode="auto">
                <a:xfrm>
                  <a:off x="960" y="3201"/>
                  <a:ext cx="432" cy="0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8" name="Line 19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53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9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1574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Line 21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326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1900"/>
                  <a:ext cx="0" cy="1301"/>
                </a:xfrm>
                <a:prstGeom prst="line">
                  <a:avLst/>
                </a:prstGeom>
                <a:noFill/>
                <a:ln w="28575" cap="sq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32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3" name="Text Box 24"/>
            <p:cNvSpPr txBox="1">
              <a:spLocks noChangeArrowheads="1"/>
            </p:cNvSpPr>
            <p:nvPr/>
          </p:nvSpPr>
          <p:spPr bwMode="auto">
            <a:xfrm>
              <a:off x="528" y="115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25"/>
            <p:cNvSpPr txBox="1">
              <a:spLocks noChangeArrowheads="1"/>
            </p:cNvSpPr>
            <p:nvPr/>
          </p:nvSpPr>
          <p:spPr bwMode="auto">
            <a:xfrm>
              <a:off x="432" y="297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5" name="Text Box 26"/>
            <p:cNvSpPr txBox="1">
              <a:spLocks noChangeArrowheads="1"/>
            </p:cNvSpPr>
            <p:nvPr/>
          </p:nvSpPr>
          <p:spPr bwMode="auto">
            <a:xfrm>
              <a:off x="594" y="1344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6" name="Text Box 27"/>
            <p:cNvSpPr txBox="1">
              <a:spLocks noChangeArrowheads="1"/>
            </p:cNvSpPr>
            <p:nvPr/>
          </p:nvSpPr>
          <p:spPr bwMode="auto">
            <a:xfrm>
              <a:off x="594" y="2112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7" name="AutoShape 28"/>
            <p:cNvSpPr/>
            <p:nvPr/>
          </p:nvSpPr>
          <p:spPr bwMode="auto">
            <a:xfrm>
              <a:off x="912" y="1488"/>
              <a:ext cx="48" cy="384"/>
            </a:xfrm>
            <a:prstGeom prst="leftBrace">
              <a:avLst>
                <a:gd name="adj1" fmla="val 6659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AutoShape 29"/>
            <p:cNvSpPr/>
            <p:nvPr/>
          </p:nvSpPr>
          <p:spPr bwMode="auto">
            <a:xfrm>
              <a:off x="912" y="2160"/>
              <a:ext cx="48" cy="384"/>
            </a:xfrm>
            <a:prstGeom prst="leftBrace">
              <a:avLst>
                <a:gd name="adj1" fmla="val 6659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3339" name="Group 30"/>
            <p:cNvGrpSpPr/>
            <p:nvPr/>
          </p:nvGrpSpPr>
          <p:grpSpPr bwMode="auto">
            <a:xfrm>
              <a:off x="2466" y="1180"/>
              <a:ext cx="432" cy="1953"/>
              <a:chOff x="2304" y="1152"/>
              <a:chExt cx="432" cy="1953"/>
            </a:xfrm>
          </p:grpSpPr>
          <p:sp>
            <p:nvSpPr>
              <p:cNvPr id="13340" name="Rectangle 31"/>
              <p:cNvSpPr>
                <a:spLocks noChangeArrowheads="1"/>
              </p:cNvSpPr>
              <p:nvPr/>
            </p:nvSpPr>
            <p:spPr bwMode="auto">
              <a:xfrm>
                <a:off x="2304" y="2456"/>
                <a:ext cx="432" cy="649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1" name="Rectangle 32"/>
              <p:cNvSpPr>
                <a:spLocks noChangeArrowheads="1"/>
              </p:cNvSpPr>
              <p:nvPr/>
            </p:nvSpPr>
            <p:spPr bwMode="auto">
              <a:xfrm>
                <a:off x="2304" y="2130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2" name="Rectangle 33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3" name="Rectangle 34"/>
              <p:cNvSpPr>
                <a:spLocks noChangeArrowheads="1"/>
              </p:cNvSpPr>
              <p:nvPr/>
            </p:nvSpPr>
            <p:spPr bwMode="auto">
              <a:xfrm>
                <a:off x="2304" y="1478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4" name="Rectangle 35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5" name="Line 36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Line 37"/>
              <p:cNvSpPr>
                <a:spLocks noChangeShapeType="1"/>
              </p:cNvSpPr>
              <p:nvPr/>
            </p:nvSpPr>
            <p:spPr bwMode="auto">
              <a:xfrm>
                <a:off x="2304" y="147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38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39"/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4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40"/>
              <p:cNvSpPr>
                <a:spLocks noChangeShapeType="1"/>
              </p:cNvSpPr>
              <p:nvPr/>
            </p:nvSpPr>
            <p:spPr bwMode="auto">
              <a:xfrm>
                <a:off x="2304" y="245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41"/>
              <p:cNvSpPr>
                <a:spLocks noChangeShapeType="1"/>
              </p:cNvSpPr>
              <p:nvPr/>
            </p:nvSpPr>
            <p:spPr bwMode="auto">
              <a:xfrm>
                <a:off x="2304" y="3105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42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1953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43"/>
              <p:cNvSpPr>
                <a:spLocks noChangeShapeType="1"/>
              </p:cNvSpPr>
              <p:nvPr/>
            </p:nvSpPr>
            <p:spPr bwMode="auto">
              <a:xfrm>
                <a:off x="2736" y="147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44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Line 45"/>
              <p:cNvSpPr>
                <a:spLocks noChangeShapeType="1"/>
              </p:cNvSpPr>
              <p:nvPr/>
            </p:nvSpPr>
            <p:spPr bwMode="auto">
              <a:xfrm>
                <a:off x="2736" y="1804"/>
                <a:ext cx="0" cy="1301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Line 46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6" name="Text Box 47"/>
            <p:cNvSpPr txBox="1">
              <a:spLocks noChangeArrowheads="1"/>
            </p:cNvSpPr>
            <p:nvPr/>
          </p:nvSpPr>
          <p:spPr bwMode="auto">
            <a:xfrm>
              <a:off x="1986" y="11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7" name="Text Box 48"/>
            <p:cNvSpPr txBox="1">
              <a:spLocks noChangeArrowheads="1"/>
            </p:cNvSpPr>
            <p:nvPr/>
          </p:nvSpPr>
          <p:spPr bwMode="auto">
            <a:xfrm>
              <a:off x="1890" y="295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8" name="Text Box 49"/>
            <p:cNvSpPr txBox="1">
              <a:spLocks noChangeArrowheads="1"/>
            </p:cNvSpPr>
            <p:nvPr/>
          </p:nvSpPr>
          <p:spPr bwMode="auto">
            <a:xfrm>
              <a:off x="2052" y="1324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9" name="Text Box 50"/>
            <p:cNvSpPr txBox="1">
              <a:spLocks noChangeArrowheads="1"/>
            </p:cNvSpPr>
            <p:nvPr/>
          </p:nvSpPr>
          <p:spPr bwMode="auto">
            <a:xfrm>
              <a:off x="3090" y="1900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0" name="AutoShape 51"/>
            <p:cNvSpPr/>
            <p:nvPr/>
          </p:nvSpPr>
          <p:spPr bwMode="auto">
            <a:xfrm>
              <a:off x="2370" y="1468"/>
              <a:ext cx="48" cy="672"/>
            </a:xfrm>
            <a:prstGeom prst="leftBrace">
              <a:avLst>
                <a:gd name="adj1" fmla="val 11653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3361" name="Group 52"/>
            <p:cNvGrpSpPr/>
            <p:nvPr/>
          </p:nvGrpSpPr>
          <p:grpSpPr bwMode="auto">
            <a:xfrm>
              <a:off x="4002" y="1180"/>
              <a:ext cx="432" cy="1953"/>
              <a:chOff x="2304" y="1152"/>
              <a:chExt cx="432" cy="1953"/>
            </a:xfrm>
          </p:grpSpPr>
          <p:sp>
            <p:nvSpPr>
              <p:cNvPr id="13362" name="Rectangle 53"/>
              <p:cNvSpPr>
                <a:spLocks noChangeArrowheads="1"/>
              </p:cNvSpPr>
              <p:nvPr/>
            </p:nvSpPr>
            <p:spPr bwMode="auto">
              <a:xfrm>
                <a:off x="2304" y="2456"/>
                <a:ext cx="432" cy="649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zh-CN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3" name="Rectangle 54"/>
              <p:cNvSpPr>
                <a:spLocks noChangeArrowheads="1"/>
              </p:cNvSpPr>
              <p:nvPr/>
            </p:nvSpPr>
            <p:spPr bwMode="auto">
              <a:xfrm>
                <a:off x="2304" y="2130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4" name="Rectangle 55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5" name="Rectangle 56"/>
              <p:cNvSpPr>
                <a:spLocks noChangeArrowheads="1"/>
              </p:cNvSpPr>
              <p:nvPr/>
            </p:nvSpPr>
            <p:spPr bwMode="auto">
              <a:xfrm>
                <a:off x="2304" y="1478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6" name="Rectangle 5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432" cy="32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40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:</a:t>
                </a:r>
                <a:endParaRPr lang="zh-CN" altLang="en-US" sz="240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7" name="Line 58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8" name="Line 59"/>
              <p:cNvSpPr>
                <a:spLocks noChangeShapeType="1"/>
              </p:cNvSpPr>
              <p:nvPr/>
            </p:nvSpPr>
            <p:spPr bwMode="auto">
              <a:xfrm>
                <a:off x="2304" y="147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Line 60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Line 61"/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4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1" name="Line 62"/>
              <p:cNvSpPr>
                <a:spLocks noChangeShapeType="1"/>
              </p:cNvSpPr>
              <p:nvPr/>
            </p:nvSpPr>
            <p:spPr bwMode="auto">
              <a:xfrm>
                <a:off x="2304" y="245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2" name="Line 63"/>
              <p:cNvSpPr>
                <a:spLocks noChangeShapeType="1"/>
              </p:cNvSpPr>
              <p:nvPr/>
            </p:nvSpPr>
            <p:spPr bwMode="auto">
              <a:xfrm>
                <a:off x="2304" y="3105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64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1953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4" name="Line 65"/>
              <p:cNvSpPr>
                <a:spLocks noChangeShapeType="1"/>
              </p:cNvSpPr>
              <p:nvPr/>
            </p:nvSpPr>
            <p:spPr bwMode="auto">
              <a:xfrm>
                <a:off x="2736" y="147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Line 66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6" name="Line 67"/>
              <p:cNvSpPr>
                <a:spLocks noChangeShapeType="1"/>
              </p:cNvSpPr>
              <p:nvPr/>
            </p:nvSpPr>
            <p:spPr bwMode="auto">
              <a:xfrm>
                <a:off x="2736" y="1804"/>
                <a:ext cx="0" cy="1301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7" name="Line 6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8" name="Text Box 69"/>
            <p:cNvSpPr txBox="1">
              <a:spLocks noChangeArrowheads="1"/>
            </p:cNvSpPr>
            <p:nvPr/>
          </p:nvSpPr>
          <p:spPr bwMode="auto">
            <a:xfrm>
              <a:off x="3522" y="11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0000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9" name="Text Box 70"/>
            <p:cNvSpPr txBox="1">
              <a:spLocks noChangeArrowheads="1"/>
            </p:cNvSpPr>
            <p:nvPr/>
          </p:nvSpPr>
          <p:spPr bwMode="auto">
            <a:xfrm>
              <a:off x="4674" y="1996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源存储区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0" name="Text Box 71"/>
            <p:cNvSpPr txBox="1">
              <a:spLocks noChangeArrowheads="1"/>
            </p:cNvSpPr>
            <p:nvPr/>
          </p:nvSpPr>
          <p:spPr bwMode="auto">
            <a:xfrm>
              <a:off x="3618" y="1324"/>
              <a:ext cx="2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目的存储区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1" name="AutoShape 72"/>
            <p:cNvSpPr/>
            <p:nvPr/>
          </p:nvSpPr>
          <p:spPr bwMode="auto">
            <a:xfrm>
              <a:off x="3906" y="1468"/>
              <a:ext cx="48" cy="672"/>
            </a:xfrm>
            <a:prstGeom prst="leftBrace">
              <a:avLst>
                <a:gd name="adj1" fmla="val 11653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2" name="AutoShape 73"/>
            <p:cNvSpPr/>
            <p:nvPr/>
          </p:nvSpPr>
          <p:spPr bwMode="auto">
            <a:xfrm>
              <a:off x="2946" y="19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3" name="AutoShape 74"/>
            <p:cNvSpPr/>
            <p:nvPr/>
          </p:nvSpPr>
          <p:spPr bwMode="auto">
            <a:xfrm>
              <a:off x="4482" y="19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84" name="Text Box 75"/>
            <p:cNvSpPr txBox="1">
              <a:spLocks noChangeArrowheads="1"/>
            </p:cNvSpPr>
            <p:nvPr/>
          </p:nvSpPr>
          <p:spPr bwMode="auto">
            <a:xfrm>
              <a:off x="3426" y="295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solidFill>
                    <a:srgbClr val="00FFFF"/>
                  </a:solidFill>
                  <a:latin typeface="Times New Roman" panose="02020603050405020304" pitchFamily="18" charset="0"/>
                </a:rPr>
                <a:t>FFFFH</a:t>
              </a:r>
              <a:endParaRPr lang="en-US" altLang="zh-CN" sz="160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5" name="Text Box 76"/>
            <p:cNvSpPr txBox="1">
              <a:spLocks noChangeArrowheads="1"/>
            </p:cNvSpPr>
            <p:nvPr/>
          </p:nvSpPr>
          <p:spPr bwMode="auto">
            <a:xfrm>
              <a:off x="1056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a)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6" name="Text Box 77"/>
            <p:cNvSpPr txBox="1">
              <a:spLocks noChangeArrowheads="1"/>
            </p:cNvSpPr>
            <p:nvPr/>
          </p:nvSpPr>
          <p:spPr bwMode="auto">
            <a:xfrm>
              <a:off x="2496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b)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7" name="Text Box 78"/>
            <p:cNvSpPr txBox="1">
              <a:spLocks noChangeArrowheads="1"/>
            </p:cNvSpPr>
            <p:nvPr/>
          </p:nvSpPr>
          <p:spPr bwMode="auto">
            <a:xfrm>
              <a:off x="4080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FFFF"/>
                  </a:solidFill>
                  <a:latin typeface="Times New Roman" panose="02020603050405020304" pitchFamily="18" charset="0"/>
                </a:rPr>
                <a:t>c)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8" name="Text Box 79"/>
            <p:cNvSpPr txBox="1">
              <a:spLocks noChangeArrowheads="1"/>
            </p:cNvSpPr>
            <p:nvPr/>
          </p:nvSpPr>
          <p:spPr bwMode="auto">
            <a:xfrm>
              <a:off x="1776" y="3456"/>
              <a:ext cx="2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latin typeface="Times New Roman" panose="02020603050405020304" pitchFamily="18" charset="0"/>
                </a:rPr>
                <a:t>两存储区之间的三种情况</a:t>
              </a:r>
              <a:endParaRPr lang="en-US" altLang="zh-CN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89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/>
              <a:t>测试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分支结构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宋体"/>
      </a:majorFont>
      <a:minorFont>
        <a:latin typeface="Verdana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计原及汇编8</Template>
  <TotalTime>0</TotalTime>
  <Words>18152</Words>
  <Application>WPS 演示</Application>
  <PresentationFormat>全屏显示(4:3)</PresentationFormat>
  <Paragraphs>2146</Paragraphs>
  <Slides>88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3" baseType="lpstr">
      <vt:lpstr>Arial</vt:lpstr>
      <vt:lpstr>宋体</vt:lpstr>
      <vt:lpstr>Wingdings</vt:lpstr>
      <vt:lpstr>华文新魏</vt:lpstr>
      <vt:lpstr>Verdana</vt:lpstr>
      <vt:lpstr>Tahoma</vt:lpstr>
      <vt:lpstr>Times New Roman</vt:lpstr>
      <vt:lpstr>华文中宋</vt:lpstr>
      <vt:lpstr>微软雅黑</vt:lpstr>
      <vt:lpstr>Arial Unicode MS</vt:lpstr>
      <vt:lpstr>黑体</vt:lpstr>
      <vt:lpstr>Symbol</vt:lpstr>
      <vt:lpstr>Profile</vt:lpstr>
      <vt:lpstr>Equation.3</vt:lpstr>
      <vt:lpstr>Equation.3</vt:lpstr>
      <vt:lpstr>第9~13章 汇编程序设计基本技术</vt:lpstr>
      <vt:lpstr>PowerPoint 演示文稿</vt:lpstr>
      <vt:lpstr>PowerPoint 演示文稿</vt:lpstr>
      <vt:lpstr>PowerPoint 演示文稿</vt:lpstr>
      <vt:lpstr>二、分支程序设计</vt:lpstr>
      <vt:lpstr>分支程序设计举例</vt:lpstr>
      <vt:lpstr>PowerPoint 演示文稿</vt:lpstr>
      <vt:lpstr>PowerPoint 演示文稿</vt:lpstr>
      <vt:lpstr>比较/测试——分支结构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分支表（跳转表）结构</vt:lpstr>
      <vt:lpstr>例6  由转移指令构造跳转表的多路分支程序设计。</vt:lpstr>
      <vt:lpstr>PowerPoint 演示文稿</vt:lpstr>
      <vt:lpstr>PowerPoint 演示文稿</vt:lpstr>
      <vt:lpstr>三、循环程序设计</vt:lpstr>
      <vt:lpstr>例7  试编制一程序产生n个裴波纳契数列。</vt:lpstr>
      <vt:lpstr>PowerPoint 演示文稿</vt:lpstr>
      <vt:lpstr>PowerPoint 演示文稿</vt:lpstr>
      <vt:lpstr>PowerPoint 演示文稿</vt:lpstr>
      <vt:lpstr>PowerPoint 演示文稿</vt:lpstr>
      <vt:lpstr>循环程序结构</vt:lpstr>
      <vt:lpstr>循环程序结构</vt:lpstr>
      <vt:lpstr>循环控制方法</vt:lpstr>
      <vt:lpstr>例9 统计相邻两数符号变化次数程序流程</vt:lpstr>
      <vt:lpstr>PowerPoint 演示文稿</vt:lpstr>
      <vt:lpstr>PowerPoint 演示文稿</vt:lpstr>
      <vt:lpstr>循环控制方法</vt:lpstr>
      <vt:lpstr>PowerPoint 演示文稿</vt:lpstr>
      <vt:lpstr>PowerPoint 演示文稿</vt:lpstr>
      <vt:lpstr>四、多重循环程序设计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程序结构</vt:lpstr>
      <vt:lpstr>过程</vt:lpstr>
      <vt:lpstr>过程定义</vt:lpstr>
      <vt:lpstr>子程序设计方法</vt:lpstr>
      <vt:lpstr>PowerPoint 演示文稿</vt:lpstr>
      <vt:lpstr>PowerPoint 演示文稿</vt:lpstr>
      <vt:lpstr>编写子程序的文字说明</vt:lpstr>
      <vt:lpstr>过程调用——参数传递</vt:lpstr>
      <vt:lpstr>过程调用——寄存器传递</vt:lpstr>
      <vt:lpstr>例13  用减奇数法求平方根子程序流程</vt:lpstr>
      <vt:lpstr>PowerPoint 演示文稿</vt:lpstr>
      <vt:lpstr>PowerPoint 演示文稿</vt:lpstr>
      <vt:lpstr>过程调用——地址表传递</vt:lpstr>
      <vt:lpstr>PowerPoint 演示文稿</vt:lpstr>
      <vt:lpstr>PowerPoint 演示文稿</vt:lpstr>
      <vt:lpstr>过程调用——用堆栈传递参数</vt:lpstr>
      <vt:lpstr>PowerPoint 演示文稿</vt:lpstr>
      <vt:lpstr>PowerPoint 演示文稿</vt:lpstr>
      <vt:lpstr>PowerPoint 演示文稿</vt:lpstr>
      <vt:lpstr>用堆栈传递参数处理要点</vt:lpstr>
      <vt:lpstr>多出口子程序设计</vt:lpstr>
      <vt:lpstr>PowerPoint 演示文稿</vt:lpstr>
      <vt:lpstr>PowerPoint 演示文稿</vt:lpstr>
      <vt:lpstr>五、系统功能调用</vt:lpstr>
      <vt:lpstr>系统功能调用</vt:lpstr>
      <vt:lpstr>DOS功能调用</vt:lpstr>
      <vt:lpstr>DOS功能调用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DOS功能调用</vt:lpstr>
      <vt:lpstr>PowerPoint 演示文稿</vt:lpstr>
      <vt:lpstr>PowerPoint 演示文稿</vt:lpstr>
      <vt:lpstr>BIOS功能调用</vt:lpstr>
      <vt:lpstr>BIOS功能调用</vt:lpstr>
      <vt:lpstr>BIOS功能调用</vt:lpstr>
      <vt:lpstr>BIOS功能调用</vt:lpstr>
      <vt:lpstr>BIOS功能调用</vt:lpstr>
      <vt:lpstr>汇编语言程序的开发过程</vt:lpstr>
      <vt:lpstr>PowerPoint 演示文稿</vt:lpstr>
      <vt:lpstr>DOS下使用DEBUG调试 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9~13</dc:title>
  <dc:creator>W</dc:creator>
  <cp:lastModifiedBy>gaomx</cp:lastModifiedBy>
  <cp:revision>420</cp:revision>
  <dcterms:created xsi:type="dcterms:W3CDTF">1997-10-05T00:10:00Z</dcterms:created>
  <dcterms:modified xsi:type="dcterms:W3CDTF">2021-03-15T11:54:07Z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