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74" r:id="rId6"/>
    <p:sldId id="275" r:id="rId7"/>
    <p:sldId id="267" r:id="rId8"/>
    <p:sldId id="322" r:id="rId10"/>
    <p:sldId id="321" r:id="rId11"/>
    <p:sldId id="288" r:id="rId12"/>
    <p:sldId id="277" r:id="rId13"/>
    <p:sldId id="265" r:id="rId14"/>
    <p:sldId id="279" r:id="rId15"/>
    <p:sldId id="280" r:id="rId16"/>
    <p:sldId id="281" r:id="rId17"/>
    <p:sldId id="278" r:id="rId18"/>
    <p:sldId id="282" r:id="rId19"/>
    <p:sldId id="283" r:id="rId20"/>
    <p:sldId id="284" r:id="rId21"/>
    <p:sldId id="285" r:id="rId22"/>
    <p:sldId id="286" r:id="rId23"/>
    <p:sldId id="287" r:id="rId24"/>
    <p:sldId id="313" r:id="rId25"/>
    <p:sldId id="314" r:id="rId26"/>
    <p:sldId id="315" r:id="rId27"/>
    <p:sldId id="316" r:id="rId28"/>
    <p:sldId id="317" r:id="rId29"/>
    <p:sldId id="346" r:id="rId30"/>
    <p:sldId id="319" r:id="rId31"/>
    <p:sldId id="320" r:id="rId32"/>
    <p:sldId id="273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240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orient="horz" pos="758" userDrawn="1">
          <p15:clr>
            <a:srgbClr val="A4A3A4"/>
          </p15:clr>
        </p15:guide>
        <p15:guide id="5" orient="horz" pos="3898" userDrawn="1">
          <p15:clr>
            <a:srgbClr val="A4A3A4"/>
          </p15:clr>
        </p15:guide>
        <p15:guide id="6" orient="horz" pos="38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D"/>
    <a:srgbClr val="F6F8F9"/>
    <a:srgbClr val="F6F6F9"/>
    <a:srgbClr val="F9F9FB"/>
    <a:srgbClr val="EEC39B"/>
    <a:srgbClr val="AD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0663" autoAdjust="0"/>
  </p:normalViewPr>
  <p:slideViewPr>
    <p:cSldViewPr snapToGrid="0" showGuides="1">
      <p:cViewPr varScale="1">
        <p:scale>
          <a:sx n="100" d="100"/>
          <a:sy n="100" d="100"/>
        </p:scale>
        <p:origin x="616" y="56"/>
      </p:cViewPr>
      <p:guideLst>
        <p:guide pos="360"/>
        <p:guide pos="7240"/>
        <p:guide orient="horz" pos="672"/>
        <p:guide orient="horz" pos="758"/>
        <p:guide orient="horz" pos="3898"/>
        <p:guide orient="horz" pos="3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ECDDA-96D2-470B-AF97-F8A6685D2A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B0FA7-74E7-450A-8FCD-3F5A9D0BD9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B0FA7-74E7-450A-8FCD-3F5A9D0BD9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190B-471E-46E2-8603-69604598C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8792-C6F6-413A-9BC2-56717A67B5E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 t="7974" r="227" b="7974"/>
          <a:stretch>
            <a:fillRect/>
          </a:stretch>
        </p:blipFill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50" y="582165"/>
            <a:ext cx="2750580" cy="6624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rcRect t="12156" r="29990" b="7974"/>
          <a:stretch>
            <a:fillRect/>
          </a:stretch>
        </p:blipFill>
        <p:spPr>
          <a:xfrm flipV="1">
            <a:off x="3636954" y="341244"/>
            <a:ext cx="8555046" cy="6516756"/>
          </a:xfrm>
          <a:custGeom>
            <a:avLst/>
            <a:gdLst>
              <a:gd name="connsiteX0" fmla="*/ 0 w 8555046"/>
              <a:gd name="connsiteY0" fmla="*/ 6516756 h 6516756"/>
              <a:gd name="connsiteX1" fmla="*/ 8555046 w 8555046"/>
              <a:gd name="connsiteY1" fmla="*/ 6516756 h 6516756"/>
              <a:gd name="connsiteX2" fmla="*/ 8555046 w 8555046"/>
              <a:gd name="connsiteY2" fmla="*/ 0 h 6516756"/>
              <a:gd name="connsiteX3" fmla="*/ 0 w 8555046"/>
              <a:gd name="connsiteY3" fmla="*/ 0 h 651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5046" h="6516756">
                <a:moveTo>
                  <a:pt x="0" y="6516756"/>
                </a:moveTo>
                <a:lnTo>
                  <a:pt x="8555046" y="6516756"/>
                </a:lnTo>
                <a:lnTo>
                  <a:pt x="855504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93" y="627067"/>
            <a:ext cx="1478387" cy="356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rcRect t="7974" r="33217" b="29465"/>
          <a:stretch>
            <a:fillRect/>
          </a:stretch>
        </p:blipFill>
        <p:spPr>
          <a:xfrm flipV="1">
            <a:off x="1227947" y="0"/>
            <a:ext cx="10964053" cy="6858000"/>
          </a:xfrm>
          <a:custGeom>
            <a:avLst/>
            <a:gdLst>
              <a:gd name="connsiteX0" fmla="*/ 0 w 10964053"/>
              <a:gd name="connsiteY0" fmla="*/ 6858000 h 6858000"/>
              <a:gd name="connsiteX1" fmla="*/ 10964053 w 10964053"/>
              <a:gd name="connsiteY1" fmla="*/ 6858000 h 6858000"/>
              <a:gd name="connsiteX2" fmla="*/ 10964053 w 10964053"/>
              <a:gd name="connsiteY2" fmla="*/ 0 h 6858000"/>
              <a:gd name="connsiteX3" fmla="*/ 0 w 1096405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64053" h="6858000">
                <a:moveTo>
                  <a:pt x="0" y="6858000"/>
                </a:moveTo>
                <a:lnTo>
                  <a:pt x="10964053" y="6858000"/>
                </a:lnTo>
                <a:lnTo>
                  <a:pt x="10964053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1F1F3"/>
              </a:clrFrom>
              <a:clrTo>
                <a:srgbClr val="F1F1F3">
                  <a:alpha val="0"/>
                </a:srgbClr>
              </a:clrTo>
            </a:clrChange>
          </a:blip>
          <a:srcRect l="76747" t="7974" r="228" b="50447"/>
          <a:stretch>
            <a:fillRect/>
          </a:stretch>
        </p:blipFill>
        <p:spPr>
          <a:xfrm flipH="1">
            <a:off x="0" y="0"/>
            <a:ext cx="1500554" cy="1809328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26" y="627067"/>
            <a:ext cx="1478387" cy="356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11369" t="10288" r="35465" b="29465"/>
          <a:stretch>
            <a:fillRect/>
          </a:stretch>
        </p:blipFill>
        <p:spPr>
          <a:xfrm flipH="1">
            <a:off x="0" y="0"/>
            <a:ext cx="6096000" cy="4612494"/>
          </a:xfrm>
          <a:custGeom>
            <a:avLst/>
            <a:gdLst>
              <a:gd name="connsiteX0" fmla="*/ 6096000 w 6096000"/>
              <a:gd name="connsiteY0" fmla="*/ 0 h 4612494"/>
              <a:gd name="connsiteX1" fmla="*/ 0 w 6096000"/>
              <a:gd name="connsiteY1" fmla="*/ 0 h 4612494"/>
              <a:gd name="connsiteX2" fmla="*/ 0 w 6096000"/>
              <a:gd name="connsiteY2" fmla="*/ 4612494 h 4612494"/>
              <a:gd name="connsiteX3" fmla="*/ 6096000 w 6096000"/>
              <a:gd name="connsiteY3" fmla="*/ 4612494 h 46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612494">
                <a:moveTo>
                  <a:pt x="6096000" y="0"/>
                </a:moveTo>
                <a:lnTo>
                  <a:pt x="0" y="0"/>
                </a:lnTo>
                <a:lnTo>
                  <a:pt x="0" y="4612494"/>
                </a:lnTo>
                <a:lnTo>
                  <a:pt x="6096000" y="4612494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1F1F3"/>
              </a:clrFrom>
              <a:clrTo>
                <a:srgbClr val="F1F1F3">
                  <a:alpha val="0"/>
                </a:srgbClr>
              </a:clrTo>
            </a:clrChange>
          </a:blip>
          <a:srcRect l="76747" t="7974" r="228" b="50447"/>
          <a:stretch>
            <a:fillRect/>
          </a:stretch>
        </p:blipFill>
        <p:spPr>
          <a:xfrm flipV="1">
            <a:off x="9451375" y="3553428"/>
            <a:ext cx="2740625" cy="3304572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26" y="627067"/>
            <a:ext cx="1478387" cy="356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l="11369" t="10288" r="35465" b="29465"/>
          <a:stretch>
            <a:fillRect/>
          </a:stretch>
        </p:blipFill>
        <p:spPr>
          <a:xfrm flipH="1">
            <a:off x="0" y="0"/>
            <a:ext cx="8097520" cy="6126930"/>
          </a:xfrm>
          <a:custGeom>
            <a:avLst/>
            <a:gdLst>
              <a:gd name="connsiteX0" fmla="*/ 6096000 w 6096000"/>
              <a:gd name="connsiteY0" fmla="*/ 0 h 4612494"/>
              <a:gd name="connsiteX1" fmla="*/ 0 w 6096000"/>
              <a:gd name="connsiteY1" fmla="*/ 0 h 4612494"/>
              <a:gd name="connsiteX2" fmla="*/ 0 w 6096000"/>
              <a:gd name="connsiteY2" fmla="*/ 4612494 h 4612494"/>
              <a:gd name="connsiteX3" fmla="*/ 6096000 w 6096000"/>
              <a:gd name="connsiteY3" fmla="*/ 4612494 h 46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612494">
                <a:moveTo>
                  <a:pt x="6096000" y="0"/>
                </a:moveTo>
                <a:lnTo>
                  <a:pt x="0" y="0"/>
                </a:lnTo>
                <a:lnTo>
                  <a:pt x="0" y="4612494"/>
                </a:lnTo>
                <a:lnTo>
                  <a:pt x="6096000" y="4612494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1F1F3"/>
              </a:clrFrom>
              <a:clrTo>
                <a:srgbClr val="F1F1F3">
                  <a:alpha val="0"/>
                </a:srgbClr>
              </a:clrTo>
            </a:clrChange>
          </a:blip>
          <a:srcRect l="76747" t="7974" r="228" b="50447"/>
          <a:stretch>
            <a:fillRect/>
          </a:stretch>
        </p:blipFill>
        <p:spPr>
          <a:xfrm flipV="1">
            <a:off x="9451375" y="3553428"/>
            <a:ext cx="2740625" cy="3304572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26" y="627067"/>
            <a:ext cx="1478387" cy="356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1F1F3"/>
              </a:clrFrom>
              <a:clrTo>
                <a:srgbClr val="F1F1F3">
                  <a:alpha val="0"/>
                </a:srgbClr>
              </a:clrTo>
            </a:clrChange>
          </a:blip>
          <a:srcRect l="76747" t="7974" r="228" b="50447"/>
          <a:stretch>
            <a:fillRect/>
          </a:stretch>
        </p:blipFill>
        <p:spPr>
          <a:xfrm flipH="1">
            <a:off x="0" y="0"/>
            <a:ext cx="844826" cy="1018669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26" y="627067"/>
            <a:ext cx="1478387" cy="356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rcRect t="25913" r="37046" b="29465"/>
          <a:stretch>
            <a:fillRect/>
          </a:stretch>
        </p:blipFill>
        <p:spPr>
          <a:xfrm flipV="1">
            <a:off x="1856632" y="1966538"/>
            <a:ext cx="10335368" cy="4891462"/>
          </a:xfrm>
          <a:custGeom>
            <a:avLst/>
            <a:gdLst>
              <a:gd name="connsiteX0" fmla="*/ 0 w 10335368"/>
              <a:gd name="connsiteY0" fmla="*/ 4891462 h 4891462"/>
              <a:gd name="connsiteX1" fmla="*/ 10335368 w 10335368"/>
              <a:gd name="connsiteY1" fmla="*/ 4891462 h 4891462"/>
              <a:gd name="connsiteX2" fmla="*/ 10335368 w 10335368"/>
              <a:gd name="connsiteY2" fmla="*/ 0 h 4891462"/>
              <a:gd name="connsiteX3" fmla="*/ 0 w 10335368"/>
              <a:gd name="connsiteY3" fmla="*/ 0 h 489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5368" h="4891462">
                <a:moveTo>
                  <a:pt x="0" y="4891462"/>
                </a:moveTo>
                <a:lnTo>
                  <a:pt x="10335368" y="4891462"/>
                </a:lnTo>
                <a:lnTo>
                  <a:pt x="10335368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1F1F3"/>
              </a:clrFrom>
              <a:clrTo>
                <a:srgbClr val="F1F1F3">
                  <a:alpha val="0"/>
                </a:srgbClr>
              </a:clrTo>
            </a:clrChange>
          </a:blip>
          <a:srcRect l="76747" t="7974" r="228" b="50447"/>
          <a:stretch>
            <a:fillRect/>
          </a:stretch>
        </p:blipFill>
        <p:spPr>
          <a:xfrm flipH="1">
            <a:off x="0" y="0"/>
            <a:ext cx="844826" cy="1018669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26" y="627067"/>
            <a:ext cx="1478387" cy="356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rcRect t="7974" r="227" b="7974"/>
          <a:stretch>
            <a:fillRect/>
          </a:stretch>
        </p:blipFill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6858000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370" y="582165"/>
            <a:ext cx="2750580" cy="66248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190B-471E-46E2-8603-69604598C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8792-C6F6-413A-9BC2-56717A67B5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84527" y="1307138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+mj-ea"/>
                <a:ea typeface="+mj-ea"/>
              </a:rPr>
              <a:t>编译原理实验汇报</a:t>
            </a:r>
            <a:endParaRPr lang="en-US" altLang="zh-CN" sz="6000" b="1" dirty="0"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9207" y="3699554"/>
            <a:ext cx="5376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第七组：殷墨涵、马雪、博文</a:t>
            </a:r>
            <a:r>
              <a:rPr lang="en-US" altLang="zh-CN" sz="2000" dirty="0">
                <a:latin typeface="+mj-ea"/>
                <a:ea typeface="+mj-ea"/>
              </a:rPr>
              <a:t>·</a:t>
            </a:r>
            <a:r>
              <a:rPr lang="zh-CN" altLang="en-US" sz="2000" dirty="0">
                <a:latin typeface="+mj-ea"/>
                <a:ea typeface="+mj-ea"/>
              </a:rPr>
              <a:t>卡崔拉、高立扬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9209" y="433261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指导教师：蒋宗礼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39672" y="576870"/>
            <a:ext cx="2657284" cy="773251"/>
          </a:xfrm>
          <a:prstGeom prst="rect">
            <a:avLst/>
          </a:prstGeom>
          <a:solidFill>
            <a:srgbClr val="F6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015" y="543613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词法分析程序的设计与实现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044" y="1504922"/>
            <a:ext cx="2012089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cs typeface="+mn-ea"/>
                <a:sym typeface="+mn-lt"/>
              </a:rPr>
              <a:t>词法规则实现</a:t>
            </a:r>
            <a:endParaRPr lang="zh-CN" altLang="en-US" sz="20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46044" y="2004033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58307" b="7632"/>
          <a:stretch>
            <a:fillRect/>
          </a:stretch>
        </p:blipFill>
        <p:spPr>
          <a:xfrm>
            <a:off x="6271646" y="1929009"/>
            <a:ext cx="5274310" cy="22277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41922"/>
          <a:stretch>
            <a:fillRect/>
          </a:stretch>
        </p:blipFill>
        <p:spPr>
          <a:xfrm>
            <a:off x="709546" y="2257456"/>
            <a:ext cx="5274310" cy="3798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18521" y="4623168"/>
            <a:ext cx="1780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声明部分</a:t>
            </a:r>
            <a:endParaRPr lang="en-US" altLang="zh-CN" dirty="0"/>
          </a:p>
          <a:p>
            <a:r>
              <a:rPr lang="en-US" altLang="zh-CN" dirty="0"/>
              <a:t>%%</a:t>
            </a:r>
            <a:endParaRPr lang="en-US" altLang="zh-CN" dirty="0"/>
          </a:p>
          <a:p>
            <a:r>
              <a:rPr lang="zh-CN" altLang="en-US" dirty="0"/>
              <a:t>识别规则部分</a:t>
            </a:r>
            <a:endParaRPr lang="en-US" altLang="zh-CN" dirty="0"/>
          </a:p>
          <a:p>
            <a:r>
              <a:rPr lang="en-US" altLang="zh-CN" dirty="0"/>
              <a:t>%%</a:t>
            </a:r>
            <a:endParaRPr lang="en-US" altLang="zh-CN" dirty="0"/>
          </a:p>
          <a:p>
            <a:r>
              <a:rPr lang="zh-CN" altLang="en-US" dirty="0"/>
              <a:t>辅助过程部分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9812" y="0"/>
            <a:ext cx="4143017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6044" y="1596362"/>
            <a:ext cx="1499128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实验结果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284729" y="5421259"/>
            <a:ext cx="165989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输入测试数据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646044" y="2095473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857978" y="3429000"/>
            <a:ext cx="2759726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exp1out.txt</a:t>
            </a:r>
            <a:r>
              <a:rPr lang="zh-CN" altLang="en-US" dirty="0"/>
              <a:t>中查看结果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6674"/>
          <a:stretch>
            <a:fillRect/>
          </a:stretch>
        </p:blipFill>
        <p:spPr>
          <a:xfrm>
            <a:off x="1137489" y="3579666"/>
            <a:ext cx="4353476" cy="15892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9" y="2594584"/>
            <a:ext cx="5229955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50277" y="2475923"/>
            <a:ext cx="5941371" cy="1569660"/>
            <a:chOff x="750277" y="2475923"/>
            <a:chExt cx="5941371" cy="1569660"/>
          </a:xfrm>
        </p:grpSpPr>
        <p:sp>
          <p:nvSpPr>
            <p:cNvPr id="7" name="文本框 6"/>
            <p:cNvSpPr txBox="1"/>
            <p:nvPr/>
          </p:nvSpPr>
          <p:spPr>
            <a:xfrm>
              <a:off x="2805648" y="2475923"/>
              <a:ext cx="388600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>
                  <a:latin typeface="+mj-ea"/>
                  <a:ea typeface="+mj-ea"/>
                </a:rPr>
                <a:t>实验二</a:t>
              </a:r>
              <a:endParaRPr lang="zh-CN" altLang="en-US" sz="9600" b="1" dirty="0">
                <a:latin typeface="+mj-ea"/>
                <a:ea typeface="+mj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277" y="2475923"/>
              <a:ext cx="205537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latin typeface="+mj-ea"/>
                  <a:ea typeface="+mj-ea"/>
                </a:rPr>
                <a:t>03.</a:t>
              </a:r>
              <a:endParaRPr lang="zh-CN" altLang="en-US" sz="9600" b="1" dirty="0"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6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语法分析：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6245" y="1863326"/>
            <a:ext cx="4737117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、由</a:t>
            </a:r>
            <a:r>
              <a:rPr lang="en-US" altLang="zh-CN" dirty="0"/>
              <a:t>bison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自下而上</a:t>
            </a:r>
            <a:r>
              <a:rPr lang="zh-CN" altLang="en-US" dirty="0"/>
              <a:t>的处理顺序，直接打印</a:t>
            </a:r>
            <a:r>
              <a:rPr lang="zh-CN" altLang="en-US" dirty="0">
                <a:solidFill>
                  <a:srgbClr val="FF0000"/>
                </a:solidFill>
              </a:rPr>
              <a:t>对应规约语句</a:t>
            </a:r>
            <a:r>
              <a:rPr lang="zh-CN" altLang="en-US" dirty="0"/>
              <a:t>即可。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LALR</a:t>
            </a:r>
            <a:r>
              <a:rPr lang="zh-CN" altLang="en-US" dirty="0"/>
              <a:t>（</a:t>
            </a:r>
            <a:r>
              <a:rPr lang="en-US" altLang="zh-CN" dirty="0"/>
              <a:t>Look-Ahead LR(k)</a:t>
            </a:r>
            <a:r>
              <a:rPr lang="zh-CN" altLang="en-US" dirty="0"/>
              <a:t>）是</a:t>
            </a:r>
            <a:r>
              <a:rPr lang="en-US" altLang="zh-CN" dirty="0"/>
              <a:t>LR(k)</a:t>
            </a:r>
            <a:r>
              <a:rPr lang="zh-CN" altLang="en-US" dirty="0"/>
              <a:t>的一个子集，通过合并具有相同“核心”的</a:t>
            </a:r>
            <a:r>
              <a:rPr lang="en-US" altLang="zh-CN" dirty="0"/>
              <a:t>LR(1)</a:t>
            </a:r>
            <a:r>
              <a:rPr lang="zh-CN" altLang="en-US" dirty="0"/>
              <a:t>项来减少状态的数量。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、自底向上的语法分析算法，其中“</a:t>
            </a:r>
            <a:r>
              <a:rPr lang="en-US" altLang="zh-CN" dirty="0"/>
              <a:t>LR”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0000"/>
                </a:solidFill>
              </a:rPr>
              <a:t>从左到右</a:t>
            </a:r>
            <a:r>
              <a:rPr lang="zh-CN" altLang="en-US" dirty="0"/>
              <a:t>扫描输入并构建右推导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5" name="图片 5" descr="图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68" y="2195375"/>
            <a:ext cx="5365787" cy="2355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语法分析结构：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79645" y="2168126"/>
            <a:ext cx="4737117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Bison</a:t>
            </a:r>
            <a:r>
              <a:rPr lang="zh-CN" altLang="en-US" dirty="0"/>
              <a:t>通过获得</a:t>
            </a:r>
            <a:r>
              <a:rPr lang="en-US" altLang="zh-CN" dirty="0"/>
              <a:t>flex</a:t>
            </a:r>
            <a:r>
              <a:rPr lang="zh-CN" altLang="en-US" dirty="0"/>
              <a:t>分析出的</a:t>
            </a:r>
            <a:r>
              <a:rPr lang="en-US" altLang="zh-CN" dirty="0"/>
              <a:t>token</a:t>
            </a:r>
            <a:r>
              <a:rPr lang="zh-CN" altLang="en-US" dirty="0"/>
              <a:t>以及用户定义的产生式进行归约。每当根据一条产生式进行归约时，执行用户预先定义好的一系列动作。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11" y="1403985"/>
            <a:ext cx="4868545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语法分析：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8644" y="1251499"/>
            <a:ext cx="1342034" cy="496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/>
              <a:t>Part2.h</a:t>
            </a:r>
            <a:endParaRPr lang="zh-CN" altLang="en-US" sz="2000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128644" y="1750610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1" y="1906790"/>
            <a:ext cx="504145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语法分析：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8644" y="1251499"/>
            <a:ext cx="2781531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/>
              <a:t>抽象语法树的结构体</a:t>
            </a:r>
            <a:endParaRPr lang="zh-CN" altLang="en-US" sz="2000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128644" y="1750610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458496"/>
            <a:ext cx="5913755" cy="2811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89800" y="2596410"/>
            <a:ext cx="3833312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抽象语法树的生成需要在每个低层语句的动作</a:t>
            </a:r>
            <a:r>
              <a:rPr lang="en-US" altLang="zh-CN" dirty="0"/>
              <a:t>,</a:t>
            </a:r>
            <a:r>
              <a:rPr lang="zh-CN" altLang="en-US" dirty="0"/>
              <a:t>也就是翻译模式中新建终结符节点并把树结构回传给非终结符。在最顶层语句对应的动作中深度遍历构建的语法分析树，按格式打印在终端和输出文件。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语法分析：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8644" y="1251499"/>
            <a:ext cx="2268570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关键函数实现：</a:t>
            </a:r>
            <a:endParaRPr lang="zh-CN" altLang="en-US" sz="2000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128644" y="1750610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36359" y="4483622"/>
            <a:ext cx="3833312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/>
              <a:t>newleaf</a:t>
            </a:r>
            <a:r>
              <a:rPr lang="en-US" altLang="zh-CN" dirty="0"/>
              <a:t> </a:t>
            </a:r>
            <a:r>
              <a:rPr lang="zh-CN" altLang="en-US" dirty="0"/>
              <a:t>函数：接收一个参数 </a:t>
            </a:r>
            <a:r>
              <a:rPr lang="en-US" altLang="zh-CN" dirty="0"/>
              <a:t>name</a:t>
            </a:r>
            <a:r>
              <a:rPr lang="zh-CN" altLang="en-US" dirty="0"/>
              <a:t>，表示新叶子节点的名称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58" y="1977304"/>
            <a:ext cx="4732655" cy="2019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60" y="1977304"/>
            <a:ext cx="4732655" cy="19857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4829" y="4483622"/>
            <a:ext cx="3833312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/>
              <a:t>newnode</a:t>
            </a:r>
            <a:r>
              <a:rPr lang="en-US" altLang="zh-CN" dirty="0"/>
              <a:t> </a:t>
            </a:r>
            <a:r>
              <a:rPr lang="zh-CN" altLang="en-US" dirty="0"/>
              <a:t>函数：接收三个参数，分别是 </a:t>
            </a:r>
            <a:r>
              <a:rPr lang="en-US" altLang="zh-CN" dirty="0" err="1"/>
              <a:t>len</a:t>
            </a:r>
            <a:r>
              <a:rPr lang="zh-CN" altLang="en-US" dirty="0"/>
              <a:t>，</a:t>
            </a:r>
            <a:r>
              <a:rPr lang="en-US" altLang="zh-CN" dirty="0"/>
              <a:t>name </a:t>
            </a:r>
            <a:r>
              <a:rPr lang="zh-CN" altLang="en-US" dirty="0"/>
              <a:t>和 </a:t>
            </a:r>
            <a:r>
              <a:rPr lang="en-US" altLang="zh-CN" dirty="0"/>
              <a:t>brothers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语法分析：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61783" y="1473722"/>
            <a:ext cx="3833312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C</a:t>
            </a:r>
            <a:r>
              <a:rPr lang="zh-CN" altLang="en-US" dirty="0"/>
              <a:t>代码：被直接复制到生成的解析器的</a:t>
            </a:r>
            <a:r>
              <a:rPr lang="en-US" altLang="zh-CN" dirty="0"/>
              <a:t>C</a:t>
            </a:r>
            <a:r>
              <a:rPr lang="zh-CN" altLang="en-US" dirty="0"/>
              <a:t>文件中。它包含了必要的头文件，并设置了一个调试标志</a:t>
            </a:r>
            <a:r>
              <a:rPr lang="en-US" altLang="zh-CN" dirty="0" err="1"/>
              <a:t>yydebug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    符号定义：定义了（</a:t>
            </a:r>
            <a:r>
              <a:rPr lang="en-US" altLang="zh-CN" dirty="0"/>
              <a:t>tokens</a:t>
            </a:r>
            <a:r>
              <a:rPr lang="zh-CN" altLang="en-US" dirty="0"/>
              <a:t>）如</a:t>
            </a:r>
            <a:r>
              <a:rPr lang="en-US" altLang="zh-CN" dirty="0"/>
              <a:t>IDN</a:t>
            </a:r>
            <a:r>
              <a:rPr lang="zh-CN" altLang="en-US" dirty="0"/>
              <a:t>、</a:t>
            </a:r>
            <a:r>
              <a:rPr lang="en-US" altLang="zh-CN" dirty="0"/>
              <a:t>DEC</a:t>
            </a:r>
            <a:r>
              <a:rPr lang="zh-CN" altLang="en-US" dirty="0"/>
              <a:t>、</a:t>
            </a:r>
            <a:r>
              <a:rPr lang="en-US" altLang="zh-CN" dirty="0"/>
              <a:t>OCT</a:t>
            </a:r>
            <a:r>
              <a:rPr lang="zh-CN" altLang="en-US" dirty="0"/>
              <a:t>、</a:t>
            </a:r>
            <a:r>
              <a:rPr lang="en-US" altLang="zh-CN" dirty="0"/>
              <a:t>HEX</a:t>
            </a:r>
            <a:r>
              <a:rPr lang="zh-CN" altLang="en-US" dirty="0"/>
              <a:t>等，以及运算符如</a:t>
            </a:r>
            <a:r>
              <a:rPr lang="en-US" altLang="zh-CN" dirty="0"/>
              <a:t>GE</a:t>
            </a:r>
            <a:r>
              <a:rPr lang="zh-CN" altLang="en-US" dirty="0"/>
              <a:t>、</a:t>
            </a:r>
            <a:r>
              <a:rPr lang="en-US" altLang="zh-CN" dirty="0"/>
              <a:t>LE</a:t>
            </a:r>
            <a:r>
              <a:rPr lang="zh-CN" altLang="en-US" dirty="0"/>
              <a:t>、</a:t>
            </a:r>
            <a:r>
              <a:rPr lang="en-US" altLang="zh-CN" dirty="0"/>
              <a:t>NE</a:t>
            </a:r>
            <a:r>
              <a:rPr lang="zh-CN" altLang="en-US" dirty="0"/>
              <a:t>等。这些由词法分析器（</a:t>
            </a:r>
            <a:r>
              <a:rPr lang="en-US" altLang="zh-CN" dirty="0" err="1"/>
              <a:t>lexer</a:t>
            </a:r>
            <a:r>
              <a:rPr lang="zh-CN" altLang="en-US" dirty="0"/>
              <a:t>）生成</a:t>
            </a:r>
            <a:endParaRPr lang="zh-CN" altLang="en-US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50" y="1473722"/>
            <a:ext cx="3923868" cy="42690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语义规则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12" y="1147813"/>
            <a:ext cx="4103428" cy="47965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255" y="1402725"/>
            <a:ext cx="2749945" cy="2026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6126" y="54361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+mj-ea"/>
                <a:ea typeface="+mj-ea"/>
              </a:rPr>
              <a:t>目录</a:t>
            </a:r>
            <a:endParaRPr lang="zh-CN" altLang="en-US" sz="4000" b="1" dirty="0">
              <a:latin typeface="+mj-ea"/>
              <a:ea typeface="+mj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07746" y="1618573"/>
            <a:ext cx="4994374" cy="1130410"/>
            <a:chOff x="1085584" y="2176670"/>
            <a:chExt cx="4994374" cy="1130410"/>
          </a:xfrm>
        </p:grpSpPr>
        <p:sp>
          <p:nvSpPr>
            <p:cNvPr id="15" name="矩形: 圆角 14"/>
            <p:cNvSpPr/>
            <p:nvPr/>
          </p:nvSpPr>
          <p:spPr>
            <a:xfrm>
              <a:off x="1085584" y="2176670"/>
              <a:ext cx="4994374" cy="11304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282526" y="2400631"/>
              <a:ext cx="2360867" cy="682488"/>
              <a:chOff x="1463088" y="2400631"/>
              <a:chExt cx="2360867" cy="682488"/>
            </a:xfrm>
          </p:grpSpPr>
          <p:sp>
            <p:nvSpPr>
              <p:cNvPr id="17" name="矩形: 圆角 16"/>
              <p:cNvSpPr/>
              <p:nvPr/>
            </p:nvSpPr>
            <p:spPr>
              <a:xfrm>
                <a:off x="1463088" y="2400631"/>
                <a:ext cx="682488" cy="68248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01.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202998" y="2480265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+mj-ea"/>
                    <a:ea typeface="+mj-ea"/>
                  </a:rPr>
                  <a:t>组内分工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707746" y="3128213"/>
            <a:ext cx="4994374" cy="1130410"/>
            <a:chOff x="1085584" y="2176670"/>
            <a:chExt cx="4994374" cy="1130410"/>
          </a:xfrm>
        </p:grpSpPr>
        <p:sp>
          <p:nvSpPr>
            <p:cNvPr id="55" name="矩形: 圆角 54"/>
            <p:cNvSpPr/>
            <p:nvPr/>
          </p:nvSpPr>
          <p:spPr>
            <a:xfrm>
              <a:off x="1085584" y="2176670"/>
              <a:ext cx="4994374" cy="11304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282526" y="2400631"/>
              <a:ext cx="2001794" cy="682488"/>
              <a:chOff x="1463088" y="2400631"/>
              <a:chExt cx="2001794" cy="682488"/>
            </a:xfrm>
          </p:grpSpPr>
          <p:sp>
            <p:nvSpPr>
              <p:cNvPr id="57" name="矩形: 圆角 56"/>
              <p:cNvSpPr/>
              <p:nvPr/>
            </p:nvSpPr>
            <p:spPr>
              <a:xfrm>
                <a:off x="1463088" y="2400631"/>
                <a:ext cx="682488" cy="68248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02.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202998" y="2551717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+mj-ea"/>
                    <a:ea typeface="+mj-ea"/>
                  </a:rPr>
                  <a:t>实验一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707746" y="4637853"/>
            <a:ext cx="4994374" cy="1130410"/>
            <a:chOff x="1085584" y="2176670"/>
            <a:chExt cx="4994374" cy="1130410"/>
          </a:xfrm>
        </p:grpSpPr>
        <p:sp>
          <p:nvSpPr>
            <p:cNvPr id="62" name="矩形: 圆角 61"/>
            <p:cNvSpPr/>
            <p:nvPr/>
          </p:nvSpPr>
          <p:spPr>
            <a:xfrm>
              <a:off x="1085584" y="2176670"/>
              <a:ext cx="4994374" cy="11304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282526" y="2400631"/>
              <a:ext cx="2001794" cy="682488"/>
              <a:chOff x="1463088" y="2400631"/>
              <a:chExt cx="2001794" cy="682488"/>
            </a:xfrm>
          </p:grpSpPr>
          <p:sp>
            <p:nvSpPr>
              <p:cNvPr id="64" name="矩形: 圆角 63"/>
              <p:cNvSpPr/>
              <p:nvPr/>
            </p:nvSpPr>
            <p:spPr>
              <a:xfrm>
                <a:off x="1463088" y="2400631"/>
                <a:ext cx="682488" cy="68248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03.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202998" y="2480265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+mj-ea"/>
                    <a:ea typeface="+mj-ea"/>
                  </a:rPr>
                  <a:t>实验二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6489883" y="1725200"/>
            <a:ext cx="4994374" cy="1130410"/>
            <a:chOff x="1085584" y="2176670"/>
            <a:chExt cx="4461776" cy="1130410"/>
          </a:xfrm>
        </p:grpSpPr>
        <p:sp>
          <p:nvSpPr>
            <p:cNvPr id="69" name="矩形: 圆角 68"/>
            <p:cNvSpPr/>
            <p:nvPr/>
          </p:nvSpPr>
          <p:spPr>
            <a:xfrm>
              <a:off x="1085584" y="2176670"/>
              <a:ext cx="4461776" cy="11304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282526" y="2400631"/>
              <a:ext cx="1867227" cy="682488"/>
              <a:chOff x="1463088" y="2400631"/>
              <a:chExt cx="1867227" cy="682488"/>
            </a:xfrm>
          </p:grpSpPr>
          <p:sp>
            <p:nvSpPr>
              <p:cNvPr id="71" name="矩形: 圆角 70"/>
              <p:cNvSpPr/>
              <p:nvPr/>
            </p:nvSpPr>
            <p:spPr>
              <a:xfrm>
                <a:off x="1463088" y="2400631"/>
                <a:ext cx="682488" cy="68248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04.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202998" y="2480265"/>
                <a:ext cx="11273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+mj-ea"/>
                    <a:ea typeface="+mj-ea"/>
                  </a:rPr>
                  <a:t>实验三</a:t>
                </a:r>
                <a:endParaRPr lang="zh-CN" altLang="en-US" sz="2800" b="1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2948" y="29693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语义规则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58" y="429743"/>
            <a:ext cx="4747386" cy="6216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实验结果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9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30" y="1660525"/>
            <a:ext cx="2700020" cy="4545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961660"/>
            <a:ext cx="2667000" cy="1152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075" y="1333521"/>
            <a:ext cx="3604895" cy="3977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640" y="505513"/>
            <a:ext cx="60483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50277" y="2475923"/>
            <a:ext cx="5895851" cy="1568450"/>
            <a:chOff x="750277" y="2475923"/>
            <a:chExt cx="5895851" cy="1568450"/>
          </a:xfrm>
        </p:grpSpPr>
        <p:sp>
          <p:nvSpPr>
            <p:cNvPr id="7" name="文本框 6"/>
            <p:cNvSpPr txBox="1"/>
            <p:nvPr/>
          </p:nvSpPr>
          <p:spPr>
            <a:xfrm>
              <a:off x="2805648" y="2475923"/>
              <a:ext cx="3840480" cy="1568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>
                  <a:latin typeface="+mj-ea"/>
                  <a:ea typeface="+mj-ea"/>
                </a:rPr>
                <a:t>实验三</a:t>
              </a:r>
              <a:endParaRPr lang="zh-CN" altLang="en-US" sz="9600" b="1" dirty="0">
                <a:latin typeface="+mj-ea"/>
                <a:ea typeface="+mj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277" y="2475923"/>
              <a:ext cx="2034540" cy="1568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latin typeface="+mj-ea"/>
                  <a:ea typeface="+mj-ea"/>
                </a:rPr>
                <a:t>04.</a:t>
              </a:r>
              <a:endParaRPr lang="zh-CN" altLang="en-US" sz="9600" b="1" dirty="0"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6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三地址码生成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57935" y="2004695"/>
            <a:ext cx="9356090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内容：基于实验二的语法分析程序，通过进一步改进</a:t>
            </a:r>
            <a:r>
              <a:rPr lang="en-US" altLang="zh-CN" dirty="0"/>
              <a:t>.y</a:t>
            </a:r>
            <a:r>
              <a:rPr lang="zh-CN" altLang="en-US" dirty="0"/>
              <a:t>文件中的语义规则，实现三地址码的生成。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endParaRPr lang="zh-CN" altLang="en-US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·</a:t>
            </a:r>
            <a:r>
              <a:rPr lang="zh-CN" altLang="en-US" dirty="0"/>
              <a:t>思路：利用</a:t>
            </a:r>
            <a:r>
              <a:rPr lang="zh-CN" altLang="en-US" dirty="0">
                <a:sym typeface="+mn-ea"/>
              </a:rPr>
              <a:t>语法分析算法自底向上的特点，实现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边推导边生成代码</a:t>
            </a:r>
            <a:r>
              <a:rPr lang="zh-CN" altLang="en-US" dirty="0">
                <a:sym typeface="+mn-ea"/>
              </a:rPr>
              <a:t>。（本实验实现）</a:t>
            </a:r>
            <a:endParaRPr lang="zh-CN" altLang="en-US" dirty="0"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·</a:t>
            </a:r>
            <a:r>
              <a:rPr lang="zh-CN" altLang="en-US" dirty="0"/>
              <a:t>另一种思路：拉链回填法。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边推导边生成代码</a:t>
            </a:r>
            <a:endParaRPr lang="en-US" altLang="zh-CN" sz="4000" b="1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1355" y="1465580"/>
            <a:ext cx="5869940" cy="45688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背景：</a:t>
            </a:r>
            <a:endParaRPr lang="zh-CN" altLang="en-US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查阅资料发现，拉链回填法需要现在右推导时对转移目标进行标记，而后再从左至右回填，代码在回填时一并生成。这就带来了非常多的代码量。通过观察右表所示的语法指导，我想到了一种</a:t>
            </a:r>
            <a:r>
              <a:rPr lang="en-US" altLang="zh-CN" dirty="0"/>
              <a:t>“</a:t>
            </a:r>
            <a:r>
              <a:rPr lang="zh-CN" altLang="en-US" dirty="0"/>
              <a:t>偷懒</a:t>
            </a:r>
            <a:r>
              <a:rPr lang="en-US" altLang="zh-CN" dirty="0"/>
              <a:t>”</a:t>
            </a:r>
            <a:r>
              <a:rPr lang="zh-CN" altLang="en-US" dirty="0"/>
              <a:t>的办法。</a:t>
            </a:r>
            <a:endParaRPr lang="zh-CN" altLang="en-US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如果在右推导的过程中，一边推导一边就能生成代码，那么就省去了</a:t>
            </a:r>
            <a:r>
              <a:rPr lang="en-US" altLang="zh-CN" dirty="0"/>
              <a:t>“</a:t>
            </a:r>
            <a:r>
              <a:rPr lang="zh-CN" altLang="en-US" dirty="0"/>
              <a:t>拉链回填法</a:t>
            </a:r>
            <a:r>
              <a:rPr lang="en-US" altLang="zh-CN" dirty="0"/>
              <a:t>”</a:t>
            </a:r>
            <a:r>
              <a:rPr lang="zh-CN" altLang="en-US" dirty="0"/>
              <a:t>的第二次扫描，这无疑也能节省时间，不过会牺牲一些空间（数据结构）。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853" y="641833"/>
            <a:ext cx="4747386" cy="62160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数据结构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1355" y="1465580"/>
            <a:ext cx="10876280" cy="45688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/>
              <a:t>链表：右推导时使用</a:t>
            </a:r>
            <a:r>
              <a:rPr lang="en-US" altLang="zh-CN" dirty="0"/>
              <a:t>			     	</a:t>
            </a:r>
            <a:r>
              <a:rPr lang="zh-CN" altLang="en-US" dirty="0"/>
              <a:t>一些辅助变量，及存储代码用的</a:t>
            </a:r>
            <a:r>
              <a:rPr lang="zh-CN" altLang="en-US" dirty="0">
                <a:solidFill>
                  <a:srgbClr val="FF0000"/>
                </a:solidFill>
              </a:rPr>
              <a:t>字符串数组</a:t>
            </a:r>
            <a:r>
              <a:rPr lang="en-US" altLang="zh-CN" dirty="0">
                <a:solidFill>
                  <a:srgbClr val="FF0000"/>
                </a:solidFill>
              </a:rPr>
              <a:t>codes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460625"/>
            <a:ext cx="3287395" cy="3060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840" y="2460625"/>
            <a:ext cx="3573780" cy="2368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语法分析器改进思路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1589405"/>
            <a:ext cx="6644640" cy="4320540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>
            <a:off x="5707380" y="1878965"/>
            <a:ext cx="528955" cy="125603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6335" y="2105025"/>
            <a:ext cx="35356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直接对语义规则进行复现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734185" y="3730625"/>
            <a:ext cx="5610860" cy="500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935" y="2954655"/>
            <a:ext cx="4617720" cy="14401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79385" y="3985260"/>
            <a:ext cx="1341120" cy="2266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742680" y="4164965"/>
            <a:ext cx="245745" cy="614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783955" y="4712335"/>
            <a:ext cx="20116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实现代码生成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肘形连接符 15"/>
          <p:cNvCxnSpPr/>
          <p:nvPr/>
        </p:nvCxnSpPr>
        <p:spPr>
          <a:xfrm>
            <a:off x="2980055" y="5808345"/>
            <a:ext cx="1568450" cy="803275"/>
          </a:xfrm>
          <a:prstGeom prst="bentConnector3">
            <a:avLst>
              <a:gd name="adj1" fmla="val 5004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505" y="6539865"/>
            <a:ext cx="5897880" cy="22098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48505" y="5995035"/>
            <a:ext cx="5974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生成的代码保存到节点，随着推导传递下去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2015" y="543613"/>
            <a:ext cx="52177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简单错误处理</a:t>
            </a:r>
            <a:r>
              <a:rPr lang="en-US" altLang="zh-CN" sz="4000" b="1" dirty="0">
                <a:latin typeface="+mj-ea"/>
                <a:ea typeface="+mj-ea"/>
              </a:rPr>
              <a:t>&amp;</a:t>
            </a:r>
            <a:r>
              <a:rPr lang="zh-CN" altLang="en-US" sz="4000" b="1" dirty="0">
                <a:latin typeface="+mj-ea"/>
                <a:ea typeface="+mj-ea"/>
              </a:rPr>
              <a:t>续编译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3530600"/>
            <a:ext cx="3804920" cy="2515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15" y="3530600"/>
            <a:ext cx="3550285" cy="2312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75" y="1542415"/>
            <a:ext cx="3996055" cy="11855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295" y="1953895"/>
            <a:ext cx="6409690" cy="4940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2270" y="-358775"/>
            <a:ext cx="4711065" cy="14992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8800" b="1" dirty="0"/>
              <a:t>实验结果</a:t>
            </a:r>
            <a:endParaRPr lang="zh-CN" altLang="en-US" sz="8800" b="1" dirty="0"/>
          </a:p>
        </p:txBody>
      </p:sp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2717800"/>
            <a:ext cx="5273040" cy="38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4676140"/>
            <a:ext cx="2922270" cy="1505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75" y="1068070"/>
            <a:ext cx="3490595" cy="42208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7190" y="3887470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多行输入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2280" y="1951355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单行输入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576580"/>
            <a:ext cx="3490595" cy="4220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29605" y="2049145"/>
            <a:ext cx="5205095" cy="5429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zh-CN" altLang="en-US"/>
              <a:t>问题来源：右推导时，标签先于</a:t>
            </a:r>
            <a:r>
              <a:rPr lang="en-US" altLang="zh-CN"/>
              <a:t>while</a:t>
            </a:r>
            <a:r>
              <a:rPr lang="zh-CN" altLang="en-US"/>
              <a:t>和</a:t>
            </a:r>
            <a:r>
              <a:rPr lang="en-US" altLang="zh-CN"/>
              <a:t>if</a:t>
            </a:r>
            <a:r>
              <a:rPr lang="zh-CN" altLang="en-US"/>
              <a:t>生成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本实验方法：</a:t>
            </a:r>
            <a:endParaRPr lang="zh-CN" altLang="en-US"/>
          </a:p>
          <a:p>
            <a:pPr indent="457200"/>
            <a:r>
              <a:rPr lang="zh-CN" altLang="en-US"/>
              <a:t>优点：代码量少，思路简洁，一遍生成。</a:t>
            </a:r>
            <a:endParaRPr lang="zh-CN" altLang="en-US"/>
          </a:p>
          <a:p>
            <a:pPr indent="457200"/>
            <a:r>
              <a:rPr lang="zh-CN" altLang="en-US"/>
              <a:t>缺点：牺牲了更多空间，标签冗余。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改进思路：</a:t>
            </a:r>
            <a:endParaRPr lang="zh-CN" altLang="en-US"/>
          </a:p>
          <a:p>
            <a:pPr indent="457200"/>
            <a:r>
              <a:rPr lang="zh-CN" altLang="en-US"/>
              <a:t>①记录上下文信息，重点在于对</a:t>
            </a:r>
            <a:r>
              <a:rPr lang="en-US" altLang="zh-CN"/>
              <a:t>S.begin</a:t>
            </a:r>
            <a:r>
              <a:rPr lang="zh-CN" altLang="en-US"/>
              <a:t>和</a:t>
            </a:r>
            <a:r>
              <a:rPr lang="en-US" altLang="zh-CN"/>
              <a:t>S.next</a:t>
            </a:r>
            <a:r>
              <a:rPr lang="zh-CN" altLang="en-US"/>
              <a:t>的记录，规避冗余的标</a:t>
            </a:r>
            <a:r>
              <a:rPr lang="zh-CN" altLang="en-US">
                <a:solidFill>
                  <a:schemeClr val="bg1"/>
                </a:solidFill>
              </a:rPr>
              <a:t>签</a:t>
            </a:r>
            <a:r>
              <a:rPr lang="zh-CN" altLang="en-US"/>
              <a:t>。（没做成）</a:t>
            </a:r>
            <a:endParaRPr lang="zh-CN" altLang="en-US"/>
          </a:p>
          <a:p>
            <a:pPr indent="457200"/>
            <a:r>
              <a:rPr lang="zh-CN" altLang="en-US"/>
              <a:t>②依旧是拉链回填法，该方法可以解决标签冗余的问题。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6410" y="5015230"/>
            <a:ext cx="42132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可以发现，虽然生成代码的结果正确，标签也对应，支持多行，但是出现了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标签冗余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的问题，不影响程序正常跳转，但是不美观，代码可读性低。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05" y="703580"/>
            <a:ext cx="5501640" cy="165354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751840" y="1652270"/>
            <a:ext cx="547370" cy="3968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51840" y="3230880"/>
            <a:ext cx="547370" cy="39687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50277" y="2475923"/>
            <a:ext cx="7164462" cy="1569660"/>
            <a:chOff x="750277" y="2475923"/>
            <a:chExt cx="7164462" cy="1569660"/>
          </a:xfrm>
        </p:grpSpPr>
        <p:sp>
          <p:nvSpPr>
            <p:cNvPr id="7" name="文本框 6"/>
            <p:cNvSpPr txBox="1"/>
            <p:nvPr/>
          </p:nvSpPr>
          <p:spPr>
            <a:xfrm>
              <a:off x="2805648" y="2475923"/>
              <a:ext cx="510909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>
                  <a:latin typeface="+mj-ea"/>
                  <a:ea typeface="+mj-ea"/>
                </a:rPr>
                <a:t>组内分工</a:t>
              </a:r>
              <a:endParaRPr lang="zh-CN" altLang="en-US" sz="9600" b="1" dirty="0">
                <a:latin typeface="+mj-ea"/>
                <a:ea typeface="+mj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277" y="2475923"/>
              <a:ext cx="205537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latin typeface="+mj-ea"/>
                  <a:ea typeface="+mj-ea"/>
                </a:rPr>
                <a:t>01.</a:t>
              </a:r>
              <a:endParaRPr lang="zh-CN" altLang="en-US" sz="9600" b="1" dirty="0"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6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85617" y="2177074"/>
            <a:ext cx="5967398" cy="188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8800" b="1" dirty="0"/>
              <a:t>谢谢大家！</a:t>
            </a:r>
            <a:endParaRPr lang="zh-CN" altLang="en-US" sz="8800" b="1" dirty="0"/>
          </a:p>
        </p:txBody>
      </p:sp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015" y="5436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组内分工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044" y="1504922"/>
            <a:ext cx="2268570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/>
              <a:t>殷墨涵（组长）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72159" y="2211969"/>
            <a:ext cx="473711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、总体设计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、词法分析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、代码编写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46044" y="2004033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556609" y="1504922"/>
            <a:ext cx="986167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/>
              <a:t>马雪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682724" y="2211969"/>
            <a:ext cx="4737117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、总体设计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、语法分析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、代码编写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、总体检查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556609" y="2004033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46044" y="4122934"/>
            <a:ext cx="1840568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/>
              <a:t>博文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卡崔拉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72159" y="4829981"/>
            <a:ext cx="4737117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、总体设计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、语法分析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、代码编写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46044" y="4622045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56609" y="4122934"/>
            <a:ext cx="1242648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/>
              <a:t>高立扬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682724" y="4829981"/>
            <a:ext cx="473711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、总体设计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、三地址码生成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、代码编写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简单错误处理</a:t>
            </a:r>
            <a:r>
              <a:rPr lang="en-US" altLang="zh-CN" dirty="0">
                <a:sym typeface="+mn-ea"/>
              </a:rPr>
              <a:t>&amp;</a:t>
            </a:r>
            <a:r>
              <a:rPr lang="zh-CN" altLang="en-US" dirty="0">
                <a:sym typeface="+mn-ea"/>
              </a:rPr>
              <a:t>续编译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、总体检查</a:t>
            </a:r>
            <a:endParaRPr lang="en-US" altLang="zh-CN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556609" y="4622045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50277" y="2475923"/>
            <a:ext cx="5933356" cy="1569660"/>
            <a:chOff x="750277" y="2475923"/>
            <a:chExt cx="5933356" cy="1569660"/>
          </a:xfrm>
        </p:grpSpPr>
        <p:sp>
          <p:nvSpPr>
            <p:cNvPr id="7" name="文本框 6"/>
            <p:cNvSpPr txBox="1"/>
            <p:nvPr/>
          </p:nvSpPr>
          <p:spPr>
            <a:xfrm>
              <a:off x="2805648" y="2475923"/>
              <a:ext cx="387798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>
                  <a:latin typeface="+mj-ea"/>
                  <a:ea typeface="+mj-ea"/>
                </a:rPr>
                <a:t>实验一</a:t>
              </a:r>
              <a:endParaRPr lang="zh-CN" altLang="en-US" sz="9600" b="1" dirty="0">
                <a:latin typeface="+mj-ea"/>
                <a:ea typeface="+mj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0277" y="2475923"/>
              <a:ext cx="205537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latin typeface="+mj-ea"/>
                  <a:ea typeface="+mj-ea"/>
                </a:rPr>
                <a:t>02.</a:t>
              </a:r>
              <a:endParaRPr lang="zh-CN" altLang="en-US" sz="9600" b="1" dirty="0"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6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015" y="543613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词法分析程序的设计与实现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044" y="1504922"/>
            <a:ext cx="3294492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cs typeface="+mn-ea"/>
                <a:sym typeface="+mn-lt"/>
              </a:rPr>
              <a:t>实验要求（正则表达式）</a:t>
            </a:r>
            <a:endParaRPr lang="zh-CN" altLang="en-US" sz="20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46044" y="2004033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1857"/>
          <a:stretch>
            <a:fillRect/>
          </a:stretch>
        </p:blipFill>
        <p:spPr>
          <a:xfrm>
            <a:off x="2269908" y="2065993"/>
            <a:ext cx="8411749" cy="44970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015" y="543613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词法分析程序的设计与实现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044" y="1504922"/>
            <a:ext cx="2327881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cs typeface="+mn-ea"/>
                <a:sym typeface="+mn-lt"/>
              </a:rPr>
              <a:t>实现功能 </a:t>
            </a:r>
            <a:r>
              <a:rPr lang="en-US" altLang="zh-CN" sz="2000" b="1" dirty="0">
                <a:cs typeface="+mn-ea"/>
                <a:sym typeface="+mn-lt"/>
              </a:rPr>
              <a:t>&amp; </a:t>
            </a:r>
            <a:r>
              <a:rPr lang="zh-CN" altLang="en-US" sz="2000" b="1" dirty="0">
                <a:cs typeface="+mn-ea"/>
                <a:sym typeface="+mn-lt"/>
              </a:rPr>
              <a:t>思路</a:t>
            </a:r>
            <a:endParaRPr lang="zh-CN" altLang="en-US" sz="20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46044" y="2004033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sp>
        <p:nvSpPr>
          <p:cNvPr id="6" name="内容占位符 4"/>
          <p:cNvSpPr txBox="1"/>
          <p:nvPr>
            <p:custDataLst>
              <p:tags r:id="rId2"/>
            </p:custDataLst>
          </p:nvPr>
        </p:nvSpPr>
        <p:spPr>
          <a:xfrm>
            <a:off x="5892117" y="2415315"/>
            <a:ext cx="5468033" cy="28829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zh-CN" altLang="en-US" sz="1800" dirty="0">
                <a:sym typeface="+mn-ea"/>
              </a:rPr>
              <a:t>功能：</a:t>
            </a:r>
            <a:endParaRPr lang="en-US" altLang="zh-CN" sz="1800" dirty="0">
              <a:sym typeface="+mn-ea"/>
            </a:endParaRPr>
          </a:p>
          <a:p>
            <a:pPr marL="342900" lvl="1" indent="0"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、识别八进制、十进制、十六进制整数、浮点数。</a:t>
            </a:r>
            <a:endParaRPr lang="en-US" altLang="zh-CN" sz="1800" dirty="0">
              <a:sym typeface="+mn-ea"/>
            </a:endParaRPr>
          </a:p>
          <a:p>
            <a:pPr marL="342900" lvl="1" indent="0">
              <a:buNone/>
            </a:pPr>
            <a:r>
              <a:rPr lang="en-US" altLang="zh-CN" sz="1800" dirty="0">
                <a:sym typeface="+mn-ea"/>
              </a:rPr>
              <a:t>2</a:t>
            </a:r>
            <a:r>
              <a:rPr lang="zh-CN" altLang="en-US" sz="1800" dirty="0">
                <a:sym typeface="+mn-ea"/>
              </a:rPr>
              <a:t>、识别关键字、运算符和分隔符。</a:t>
            </a:r>
            <a:endParaRPr lang="en-US" altLang="zh-CN" sz="1800" dirty="0">
              <a:sym typeface="+mn-ea"/>
            </a:endParaRPr>
          </a:p>
          <a:p>
            <a:pPr marL="342900" lvl="1" indent="0">
              <a:buNone/>
            </a:pPr>
            <a:r>
              <a:rPr lang="en-US" altLang="zh-CN" sz="1800" dirty="0">
                <a:sym typeface="+mn-ea"/>
              </a:rPr>
              <a:t>3</a:t>
            </a:r>
            <a:r>
              <a:rPr lang="zh-CN" altLang="en-US" sz="1800" dirty="0">
                <a:sym typeface="+mn-ea"/>
              </a:rPr>
              <a:t>、识别标识符（含“</a:t>
            </a:r>
            <a:r>
              <a:rPr lang="en-US" altLang="zh-CN" sz="1800" dirty="0">
                <a:sym typeface="+mn-ea"/>
              </a:rPr>
              <a:t>_”“.”</a:t>
            </a:r>
            <a:r>
              <a:rPr lang="zh-CN" altLang="en-US" sz="1800" dirty="0">
                <a:sym typeface="+mn-ea"/>
              </a:rPr>
              <a:t>）。</a:t>
            </a:r>
            <a:endParaRPr lang="en-US" altLang="zh-CN" sz="1800" dirty="0">
              <a:sym typeface="+mn-ea"/>
            </a:endParaRPr>
          </a:p>
          <a:p>
            <a:pPr marL="342900" lvl="1" indent="0">
              <a:buNone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en-US" sz="1800" dirty="0">
                <a:sym typeface="+mn-ea"/>
              </a:rPr>
              <a:t>、将</a:t>
            </a:r>
            <a:r>
              <a:rPr lang="en-US" altLang="zh-CN" sz="1800" dirty="0">
                <a:sym typeface="+mn-ea"/>
              </a:rPr>
              <a:t>if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then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else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while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do</a:t>
            </a:r>
            <a:r>
              <a:rPr lang="zh-CN" altLang="en-US" sz="1800" dirty="0">
                <a:sym typeface="+mn-ea"/>
              </a:rPr>
              <a:t>作为非保留字，同时保证其作为关键字本身用法时能被识别为关键字。</a:t>
            </a:r>
            <a:endParaRPr lang="en-US" altLang="zh-CN" sz="1800" dirty="0">
              <a:sym typeface="+mn-ea"/>
            </a:endParaRPr>
          </a:p>
          <a:p>
            <a:pPr marL="342900" lvl="1" indent="0">
              <a:buNone/>
            </a:pPr>
            <a:r>
              <a:rPr lang="en-US" altLang="zh-CN" sz="1800" dirty="0">
                <a:sym typeface="+mn-ea"/>
              </a:rPr>
              <a:t>5</a:t>
            </a:r>
            <a:r>
              <a:rPr lang="zh-CN" altLang="en-US" sz="1800" dirty="0">
                <a:sym typeface="+mn-ea"/>
              </a:rPr>
              <a:t>、将输出的八进制和十六进制数转换为十进制数</a:t>
            </a:r>
            <a:endParaRPr lang="en-US" altLang="zh-CN" sz="1800" dirty="0">
              <a:sym typeface="+mn-ea"/>
            </a:endParaRPr>
          </a:p>
          <a:p>
            <a:pPr marL="342900" lvl="1" indent="0"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、简单的错误处理功能</a:t>
            </a:r>
            <a:endParaRPr lang="zh-CN" altLang="en-US" sz="1800" dirty="0"/>
          </a:p>
          <a:p>
            <a:pPr lvl="1"/>
            <a:endParaRPr lang="zh-CN" altLang="en-US" sz="1600" b="1" dirty="0">
              <a:solidFill>
                <a:srgbClr val="0D6A57"/>
              </a:solidFill>
              <a:latin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49710"/>
            <a:ext cx="5334744" cy="3810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15869" y="2901079"/>
            <a:ext cx="453671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实现思路：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采用</a:t>
            </a:r>
            <a:r>
              <a:rPr lang="en-US" altLang="zh-CN" dirty="0"/>
              <a:t>Flex</a:t>
            </a:r>
            <a:r>
              <a:rPr lang="zh-CN" altLang="en-US" dirty="0"/>
              <a:t>自动生成工具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flex</a:t>
            </a:r>
            <a:r>
              <a:rPr lang="zh-CN" altLang="en-US" dirty="0"/>
              <a:t>根据定义的正则表达式规则识别</a:t>
            </a:r>
            <a:r>
              <a:rPr lang="en-US" altLang="zh-CN" dirty="0"/>
              <a:t>token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每识别到一个</a:t>
            </a:r>
            <a:r>
              <a:rPr lang="en-US" altLang="zh-CN" dirty="0"/>
              <a:t>token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 执行事先写好的对应的一系列动作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015" y="543613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词法分析程序的设计与实现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044" y="1504922"/>
            <a:ext cx="1499128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cs typeface="+mn-ea"/>
                <a:sym typeface="+mn-lt"/>
              </a:rPr>
              <a:t>正则文法</a:t>
            </a:r>
            <a:endParaRPr lang="zh-CN" altLang="en-US" sz="20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46044" y="2004033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20" y="2115099"/>
            <a:ext cx="3747837" cy="44063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45" y="2004033"/>
            <a:ext cx="3632961" cy="45699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015" y="543613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词法分析程序的设计与实现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044" y="1504922"/>
            <a:ext cx="1755609" cy="4991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cs typeface="+mn-ea"/>
                <a:sym typeface="+mn-lt"/>
              </a:rPr>
              <a:t>状态转换图</a:t>
            </a:r>
            <a:endParaRPr lang="zh-CN" altLang="en-US" sz="20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46044" y="2004033"/>
            <a:ext cx="493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353015" y="429743"/>
            <a:ext cx="2657284" cy="773251"/>
          </a:xfrm>
          <a:prstGeom prst="rect">
            <a:avLst/>
          </a:prstGeom>
          <a:solidFill>
            <a:srgbClr val="FA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59" y="3293"/>
            <a:ext cx="2043941" cy="57357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66" y="1290260"/>
            <a:ext cx="6009892" cy="526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8" y="2756567"/>
            <a:ext cx="4881713" cy="28741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6174" y="5746750"/>
            <a:ext cx="393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根据状态转化图，编写正则表达式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78700" y="365125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45300" y="29083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十进制整数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86479" y="257190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十进制实数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2212" y="5931416"/>
            <a:ext cx="88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八进制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29584" y="4222874"/>
            <a:ext cx="115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十六进制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5941" y="2387235"/>
            <a:ext cx="7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字母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4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9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COMMONDATA" val="eyJoZGlkIjoiYWE4ODdiY2ZmOWE5NWRjZGJlNTA5MTM5ZDZjNjUwYWMifQ==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DBA26"/>
      </a:accent1>
      <a:accent2>
        <a:srgbClr val="EEC39B"/>
      </a:accent2>
      <a:accent3>
        <a:srgbClr val="ED7D31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演示</Application>
  <PresentationFormat>宽屏</PresentationFormat>
  <Paragraphs>225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 迪</dc:creator>
  <cp:lastModifiedBy>21071003</cp:lastModifiedBy>
  <cp:revision>175</cp:revision>
  <dcterms:created xsi:type="dcterms:W3CDTF">2022-06-26T05:58:00Z</dcterms:created>
  <dcterms:modified xsi:type="dcterms:W3CDTF">2024-05-27T02:52:22Z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83AEE7306AD64BC0A68A6B6E462B9653_12</vt:lpwstr>
  </property>
  <property fmtid="{D5CDD505-2E9C-101B-9397-08002B2CF9AE}" pid="3" name="KSOProductBuildVer">
    <vt:lpwstr>2052-12.1.0.16399</vt:lpwstr>
  </property>
</Properties>
</file>