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54" r:id="rId3"/>
    <p:sldId id="506" r:id="rId5"/>
    <p:sldId id="508" r:id="rId6"/>
    <p:sldId id="511" r:id="rId7"/>
    <p:sldId id="510" r:id="rId8"/>
    <p:sldId id="512" r:id="rId9"/>
    <p:sldId id="513" r:id="rId10"/>
    <p:sldId id="514" r:id="rId11"/>
    <p:sldId id="515" r:id="rId12"/>
    <p:sldId id="516" r:id="rId13"/>
    <p:sldId id="517" r:id="rId14"/>
  </p:sldIdLst>
  <p:sldSz cx="9144000" cy="5715000"/>
  <p:notesSz cx="9144000" cy="6858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  <a:srgbClr val="0000FF"/>
    <a:srgbClr val="FFCC66"/>
    <a:srgbClr val="66FF99"/>
    <a:srgbClr val="008000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3"/>
    <p:restoredTop sz="91529"/>
  </p:normalViewPr>
  <p:slideViewPr>
    <p:cSldViewPr showGuides="1">
      <p:cViewPr varScale="1">
        <p:scale>
          <a:sx n="85" d="100"/>
          <a:sy n="85" d="100"/>
        </p:scale>
        <p:origin x="-960" y="-78"/>
      </p:cViewPr>
      <p:guideLst>
        <p:guide orient="horz" pos="19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1D8B8F-21E7-4E28-97E1-D8B786167E1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81487F-F744-4921-BEC2-7CF38CC9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 rot="10800000">
            <a:off x="-36512" y="3530600"/>
            <a:ext cx="9180513" cy="2205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1863" y="4068763"/>
            <a:ext cx="3144837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544" y="857895"/>
            <a:ext cx="7772400" cy="12255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3786" y="2457579"/>
            <a:ext cx="6400800" cy="14600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03825"/>
            <a:ext cx="2133600" cy="396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03825"/>
            <a:ext cx="2895600" cy="396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1029"/>
            <a:ext cx="5486400" cy="4725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370"/>
            <a:ext cx="5486400" cy="3427942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605"/>
            <a:ext cx="5486400" cy="6700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235"/>
            <a:ext cx="2057400" cy="48756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235"/>
            <a:ext cx="6019800" cy="487564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 rot="10800000">
            <a:off x="-36512" y="1577975"/>
            <a:ext cx="9180513" cy="17700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1863" y="4068763"/>
            <a:ext cx="3144837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rot="10800000">
            <a:off x="0" y="160338"/>
            <a:ext cx="9144000" cy="1017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9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1625" y="4413250"/>
            <a:ext cx="2492375" cy="132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03825"/>
            <a:ext cx="2133600" cy="396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03825"/>
            <a:ext cx="2895600" cy="396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rot="10800000">
            <a:off x="0" y="160338"/>
            <a:ext cx="9144000" cy="1017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57816"/>
            <a:ext cx="7772400" cy="3919226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0825" y="0"/>
            <a:ext cx="1044575" cy="5715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1625" y="4413250"/>
            <a:ext cx="2492375" cy="132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128" y="229235"/>
            <a:ext cx="7391672" cy="95220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128" y="1339107"/>
            <a:ext cx="7391672" cy="3771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425"/>
            <a:ext cx="4040188" cy="5342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719"/>
            <a:ext cx="4040188" cy="32921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8425"/>
            <a:ext cx="4041775" cy="5342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719"/>
            <a:ext cx="4041775" cy="32921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472"/>
            <a:ext cx="3008313" cy="968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472"/>
            <a:ext cx="5111750" cy="487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548"/>
            <a:ext cx="3008313" cy="39093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3825"/>
            <a:ext cx="28956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13" descr="C:\Users\sgk\Pictures\log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513" y="931863"/>
            <a:ext cx="2587625" cy="574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143000" y="1500188"/>
            <a:ext cx="70008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b="1" dirty="0">
                <a:latin typeface="Arial" panose="020B0604020202020204" pitchFamily="34" charset="0"/>
              </a:rPr>
              <a:t>《</a:t>
            </a:r>
            <a:r>
              <a:rPr lang="zh-CN" altLang="en-US" sz="3600" b="1" dirty="0">
                <a:latin typeface="Arial" panose="020B0604020202020204" pitchFamily="34" charset="0"/>
              </a:rPr>
              <a:t>马克思主义基本原理</a:t>
            </a:r>
            <a:r>
              <a:rPr lang="en-US" altLang="zh-CN" sz="3600" b="1" dirty="0">
                <a:latin typeface="Arial" panose="020B0604020202020204" pitchFamily="34" charset="0"/>
              </a:rPr>
              <a:t>》</a:t>
            </a:r>
            <a:r>
              <a:rPr lang="zh-CN" altLang="en-US" sz="3600" b="1" dirty="0">
                <a:latin typeface="Arial" panose="020B0604020202020204" pitchFamily="34" charset="0"/>
              </a:rPr>
              <a:t>复习题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38" y="3000375"/>
            <a:ext cx="3143250" cy="1262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</a:rPr>
              <a:t>马克思主义学院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ctr"/>
            <a:endParaRPr lang="en-US" altLang="zh-CN" b="1" dirty="0">
              <a:latin typeface="Arial" panose="020B0604020202020204" pitchFamily="34" charset="0"/>
            </a:endParaRPr>
          </a:p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《</a:t>
            </a:r>
            <a:r>
              <a:rPr lang="zh-CN" altLang="en-US" b="1" dirty="0">
                <a:latin typeface="Arial" panose="020B0604020202020204" pitchFamily="34" charset="0"/>
              </a:rPr>
              <a:t>原理</a:t>
            </a:r>
            <a:r>
              <a:rPr lang="en-US" altLang="zh-CN" b="1" dirty="0">
                <a:latin typeface="Arial" panose="020B0604020202020204" pitchFamily="34" charset="0"/>
              </a:rPr>
              <a:t>》</a:t>
            </a:r>
            <a:r>
              <a:rPr lang="zh-CN" altLang="en-US" b="1" dirty="0">
                <a:latin typeface="Arial" panose="020B0604020202020204" pitchFamily="34" charset="0"/>
              </a:rPr>
              <a:t>教研室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2875" y="357188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社会主义和共产主义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14313" y="1714500"/>
            <a:ext cx="8137525" cy="2665413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zh-CN" sz="2800" b="1" dirty="0">
                <a:latin typeface="华文宋体" pitchFamily="2" charset="-122"/>
                <a:ea typeface="华文宋体" pitchFamily="2" charset="-122"/>
              </a:rPr>
              <a:t>“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两个必然”和“两个决不会”（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P269-276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社会主义发展道路的多样性（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P282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3.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共产主义社会的基本特征（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P295-302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4.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实现人的自由全面发展的条件（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P301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88" y="4357688"/>
            <a:ext cx="61436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注：复习思考题中涉及到的概念都要掌握！</a:t>
            </a:r>
            <a:endParaRPr lang="zh-CN" altLang="en-US" b="1" dirty="0">
              <a:latin typeface="华文宋体" pitchFamily="2" charset="-122"/>
              <a:ea typeface="华文宋体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2875" y="357188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期末考试题型（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14313" y="1714500"/>
            <a:ext cx="5473700" cy="3625850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一、单向选择（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 × 20=40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分）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二、多项选择（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 × 5=10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分）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三、概念解析（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3 × 5=15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分）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四、简答题（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 × 5=10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分）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五、辨析题（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2× 5=10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分）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六、材料分析（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 ×1 5=15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7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7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8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charRg st="8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14313" y="214313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  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1071563" y="1857375"/>
            <a:ext cx="6591300" cy="1077913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latin typeface="Calibri" panose="020F0502020204030204" pitchFamily="34" charset="0"/>
                <a:ea typeface="华文中宋" pitchFamily="2" charset="-122"/>
              </a:rPr>
              <a:t>1.</a:t>
            </a:r>
            <a:r>
              <a:rPr lang="zh-CN" altLang="en-US" dirty="0">
                <a:latin typeface="Calibri" panose="020F0502020204030204" pitchFamily="34" charset="0"/>
                <a:ea typeface="华文中宋" pitchFamily="2" charset="-122"/>
              </a:rPr>
              <a:t>什么是马克思主义（</a:t>
            </a:r>
            <a:r>
              <a:rPr lang="en-US" altLang="zh-CN" dirty="0">
                <a:latin typeface="Calibri" panose="020F0502020204030204" pitchFamily="34" charset="0"/>
                <a:ea typeface="华文中宋" pitchFamily="2" charset="-122"/>
              </a:rPr>
              <a:t>P2</a:t>
            </a:r>
            <a:r>
              <a:rPr lang="zh-CN" altLang="en-US" dirty="0">
                <a:latin typeface="Calibri" panose="020F0502020204030204" pitchFamily="34" charset="0"/>
                <a:ea typeface="华文中宋" pitchFamily="2" charset="-122"/>
              </a:rPr>
              <a:t>）</a:t>
            </a:r>
            <a:endParaRPr lang="zh-CN" altLang="en-US" dirty="0">
              <a:ea typeface="华文中宋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latin typeface="Calibri" panose="020F0502020204030204" pitchFamily="34" charset="0"/>
                <a:ea typeface="华文中宋" pitchFamily="2" charset="-122"/>
              </a:rPr>
              <a:t>2.</a:t>
            </a:r>
            <a:r>
              <a:rPr lang="zh-CN" altLang="en-US" dirty="0">
                <a:latin typeface="Calibri" panose="020F0502020204030204" pitchFamily="34" charset="0"/>
                <a:ea typeface="华文中宋" pitchFamily="2" charset="-122"/>
              </a:rPr>
              <a:t>马克思主义的鲜明特征（</a:t>
            </a:r>
            <a:r>
              <a:rPr lang="en-US" altLang="zh-CN" dirty="0">
                <a:latin typeface="Calibri" panose="020F0502020204030204" pitchFamily="34" charset="0"/>
                <a:ea typeface="华文中宋" pitchFamily="2" charset="-122"/>
              </a:rPr>
              <a:t>P10-13</a:t>
            </a:r>
            <a:r>
              <a:rPr lang="zh-CN" altLang="en-US" dirty="0">
                <a:latin typeface="Calibri" panose="020F0502020204030204" pitchFamily="34" charset="0"/>
                <a:ea typeface="华文中宋" pitchFamily="2" charset="-122"/>
              </a:rPr>
              <a:t>）</a:t>
            </a:r>
            <a:endParaRPr lang="zh-CN" altLang="en-US" dirty="0">
              <a:ea typeface="华文中宋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85750" y="642938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章世界的物质性及其发展规律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7885113" cy="3600450"/>
          </a:xfrm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1.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哲学与哲学的基本问题（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P20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）</a:t>
            </a:r>
            <a:endParaRPr kumimoji="0" 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2.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列宁的物质定义及其意义（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P21-23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）</a:t>
            </a:r>
            <a:endParaRPr kumimoji="0" 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3.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物质与运动（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P23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）</a:t>
            </a:r>
            <a:endParaRPr kumimoji="0" 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4.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社会生活本质上是实践的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(P25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，实践的内涵、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      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特点、形式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P56-61)</a:t>
            </a:r>
            <a:endParaRPr kumimoji="0" 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5.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物质与意识的辩证关系（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P25-28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+mn-cs"/>
              </a:rPr>
              <a:t>）</a:t>
            </a:r>
            <a:endParaRPr kumimoji="0" 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5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5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7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78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9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charRg st="97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85750" y="571500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章世界的物质性及发展规律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14313" y="1928813"/>
            <a:ext cx="8651875" cy="2590800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6.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唯物辩证法的总特征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(30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32)</a:t>
            </a:r>
            <a:endParaRPr lang="zh-CN" altLang="zh-CN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7.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对立统一规律是唯物辩证法的实质和核心（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P37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8.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矛盾的同一性和斗争性的辩证关系（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P37-38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9.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矛盾的普遍性和特殊性的辩证关系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(P39-40)</a:t>
            </a:r>
            <a:endParaRPr lang="zh-CN" altLang="zh-CN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10.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两点论和重点论相统一的方法论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7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71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9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97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14313" y="285750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实践与认识及其发展规律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85750" y="857250"/>
            <a:ext cx="8012113" cy="4143375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pPr>
              <a:buNone/>
            </a:pPr>
            <a:endParaRPr lang="zh-CN" altLang="zh-CN" sz="2800" dirty="0"/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认识的本质（不同的认识路线）（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P63-65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实践是认识的基础（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P61-63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3.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认识的辩证过程（第一次飞跃和第二次飞跃）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   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67-72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4.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真理的客观性、绝对性和相对性的辩证关系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   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P75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P76-78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5.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实践是真理的检验标准（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P82-84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1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4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0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charRg st="101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1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charRg st="117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2875" y="357188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人类社会及其发展规律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14313" y="1643063"/>
            <a:ext cx="8205787" cy="3108325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历史观的基本问题（社会存在与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    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社会意识的辩证关系）（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P106-113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社会基本矛盾运动（生产力和生产关系、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经济基础和上层建筑的辩证关系）（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P116-126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3.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人民群众是历史的创造者（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P150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4.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社会主要矛盾在历史发展中的作用（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P133-136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8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8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2875" y="357188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资本主义的本质及其规律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14313" y="1714500"/>
            <a:ext cx="9213850" cy="3108325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商品的二因素、劳动的二重性（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P162-163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商品价值量的规定（社会必要劳动时间）（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P164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3.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货币的本质和职能（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P165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4.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价值规律及其作用（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P166-167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5.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以私有制为基础的商品经济的基本矛盾（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P168-169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5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53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2875" y="357188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资本主义的本质及其规律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14313" y="1714500"/>
            <a:ext cx="8331200" cy="4143375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6.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劳动力成为商品的基本条件、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    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劳动力商品的特点与货币转化为资本（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P180-181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7.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资本主义生产过程的二重性（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P184-185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8.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不变资本和可变资本（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P185-186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9.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剩余价值生产的两种方法（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P187-189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10.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资本积累及其后果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（资本有机构成的提高和相对过剩人口的产生）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1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charRg st="118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2875" y="357188"/>
            <a:ext cx="7286625" cy="762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资本主义的发展及其趋势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idx="1"/>
          </p:nvPr>
        </p:nvSpPr>
        <p:spPr>
          <a:xfrm>
            <a:off x="214313" y="1714500"/>
            <a:ext cx="8855075" cy="3625850"/>
          </a:xfrm>
          <a:ln/>
        </p:spPr>
        <p:txBody>
          <a:bodyPr vert="horz" wrap="none" lIns="91440" tIns="45720" rIns="91440" bIns="45720" anchor="ctr" anchorCtr="0">
            <a:spAutoFit/>
          </a:bodyPr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垄断及其产生的原因（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P214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金融资本在政治上和经济上的统治方式（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P216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3.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国家垄断资本主义及其在资本主义</a:t>
            </a:r>
            <a:endParaRPr lang="en-US" altLang="zh-CN" sz="28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    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经济发展中的作用（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P218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221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4.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经济全球化及其对发展中国家的作用（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P227-232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5.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当代资本主义的新变化（</a:t>
            </a:r>
            <a:r>
              <a:rPr lang="en-US" altLang="zh-CN" sz="2800" b="1" dirty="0">
                <a:latin typeface="华文宋体" pitchFamily="2" charset="-122"/>
                <a:ea typeface="华文宋体" pitchFamily="2" charset="-122"/>
              </a:rPr>
              <a:t>P233-237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  <a:p>
            <a:endParaRPr lang="zh-CN" altLang="en-US" sz="28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8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6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charRg st="6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8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charRg st="85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1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charRg st="11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全屏显示(16:10)</PresentationFormat>
  <Paragraphs>99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华文中宋</vt:lpstr>
      <vt:lpstr>Calibri</vt:lpstr>
      <vt:lpstr>微软雅黑</vt:lpstr>
      <vt:lpstr>Times New Roman</vt:lpstr>
      <vt:lpstr>华文宋体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www.ftpdown.com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yk</dc:creator>
  <cp:lastModifiedBy>Dawn</cp:lastModifiedBy>
  <cp:revision>767</cp:revision>
  <cp:lastPrinted>2015-03-17T07:58:44Z</cp:lastPrinted>
  <dcterms:created xsi:type="dcterms:W3CDTF">2011-07-02T04:59:04Z</dcterms:created>
  <dcterms:modified xsi:type="dcterms:W3CDTF">2021-05-30T06:47:23Z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2D5ECBD263B14EE58579A84574A552C6</vt:lpwstr>
  </property>
  <property fmtid="{D5CDD505-2E9C-101B-9397-08002B2CF9AE}" pid="3" name="KSOProductBuildVer">
    <vt:lpwstr>2052-11.1.0.10495</vt:lpwstr>
  </property>
</Properties>
</file>