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236773" y="1701471"/>
            <a:ext cx="467106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复习重点</a:t>
            </a:r>
            <a:endParaRPr lang="zh-CN" altLang="en-US" sz="88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6195" y="4005580"/>
            <a:ext cx="9180830" cy="3600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00020" y="5013008"/>
            <a:ext cx="4572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注意：</a:t>
            </a:r>
            <a:r>
              <a:rPr lang="zh-CN" altLang="en-US" sz="2400" spc="2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所涉及概念也要掌握！</a:t>
            </a:r>
            <a:endParaRPr lang="zh-CN" altLang="en-US" sz="2400" spc="20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900" y="1875155"/>
            <a:ext cx="88099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1.</a:t>
            </a:r>
            <a:r>
              <a:rPr lang="zh-CN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两个必然”和“两个决不会”（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p294)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社会主义发展道路的多样性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(p310-312)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共产主义社会的基本特征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(p328-336)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4.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实现人的自由全面发展的条件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(p335)</a:t>
            </a:r>
            <a:endParaRPr lang="en-US" altLang="zh-CN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39975" y="45085"/>
            <a:ext cx="524002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第六七章</a:t>
            </a:r>
            <a:r>
              <a:rPr lang="en-US" altLang="zh-CN" sz="2400" spc="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社会主义及共产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主义</a:t>
            </a:r>
            <a:endParaRPr lang="zh-CN" altLang="en-US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39721" y="1845401"/>
            <a:ext cx="5232400" cy="2503170"/>
          </a:xfrm>
          <a:prstGeom prst="rect">
            <a:avLst/>
          </a:prstGeom>
          <a:noFill/>
        </p:spPr>
        <p:txBody>
          <a:bodyPr vert="horz" wrap="none" lIns="0" rIns="18288" anchor="ctr">
            <a:spAutoFit/>
          </a:bodyPr>
          <a:lstStyle/>
          <a:p>
            <a:pPr marL="742950" marR="45720" lvl="0" indent="-7429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kumimoji="0" lang="en-US" altLang="zh-CN" sz="3200" b="1" i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</a:t>
            </a:r>
            <a:r>
              <a:rPr kumimoji="0" lang="zh-CN" altLang="en-US" sz="3200" b="1" i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、什么是马克思主义（</a:t>
            </a:r>
            <a:r>
              <a:rPr kumimoji="0" lang="en-US" altLang="zh-CN" sz="3200" b="1" i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P2)</a:t>
            </a:r>
            <a:endParaRPr kumimoji="0" lang="en-US" altLang="zh-CN" sz="32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742950" marR="45720" lvl="0" indent="-7429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kumimoji="0" 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C00000"/>
                </a:solidFill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、马克思主义的特征</a:t>
            </a:r>
            <a:r>
              <a:rPr lang="en-US" altLang="zh-CN" sz="3200" b="1" dirty="0" smtClean="0">
                <a:solidFill>
                  <a:srgbClr val="C00000"/>
                </a:solidFill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(P13-16)</a:t>
            </a:r>
            <a:endParaRPr kumimoji="0" lang="en-US" altLang="zh-CN" sz="3200" b="1" i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4255" y="405235"/>
            <a:ext cx="4572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b="1" spc="200">
                <a:latin typeface="Arial" panose="020B0604020202020204" pitchFamily="34" charset="0"/>
                <a:ea typeface="微软雅黑" panose="020B0503020204020204" charset="-122"/>
              </a:rPr>
              <a:t>绪论</a:t>
            </a:r>
            <a:endParaRPr lang="zh-CN" altLang="en-US" sz="2400" b="1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3895" y="1557020"/>
            <a:ext cx="7493000" cy="36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哲学与哲学的基本问题（</a:t>
            </a: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P26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列宁的物质定义及其意义（</a:t>
            </a: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P28-29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物质与运动（</a:t>
            </a: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P30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defRPr/>
            </a:pP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4</a:t>
            </a: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物质与意识的辩证关系（</a:t>
            </a:r>
            <a:r>
              <a:rPr 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P33-36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lang="zh-CN" altLang="en-US" sz="28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515" y="5527675"/>
            <a:ext cx="4947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5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唯物辩证法的总特征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(P40)</a:t>
            </a:r>
            <a:endParaRPr lang="en-US" altLang="zh-CN" sz="28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030" y="162560"/>
            <a:ext cx="626173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第一章世界的物质性及其发展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规律</a:t>
            </a:r>
            <a:endParaRPr lang="zh-CN" altLang="en-US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981075"/>
            <a:ext cx="8177530" cy="5173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6.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联系（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P41-42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）和发展（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P42-43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7.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对立统一规律是唯物辩证法的实质和核心（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P43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8.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矛盾的同一性和斗争性的辩证关系（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P44-45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9.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矛盾的普遍性和特殊性的辩证关系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(P45-46)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10.</a:t>
            </a:r>
            <a:r>
              <a:rPr 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两点论和重点论相统一的方法论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（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P46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lang="zh-CN" altLang="en-US" sz="28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215" y="1412875"/>
            <a:ext cx="8315325" cy="4891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1.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实践的本质、基本结构、多样性（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p74-78)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认识的基础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(p78-80)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认识的本质（不同的认识路线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(p80-83)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4.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认识的辩证过程（第一次和第二次飞跃）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(p83-91)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5.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真理的客观性、绝对性和相对性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的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辩证关系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(p91-96)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6.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真理的检验标准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(p99-101)</a:t>
            </a:r>
            <a:endParaRPr lang="en-US" altLang="zh-CN" sz="24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9975" y="45085"/>
            <a:ext cx="524002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第二章</a:t>
            </a:r>
            <a:r>
              <a:rPr lang="en-US" altLang="zh-CN" sz="2400" spc="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实践与认识及其发展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规律</a:t>
            </a:r>
            <a:endParaRPr lang="zh-CN" altLang="en-US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605" y="1772920"/>
            <a:ext cx="8195310" cy="393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历史观的基本问题（社会存在与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社会意识的辩证关系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（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p124-132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Tx/>
              <a:buNone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社会基本矛盾运动（生产力和生产关系、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 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经济基础和上层建筑的辩证关系）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(p132-141)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社会主要矛盾在历史发展中的作用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(p155-156)</a:t>
            </a:r>
            <a:endParaRPr lang="en-US" altLang="zh-CN" sz="2400" b="1" dirty="0" smtClean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zh-CN" altLang="en-US" sz="2400" b="1" dirty="0" smtClean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0">
              <a:spcBef>
                <a:spcPct val="20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4.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人民群众是历史的创造者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(p172-174)</a:t>
            </a:r>
            <a:endParaRPr lang="en-US" altLang="zh-CN" sz="24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339975" y="45085"/>
            <a:ext cx="524002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第三章</a:t>
            </a:r>
            <a:r>
              <a:rPr lang="en-US" altLang="zh-CN" sz="2400" spc="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人类社会及其发展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规律</a:t>
            </a:r>
            <a:endParaRPr lang="zh-CN" altLang="en-US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695" y="1845310"/>
            <a:ext cx="8943975" cy="3155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4572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1.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商品的二因素、劳动的二重性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（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p184-186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）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2.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商品价值量的规定（社会必要劳动时间）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(p186)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3.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货币的本质和职能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(p188)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4.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价值规律及其作用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(189-191)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5.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以私有制为基础的商品经济的基本矛盾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(191-193)</a:t>
            </a:r>
            <a:endParaRPr lang="en-US" altLang="zh-CN" sz="24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39975" y="45085"/>
            <a:ext cx="524002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第四章</a:t>
            </a:r>
            <a:r>
              <a:rPr lang="en-US" altLang="zh-CN" sz="2400" spc="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资本主义的本质及其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规律</a:t>
            </a:r>
            <a:endParaRPr lang="zh-CN" altLang="en-US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7360" y="981075"/>
            <a:ext cx="6858000" cy="4411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6. 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劳动力成为商品的基本条件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(p204)</a:t>
            </a:r>
            <a:endParaRPr lang="en-US" altLang="zh-CN" sz="2400" b="1" dirty="0" smtClean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    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劳动力商品的特点与货币转化为资本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(p204-205)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7. 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资本主义生产过程的二重性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(p207)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8. 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不变资本和可变资本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(p208-209)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9. 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剩余价值生产的两种方法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(p209-213)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10.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资本积累及其后果</a:t>
            </a:r>
            <a:r>
              <a:rPr lang="en-US" altLang="zh-CN" sz="2400" b="1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(p213-216)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   </a:t>
            </a:r>
            <a:r>
              <a:rPr 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（资本有机构成的提高和相对过剩人口的产生）</a:t>
            </a:r>
            <a:endParaRPr lang="zh-CN" altLang="en-US" sz="24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1845310"/>
            <a:ext cx="89966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垄断及其产生的原因（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p237-238)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金融资本在政治上和经济上的统治方式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(p240-241)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国家垄断资本主义及其在资本主义经济发展中的作用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(p242-246)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4.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经济全球化及其对发展中国家的作用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((p252-257)</a:t>
            </a:r>
            <a:endParaRPr lang="zh-CN" altLang="en-US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5.</a:t>
            </a:r>
            <a:r>
              <a:rPr lang="zh-CN" altLang="en-US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当代资本主义的新变化</a:t>
            </a:r>
            <a:r>
              <a:rPr lang="en-US" altLang="zh-CN" sz="2400" b="1" dirty="0">
                <a:solidFill>
                  <a:srgbClr val="C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(p257-261)</a:t>
            </a:r>
            <a:endParaRPr lang="en-US" altLang="zh-CN" sz="2400" b="1" dirty="0">
              <a:solidFill>
                <a:srgbClr val="C00000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39975" y="45085"/>
            <a:ext cx="524002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第五章</a:t>
            </a:r>
            <a:r>
              <a:rPr lang="en-US" altLang="zh-CN" sz="2400" spc="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资本主义的发展及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趋势</a:t>
            </a:r>
            <a:endParaRPr lang="zh-CN" altLang="en-US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YTM5YjU5ZDNhZjk2ODRiZWMwNDQ0NTIwNTYyZjcxYjQifQ=="/>
  <p:tag name="KSO_WPP_MARK_KEY" val="48300689-6447-4026-8695-c42539be5e7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/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楷体</vt:lpstr>
      <vt:lpstr>华文宋体</vt:lpstr>
      <vt:lpstr>Wingdings 2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lr</dc:creator>
  <cp:lastModifiedBy>admin</cp:lastModifiedBy>
  <cp:revision>10</cp:revision>
  <dcterms:created xsi:type="dcterms:W3CDTF">2023-05-23T13:13:00Z</dcterms:created>
  <dcterms:modified xsi:type="dcterms:W3CDTF">2023-05-23T13:39:04Z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7D0AA1367746473D9B3D306CD5FB9CE1_12</vt:lpwstr>
  </property>
</Properties>
</file>