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6"/>
  </p:notesMasterIdLst>
  <p:handoutMasterIdLst>
    <p:handoutMasterId r:id="rId17"/>
  </p:handoutMasterIdLst>
  <p:sldIdLst>
    <p:sldId id="257" r:id="rId4"/>
    <p:sldId id="260" r:id="rId5"/>
    <p:sldId id="256" r:id="rId6"/>
    <p:sldId id="312" r:id="rId7"/>
    <p:sldId id="262" r:id="rId8"/>
    <p:sldId id="297" r:id="rId9"/>
    <p:sldId id="264" r:id="rId10"/>
    <p:sldId id="313" r:id="rId11"/>
    <p:sldId id="327" r:id="rId12"/>
    <p:sldId id="258" r:id="rId13"/>
    <p:sldId id="267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1D1"/>
    <a:srgbClr val="AFD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08" y="48"/>
      </p:cViewPr>
      <p:guideLst>
        <p:guide orient="horz" pos="2124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29D9-0DBA-4F8C-ACCE-9DDC2919B3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9D5A-8EAF-4D52-8C0D-9BCECD4974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emf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86" y="3717647"/>
            <a:ext cx="12186107" cy="2815356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51" y="3717647"/>
            <a:ext cx="1895751" cy="7835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669" y="3726377"/>
            <a:ext cx="1529998" cy="63277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0691" y="2290425"/>
            <a:ext cx="613876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——</a:t>
            </a:r>
            <a:r>
              <a:rPr lang="zh-CN" altLang="en-US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人机交互大作业</a:t>
            </a:r>
            <a:endParaRPr lang="zh-CN" altLang="en-US" sz="24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131685" y="3085465"/>
            <a:ext cx="2617470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By</a:t>
            </a:r>
            <a:r>
              <a:rPr lang="zh-CN" sz="20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朱佳鑫、刘威宏</a:t>
            </a:r>
            <a:endParaRPr lang="zh-CN" sz="20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1290" y="1363345"/>
            <a:ext cx="7368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随心阅</a:t>
            </a:r>
            <a:r>
              <a:rPr lang="en-US" altLang="zh-CN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APP</a:t>
            </a: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的设计案例分析</a:t>
            </a:r>
            <a:endParaRPr lang="zh-CN" altLang="en-US" sz="4400" b="1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05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产品功能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产品功能图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396365" y="260350"/>
          <a:ext cx="9398635" cy="633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9750425" imgH="7459980" progId="Visio.Drawing.15">
                  <p:embed/>
                </p:oleObj>
              </mc:Choice>
              <mc:Fallback>
                <p:oleObj name="" r:id="rId2" imgW="9750425" imgH="745998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6365" y="260350"/>
                        <a:ext cx="9398635" cy="633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86" y="3717647"/>
            <a:ext cx="12186107" cy="2815356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251" y="3717647"/>
            <a:ext cx="1895751" cy="7835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8669" y="3726377"/>
            <a:ext cx="1529998" cy="63277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0691" y="2290425"/>
            <a:ext cx="50934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Thank you for your listening</a:t>
            </a:r>
            <a:endParaRPr lang="zh-CN" altLang="en-US" sz="24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14606" y="3097024"/>
            <a:ext cx="2165244" cy="275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Reporter</a:t>
            </a:r>
            <a:r>
              <a:rPr lang="zh-CN" altLang="en-US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：</a:t>
            </a:r>
            <a:r>
              <a:rPr 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朱佳鑫 刘威宏</a:t>
            </a:r>
            <a:endParaRPr lang="zh-CN" sz="12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01366" y="1363559"/>
            <a:ext cx="667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再次衷心感谢</a:t>
            </a:r>
            <a:r>
              <a:rPr lang="zh-CN" altLang="en-US" sz="4400" dirty="0">
                <a:solidFill>
                  <a:srgbClr val="FFC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您的</a:t>
            </a: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聆听</a:t>
            </a:r>
            <a:endParaRPr lang="zh-CN" altLang="en-US" sz="4400" b="1" dirty="0">
              <a:solidFill>
                <a:schemeClr val="bg1"/>
              </a:solidFill>
              <a:latin typeface="方正兰亭超细黑简体" panose="03000509000000000000" pitchFamily="2" charset="-122"/>
              <a:ea typeface="方正兰亭超细黑简体" panose="03000509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3604" y="4359153"/>
            <a:ext cx="9602740" cy="2218520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26595" y="2421817"/>
            <a:ext cx="3287712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第一部分   竞品分析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12307" y="310285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第二部分   用户调研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12307" y="3720392"/>
            <a:ext cx="344487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第三部分   用户卡片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2167820" y="2421817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9" name="燕尾形 39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0" name="燕尾形 40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153532" y="3096504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22" name="燕尾形 4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3" name="燕尾形 4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2153532" y="3709279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37" name="燕尾形 45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8" name="燕尾形 46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217929" y="1255732"/>
            <a:ext cx="1741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 flipH="1">
            <a:off x="2514867" y="1331094"/>
            <a:ext cx="11859" cy="508327"/>
          </a:xfrm>
          <a:prstGeom prst="line">
            <a:avLst/>
          </a:prstGeom>
          <a:noFill/>
          <a:ln w="6350" algn="ctr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665263" y="1501656"/>
            <a:ext cx="1745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  <a:endParaRPr lang="en-US" altLang="zh-CN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98887" y="263803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第四部分   用户目标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98887" y="3278749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第五部分  产品功能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98887" y="389152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第六部分   操作流程</a:t>
            </a:r>
            <a:endParaRPr lang="zh-CN" altLang="en-US" sz="20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485820" y="2637717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7" name="燕尾形 39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" name="燕尾形 40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6471532" y="3312404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0" name="燕尾形 4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" name="燕尾形 4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471532" y="3925179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3" name="燕尾形 45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" name="燕尾形 46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9" grpId="0"/>
      <p:bldP spid="41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86" y="4817203"/>
            <a:ext cx="11967226" cy="171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154" y="4817203"/>
            <a:ext cx="3974513" cy="143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92" y="5641796"/>
            <a:ext cx="1554525" cy="638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竞品分析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64724" y="3359328"/>
            <a:ext cx="382540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微信读书与网易蜗牛读书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616976" y="4471913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905008" y="4590197"/>
            <a:ext cx="8352928" cy="19886"/>
          </a:xfrm>
          <a:prstGeom prst="line">
            <a:avLst/>
          </a:prstGeom>
          <a:noFill/>
          <a:ln w="19050" cap="flat" cmpd="sng" algn="ctr">
            <a:solidFill>
              <a:srgbClr val="5D939A"/>
            </a:solidFill>
            <a:prstDash val="solid"/>
          </a:ln>
          <a:effectLst/>
        </p:spPr>
      </p:cxnSp>
      <p:sp>
        <p:nvSpPr>
          <p:cNvPr id="9" name="椭圆 8"/>
          <p:cNvSpPr/>
          <p:nvPr/>
        </p:nvSpPr>
        <p:spPr>
          <a:xfrm>
            <a:off x="10257936" y="4475252"/>
            <a:ext cx="281467" cy="281467"/>
          </a:xfrm>
          <a:prstGeom prst="ellipse">
            <a:avLst/>
          </a:prstGeom>
          <a:noFill/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3983" y="4471913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                                                          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90387" y="4450025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451613" y="4462785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任意多边形 10"/>
          <p:cNvSpPr/>
          <p:nvPr/>
        </p:nvSpPr>
        <p:spPr>
          <a:xfrm>
            <a:off x="2712720" y="4984750"/>
            <a:ext cx="1584325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rgbClr val="8CC1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800258" y="4984687"/>
            <a:ext cx="1584176" cy="743187"/>
            <a:chOff x="2727156" y="3246531"/>
            <a:chExt cx="1584176" cy="743187"/>
          </a:xfrm>
        </p:grpSpPr>
        <p:sp>
          <p:nvSpPr>
            <p:cNvPr id="20" name="任意多边形 16"/>
            <p:cNvSpPr/>
            <p:nvPr/>
          </p:nvSpPr>
          <p:spPr>
            <a:xfrm>
              <a:off x="2727156" y="3246531"/>
              <a:ext cx="1584176" cy="743187"/>
            </a:xfrm>
            <a:custGeom>
              <a:avLst/>
              <a:gdLst>
                <a:gd name="connsiteX0" fmla="*/ 792089 w 1584176"/>
                <a:gd name="connsiteY0" fmla="*/ 0 h 743187"/>
                <a:gd name="connsiteX1" fmla="*/ 932822 w 1584176"/>
                <a:gd name="connsiteY1" fmla="*/ 95115 h 743187"/>
                <a:gd name="connsiteX2" fmla="*/ 1584176 w 1584176"/>
                <a:gd name="connsiteY2" fmla="*/ 95115 h 743187"/>
                <a:gd name="connsiteX3" fmla="*/ 1584176 w 1584176"/>
                <a:gd name="connsiteY3" fmla="*/ 743187 h 743187"/>
                <a:gd name="connsiteX4" fmla="*/ 0 w 1584176"/>
                <a:gd name="connsiteY4" fmla="*/ 743187 h 743187"/>
                <a:gd name="connsiteX5" fmla="*/ 0 w 1584176"/>
                <a:gd name="connsiteY5" fmla="*/ 95115 h 743187"/>
                <a:gd name="connsiteX6" fmla="*/ 651355 w 1584176"/>
                <a:gd name="connsiteY6" fmla="*/ 95115 h 74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176" h="743187">
                  <a:moveTo>
                    <a:pt x="792089" y="0"/>
                  </a:moveTo>
                  <a:lnTo>
                    <a:pt x="932822" y="95115"/>
                  </a:lnTo>
                  <a:lnTo>
                    <a:pt x="1584176" y="95115"/>
                  </a:lnTo>
                  <a:lnTo>
                    <a:pt x="1584176" y="743187"/>
                  </a:lnTo>
                  <a:lnTo>
                    <a:pt x="0" y="743187"/>
                  </a:lnTo>
                  <a:lnTo>
                    <a:pt x="0" y="95115"/>
                  </a:lnTo>
                  <a:lnTo>
                    <a:pt x="651355" y="95115"/>
                  </a:lnTo>
                  <a:close/>
                </a:path>
              </a:pathLst>
            </a:custGeom>
            <a:solidFill>
              <a:srgbClr val="8CC1D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65281" y="3475766"/>
              <a:ext cx="11055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蜗牛读书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70" y="215900"/>
            <a:ext cx="4523740" cy="403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565" y="215265"/>
            <a:ext cx="4514850" cy="4030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52033" y="5213922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微信读书</a:t>
            </a:r>
            <a:endParaRPr kumimoji="0" lang="zh-CN" altLang="en-US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竞品对比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600075" y="693420"/>
          <a:ext cx="11185525" cy="526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/>
                <a:gridCol w="1898650"/>
                <a:gridCol w="3577590"/>
                <a:gridCol w="2237105"/>
                <a:gridCol w="2237105"/>
              </a:tblGrid>
              <a:tr h="4146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应用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slogan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产品定位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  <a:endParaRPr lang="zh-CN" altLang="en-US"/>
                    </a:p>
                  </a:txBody>
                  <a:tcPr/>
                </a:tc>
              </a:tr>
              <a:tr h="23018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微信读书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让阅读不再孤单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基于微信关系链，主打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“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社交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+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阅读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”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，在提供极致阅读体验的同时，为用户推荐核实的书籍，并可查看微信好友的读书动态、与好友讨论仔仔阅读的书籍等。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、阅读时长兑换书币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、好友阅读时长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pk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排行榜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、与好友交流阅读想法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4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、好友书籍分享赠送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、书籍购买成本较高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、发现板块内容庞杂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、书籍品类过于繁杂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</a:tr>
              <a:tr h="25482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蜗牛读书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每天免费读书一小时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网易蜗牛读书致力于为热爱阅读的用户提供沉浸、简洁的电子阅读体验，并希望与用户一起构建起立体化、全方位的移动阅读社区，满足不同阅读层次用户的个性化阅读需求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、每天免费阅读一小时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、专业领读人入驻荐书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、精品书单，紧跟时代潮流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4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、一元全天畅读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、书品类繁杂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、书籍资源较少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、社区概念不明显</a:t>
                      </a:r>
                      <a:endParaRPr lang="zh-CN" altLang="en-US" b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495935" y="553085"/>
          <a:ext cx="1119949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/>
                <a:gridCol w="6498590"/>
                <a:gridCol w="35356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功能列表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微信读书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网易蜗牛读书</a:t>
                      </a:r>
                      <a:endParaRPr lang="zh-CN" altLang="en-US"/>
                    </a:p>
                  </a:txBody>
                  <a:tcPr/>
                </a:tc>
              </a:tr>
              <a:tr h="914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书城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栏目：猜你喜欢，热门推荐，榜单，免费讲书，有声小说，分类，限时免费，限时特价，新书抢鲜，重磅好书，精选小说，专题推荐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栏目：在读榜，新书榜，分类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笔记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支持按照书签视图和列表视图查看笔记以及想法，支持笔记搜索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按照书名、时间查看，支持笔记搜索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书籍评分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书籍评论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书籍点评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书籍热评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提问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长安文字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复制、划线、写想法、查词典、分享、纠错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划线、复制、笔记、提问、分享、词典、搜索、纠错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文字设置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字号、字体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字号、字体、翻页方式、翻页效果、段首缩进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添加书签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写书评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个人主页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粉丝、收到的赞、读书市场、书架、书评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关注、粉丝、书评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听书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内容对比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71603" y="1022276"/>
            <a:ext cx="4199131" cy="4813449"/>
            <a:chOff x="1180679" y="1207839"/>
            <a:chExt cx="4286250" cy="4913313"/>
          </a:xfrm>
        </p:grpSpPr>
        <p:sp>
          <p:nvSpPr>
            <p:cNvPr id="5" name="任意多边形 47"/>
            <p:cNvSpPr>
              <a:spLocks noChangeArrowheads="1"/>
            </p:cNvSpPr>
            <p:nvPr/>
          </p:nvSpPr>
          <p:spPr bwMode="auto">
            <a:xfrm>
              <a:off x="1180679" y="1207839"/>
              <a:ext cx="3771900" cy="4913313"/>
            </a:xfrm>
            <a:custGeom>
              <a:avLst/>
              <a:gdLst>
                <a:gd name="T0" fmla="*/ 0 w 3771900"/>
                <a:gd name="T1" fmla="*/ 0 h 4914514"/>
                <a:gd name="T2" fmla="*/ 3771900 w 3771900"/>
                <a:gd name="T3" fmla="*/ 0 h 4914514"/>
                <a:gd name="T4" fmla="*/ 3771900 w 3771900"/>
                <a:gd name="T5" fmla="*/ 1646074 h 4914514"/>
                <a:gd name="T6" fmla="*/ 3119718 w 3771900"/>
                <a:gd name="T7" fmla="*/ 2297936 h 4914514"/>
                <a:gd name="T8" fmla="*/ 3771900 w 3771900"/>
                <a:gd name="T9" fmla="*/ 2949800 h 4914514"/>
                <a:gd name="T10" fmla="*/ 3771900 w 3771900"/>
                <a:gd name="T11" fmla="*/ 4912112 h 4914514"/>
                <a:gd name="T12" fmla="*/ 0 w 3771900"/>
                <a:gd name="T13" fmla="*/ 4912112 h 4914514"/>
                <a:gd name="T14" fmla="*/ 0 w 3771900"/>
                <a:gd name="T15" fmla="*/ 0 h 49145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71900"/>
                <a:gd name="T25" fmla="*/ 0 h 4914514"/>
                <a:gd name="T26" fmla="*/ 3771900 w 3771900"/>
                <a:gd name="T27" fmla="*/ 4914514 h 49145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71900" h="4914514">
                  <a:moveTo>
                    <a:pt x="0" y="0"/>
                  </a:moveTo>
                  <a:lnTo>
                    <a:pt x="3771900" y="0"/>
                  </a:lnTo>
                  <a:lnTo>
                    <a:pt x="3771900" y="1646878"/>
                  </a:lnTo>
                  <a:cubicBezTo>
                    <a:pt x="3411710" y="1646878"/>
                    <a:pt x="3119718" y="1938870"/>
                    <a:pt x="3119718" y="2299060"/>
                  </a:cubicBezTo>
                  <a:cubicBezTo>
                    <a:pt x="3119718" y="2659250"/>
                    <a:pt x="3411710" y="2951242"/>
                    <a:pt x="3771900" y="2951242"/>
                  </a:cubicBezTo>
                  <a:lnTo>
                    <a:pt x="3771900" y="4914514"/>
                  </a:lnTo>
                  <a:lnTo>
                    <a:pt x="0" y="49145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0"/>
            <p:cNvSpPr>
              <a:spLocks noChangeArrowheads="1"/>
            </p:cNvSpPr>
            <p:nvPr/>
          </p:nvSpPr>
          <p:spPr bwMode="auto">
            <a:xfrm>
              <a:off x="4439816" y="2996952"/>
              <a:ext cx="1027113" cy="1027112"/>
            </a:xfrm>
            <a:prstGeom prst="ellipse">
              <a:avLst/>
            </a:prstGeom>
            <a:solidFill>
              <a:srgbClr val="A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微信读书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9" name="直接连接符 56"/>
            <p:cNvSpPr>
              <a:spLocks noChangeShapeType="1"/>
            </p:cNvSpPr>
            <p:nvPr/>
          </p:nvSpPr>
          <p:spPr bwMode="auto">
            <a:xfrm>
              <a:off x="2277641" y="3528764"/>
              <a:ext cx="1957388" cy="0"/>
            </a:xfrm>
            <a:prstGeom prst="line">
              <a:avLst/>
            </a:prstGeom>
            <a:noFill/>
            <a:ln w="635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59"/>
            <p:cNvSpPr>
              <a:spLocks noChangeArrowheads="1"/>
            </p:cNvSpPr>
            <p:nvPr/>
          </p:nvSpPr>
          <p:spPr bwMode="auto">
            <a:xfrm>
              <a:off x="1825204" y="3303339"/>
              <a:ext cx="452437" cy="450850"/>
            </a:xfrm>
            <a:prstGeom prst="ellipse">
              <a:avLst/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642741" y="3863384"/>
              <a:ext cx="2592288" cy="207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因为微信的用户群特征，所以微信读书的书籍种类也是各有涉猎，像一个百货超市，让追求精品阅读的用户会觉得杂乱，应加强用户数据收集进行智能分析，形成个性化推荐，就如淘宝的个性化，每个人打开的内容都不一样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642741" y="2362060"/>
              <a:ext cx="2592288" cy="94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微信读书从阅读+社交出发，辅以听书、讲书功能，利用微信强大的导流能力，创建一个好友读书社区。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08496" y="1022275"/>
            <a:ext cx="4329142" cy="4813449"/>
            <a:chOff x="6503566" y="1207839"/>
            <a:chExt cx="4424363" cy="4913313"/>
          </a:xfrm>
        </p:grpSpPr>
        <p:sp>
          <p:nvSpPr>
            <p:cNvPr id="14" name="任意多边形 49"/>
            <p:cNvSpPr>
              <a:spLocks noChangeArrowheads="1"/>
            </p:cNvSpPr>
            <p:nvPr/>
          </p:nvSpPr>
          <p:spPr bwMode="auto">
            <a:xfrm>
              <a:off x="6503566" y="1207839"/>
              <a:ext cx="4424363" cy="4913313"/>
            </a:xfrm>
            <a:custGeom>
              <a:avLst/>
              <a:gdLst>
                <a:gd name="T0" fmla="*/ 652264 w 4424082"/>
                <a:gd name="T1" fmla="*/ 0 h 4914514"/>
                <a:gd name="T2" fmla="*/ 4424644 w 4424082"/>
                <a:gd name="T3" fmla="*/ 0 h 4914514"/>
                <a:gd name="T4" fmla="*/ 4424644 w 4424082"/>
                <a:gd name="T5" fmla="*/ 4912112 h 4914514"/>
                <a:gd name="T6" fmla="*/ 652264 w 4424082"/>
                <a:gd name="T7" fmla="*/ 4912112 h 4914514"/>
                <a:gd name="T8" fmla="*/ 652264 w 4424082"/>
                <a:gd name="T9" fmla="*/ 2949800 h 4914514"/>
                <a:gd name="T10" fmla="*/ 0 w 4424082"/>
                <a:gd name="T11" fmla="*/ 2297936 h 4914514"/>
                <a:gd name="T12" fmla="*/ 652264 w 4424082"/>
                <a:gd name="T13" fmla="*/ 1646074 h 49145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24082"/>
                <a:gd name="T22" fmla="*/ 0 h 4914514"/>
                <a:gd name="T23" fmla="*/ 4424082 w 4424082"/>
                <a:gd name="T24" fmla="*/ 4914514 h 49145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24082" h="4914514">
                  <a:moveTo>
                    <a:pt x="652182" y="0"/>
                  </a:moveTo>
                  <a:lnTo>
                    <a:pt x="4424082" y="0"/>
                  </a:lnTo>
                  <a:lnTo>
                    <a:pt x="4424082" y="4914514"/>
                  </a:lnTo>
                  <a:lnTo>
                    <a:pt x="652182" y="4914514"/>
                  </a:lnTo>
                  <a:lnTo>
                    <a:pt x="652182" y="2951242"/>
                  </a:lnTo>
                  <a:cubicBezTo>
                    <a:pt x="291992" y="2951242"/>
                    <a:pt x="0" y="2659250"/>
                    <a:pt x="0" y="2299060"/>
                  </a:cubicBezTo>
                  <a:cubicBezTo>
                    <a:pt x="0" y="1938870"/>
                    <a:pt x="291992" y="1646878"/>
                    <a:pt x="652182" y="1646878"/>
                  </a:cubicBezTo>
                  <a:lnTo>
                    <a:pt x="652182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51"/>
            <p:cNvSpPr>
              <a:spLocks noChangeArrowheads="1"/>
            </p:cNvSpPr>
            <p:nvPr/>
          </p:nvSpPr>
          <p:spPr bwMode="auto">
            <a:xfrm>
              <a:off x="6622629" y="3008064"/>
              <a:ext cx="1027112" cy="1027113"/>
            </a:xfrm>
            <a:prstGeom prst="ellipse">
              <a:avLst/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蜗牛读书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6" name="直接连接符 58"/>
            <p:cNvSpPr>
              <a:spLocks noChangeShapeType="1"/>
            </p:cNvSpPr>
            <p:nvPr/>
          </p:nvSpPr>
          <p:spPr bwMode="auto">
            <a:xfrm>
              <a:off x="7819602" y="4249534"/>
              <a:ext cx="1957388" cy="0"/>
            </a:xfrm>
            <a:prstGeom prst="line">
              <a:avLst/>
            </a:prstGeom>
            <a:noFill/>
            <a:ln w="635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60"/>
            <p:cNvSpPr>
              <a:spLocks noChangeArrowheads="1"/>
            </p:cNvSpPr>
            <p:nvPr/>
          </p:nvSpPr>
          <p:spPr bwMode="auto">
            <a:xfrm>
              <a:off x="9789690" y="4024109"/>
              <a:ext cx="452437" cy="450850"/>
            </a:xfrm>
            <a:prstGeom prst="ellipse">
              <a:avLst/>
            </a:prstGeom>
            <a:solidFill>
              <a:srgbClr val="A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7721600" y="4504639"/>
              <a:ext cx="2592288" cy="150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蜗牛阅读是针对于出版书籍，而且不像微信读书，什么书籍都收入，例如霸道总裁、两性健康之类的，相对提供了一个比较简单的环境，但也存在热门书籍缺失的问题。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7721600" y="2234580"/>
              <a:ext cx="2592288" cy="1789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蜗牛读书以经典出版书籍为主，极简的设计风格，极低的阅读成本，领读人的高质量内容产出，相信经过积累会形成一个优质的内容社区，聚集一大批优质用户，知乎、豆瓣都可能成为其潜在用户。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02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用户调研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kern="1200" cap="none" spc="0" normalizeH="0" baseline="0" noProof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用户调研问卷</a:t>
            </a:r>
            <a:endParaRPr kumimoji="0" lang="zh-CN" altLang="en-US" sz="1600" b="0" i="0" kern="1200" cap="none" spc="0" normalizeH="0" baseline="0" noProof="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580" y="1926323"/>
            <a:ext cx="4228321" cy="346211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0000" y="810000"/>
            <a:ext cx="23127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1、您的性别？（单选）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0000" y="1620000"/>
            <a:ext cx="23127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2、您的年龄?（单选）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20090" y="2430145"/>
            <a:ext cx="3549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3、您经常使用的移动阅读方式是？（单选）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0090" y="3239770"/>
            <a:ext cx="3549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4、您习惯通过哪种途径进行阅读？（单选）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0090" y="4044950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5、您常用哪些移动阅读APP？（多选）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20090" y="4854575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6、您使用移动阅读APP的频率是？（单选）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720090" y="5664835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7、经常使用这款APP的理由是？（多选）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222875" y="246380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8、如果很少使用，是什么原因阻碍了您使用？（多选）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222875" y="105600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9、您每次使用移动阅读APP的时长为？（单选）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222875" y="1866265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10、您在哪些场合使用移动阅读APP？（多选）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222875" y="2675890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11、您使用移动阅读APP最常阅读的内容是？（单选）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222875" y="3481070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12、您喜欢的网络文学题材是？（多选）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222875" y="429069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13、您最经常阅读的图书题材有哪些？（多选）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222875" y="510095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14、您是否在APP上购买过电子书？（单选）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220000" y="587692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15、您是否愿意花钱在移动阅读APP上读书？（单选）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1" grpId="0"/>
      <p:bldP spid="38" grpId="0"/>
      <p:bldP spid="39" grpId="0"/>
      <p:bldP spid="51" grpId="0"/>
      <p:bldP spid="5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</p:bldLst>
  </p:timing>
</p:sld>
</file>

<file path=ppt/tags/tag1.xml><?xml version="1.0" encoding="utf-8"?>
<p:tagLst xmlns:p="http://schemas.openxmlformats.org/presentationml/2006/main">
  <p:tag name="KSO_WM_UNIT_TABLE_BEAUTIFY" val="smartTable{947da454-42f3-43e2-b88f-fde1de71bb3d}"/>
</p:tagLst>
</file>

<file path=ppt/tags/tag2.xml><?xml version="1.0" encoding="utf-8"?>
<p:tagLst xmlns:p="http://schemas.openxmlformats.org/presentationml/2006/main">
  <p:tag name="KSO_WM_UNIT_TABLE_BEAUTIFY" val="smartTable{d620fdc2-c9d9-41bc-b77c-71675b82884f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</Words>
  <Application>WPS 演示</Application>
  <PresentationFormat>宽屏</PresentationFormat>
  <Paragraphs>210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方正正大黑简体</vt:lpstr>
      <vt:lpstr>黑体</vt:lpstr>
      <vt:lpstr>方正兰亭超细黑简体</vt:lpstr>
      <vt:lpstr>Calibri</vt:lpstr>
      <vt:lpstr>等线</vt:lpstr>
      <vt:lpstr>微软雅黑</vt:lpstr>
      <vt:lpstr>华文楷体</vt:lpstr>
      <vt:lpstr>华文细黑</vt:lpstr>
      <vt:lpstr>方正粗倩简体</vt:lpstr>
      <vt:lpstr>Arial Unicode MS</vt:lpstr>
      <vt:lpstr>等线 Light</vt:lpstr>
      <vt:lpstr>Office 主题​​</vt:lpstr>
      <vt:lpstr>1_Office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洪慧蓉</dc:creator>
  <cp:lastModifiedBy>风水轮流转</cp:lastModifiedBy>
  <cp:revision>32</cp:revision>
  <dcterms:created xsi:type="dcterms:W3CDTF">2017-06-11T08:01:00Z</dcterms:created>
  <dcterms:modified xsi:type="dcterms:W3CDTF">2019-12-12T06:56:55Z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