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9"/>
  </p:notesMasterIdLst>
  <p:handoutMasterIdLst>
    <p:handoutMasterId r:id="rId30"/>
  </p:handoutMasterIdLst>
  <p:sldIdLst>
    <p:sldId id="257" r:id="rId8"/>
    <p:sldId id="345" r:id="rId9"/>
    <p:sldId id="260" r:id="rId10"/>
    <p:sldId id="256" r:id="rId11"/>
    <p:sldId id="312" r:id="rId12"/>
    <p:sldId id="262" r:id="rId13"/>
    <p:sldId id="297" r:id="rId14"/>
    <p:sldId id="264" r:id="rId15"/>
    <p:sldId id="313" r:id="rId16"/>
    <p:sldId id="327" r:id="rId17"/>
    <p:sldId id="258" r:id="rId18"/>
    <p:sldId id="331" r:id="rId19"/>
    <p:sldId id="336" r:id="rId20"/>
    <p:sldId id="328" r:id="rId21"/>
    <p:sldId id="332" r:id="rId22"/>
    <p:sldId id="329" r:id="rId23"/>
    <p:sldId id="267" r:id="rId24"/>
    <p:sldId id="330" r:id="rId25"/>
    <p:sldId id="333" r:id="rId26"/>
    <p:sldId id="33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1D1"/>
    <a:srgbClr val="A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77" y="-374"/>
      </p:cViewPr>
      <p:guideLst>
        <p:guide orient="horz" pos="2153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emf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6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8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613876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——</a:t>
            </a:r>
            <a:r>
              <a:rPr lang="zh-CN" alt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人机交互大作业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685" y="3085465"/>
            <a:ext cx="2617470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By</a:t>
            </a:r>
            <a:r>
              <a:rPr 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朱佳鑫、刘威宏</a:t>
            </a:r>
            <a:endParaRPr lang="zh-CN" sz="20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290" y="1363345"/>
            <a:ext cx="7368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随心阅</a:t>
            </a:r>
            <a:r>
              <a:rPr lang="en-US" altLang="zh-CN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的设计案例分析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baseline="0" noProof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用户调研问卷</a:t>
            </a:r>
            <a:endParaRPr kumimoji="0" lang="zh-CN" altLang="en-US" sz="1600" b="0" i="0" kern="1200" cap="none" spc="0" normalizeH="0" baseline="0" noProof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80" y="1926323"/>
            <a:ext cx="4228321" cy="34621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0000" y="81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1、您的性别？（单选）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000" y="162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2、您的年龄?（单选）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0090" y="2430145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3、您经常使用的移动阅读方式是？（单选）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0090" y="3239770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4、您习惯通过哪种途径进行阅读？（单选）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0090" y="404495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5、您常用哪些移动阅读APP？（多选）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0090" y="485457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6、您使用移动阅读APP的频率是？（单选）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0090" y="566483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7、经常使用这款APP的理由是？（多选）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22875" y="24638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8、如果很少使用，是什么原因阻碍了您使用？（多选）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22875" y="105600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9、您每次使用移动阅读APP的时长为？（单选）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22875" y="1866265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10、您在哪些场合使用移动阅读APP？（多选）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22875" y="267589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11、您使用移动阅读APP最常阅读的内容是？（单选）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22875" y="348107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12、您喜欢的网络文学题材是？（多选）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22875" y="429069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13、您最经常阅读的图书题材有哪些？（多选）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222875" y="510095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14、您是否在APP上购买过电子书？（单选）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20000" y="587692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15、您是否愿意花钱在移动阅读APP上读书？（单选）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1" grpId="0"/>
      <p:bldP spid="38" grpId="0"/>
      <p:bldP spid="39" grpId="0"/>
      <p:bldP spid="51" grpId="0"/>
      <p:bldP spid="5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03</a:t>
            </a:r>
            <a:r>
              <a:rPr lang="zh-CN" altLang="en-US" sz="3200" kern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用户卡片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97726" y="1559379"/>
            <a:ext cx="889907" cy="88990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97726" y="3107871"/>
            <a:ext cx="889907" cy="88990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97726" y="4879522"/>
            <a:ext cx="889907" cy="88990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048420" y="1404167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姓名：陈小梅       性别：女 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阅读习惯：每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晚睡前习惯刷刷手机，阅读娱乐类书籍，翻看公众号文章，放松自己，每周累计阅读时长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2h-3h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3048422" y="2952659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姓名：高小楠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职业：在职产品经理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习惯：每天上下班出行时间较长，想利用该段时间学习，提升自己，阅读互联网产品相关书籍，会做笔记，并在周末整理，每周累计阅读时长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5-6h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3048421" y="4879522"/>
            <a:ext cx="7038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姓名：苏小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职业：在职法务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习惯：利用每天上班的空暇时间，阅读畅销或者经典书籍，完善自身，每周累计阅读时长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778622" y="724480"/>
            <a:ext cx="25395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用户类型举例：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0882" y="3535419"/>
            <a:ext cx="2438400" cy="2301240"/>
          </a:xfrm>
          <a:prstGeom prst="ellipse">
            <a:avLst/>
          </a:prstGeom>
          <a:solidFill>
            <a:srgbClr val="5D939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34882" y="3261099"/>
            <a:ext cx="1937801" cy="1828800"/>
          </a:xfrm>
          <a:prstGeom prst="ellipse">
            <a:avLst/>
          </a:prstGeom>
          <a:solidFill>
            <a:srgbClr val="5D93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0382" y="1401819"/>
            <a:ext cx="2819400" cy="27736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29680" y="2372809"/>
            <a:ext cx="6139150" cy="1015664"/>
            <a:chOff x="4108657" y="1553017"/>
            <a:chExt cx="7223610" cy="586971"/>
          </a:xfrm>
        </p:grpSpPr>
        <p:sp>
          <p:nvSpPr>
            <p:cNvPr id="10" name="TextBox 35"/>
            <p:cNvSpPr txBox="1"/>
            <p:nvPr/>
          </p:nvSpPr>
          <p:spPr>
            <a:xfrm>
              <a:off x="4110646" y="1766461"/>
              <a:ext cx="7221621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用户年龄主要集中在</a:t>
              </a:r>
              <a:r>
                <a:rPr lang="en-US" altLang="zh-CN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20-40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岁这个区间，职业一般为学生、白领和自由从业者，他们日常生活中有比较空闲空闲时间或碎片化的时间。平时都有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一定的阅读需求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，可能本身的知识素养就相对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较高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用户特征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8223" y="3864149"/>
            <a:ext cx="6138263" cy="1015664"/>
            <a:chOff x="4108657" y="1553017"/>
            <a:chExt cx="7223610" cy="586971"/>
          </a:xfrm>
        </p:grpSpPr>
        <p:sp>
          <p:nvSpPr>
            <p:cNvPr id="13" name="TextBox 35"/>
            <p:cNvSpPr txBox="1"/>
            <p:nvPr/>
          </p:nvSpPr>
          <p:spPr>
            <a:xfrm>
              <a:off x="4110645" y="1766461"/>
              <a:ext cx="7221622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阅读是我们用户最核心的需求，他们希望可以通过本产品找到自己想要阅读的书籍，然后进行在线阅读。此外，用户还希望通过本产品和其他用户交流阅读的感悟，找到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精神寄托和以及遇见相同文化认同的小伙伴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核心需求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29680" y="1766367"/>
            <a:ext cx="264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用户研究：</a:t>
            </a:r>
            <a:endParaRPr lang="zh-CN" altLang="en-US" sz="2000" b="1" kern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05880" y="2243020"/>
            <a:ext cx="6062950" cy="0"/>
          </a:xfrm>
          <a:prstGeom prst="line">
            <a:avLst/>
          </a:prstGeom>
          <a:ln w="12700">
            <a:solidFill>
              <a:srgbClr val="5E5E5E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6" grpId="0" bldLvl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用户目标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用户目标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506144" y="3867277"/>
            <a:ext cx="4032448" cy="1844719"/>
          </a:xfrm>
          <a:custGeom>
            <a:avLst/>
            <a:gdLst>
              <a:gd name="T0" fmla="*/ 47 w 196"/>
              <a:gd name="T1" fmla="*/ 30 h 110"/>
              <a:gd name="T2" fmla="*/ 58 w 196"/>
              <a:gd name="T3" fmla="*/ 32 h 110"/>
              <a:gd name="T4" fmla="*/ 98 w 196"/>
              <a:gd name="T5" fmla="*/ 0 h 110"/>
              <a:gd name="T6" fmla="*/ 138 w 196"/>
              <a:gd name="T7" fmla="*/ 32 h 110"/>
              <a:gd name="T8" fmla="*/ 150 w 196"/>
              <a:gd name="T9" fmla="*/ 30 h 110"/>
              <a:gd name="T10" fmla="*/ 184 w 196"/>
              <a:gd name="T11" fmla="*/ 65 h 110"/>
              <a:gd name="T12" fmla="*/ 184 w 196"/>
              <a:gd name="T13" fmla="*/ 70 h 110"/>
              <a:gd name="T14" fmla="*/ 196 w 196"/>
              <a:gd name="T15" fmla="*/ 89 h 110"/>
              <a:gd name="T16" fmla="*/ 175 w 196"/>
              <a:gd name="T17" fmla="*/ 110 h 110"/>
              <a:gd name="T18" fmla="*/ 108 w 196"/>
              <a:gd name="T19" fmla="*/ 110 h 110"/>
              <a:gd name="T20" fmla="*/ 108 w 196"/>
              <a:gd name="T21" fmla="*/ 62 h 110"/>
              <a:gd name="T22" fmla="*/ 121 w 196"/>
              <a:gd name="T23" fmla="*/ 75 h 110"/>
              <a:gd name="T24" fmla="*/ 135 w 196"/>
              <a:gd name="T25" fmla="*/ 75 h 110"/>
              <a:gd name="T26" fmla="*/ 135 w 196"/>
              <a:gd name="T27" fmla="*/ 75 h 110"/>
              <a:gd name="T28" fmla="*/ 135 w 196"/>
              <a:gd name="T29" fmla="*/ 61 h 110"/>
              <a:gd name="T30" fmla="*/ 105 w 196"/>
              <a:gd name="T31" fmla="*/ 31 h 110"/>
              <a:gd name="T32" fmla="*/ 99 w 196"/>
              <a:gd name="T33" fmla="*/ 29 h 110"/>
              <a:gd name="T34" fmla="*/ 98 w 196"/>
              <a:gd name="T35" fmla="*/ 29 h 110"/>
              <a:gd name="T36" fmla="*/ 98 w 196"/>
              <a:gd name="T37" fmla="*/ 29 h 110"/>
              <a:gd name="T38" fmla="*/ 91 w 196"/>
              <a:gd name="T39" fmla="*/ 31 h 110"/>
              <a:gd name="T40" fmla="*/ 62 w 196"/>
              <a:gd name="T41" fmla="*/ 61 h 110"/>
              <a:gd name="T42" fmla="*/ 62 w 196"/>
              <a:gd name="T43" fmla="*/ 75 h 110"/>
              <a:gd name="T44" fmla="*/ 62 w 196"/>
              <a:gd name="T45" fmla="*/ 75 h 110"/>
              <a:gd name="T46" fmla="*/ 76 w 196"/>
              <a:gd name="T47" fmla="*/ 75 h 110"/>
              <a:gd name="T48" fmla="*/ 89 w 196"/>
              <a:gd name="T49" fmla="*/ 62 h 110"/>
              <a:gd name="T50" fmla="*/ 89 w 196"/>
              <a:gd name="T51" fmla="*/ 110 h 110"/>
              <a:gd name="T52" fmla="*/ 21 w 196"/>
              <a:gd name="T53" fmla="*/ 110 h 110"/>
              <a:gd name="T54" fmla="*/ 0 w 196"/>
              <a:gd name="T55" fmla="*/ 89 h 110"/>
              <a:gd name="T56" fmla="*/ 13 w 196"/>
              <a:gd name="T57" fmla="*/ 70 h 110"/>
              <a:gd name="T58" fmla="*/ 13 w 196"/>
              <a:gd name="T59" fmla="*/ 65 h 110"/>
              <a:gd name="T60" fmla="*/ 47 w 196"/>
              <a:gd name="T61" fmla="*/ 3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10">
                <a:moveTo>
                  <a:pt x="47" y="30"/>
                </a:moveTo>
                <a:cubicBezTo>
                  <a:pt x="51" y="30"/>
                  <a:pt x="55" y="31"/>
                  <a:pt x="58" y="32"/>
                </a:cubicBezTo>
                <a:cubicBezTo>
                  <a:pt x="63" y="14"/>
                  <a:pt x="79" y="0"/>
                  <a:pt x="98" y="0"/>
                </a:cubicBezTo>
                <a:cubicBezTo>
                  <a:pt x="118" y="0"/>
                  <a:pt x="134" y="14"/>
                  <a:pt x="138" y="32"/>
                </a:cubicBezTo>
                <a:cubicBezTo>
                  <a:pt x="142" y="31"/>
                  <a:pt x="146" y="30"/>
                  <a:pt x="150" y="30"/>
                </a:cubicBezTo>
                <a:cubicBezTo>
                  <a:pt x="169" y="30"/>
                  <a:pt x="184" y="46"/>
                  <a:pt x="184" y="65"/>
                </a:cubicBezTo>
                <a:cubicBezTo>
                  <a:pt x="184" y="66"/>
                  <a:pt x="184" y="68"/>
                  <a:pt x="184" y="70"/>
                </a:cubicBezTo>
                <a:cubicBezTo>
                  <a:pt x="191" y="73"/>
                  <a:pt x="196" y="81"/>
                  <a:pt x="196" y="89"/>
                </a:cubicBezTo>
                <a:cubicBezTo>
                  <a:pt x="196" y="101"/>
                  <a:pt x="187" y="110"/>
                  <a:pt x="175" y="110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5" y="78"/>
                  <a:pt x="131" y="78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8" y="71"/>
                  <a:pt x="138" y="65"/>
                  <a:pt x="135" y="6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4" y="30"/>
                  <a:pt x="101" y="29"/>
                  <a:pt x="99" y="29"/>
                </a:cubicBezTo>
                <a:cubicBezTo>
                  <a:pt x="98" y="28"/>
                  <a:pt x="98" y="28"/>
                  <a:pt x="98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9"/>
                  <a:pt x="93" y="30"/>
                  <a:pt x="91" y="31"/>
                </a:cubicBezTo>
                <a:cubicBezTo>
                  <a:pt x="62" y="61"/>
                  <a:pt x="62" y="61"/>
                  <a:pt x="62" y="61"/>
                </a:cubicBezTo>
                <a:cubicBezTo>
                  <a:pt x="58" y="65"/>
                  <a:pt x="58" y="71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6" y="78"/>
                  <a:pt x="72" y="78"/>
                  <a:pt x="76" y="75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10" y="110"/>
                  <a:pt x="0" y="101"/>
                  <a:pt x="0" y="89"/>
                </a:cubicBezTo>
                <a:cubicBezTo>
                  <a:pt x="0" y="81"/>
                  <a:pt x="6" y="73"/>
                  <a:pt x="13" y="70"/>
                </a:cubicBezTo>
                <a:cubicBezTo>
                  <a:pt x="13" y="68"/>
                  <a:pt x="13" y="66"/>
                  <a:pt x="13" y="65"/>
                </a:cubicBezTo>
                <a:cubicBezTo>
                  <a:pt x="13" y="46"/>
                  <a:pt x="28" y="30"/>
                  <a:pt x="47" y="30"/>
                </a:cubicBezTo>
                <a:close/>
              </a:path>
            </a:pathLst>
          </a:custGeom>
          <a:solidFill>
            <a:srgbClr val="AFD4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1643731" y="3843505"/>
            <a:ext cx="4142333" cy="1875846"/>
          </a:xfrm>
          <a:custGeom>
            <a:avLst/>
            <a:gdLst>
              <a:gd name="T0" fmla="*/ 47 w 196"/>
              <a:gd name="T1" fmla="*/ 29 h 109"/>
              <a:gd name="T2" fmla="*/ 58 w 196"/>
              <a:gd name="T3" fmla="*/ 30 h 109"/>
              <a:gd name="T4" fmla="*/ 88 w 196"/>
              <a:gd name="T5" fmla="*/ 0 h 109"/>
              <a:gd name="T6" fmla="*/ 88 w 196"/>
              <a:gd name="T7" fmla="*/ 59 h 109"/>
              <a:gd name="T8" fmla="*/ 76 w 196"/>
              <a:gd name="T9" fmla="*/ 46 h 109"/>
              <a:gd name="T10" fmla="*/ 62 w 196"/>
              <a:gd name="T11" fmla="*/ 46 h 109"/>
              <a:gd name="T12" fmla="*/ 62 w 196"/>
              <a:gd name="T13" fmla="*/ 46 h 109"/>
              <a:gd name="T14" fmla="*/ 62 w 196"/>
              <a:gd name="T15" fmla="*/ 60 h 109"/>
              <a:gd name="T16" fmla="*/ 91 w 196"/>
              <a:gd name="T17" fmla="*/ 89 h 109"/>
              <a:gd name="T18" fmla="*/ 98 w 196"/>
              <a:gd name="T19" fmla="*/ 92 h 109"/>
              <a:gd name="T20" fmla="*/ 98 w 196"/>
              <a:gd name="T21" fmla="*/ 92 h 109"/>
              <a:gd name="T22" fmla="*/ 98 w 196"/>
              <a:gd name="T23" fmla="*/ 92 h 109"/>
              <a:gd name="T24" fmla="*/ 105 w 196"/>
              <a:gd name="T25" fmla="*/ 89 h 109"/>
              <a:gd name="T26" fmla="*/ 134 w 196"/>
              <a:gd name="T27" fmla="*/ 60 h 109"/>
              <a:gd name="T28" fmla="*/ 134 w 196"/>
              <a:gd name="T29" fmla="*/ 46 h 109"/>
              <a:gd name="T30" fmla="*/ 134 w 196"/>
              <a:gd name="T31" fmla="*/ 46 h 109"/>
              <a:gd name="T32" fmla="*/ 121 w 196"/>
              <a:gd name="T33" fmla="*/ 46 h 109"/>
              <a:gd name="T34" fmla="*/ 108 w 196"/>
              <a:gd name="T35" fmla="*/ 59 h 109"/>
              <a:gd name="T36" fmla="*/ 108 w 196"/>
              <a:gd name="T37" fmla="*/ 0 h 109"/>
              <a:gd name="T38" fmla="*/ 138 w 196"/>
              <a:gd name="T39" fmla="*/ 30 h 109"/>
              <a:gd name="T40" fmla="*/ 149 w 196"/>
              <a:gd name="T41" fmla="*/ 29 h 109"/>
              <a:gd name="T42" fmla="*/ 184 w 196"/>
              <a:gd name="T43" fmla="*/ 63 h 109"/>
              <a:gd name="T44" fmla="*/ 183 w 196"/>
              <a:gd name="T45" fmla="*/ 68 h 109"/>
              <a:gd name="T46" fmla="*/ 196 w 196"/>
              <a:gd name="T47" fmla="*/ 88 h 109"/>
              <a:gd name="T48" fmla="*/ 175 w 196"/>
              <a:gd name="T49" fmla="*/ 109 h 109"/>
              <a:gd name="T50" fmla="*/ 21 w 196"/>
              <a:gd name="T51" fmla="*/ 109 h 109"/>
              <a:gd name="T52" fmla="*/ 0 w 196"/>
              <a:gd name="T53" fmla="*/ 88 h 109"/>
              <a:gd name="T54" fmla="*/ 13 w 196"/>
              <a:gd name="T55" fmla="*/ 68 h 109"/>
              <a:gd name="T56" fmla="*/ 12 w 196"/>
              <a:gd name="T57" fmla="*/ 63 h 109"/>
              <a:gd name="T58" fmla="*/ 47 w 196"/>
              <a:gd name="T59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6" h="109">
                <a:moveTo>
                  <a:pt x="47" y="29"/>
                </a:moveTo>
                <a:cubicBezTo>
                  <a:pt x="51" y="29"/>
                  <a:pt x="55" y="29"/>
                  <a:pt x="58" y="30"/>
                </a:cubicBezTo>
                <a:cubicBezTo>
                  <a:pt x="62" y="15"/>
                  <a:pt x="73" y="3"/>
                  <a:pt x="88" y="0"/>
                </a:cubicBezTo>
                <a:cubicBezTo>
                  <a:pt x="88" y="59"/>
                  <a:pt x="88" y="59"/>
                  <a:pt x="88" y="59"/>
                </a:cubicBezTo>
                <a:cubicBezTo>
                  <a:pt x="76" y="46"/>
                  <a:pt x="76" y="46"/>
                  <a:pt x="76" y="46"/>
                </a:cubicBezTo>
                <a:cubicBezTo>
                  <a:pt x="72" y="42"/>
                  <a:pt x="66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58" y="50"/>
                  <a:pt x="58" y="56"/>
                  <a:pt x="62" y="60"/>
                </a:cubicBezTo>
                <a:cubicBezTo>
                  <a:pt x="91" y="89"/>
                  <a:pt x="91" y="89"/>
                  <a:pt x="91" y="89"/>
                </a:cubicBezTo>
                <a:cubicBezTo>
                  <a:pt x="93" y="91"/>
                  <a:pt x="95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2"/>
                  <a:pt x="103" y="91"/>
                  <a:pt x="105" y="89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8" y="56"/>
                  <a:pt x="138" y="50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1" y="42"/>
                  <a:pt x="124" y="42"/>
                  <a:pt x="121" y="4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0"/>
                  <a:pt x="108" y="0"/>
                  <a:pt x="108" y="0"/>
                </a:cubicBezTo>
                <a:cubicBezTo>
                  <a:pt x="123" y="3"/>
                  <a:pt x="135" y="15"/>
                  <a:pt x="138" y="30"/>
                </a:cubicBezTo>
                <a:cubicBezTo>
                  <a:pt x="142" y="29"/>
                  <a:pt x="145" y="29"/>
                  <a:pt x="149" y="29"/>
                </a:cubicBezTo>
                <a:cubicBezTo>
                  <a:pt x="168" y="29"/>
                  <a:pt x="184" y="44"/>
                  <a:pt x="184" y="63"/>
                </a:cubicBezTo>
                <a:cubicBezTo>
                  <a:pt x="184" y="65"/>
                  <a:pt x="184" y="67"/>
                  <a:pt x="183" y="68"/>
                </a:cubicBezTo>
                <a:cubicBezTo>
                  <a:pt x="191" y="72"/>
                  <a:pt x="196" y="79"/>
                  <a:pt x="196" y="88"/>
                </a:cubicBezTo>
                <a:cubicBezTo>
                  <a:pt x="196" y="99"/>
                  <a:pt x="187" y="109"/>
                  <a:pt x="175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0" y="109"/>
                  <a:pt x="0" y="99"/>
                  <a:pt x="0" y="88"/>
                </a:cubicBezTo>
                <a:cubicBezTo>
                  <a:pt x="0" y="79"/>
                  <a:pt x="5" y="72"/>
                  <a:pt x="13" y="68"/>
                </a:cubicBezTo>
                <a:cubicBezTo>
                  <a:pt x="13" y="67"/>
                  <a:pt x="12" y="65"/>
                  <a:pt x="12" y="63"/>
                </a:cubicBezTo>
                <a:cubicBezTo>
                  <a:pt x="12" y="44"/>
                  <a:pt x="28" y="29"/>
                  <a:pt x="47" y="29"/>
                </a:cubicBezTo>
                <a:close/>
              </a:path>
            </a:pathLst>
          </a:custGeom>
          <a:solidFill>
            <a:srgbClr val="8CC1D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65584" y="2298013"/>
            <a:ext cx="4339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在空闲时，可以在本产品中找到想要阅读的书籍，并进行在线阅读。因为用户的不同，阅读的需求也有所不同，所以要求本产品书籍的类别要足够多，从武侠修仙到古典名著都要考虑到。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465584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阅读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64042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62128" y="2298013"/>
            <a:ext cx="4339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在阅读到精彩篇章时，可以记录并发表自己的阅读感悟、和同样使用本产品的用户进行学习交流。用户之间可以通过私信、点赞、评论等形式进行互动交流。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11"/>
          <p:cNvSpPr txBox="1"/>
          <p:nvPr/>
        </p:nvSpPr>
        <p:spPr>
          <a:xfrm>
            <a:off x="6362128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社交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460586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bldLvl="0" animBg="1"/>
      <p:bldP spid="21" grpId="0" bldLvl="0" animBg="1"/>
      <p:bldP spid="22" grpId="0"/>
      <p:bldP spid="23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05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产品功能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产品功能图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96365" y="260350"/>
          <a:ext cx="9398635" cy="633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" imgW="9750425" imgH="7459980" progId="Visio.Drawing.15">
                  <p:embed/>
                </p:oleObj>
              </mc:Choice>
              <mc:Fallback>
                <p:oleObj name="" r:id="rId2" imgW="9750425" imgH="74599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6365" y="260350"/>
                        <a:ext cx="9398635" cy="633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06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操作流程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E:\programStudy\GitRepository\RJwork\模块文档\流程图\阅读书籍流程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74" y="1354742"/>
            <a:ext cx="8422171" cy="42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28929" y="1030307"/>
            <a:ext cx="174148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Logo: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" name="图片 30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1047750"/>
            <a:ext cx="4762500" cy="4762500"/>
          </a:xfrm>
          <a:prstGeom prst="rect">
            <a:avLst/>
          </a:prstGeom>
        </p:spPr>
      </p:pic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091429" y="1030307"/>
            <a:ext cx="174148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口号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91430" y="2172335"/>
            <a:ext cx="668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热爱书籍，享受阅读，品味人生</a:t>
            </a:r>
            <a:endParaRPr lang="zh-CN" altLang="en-US" sz="36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91430" y="3359150"/>
            <a:ext cx="19100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广告语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endParaRPr lang="en-US" altLang="zh-CN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91430" y="4599940"/>
            <a:ext cx="2136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阅读随心</a:t>
            </a:r>
            <a:endParaRPr lang="zh-CN" altLang="en-US" sz="36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775" y="22981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广告设计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191135" y="151130"/>
            <a:ext cx="507365" cy="49403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 descr="E:\programStudy\GitRepository\RJwork\模块文档\流程图\整理书架流程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6" y="995362"/>
            <a:ext cx="9709069" cy="18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programStudy\GitRepository\RJwork\模块文档\流程图\感悟分享流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3418265"/>
            <a:ext cx="7806656" cy="26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5093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 for your listening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4606" y="309702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 刘威宏</a:t>
            </a:r>
            <a:endParaRPr lang="zh-CN" sz="12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再次衷心感谢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您的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聆听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3604" y="4359153"/>
            <a:ext cx="9602740" cy="2218520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26595" y="2421817"/>
            <a:ext cx="3287712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第一部分   竞品分析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12307" y="310285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第二部分   用户调研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12307" y="3720392"/>
            <a:ext cx="344487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第三部分   用户卡片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167820" y="24218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9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153532" y="30965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2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153532" y="37092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37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8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7929" y="1255732"/>
            <a:ext cx="1741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H="1">
            <a:off x="2514867" y="1331094"/>
            <a:ext cx="11859" cy="508327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665263" y="1501656"/>
            <a:ext cx="1745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98887" y="263803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第四部分   用户目标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98887" y="3278749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第五部分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产品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功能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98887" y="389152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第六部分   操作流程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485820" y="26377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7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471532" y="33124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0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71532" y="39251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3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9" grpId="0"/>
      <p:bldP spid="41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4" y="4817203"/>
            <a:ext cx="3974513" cy="143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竞品分析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4724" y="3359328"/>
            <a:ext cx="382540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微信读书与网易蜗牛读书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6976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05008" y="4590197"/>
            <a:ext cx="8352928" cy="19886"/>
          </a:xfrm>
          <a:prstGeom prst="line">
            <a:avLst/>
          </a:prstGeom>
          <a:noFill/>
          <a:ln w="19050" cap="flat" cmpd="sng" algn="ctr">
            <a:solidFill>
              <a:srgbClr val="5D939A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0257936" y="4475252"/>
            <a:ext cx="281467" cy="281467"/>
          </a:xfrm>
          <a:prstGeom prst="ellipse">
            <a:avLst/>
          </a:prstGeom>
          <a:noFill/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3983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                     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90387" y="445002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1613" y="446278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0"/>
          <p:cNvSpPr/>
          <p:nvPr/>
        </p:nvSpPr>
        <p:spPr>
          <a:xfrm>
            <a:off x="2712720" y="4984750"/>
            <a:ext cx="1584325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rgbClr val="8CC1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00258" y="4984687"/>
            <a:ext cx="1584176" cy="743187"/>
            <a:chOff x="2727156" y="3246531"/>
            <a:chExt cx="1584176" cy="743187"/>
          </a:xfrm>
        </p:grpSpPr>
        <p:sp>
          <p:nvSpPr>
            <p:cNvPr id="20" name="任意多边形 16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5281" y="3475766"/>
              <a:ext cx="11055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蜗牛读书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215900"/>
            <a:ext cx="4523740" cy="403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65" y="215265"/>
            <a:ext cx="4514850" cy="4030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2033" y="5213922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微信读书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竞品对比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00075" y="693420"/>
          <a:ext cx="11185525" cy="526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/>
                <a:gridCol w="1898650"/>
                <a:gridCol w="3577590"/>
                <a:gridCol w="2237105"/>
                <a:gridCol w="2237105"/>
              </a:tblGrid>
              <a:tr h="414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slogan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产品定位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2301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微信读书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让阅读不再孤单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基于微信关系链，主打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“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社交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+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阅读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”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，在提供极致阅读体验的同时，为用户推荐核实的书籍，并可查看微信好友的读书动态、与好友讨论仔仔阅读的书籍等。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、阅读时长兑换书币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、好友阅读时长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pk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排行榜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、与好友交流阅读想法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、好友书籍分享赠送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、书籍购买成本较高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、发现板块内容庞杂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、书籍品类过于繁杂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  <a:tr h="2548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蜗牛读书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每天免费读书一小时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网易蜗牛读书致力于为热爱阅读的用户提供沉浸、简洁的电子阅读体验，并希望与用户一起构建起立体化、全方位的移动阅读社区，满足不同阅读层次用户的个性化阅读需求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、每天免费阅读一小时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、专业领读人入驻荐书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、精品书单，紧跟时代潮流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、一元全天畅读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、书品类繁杂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、书籍资源较少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、社区概念不明显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95935" y="553085"/>
          <a:ext cx="1119949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/>
                <a:gridCol w="6498590"/>
                <a:gridCol w="353568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微信读书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网易蜗牛读书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栏目：猜你喜欢，热门推荐，榜单，免费讲书，有声小说，分类，限时免费，限时特价，新书抢鲜，重磅好书，精选小说，专题推荐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栏目：在读榜，新书榜，分类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笔记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支持按照书签视图和列表视图查看笔记以及想法，支持笔记搜索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按照书名、时间查看，支持笔记搜索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书籍点评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书籍热评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长安文字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复制、划线、写想法、查词典、分享、纠错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划线、复制、笔记、提问、分享、词典、搜索、纠错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文字设置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字号、字体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字号、字体、翻页方式、翻页效果、段首缩进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添加书签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写书评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个人主页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粉丝、收到的赞、读书市场、书架、书评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关注、粉丝、书评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听书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3" y="1022276"/>
            <a:ext cx="4199131" cy="4813449"/>
            <a:chOff x="1180679" y="1207839"/>
            <a:chExt cx="4286250" cy="4913313"/>
          </a:xfrm>
        </p:grpSpPr>
        <p:sp>
          <p:nvSpPr>
            <p:cNvPr id="5" name="任意多边形 47"/>
            <p:cNvSpPr>
              <a:spLocks noChangeArrowheads="1"/>
            </p:cNvSpPr>
            <p:nvPr/>
          </p:nvSpPr>
          <p:spPr bwMode="auto">
            <a:xfrm>
              <a:off x="1180679" y="1207839"/>
              <a:ext cx="3771900" cy="4913313"/>
            </a:xfrm>
            <a:custGeom>
              <a:avLst/>
              <a:gdLst>
                <a:gd name="T0" fmla="*/ 0 w 3771900"/>
                <a:gd name="T1" fmla="*/ 0 h 4914514"/>
                <a:gd name="T2" fmla="*/ 3771900 w 3771900"/>
                <a:gd name="T3" fmla="*/ 0 h 4914514"/>
                <a:gd name="T4" fmla="*/ 3771900 w 3771900"/>
                <a:gd name="T5" fmla="*/ 1646074 h 4914514"/>
                <a:gd name="T6" fmla="*/ 3119718 w 3771900"/>
                <a:gd name="T7" fmla="*/ 2297936 h 4914514"/>
                <a:gd name="T8" fmla="*/ 3771900 w 3771900"/>
                <a:gd name="T9" fmla="*/ 2949800 h 4914514"/>
                <a:gd name="T10" fmla="*/ 3771900 w 3771900"/>
                <a:gd name="T11" fmla="*/ 4912112 h 4914514"/>
                <a:gd name="T12" fmla="*/ 0 w 3771900"/>
                <a:gd name="T13" fmla="*/ 4912112 h 4914514"/>
                <a:gd name="T14" fmla="*/ 0 w 3771900"/>
                <a:gd name="T15" fmla="*/ 0 h 49145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1900"/>
                <a:gd name="T25" fmla="*/ 0 h 4914514"/>
                <a:gd name="T26" fmla="*/ 3771900 w 3771900"/>
                <a:gd name="T27" fmla="*/ 4914514 h 49145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0"/>
            <p:cNvSpPr>
              <a:spLocks noChangeArrowheads="1"/>
            </p:cNvSpPr>
            <p:nvPr/>
          </p:nvSpPr>
          <p:spPr bwMode="auto">
            <a:xfrm>
              <a:off x="4439816" y="2996952"/>
              <a:ext cx="1027113" cy="1027112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微信读书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直接连接符 56"/>
            <p:cNvSpPr>
              <a:spLocks noChangeShapeType="1"/>
            </p:cNvSpPr>
            <p:nvPr/>
          </p:nvSpPr>
          <p:spPr bwMode="auto">
            <a:xfrm>
              <a:off x="2277641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59"/>
            <p:cNvSpPr>
              <a:spLocks noChangeArrowheads="1"/>
            </p:cNvSpPr>
            <p:nvPr/>
          </p:nvSpPr>
          <p:spPr bwMode="auto">
            <a:xfrm>
              <a:off x="1825204" y="3303339"/>
              <a:ext cx="452437" cy="450850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42741" y="3863384"/>
              <a:ext cx="2592288" cy="207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因为微信的用户群特征，所以微信读书的书籍种类也是各有涉猎，像一个百货超市，让追求精品阅读的用户会觉得杂乱，应加强用户数据收集进行智能分析，形成个性化推荐，就如淘宝的个性化，每个人打开的内容都不一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42741" y="2362060"/>
              <a:ext cx="2592288" cy="94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微信读书从阅读+社交出发，辅以听书、讲书功能，利用微信强大的导流能力，创建一个好友读书社区。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8496" y="1022275"/>
            <a:ext cx="4329142" cy="4813449"/>
            <a:chOff x="6503566" y="1207839"/>
            <a:chExt cx="4424363" cy="4913313"/>
          </a:xfrm>
        </p:grpSpPr>
        <p:sp>
          <p:nvSpPr>
            <p:cNvPr id="14" name="任意多边形 49"/>
            <p:cNvSpPr>
              <a:spLocks noChangeArrowheads="1"/>
            </p:cNvSpPr>
            <p:nvPr/>
          </p:nvSpPr>
          <p:spPr bwMode="auto">
            <a:xfrm>
              <a:off x="6503566" y="1207839"/>
              <a:ext cx="4424363" cy="4913313"/>
            </a:xfrm>
            <a:custGeom>
              <a:avLst/>
              <a:gdLst>
                <a:gd name="T0" fmla="*/ 652264 w 4424082"/>
                <a:gd name="T1" fmla="*/ 0 h 4914514"/>
                <a:gd name="T2" fmla="*/ 4424644 w 4424082"/>
                <a:gd name="T3" fmla="*/ 0 h 4914514"/>
                <a:gd name="T4" fmla="*/ 4424644 w 4424082"/>
                <a:gd name="T5" fmla="*/ 4912112 h 4914514"/>
                <a:gd name="T6" fmla="*/ 652264 w 4424082"/>
                <a:gd name="T7" fmla="*/ 4912112 h 4914514"/>
                <a:gd name="T8" fmla="*/ 652264 w 4424082"/>
                <a:gd name="T9" fmla="*/ 2949800 h 4914514"/>
                <a:gd name="T10" fmla="*/ 0 w 4424082"/>
                <a:gd name="T11" fmla="*/ 2297936 h 4914514"/>
                <a:gd name="T12" fmla="*/ 652264 w 4424082"/>
                <a:gd name="T13" fmla="*/ 1646074 h 4914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24082"/>
                <a:gd name="T22" fmla="*/ 0 h 4914514"/>
                <a:gd name="T23" fmla="*/ 4424082 w 4424082"/>
                <a:gd name="T24" fmla="*/ 4914514 h 4914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lnTo>
                    <a:pt x="652182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51"/>
            <p:cNvSpPr>
              <a:spLocks noChangeArrowheads="1"/>
            </p:cNvSpPr>
            <p:nvPr/>
          </p:nvSpPr>
          <p:spPr bwMode="auto">
            <a:xfrm>
              <a:off x="6622629" y="3008064"/>
              <a:ext cx="1027112" cy="1027113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蜗牛读书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直接连接符 58"/>
            <p:cNvSpPr>
              <a:spLocks noChangeShapeType="1"/>
            </p:cNvSpPr>
            <p:nvPr/>
          </p:nvSpPr>
          <p:spPr bwMode="auto">
            <a:xfrm>
              <a:off x="7819602" y="424953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60"/>
            <p:cNvSpPr>
              <a:spLocks noChangeArrowheads="1"/>
            </p:cNvSpPr>
            <p:nvPr/>
          </p:nvSpPr>
          <p:spPr bwMode="auto">
            <a:xfrm>
              <a:off x="9789690" y="4024109"/>
              <a:ext cx="452437" cy="450850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721600" y="4504639"/>
              <a:ext cx="2592288" cy="150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蜗牛阅读是针对于出版书籍，而且不像微信读书，什么书籍都收入，例如霸道总裁、两性健康之类的，相对提供了一个比较简单的环境，但也存在热门书籍缺失的问题。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21600" y="2234580"/>
              <a:ext cx="2592288" cy="1789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蜗牛读书以经典出版书籍为主，极简的设计风格，极低的阅读成本，领读人的高质量内容产出，相信经过积累会形成一个优质的内容社区，聚集一大批优质用户，知乎、豆瓣都可能成为其潜在用户。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用户调研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p="http://schemas.openxmlformats.org/presentationml/2006/main">
  <p:tag name="KSO_WM_UNIT_TABLE_BEAUTIFY" val="smartTable{947da454-42f3-43e2-b88f-fde1de71bb3d}"/>
</p:tagLst>
</file>

<file path=ppt/tags/tag2.xml><?xml version="1.0" encoding="utf-8"?>
<p:tagLst xmlns:p="http://schemas.openxmlformats.org/presentationml/2006/main">
  <p:tag name="KSO_WM_UNIT_TABLE_BEAUTIFY" val="smartTable{d620fdc2-c9d9-41bc-b77c-71675b82884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演示</Application>
  <PresentationFormat>自定义</PresentationFormat>
  <Paragraphs>270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方正正大黑简体</vt:lpstr>
      <vt:lpstr>黑体</vt:lpstr>
      <vt:lpstr>方正兰亭超细黑简体</vt:lpstr>
      <vt:lpstr>Calibri</vt:lpstr>
      <vt:lpstr>等线</vt:lpstr>
      <vt:lpstr>微软雅黑</vt:lpstr>
      <vt:lpstr>华文楷体</vt:lpstr>
      <vt:lpstr>Arial Unicode MS</vt:lpstr>
      <vt:lpstr>等线 Light</vt:lpstr>
      <vt:lpstr>方正粗倩简体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风水轮流转</cp:lastModifiedBy>
  <cp:revision>53</cp:revision>
  <dcterms:created xsi:type="dcterms:W3CDTF">2017-06-11T08:01:00Z</dcterms:created>
  <dcterms:modified xsi:type="dcterms:W3CDTF">2019-12-27T14:06:13Z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