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51"/>
  </p:notesMasterIdLst>
  <p:sldIdLst>
    <p:sldId id="256" r:id="rId2"/>
    <p:sldId id="257" r:id="rId3"/>
    <p:sldId id="269" r:id="rId4"/>
    <p:sldId id="260" r:id="rId5"/>
    <p:sldId id="259" r:id="rId6"/>
    <p:sldId id="267" r:id="rId7"/>
    <p:sldId id="270" r:id="rId8"/>
    <p:sldId id="271" r:id="rId9"/>
    <p:sldId id="272" r:id="rId10"/>
    <p:sldId id="273" r:id="rId11"/>
    <p:sldId id="274" r:id="rId12"/>
    <p:sldId id="275" r:id="rId13"/>
    <p:sldId id="276" r:id="rId14"/>
    <p:sldId id="279" r:id="rId15"/>
    <p:sldId id="278" r:id="rId16"/>
    <p:sldId id="314" r:id="rId17"/>
    <p:sldId id="313" r:id="rId18"/>
    <p:sldId id="312" r:id="rId19"/>
    <p:sldId id="280" r:id="rId20"/>
    <p:sldId id="281" r:id="rId21"/>
    <p:sldId id="282" r:id="rId22"/>
    <p:sldId id="283" r:id="rId23"/>
    <p:sldId id="284" r:id="rId24"/>
    <p:sldId id="285" r:id="rId25"/>
    <p:sldId id="290" r:id="rId26"/>
    <p:sldId id="286" r:id="rId27"/>
    <p:sldId id="289" r:id="rId28"/>
    <p:sldId id="287" r:id="rId29"/>
    <p:sldId id="288" r:id="rId30"/>
    <p:sldId id="291" r:id="rId31"/>
    <p:sldId id="292" r:id="rId32"/>
    <p:sldId id="293" r:id="rId33"/>
    <p:sldId id="301" r:id="rId34"/>
    <p:sldId id="294" r:id="rId35"/>
    <p:sldId id="295" r:id="rId36"/>
    <p:sldId id="302" r:id="rId37"/>
    <p:sldId id="300" r:id="rId38"/>
    <p:sldId id="296" r:id="rId39"/>
    <p:sldId id="297" r:id="rId40"/>
    <p:sldId id="298" r:id="rId41"/>
    <p:sldId id="299" r:id="rId42"/>
    <p:sldId id="303" r:id="rId43"/>
    <p:sldId id="304" r:id="rId44"/>
    <p:sldId id="305" r:id="rId45"/>
    <p:sldId id="306" r:id="rId46"/>
    <p:sldId id="307" r:id="rId47"/>
    <p:sldId id="309" r:id="rId48"/>
    <p:sldId id="310" r:id="rId49"/>
    <p:sldId id="311" r:id="rId5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9" autoAdjust="0"/>
    <p:restoredTop sz="94660"/>
  </p:normalViewPr>
  <p:slideViewPr>
    <p:cSldViewPr>
      <p:cViewPr>
        <p:scale>
          <a:sx n="101" d="100"/>
          <a:sy n="101" d="100"/>
        </p:scale>
        <p:origin x="108" y="8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 name="Shape 5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7" name="Shape 1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8077700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0CAEA6-9EDE-4E2E-8809-49B5CC40D17F}"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a:spcBef>
                <a:spcPts val="0"/>
              </a:spcBef>
              <a:buNone/>
            </a:pPr>
            <a:fld id="{00000000-1234-1234-1234-123412341234}" type="slidenum">
              <a:rPr lang="en" smtClean="0"/>
              <a:pPr>
                <a:spcBef>
                  <a:spcPts val="0"/>
                </a:spcBef>
                <a:buNone/>
              </a:pPr>
              <a:t>‹#›</a:t>
            </a:fld>
            <a:endParaRPr lang="en"/>
          </a:p>
        </p:txBody>
      </p:sp>
    </p:spTree>
    <p:extLst>
      <p:ext uri="{BB962C8B-B14F-4D97-AF65-F5344CB8AC3E}">
        <p14:creationId xmlns:p14="http://schemas.microsoft.com/office/powerpoint/2010/main" val="3247698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CAEA6-9EDE-4E2E-8809-49B5CC40D17F}"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1386245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CAEA6-9EDE-4E2E-8809-49B5CC40D17F}"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0485274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4749850"/>
            <a:ext cx="548699" cy="393600"/>
          </a:xfrm>
          <a:prstGeom prst="rect">
            <a:avLst/>
          </a:prstGeom>
        </p:spPr>
        <p:txBody>
          <a:bodyPr lIns="91425" tIns="91425" rIns="91425" bIns="91425" anchor="ctr" anchorCtr="0">
            <a:noAutofit/>
          </a:bodyPr>
          <a:lstStyle/>
          <a:p>
            <a:pPr>
              <a:spcBef>
                <a:spcPts val="0"/>
              </a:spcBef>
              <a:buNone/>
            </a:pPr>
            <a:fld id="{00000000-1234-1234-1234-123412341234}" type="slidenum">
              <a:rPr lang="en"/>
              <a:pPr>
                <a:spcBef>
                  <a:spcPts val="0"/>
                </a:spcBef>
                <a:buNone/>
              </a:pPr>
              <a:t>‹#›</a:t>
            </a:fld>
            <a:endParaRPr lang="en"/>
          </a:p>
        </p:txBody>
      </p:sp>
    </p:spTree>
    <p:extLst>
      <p:ext uri="{BB962C8B-B14F-4D97-AF65-F5344CB8AC3E}">
        <p14:creationId xmlns:p14="http://schemas.microsoft.com/office/powerpoint/2010/main" val="297638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CAEA6-9EDE-4E2E-8809-49B5CC40D17F}"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377441309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F40CAEA6-9EDE-4E2E-8809-49B5CC40D17F}" type="datetimeFigureOut">
              <a:rPr lang="en-US" smtClean="0"/>
              <a:pPr/>
              <a:t>2/12/2025</a:t>
            </a:fld>
            <a:endParaRPr lang="en-US"/>
          </a:p>
        </p:txBody>
      </p:sp>
      <p:sp>
        <p:nvSpPr>
          <p:cNvPr id="5" name="Footer Placeholder 4"/>
          <p:cNvSpPr>
            <a:spLocks noGrp="1"/>
          </p:cNvSpPr>
          <p:nvPr>
            <p:ph type="ftr" sz="quarter" idx="11"/>
          </p:nvPr>
        </p:nvSpPr>
        <p:spPr>
          <a:xfrm>
            <a:off x="1637031" y="4704588"/>
            <a:ext cx="4745736" cy="273844"/>
          </a:xfrm>
        </p:spPr>
        <p:txBody>
          <a:bodyPr/>
          <a:lstStyle/>
          <a:p>
            <a:endParaRPr lang="en-US"/>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481537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0CAEA6-9EDE-4E2E-8809-49B5CC40D17F}"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0386809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0CAEA6-9EDE-4E2E-8809-49B5CC40D17F}" type="datetimeFigureOut">
              <a:rPr lang="en-US" smtClean="0"/>
              <a:pPr/>
              <a:t>2/12/2025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5410865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0CAEA6-9EDE-4E2E-8809-49B5CC40D17F}" type="datetimeFigureOut">
              <a:rPr lang="en-US" smtClean="0"/>
              <a:pPr/>
              <a:t>2/12/2025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spTree>
    <p:extLst>
      <p:ext uri="{BB962C8B-B14F-4D97-AF65-F5344CB8AC3E}">
        <p14:creationId xmlns:p14="http://schemas.microsoft.com/office/powerpoint/2010/main" val="284358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CAEA6-9EDE-4E2E-8809-49B5CC40D17F}" type="datetimeFigureOut">
              <a:rPr lang="en-US" smtClean="0"/>
              <a:pPr/>
              <a:t>2/12/2025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spTree>
    <p:extLst>
      <p:ext uri="{BB962C8B-B14F-4D97-AF65-F5344CB8AC3E}">
        <p14:creationId xmlns:p14="http://schemas.microsoft.com/office/powerpoint/2010/main" val="27541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0CAEA6-9EDE-4E2E-8809-49B5CC40D17F}"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2503890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0CAEA6-9EDE-4E2E-8809-49B5CC40D17F}" type="datetimeFigureOut">
              <a:rPr lang="en-US" smtClean="0"/>
              <a:pPr/>
              <a:t>2/12/2025</a:t>
            </a:fld>
            <a:endParaRPr lang="en-US"/>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41193817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F40CAEA6-9EDE-4E2E-8809-49B5CC40D17F}" type="datetimeFigureOut">
              <a:rPr lang="en-US" smtClean="0"/>
              <a:pPr/>
              <a:t>2/12/2025</a:t>
            </a:fld>
            <a:endParaRPr lang="en-US"/>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8040485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sldNum="0" hdr="0" ftr="0" dt="0"/>
  <p:txStyles>
    <p:titleStyle>
      <a:lvl1pPr algn="l" defTabSz="685800" rtl="0" eaLnBrk="1" latinLnBrk="0" hangingPunct="1">
        <a:lnSpc>
          <a:spcPct val="90000"/>
        </a:lnSpc>
        <a:spcBef>
          <a:spcPct val="0"/>
        </a:spcBef>
        <a:buNone/>
        <a:defRPr sz="405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echtarget.com/searchnetworking/definition/multiplexing"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prstGeom prst="rect">
            <a:avLst/>
          </a:prstGeom>
        </p:spPr>
        <p:txBody>
          <a:bodyPr lIns="91425" tIns="91425" rIns="91425" bIns="91425" anchor="b" anchorCtr="0">
            <a:noAutofit/>
          </a:bodyPr>
          <a:lstStyle/>
          <a:p>
            <a:r>
              <a:rPr lang="en-US" sz="3600">
                <a:effectLst/>
              </a:rPr>
              <a:t>Unit 7: Data Communication and Computer Network</a:t>
            </a:r>
          </a:p>
        </p:txBody>
      </p:sp>
      <p:sp>
        <p:nvSpPr>
          <p:cNvPr id="31" name="Shape 31"/>
          <p:cNvSpPr txBox="1">
            <a:spLocks noGrp="1"/>
          </p:cNvSpPr>
          <p:nvPr>
            <p:ph type="subTitle" idx="1"/>
          </p:nvPr>
        </p:nvSpPr>
        <p:spPr>
          <a:xfrm>
            <a:off x="685800" y="3833076"/>
            <a:ext cx="7620000" cy="927802"/>
          </a:xfrm>
          <a:prstGeom prst="rect">
            <a:avLst/>
          </a:prstGeom>
        </p:spPr>
        <p:txBody>
          <a:bodyPr lIns="91425" tIns="91425" rIns="91425" bIns="91425" anchor="t" anchorCtr="0">
            <a:noAutofit/>
          </a:bodyPr>
          <a:lstStyle/>
          <a:p>
            <a:pPr>
              <a:spcBef>
                <a:spcPts val="0"/>
              </a:spcBef>
              <a:buNone/>
            </a:pPr>
            <a:r>
              <a:rPr lang="en" sz="2000"/>
              <a:t>Prepared by: Natabar </a:t>
            </a:r>
            <a:r>
              <a:rPr lang="en" sz="2000" dirty="0"/>
              <a:t>Khatri</a:t>
            </a:r>
            <a:br>
              <a:rPr lang="en" sz="2000"/>
            </a:br>
            <a:r>
              <a:rPr lang="en" sz="2000"/>
              <a:t>New Summit College</a:t>
            </a:r>
            <a:endParaRPr lang="en" sz="2000"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 calcmode="lin" valueType="num">
                                      <p:cBhvr additive="base">
                                        <p:cTn id="10" dur="1000"/>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2339F-49C2-E2EC-8EB5-A18FE39D6FCC}"/>
              </a:ext>
            </a:extLst>
          </p:cNvPr>
          <p:cNvSpPr>
            <a:spLocks noGrp="1"/>
          </p:cNvSpPr>
          <p:nvPr>
            <p:ph idx="1"/>
          </p:nvPr>
        </p:nvSpPr>
        <p:spPr>
          <a:xfrm>
            <a:off x="802386" y="590550"/>
            <a:ext cx="7543800" cy="4038600"/>
          </a:xfrm>
        </p:spPr>
        <p:txBody>
          <a:bodyPr>
            <a:normAutofit/>
          </a:bodyPr>
          <a:lstStyle/>
          <a:p>
            <a:pPr marL="0" marR="0">
              <a:lnSpc>
                <a:spcPct val="115000"/>
              </a:lnSpc>
              <a:spcBef>
                <a:spcPts val="0"/>
              </a:spcBef>
              <a:spcAft>
                <a:spcPts val="1000"/>
              </a:spcAft>
            </a:pPr>
            <a:r>
              <a:rPr lang="en-US" sz="2000" b="1"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Demodulation:</a:t>
            </a:r>
            <a:endParaRPr lang="en-US" sz="2000" dirty="0">
              <a:effectLst/>
              <a:latin typeface="Times New Roman" panose="02020603050405020304" pitchFamily="18" charset="0"/>
              <a:ea typeface="Times New Roman" panose="02020603050405020304" pitchFamily="18" charset="0"/>
              <a:cs typeface="Mangal" panose="02040503050203030202" pitchFamily="18" charset="0"/>
            </a:endParaRPr>
          </a:p>
          <a:p>
            <a:pPr marR="0" lvl="0">
              <a:lnSpc>
                <a:spcPct val="115000"/>
              </a:lnSpc>
              <a:spcBef>
                <a:spcPts val="600"/>
              </a:spcBef>
              <a:spcAft>
                <a:spcPts val="0"/>
              </a:spcAft>
              <a:buSzPts val="1000"/>
              <a:tabLst>
                <a:tab pos="457200" algn="l"/>
              </a:tabLst>
            </a:pPr>
            <a:r>
              <a:rPr lang="en-US" sz="18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Demodulation is the reverse process of modulation.</a:t>
            </a:r>
          </a:p>
          <a:p>
            <a:pPr marR="0" lvl="0">
              <a:lnSpc>
                <a:spcPct val="115000"/>
              </a:lnSpc>
              <a:spcBef>
                <a:spcPts val="600"/>
              </a:spcBef>
              <a:spcAft>
                <a:spcPts val="0"/>
              </a:spcAft>
              <a:buSzPts val="1000"/>
              <a:tabLst>
                <a:tab pos="457200" algn="l"/>
              </a:tabLst>
            </a:pPr>
            <a:r>
              <a:rPr lang="en-US" sz="18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Demodulation is the process of recovering the original information signal from the modulated carrier wave at the receiving end.</a:t>
            </a:r>
          </a:p>
          <a:p>
            <a:pPr marR="0" lvl="0">
              <a:lnSpc>
                <a:spcPct val="115000"/>
              </a:lnSpc>
              <a:spcBef>
                <a:spcPts val="600"/>
              </a:spcBef>
              <a:spcAft>
                <a:spcPts val="0"/>
              </a:spcAft>
              <a:buSzPts val="1000"/>
              <a:tabLst>
                <a:tab pos="457200" algn="l"/>
              </a:tabLst>
            </a:pPr>
            <a:r>
              <a:rPr lang="en-US" sz="18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The demodulator circuit separates the information signal by exploiting the way the carrier signal was altered during modulation (e.g., demodulating the changes in amplitude for AM)</a:t>
            </a:r>
            <a:endParaRPr lang="en-US" sz="2000" dirty="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R="0" lvl="0">
              <a:lnSpc>
                <a:spcPct val="115000"/>
              </a:lnSpc>
              <a:spcBef>
                <a:spcPts val="600"/>
              </a:spcBef>
              <a:spcAft>
                <a:spcPts val="0"/>
              </a:spcAft>
              <a:buSzPts val="1000"/>
              <a:tabLst>
                <a:tab pos="457200" algn="l"/>
              </a:tabLst>
            </a:pPr>
            <a:r>
              <a:rPr lang="en-US" sz="1800" dirty="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rPr>
              <a:t>Demodulation is used in a wide range of applications, from radio broadcasting to wireless communication and satellite systems.</a:t>
            </a:r>
          </a:p>
        </p:txBody>
      </p:sp>
    </p:spTree>
    <p:extLst>
      <p:ext uri="{BB962C8B-B14F-4D97-AF65-F5344CB8AC3E}">
        <p14:creationId xmlns:p14="http://schemas.microsoft.com/office/powerpoint/2010/main" val="2955089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3430-29F4-EFEC-5718-E1AE2AB458AC}"/>
              </a:ext>
            </a:extLst>
          </p:cNvPr>
          <p:cNvSpPr>
            <a:spLocks noGrp="1"/>
          </p:cNvSpPr>
          <p:nvPr>
            <p:ph type="title"/>
          </p:nvPr>
        </p:nvSpPr>
        <p:spPr>
          <a:xfrm>
            <a:off x="797814" y="67818"/>
            <a:ext cx="7660386" cy="751332"/>
          </a:xfrm>
        </p:spPr>
        <p:txBody>
          <a:bodyPr>
            <a:normAutofit/>
          </a:bodyPr>
          <a:lstStyle/>
          <a:p>
            <a:r>
              <a:rPr lang="en-US" sz="2800"/>
              <a:t>Multiplexing and demultiplexing</a:t>
            </a:r>
          </a:p>
        </p:txBody>
      </p:sp>
      <p:sp>
        <p:nvSpPr>
          <p:cNvPr id="3" name="Content Placeholder 2">
            <a:extLst>
              <a:ext uri="{FF2B5EF4-FFF2-40B4-BE49-F238E27FC236}">
                <a16:creationId xmlns:a16="http://schemas.microsoft.com/office/drawing/2014/main" id="{F82E16F4-C97F-06B8-3F24-64340B429448}"/>
              </a:ext>
            </a:extLst>
          </p:cNvPr>
          <p:cNvSpPr>
            <a:spLocks noGrp="1"/>
          </p:cNvSpPr>
          <p:nvPr>
            <p:ph idx="1"/>
          </p:nvPr>
        </p:nvSpPr>
        <p:spPr>
          <a:xfrm>
            <a:off x="802386" y="819150"/>
            <a:ext cx="7543800" cy="3886200"/>
          </a:xfrm>
        </p:spPr>
        <p:txBody>
          <a:bodyPr>
            <a:normAutofit/>
          </a:bodyPr>
          <a:lstStyle/>
          <a:p>
            <a:pPr marL="0" indent="0">
              <a:buNone/>
            </a:pPr>
            <a:r>
              <a:rPr lang="en-US" sz="2000" b="1" i="0">
                <a:solidFill>
                  <a:srgbClr val="1F1F1F"/>
                </a:solidFill>
                <a:effectLst/>
                <a:latin typeface="Google Sans"/>
              </a:rPr>
              <a:t>Multiplexing</a:t>
            </a:r>
          </a:p>
          <a:p>
            <a:r>
              <a:rPr lang="en-US" sz="2000" b="0" i="0">
                <a:solidFill>
                  <a:srgbClr val="1F1F1F"/>
                </a:solidFill>
                <a:effectLst/>
                <a:latin typeface="Google Sans"/>
              </a:rPr>
              <a:t>Multiplexing combines multiple signals into a single form for transmission on a single link.</a:t>
            </a:r>
          </a:p>
          <a:p>
            <a:pPr marL="0" indent="0">
              <a:buNone/>
            </a:pPr>
            <a:r>
              <a:rPr lang="en-US" sz="2000" b="1" i="0">
                <a:solidFill>
                  <a:srgbClr val="1F1F1F"/>
                </a:solidFill>
                <a:effectLst/>
                <a:latin typeface="Google Sans"/>
              </a:rPr>
              <a:t>Demultiplexing</a:t>
            </a:r>
          </a:p>
          <a:p>
            <a:r>
              <a:rPr lang="en-US" sz="2000" b="0" i="0">
                <a:solidFill>
                  <a:srgbClr val="1F1F1F"/>
                </a:solidFill>
                <a:effectLst/>
                <a:latin typeface="Google Sans"/>
              </a:rPr>
              <a:t>Demultiplexing separates the combined signals at the receiving end and directs them to their destinations.</a:t>
            </a:r>
          </a:p>
          <a:p>
            <a:endParaRPr lang="en-US" sz="2000"/>
          </a:p>
        </p:txBody>
      </p:sp>
      <p:pic>
        <p:nvPicPr>
          <p:cNvPr id="8" name="Content Placeholder 7">
            <a:extLst>
              <a:ext uri="{FF2B5EF4-FFF2-40B4-BE49-F238E27FC236}">
                <a16:creationId xmlns:a16="http://schemas.microsoft.com/office/drawing/2014/main" id="{C5ADC9FE-4D5D-8008-B334-895C2FB8A2C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bwMode="auto">
          <a:xfrm>
            <a:off x="1828800" y="2944177"/>
            <a:ext cx="4800600" cy="2065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024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3430-29F4-EFEC-5718-E1AE2AB458AC}"/>
              </a:ext>
            </a:extLst>
          </p:cNvPr>
          <p:cNvSpPr>
            <a:spLocks noGrp="1"/>
          </p:cNvSpPr>
          <p:nvPr>
            <p:ph type="title"/>
          </p:nvPr>
        </p:nvSpPr>
        <p:spPr>
          <a:xfrm>
            <a:off x="670560" y="138684"/>
            <a:ext cx="7660386" cy="751332"/>
          </a:xfrm>
        </p:spPr>
        <p:txBody>
          <a:bodyPr>
            <a:normAutofit/>
          </a:bodyPr>
          <a:lstStyle/>
          <a:p>
            <a:r>
              <a:rPr lang="en-US" sz="2800"/>
              <a:t>Multiplexing and demultiplexing</a:t>
            </a:r>
          </a:p>
        </p:txBody>
      </p:sp>
      <p:sp>
        <p:nvSpPr>
          <p:cNvPr id="9" name="Content Placeholder 8">
            <a:extLst>
              <a:ext uri="{FF2B5EF4-FFF2-40B4-BE49-F238E27FC236}">
                <a16:creationId xmlns:a16="http://schemas.microsoft.com/office/drawing/2014/main" id="{C661F9A9-8B82-6741-B272-2BDC108B75F0}"/>
              </a:ext>
            </a:extLst>
          </p:cNvPr>
          <p:cNvSpPr>
            <a:spLocks noGrp="1"/>
          </p:cNvSpPr>
          <p:nvPr>
            <p:ph idx="1"/>
          </p:nvPr>
        </p:nvSpPr>
        <p:spPr>
          <a:xfrm>
            <a:off x="698412" y="971550"/>
            <a:ext cx="7543800" cy="4033266"/>
          </a:xfrm>
        </p:spPr>
        <p:txBody>
          <a:bodyPr>
            <a:noAutofit/>
          </a:bodyPr>
          <a:lstStyle/>
          <a:p>
            <a:pPr algn="l"/>
            <a:r>
              <a:rPr lang="en-US" sz="2000" b="1" i="0">
                <a:solidFill>
                  <a:srgbClr val="1F1F1F"/>
                </a:solidFill>
                <a:effectLst/>
                <a:latin typeface="Google Sans"/>
              </a:rPr>
              <a:t>Types of Multiplexing:</a:t>
            </a:r>
            <a:endParaRPr lang="en-US" sz="2000" b="0" i="0">
              <a:solidFill>
                <a:srgbClr val="1F1F1F"/>
              </a:solidFill>
              <a:effectLst/>
              <a:latin typeface="Google Sans"/>
            </a:endParaRPr>
          </a:p>
          <a:p>
            <a:pPr algn="l"/>
            <a:r>
              <a:rPr lang="en-US" sz="2000" b="1" i="0">
                <a:solidFill>
                  <a:srgbClr val="1F1F1F"/>
                </a:solidFill>
                <a:effectLst/>
                <a:latin typeface="Google Sans"/>
              </a:rPr>
              <a:t>Frequency Division Multiplexing (FDM):</a:t>
            </a:r>
            <a:endParaRPr lang="en-US" sz="2000" b="0" i="0">
              <a:solidFill>
                <a:srgbClr val="1F1F1F"/>
              </a:solidFill>
              <a:effectLst/>
              <a:latin typeface="Google Sans"/>
            </a:endParaRPr>
          </a:p>
          <a:p>
            <a:pPr algn="l">
              <a:buFont typeface="Arial" panose="020B0604020202020204" pitchFamily="34" charset="0"/>
              <a:buChar char="•"/>
            </a:pPr>
            <a:r>
              <a:rPr lang="en-US" sz="2000" b="0" i="0">
                <a:solidFill>
                  <a:srgbClr val="1F1F1F"/>
                </a:solidFill>
                <a:effectLst/>
                <a:latin typeface="Google Sans"/>
              </a:rPr>
              <a:t>Combines signals of different carrier frequencies into one higher bandwidth signal.</a:t>
            </a:r>
          </a:p>
          <a:p>
            <a:pPr algn="l">
              <a:buFont typeface="Arial" panose="020B0604020202020204" pitchFamily="34" charset="0"/>
              <a:buChar char="•"/>
            </a:pPr>
            <a:r>
              <a:rPr lang="en-US" sz="2000" b="0" i="0">
                <a:solidFill>
                  <a:srgbClr val="1F1F1F"/>
                </a:solidFill>
                <a:effectLst/>
                <a:latin typeface="Google Sans"/>
              </a:rPr>
              <a:t>Used in high-bandwidth analog transmission systems like broadband technology.</a:t>
            </a:r>
          </a:p>
          <a:p>
            <a:pPr algn="l"/>
            <a:r>
              <a:rPr lang="en-US" sz="2000" b="1" i="0">
                <a:solidFill>
                  <a:srgbClr val="1F1F1F"/>
                </a:solidFill>
                <a:effectLst/>
                <a:latin typeface="Google Sans"/>
              </a:rPr>
              <a:t>Wavelength Division Multiplexing (WDM):</a:t>
            </a:r>
            <a:endParaRPr lang="en-US" sz="2000" b="0" i="0">
              <a:solidFill>
                <a:srgbClr val="1F1F1F"/>
              </a:solidFill>
              <a:effectLst/>
              <a:latin typeface="Google Sans"/>
            </a:endParaRPr>
          </a:p>
          <a:p>
            <a:pPr algn="l">
              <a:buFont typeface="Arial" panose="020B0604020202020204" pitchFamily="34" charset="0"/>
              <a:buChar char="•"/>
            </a:pPr>
            <a:r>
              <a:rPr lang="en-US" sz="2000" b="0" i="0">
                <a:solidFill>
                  <a:srgbClr val="1F1F1F"/>
                </a:solidFill>
                <a:effectLst/>
                <a:latin typeface="Google Sans"/>
              </a:rPr>
              <a:t>Similar to FDM but uses light signals instead of radio frequencies.</a:t>
            </a:r>
          </a:p>
          <a:p>
            <a:pPr algn="l">
              <a:buFont typeface="Arial" panose="020B0604020202020204" pitchFamily="34" charset="0"/>
              <a:buChar char="•"/>
            </a:pPr>
            <a:r>
              <a:rPr lang="en-US" sz="2000" b="0" i="0">
                <a:solidFill>
                  <a:srgbClr val="1F1F1F"/>
                </a:solidFill>
                <a:effectLst/>
                <a:latin typeface="Google Sans"/>
              </a:rPr>
              <a:t>Combines multiple light signals from different sources into a single, larger bandwidth signal on a single fiber optic cable.</a:t>
            </a:r>
          </a:p>
          <a:p>
            <a:pPr algn="l">
              <a:buFont typeface="Arial" panose="020B0604020202020204" pitchFamily="34" charset="0"/>
              <a:buChar char="•"/>
            </a:pPr>
            <a:r>
              <a:rPr lang="en-US" sz="2000" b="0" i="0">
                <a:solidFill>
                  <a:srgbClr val="1F1F1F"/>
                </a:solidFill>
                <a:effectLst/>
                <a:latin typeface="Google Sans"/>
              </a:rPr>
              <a:t>Enables bi-directional communication on a single fiber.</a:t>
            </a:r>
          </a:p>
          <a:p>
            <a:endParaRPr lang="en-US" sz="2000"/>
          </a:p>
        </p:txBody>
      </p:sp>
    </p:spTree>
    <p:extLst>
      <p:ext uri="{BB962C8B-B14F-4D97-AF65-F5344CB8AC3E}">
        <p14:creationId xmlns:p14="http://schemas.microsoft.com/office/powerpoint/2010/main" val="3367313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AA3F-7DC6-BD24-6247-C8C3C1F5200E}"/>
              </a:ext>
            </a:extLst>
          </p:cNvPr>
          <p:cNvSpPr>
            <a:spLocks noGrp="1"/>
          </p:cNvSpPr>
          <p:nvPr>
            <p:ph type="title"/>
          </p:nvPr>
        </p:nvSpPr>
        <p:spPr>
          <a:xfrm>
            <a:off x="800100" y="134112"/>
            <a:ext cx="7543800" cy="760476"/>
          </a:xfrm>
        </p:spPr>
        <p:txBody>
          <a:bodyPr>
            <a:normAutofit/>
          </a:bodyPr>
          <a:lstStyle/>
          <a:p>
            <a:r>
              <a:rPr lang="en-US" sz="2800"/>
              <a:t>Asynchronous and Synchronous Transmission</a:t>
            </a:r>
          </a:p>
        </p:txBody>
      </p:sp>
      <p:sp>
        <p:nvSpPr>
          <p:cNvPr id="3" name="Content Placeholder 2">
            <a:extLst>
              <a:ext uri="{FF2B5EF4-FFF2-40B4-BE49-F238E27FC236}">
                <a16:creationId xmlns:a16="http://schemas.microsoft.com/office/drawing/2014/main" id="{30AF81EC-292E-9BB3-7774-A718D10BF6B0}"/>
              </a:ext>
            </a:extLst>
          </p:cNvPr>
          <p:cNvSpPr>
            <a:spLocks noGrp="1"/>
          </p:cNvSpPr>
          <p:nvPr>
            <p:ph idx="1"/>
          </p:nvPr>
        </p:nvSpPr>
        <p:spPr>
          <a:xfrm>
            <a:off x="800100" y="971550"/>
            <a:ext cx="7543800" cy="3886200"/>
          </a:xfrm>
        </p:spPr>
        <p:txBody>
          <a:bodyPr>
            <a:normAutofit/>
          </a:bodyPr>
          <a:lstStyle/>
          <a:p>
            <a:pPr algn="l"/>
            <a:r>
              <a:rPr lang="en-US" sz="2000" b="1" i="0">
                <a:solidFill>
                  <a:srgbClr val="1F1F1F"/>
                </a:solidFill>
                <a:effectLst/>
                <a:latin typeface="Google Sans"/>
              </a:rPr>
              <a:t>Synchronization Challenge in Data Transmission:</a:t>
            </a:r>
            <a:endParaRPr lang="en-US" sz="2000" b="0" i="0">
              <a:solidFill>
                <a:srgbClr val="1F1F1F"/>
              </a:solidFill>
              <a:effectLst/>
              <a:latin typeface="Google Sans"/>
            </a:endParaRPr>
          </a:p>
          <a:p>
            <a:pPr algn="l">
              <a:buFont typeface="Arial" panose="020B0604020202020204" pitchFamily="34" charset="0"/>
              <a:buChar char="•"/>
            </a:pPr>
            <a:r>
              <a:rPr lang="en-US" sz="2000" b="0" i="0">
                <a:solidFill>
                  <a:srgbClr val="1F1F1F"/>
                </a:solidFill>
                <a:effectLst/>
                <a:latin typeface="Google Sans"/>
              </a:rPr>
              <a:t>Data transmission requires the sender and receiver to be in sync for accurate data interpretation.</a:t>
            </a:r>
          </a:p>
          <a:p>
            <a:pPr algn="l">
              <a:buFont typeface="Arial" panose="020B0604020202020204" pitchFamily="34" charset="0"/>
              <a:buChar char="•"/>
            </a:pPr>
            <a:r>
              <a:rPr lang="en-US" sz="2000" b="0" i="0">
                <a:solidFill>
                  <a:srgbClr val="1F1F1F"/>
                </a:solidFill>
                <a:effectLst/>
                <a:latin typeface="Google Sans"/>
              </a:rPr>
              <a:t>The receiver needs to identify the start and end of individual data units (bits and bytes) within the incoming signal.</a:t>
            </a:r>
          </a:p>
          <a:p>
            <a:pPr marL="0" indent="0">
              <a:buNone/>
            </a:pPr>
            <a:r>
              <a:rPr lang="en-US" sz="2000" b="1" i="0">
                <a:solidFill>
                  <a:srgbClr val="1F1F1F"/>
                </a:solidFill>
                <a:effectLst/>
                <a:latin typeface="Google Sans"/>
              </a:rPr>
              <a:t>Two Approaches to Synchronization:</a:t>
            </a:r>
          </a:p>
          <a:p>
            <a:pPr marL="457200" indent="-457200" algn="l">
              <a:buAutoNum type="arabicPeriod"/>
            </a:pPr>
            <a:r>
              <a:rPr lang="en-US" sz="2000" i="0">
                <a:solidFill>
                  <a:srgbClr val="1F1F1F"/>
                </a:solidFill>
                <a:effectLst/>
                <a:latin typeface="Google Sans"/>
              </a:rPr>
              <a:t>Synchronous Transmission</a:t>
            </a:r>
          </a:p>
          <a:p>
            <a:pPr marL="457200" indent="-457200" algn="l">
              <a:buAutoNum type="arabicPeriod"/>
            </a:pPr>
            <a:r>
              <a:rPr lang="en-US" sz="2000" i="0">
                <a:solidFill>
                  <a:srgbClr val="1F1F1F"/>
                </a:solidFill>
                <a:effectLst/>
                <a:latin typeface="Google Sans"/>
              </a:rPr>
              <a:t>Asynchronous Transmission</a:t>
            </a:r>
          </a:p>
          <a:p>
            <a:pPr algn="l">
              <a:buFont typeface="Arial" panose="020B0604020202020204" pitchFamily="34" charset="0"/>
              <a:buChar char="•"/>
            </a:pPr>
            <a:endParaRPr lang="en-US" sz="2000" b="0" i="0">
              <a:solidFill>
                <a:srgbClr val="1F1F1F"/>
              </a:solidFill>
              <a:effectLst/>
              <a:latin typeface="Google Sans"/>
            </a:endParaRPr>
          </a:p>
        </p:txBody>
      </p:sp>
    </p:spTree>
    <p:extLst>
      <p:ext uri="{BB962C8B-B14F-4D97-AF65-F5344CB8AC3E}">
        <p14:creationId xmlns:p14="http://schemas.microsoft.com/office/powerpoint/2010/main" val="3525550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BAA3F-7DC6-BD24-6247-C8C3C1F5200E}"/>
              </a:ext>
            </a:extLst>
          </p:cNvPr>
          <p:cNvSpPr>
            <a:spLocks noGrp="1"/>
          </p:cNvSpPr>
          <p:nvPr>
            <p:ph type="title"/>
          </p:nvPr>
        </p:nvSpPr>
        <p:spPr/>
        <p:txBody>
          <a:bodyPr>
            <a:normAutofit/>
          </a:bodyPr>
          <a:lstStyle/>
          <a:p>
            <a:r>
              <a:rPr lang="en-US" sz="2800"/>
              <a:t>Asynchronous and Synchronous Transmission</a:t>
            </a:r>
          </a:p>
        </p:txBody>
      </p:sp>
      <p:sp>
        <p:nvSpPr>
          <p:cNvPr id="4" name="Text Placeholder 3">
            <a:extLst>
              <a:ext uri="{FF2B5EF4-FFF2-40B4-BE49-F238E27FC236}">
                <a16:creationId xmlns:a16="http://schemas.microsoft.com/office/drawing/2014/main" id="{0D14593B-412C-F130-C734-7BC6E06B1ACB}"/>
              </a:ext>
            </a:extLst>
          </p:cNvPr>
          <p:cNvSpPr>
            <a:spLocks noGrp="1"/>
          </p:cNvSpPr>
          <p:nvPr>
            <p:ph type="body" idx="1"/>
          </p:nvPr>
        </p:nvSpPr>
        <p:spPr/>
        <p:txBody>
          <a:bodyPr>
            <a:normAutofit/>
          </a:bodyPr>
          <a:lstStyle/>
          <a:p>
            <a:r>
              <a:rPr lang="en-US" sz="2000" b="1" i="0">
                <a:solidFill>
                  <a:srgbClr val="1F1F1F"/>
                </a:solidFill>
                <a:effectLst/>
                <a:latin typeface="Google Sans"/>
              </a:rPr>
              <a:t>Synchronous Transmission</a:t>
            </a:r>
            <a:endParaRPr lang="en-US" sz="2000"/>
          </a:p>
        </p:txBody>
      </p:sp>
      <p:sp>
        <p:nvSpPr>
          <p:cNvPr id="5" name="Content Placeholder 4">
            <a:extLst>
              <a:ext uri="{FF2B5EF4-FFF2-40B4-BE49-F238E27FC236}">
                <a16:creationId xmlns:a16="http://schemas.microsoft.com/office/drawing/2014/main" id="{E000BE99-434C-72DF-D47E-96779FE45C7D}"/>
              </a:ext>
            </a:extLst>
          </p:cNvPr>
          <p:cNvSpPr>
            <a:spLocks noGrp="1"/>
          </p:cNvSpPr>
          <p:nvPr>
            <p:ph sz="half" idx="2"/>
          </p:nvPr>
        </p:nvSpPr>
        <p:spPr>
          <a:xfrm>
            <a:off x="802386" y="2057400"/>
            <a:ext cx="3563874" cy="2800350"/>
          </a:xfrm>
        </p:spPr>
        <p:txBody>
          <a:bodyPr>
            <a:normAutofit/>
          </a:bodyPr>
          <a:lstStyle/>
          <a:p>
            <a:pPr algn="l">
              <a:buFont typeface="Arial" panose="020B0604020202020204" pitchFamily="34" charset="0"/>
              <a:buChar char="•"/>
            </a:pPr>
            <a:r>
              <a:rPr lang="en-US" sz="2000" b="0" i="0">
                <a:solidFill>
                  <a:srgbClr val="1F1F1F"/>
                </a:solidFill>
                <a:effectLst/>
                <a:latin typeface="Google Sans"/>
              </a:rPr>
              <a:t>Sender and receiver coordinate before data transfer.</a:t>
            </a:r>
          </a:p>
          <a:p>
            <a:pPr algn="l">
              <a:buFont typeface="Arial" panose="020B0604020202020204" pitchFamily="34" charset="0"/>
              <a:buChar char="•"/>
            </a:pPr>
            <a:r>
              <a:rPr lang="en-US" sz="2000" b="0" i="0">
                <a:solidFill>
                  <a:srgbClr val="1F1F1F"/>
                </a:solidFill>
                <a:effectLst/>
                <a:latin typeface="Google Sans"/>
              </a:rPr>
              <a:t>Maintains a constant transmission rate unaffected by network traffic.</a:t>
            </a:r>
          </a:p>
          <a:p>
            <a:pPr algn="l">
              <a:buFont typeface="Arial" panose="020B0604020202020204" pitchFamily="34" charset="0"/>
              <a:buChar char="•"/>
            </a:pPr>
            <a:r>
              <a:rPr lang="en-US" sz="2000" b="0" i="0">
                <a:solidFill>
                  <a:srgbClr val="1F1F1F"/>
                </a:solidFill>
                <a:effectLst/>
                <a:latin typeface="Google Sans"/>
              </a:rPr>
              <a:t>Example: Used in voice communication systems.</a:t>
            </a:r>
          </a:p>
          <a:p>
            <a:endParaRPr lang="en-US" sz="2000"/>
          </a:p>
        </p:txBody>
      </p:sp>
      <p:sp>
        <p:nvSpPr>
          <p:cNvPr id="6" name="Text Placeholder 5">
            <a:extLst>
              <a:ext uri="{FF2B5EF4-FFF2-40B4-BE49-F238E27FC236}">
                <a16:creationId xmlns:a16="http://schemas.microsoft.com/office/drawing/2014/main" id="{CB0171D9-7E5A-3AF9-4F9B-818272A26104}"/>
              </a:ext>
            </a:extLst>
          </p:cNvPr>
          <p:cNvSpPr>
            <a:spLocks noGrp="1"/>
          </p:cNvSpPr>
          <p:nvPr>
            <p:ph type="body" sz="quarter" idx="3"/>
          </p:nvPr>
        </p:nvSpPr>
        <p:spPr/>
        <p:txBody>
          <a:bodyPr>
            <a:normAutofit/>
          </a:bodyPr>
          <a:lstStyle/>
          <a:p>
            <a:r>
              <a:rPr lang="en-US" sz="2000">
                <a:solidFill>
                  <a:srgbClr val="1F1F1F"/>
                </a:solidFill>
                <a:latin typeface="Google Sans"/>
              </a:rPr>
              <a:t>As</a:t>
            </a:r>
            <a:r>
              <a:rPr lang="en-US" sz="2000" b="1" i="0">
                <a:solidFill>
                  <a:srgbClr val="1F1F1F"/>
                </a:solidFill>
                <a:effectLst/>
                <a:latin typeface="Google Sans"/>
              </a:rPr>
              <a:t>ynchronous Transmission</a:t>
            </a:r>
            <a:endParaRPr lang="en-US" sz="2000"/>
          </a:p>
        </p:txBody>
      </p:sp>
      <p:sp>
        <p:nvSpPr>
          <p:cNvPr id="7" name="Content Placeholder 6">
            <a:extLst>
              <a:ext uri="{FF2B5EF4-FFF2-40B4-BE49-F238E27FC236}">
                <a16:creationId xmlns:a16="http://schemas.microsoft.com/office/drawing/2014/main" id="{BEF430B8-E0E7-D52F-198E-251D69135784}"/>
              </a:ext>
            </a:extLst>
          </p:cNvPr>
          <p:cNvSpPr>
            <a:spLocks noGrp="1"/>
          </p:cNvSpPr>
          <p:nvPr>
            <p:ph sz="quarter" idx="4"/>
          </p:nvPr>
        </p:nvSpPr>
        <p:spPr>
          <a:xfrm>
            <a:off x="4572000" y="2057400"/>
            <a:ext cx="4114800" cy="2876550"/>
          </a:xfrm>
        </p:spPr>
        <p:txBody>
          <a:bodyPr>
            <a:noAutofit/>
          </a:bodyPr>
          <a:lstStyle/>
          <a:p>
            <a:pPr algn="l">
              <a:buFont typeface="Arial" panose="020B0604020202020204" pitchFamily="34" charset="0"/>
              <a:buChar char="•"/>
            </a:pPr>
            <a:r>
              <a:rPr lang="en-US" sz="2000" b="0" i="0">
                <a:solidFill>
                  <a:srgbClr val="1F1F1F"/>
                </a:solidFill>
                <a:effectLst/>
                <a:latin typeface="Google Sans"/>
              </a:rPr>
              <a:t>No pre-coordination needed between sender and receiver.</a:t>
            </a:r>
          </a:p>
          <a:p>
            <a:pPr algn="l">
              <a:buFont typeface="Arial" panose="020B0604020202020204" pitchFamily="34" charset="0"/>
              <a:buChar char="•"/>
            </a:pPr>
            <a:r>
              <a:rPr lang="en-US" sz="2000" b="0" i="0">
                <a:solidFill>
                  <a:srgbClr val="1F1F1F"/>
                </a:solidFill>
                <a:effectLst/>
                <a:latin typeface="Google Sans"/>
              </a:rPr>
              <a:t>Receiver is always ready to accept data whenever it arrives.</a:t>
            </a:r>
          </a:p>
          <a:p>
            <a:pPr algn="l">
              <a:buFont typeface="Arial" panose="020B0604020202020204" pitchFamily="34" charset="0"/>
              <a:buChar char="•"/>
            </a:pPr>
            <a:r>
              <a:rPr lang="en-US" sz="2000" b="0" i="0">
                <a:solidFill>
                  <a:srgbClr val="1F1F1F"/>
                </a:solidFill>
                <a:effectLst/>
                <a:latin typeface="Google Sans"/>
              </a:rPr>
              <a:t>Sender transmits data as it becomes available.</a:t>
            </a:r>
          </a:p>
          <a:p>
            <a:pPr algn="l">
              <a:buFont typeface="Arial" panose="020B0604020202020204" pitchFamily="34" charset="0"/>
              <a:buChar char="•"/>
            </a:pPr>
            <a:r>
              <a:rPr lang="en-US" sz="2000" b="0" i="0">
                <a:solidFill>
                  <a:srgbClr val="1F1F1F"/>
                </a:solidFill>
                <a:effectLst/>
                <a:latin typeface="Google Sans"/>
              </a:rPr>
              <a:t>Example: Used in most data networks and RS-232 serial devices.</a:t>
            </a:r>
          </a:p>
          <a:p>
            <a:endParaRPr lang="en-US" sz="2000"/>
          </a:p>
        </p:txBody>
      </p:sp>
    </p:spTree>
    <p:extLst>
      <p:ext uri="{BB962C8B-B14F-4D97-AF65-F5344CB8AC3E}">
        <p14:creationId xmlns:p14="http://schemas.microsoft.com/office/powerpoint/2010/main" val="3981051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699463" y="57150"/>
            <a:ext cx="7516473" cy="749808"/>
          </a:xfrm>
        </p:spPr>
        <p:txBody>
          <a:bodyPr>
            <a:normAutofit/>
          </a:bodyPr>
          <a:lstStyle/>
          <a:p>
            <a:r>
              <a:rPr lang="en-US" sz="2800" dirty="0"/>
              <a:t>Data Transmission and Data networking</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380999" y="742950"/>
            <a:ext cx="8153400" cy="4038600"/>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Data Transmission</a:t>
            </a:r>
          </a:p>
          <a:p>
            <a:r>
              <a:rPr lang="en-US" sz="2000" dirty="0">
                <a:latin typeface="Times New Roman" panose="02020603050405020304" pitchFamily="18" charset="0"/>
                <a:cs typeface="Times New Roman" panose="02020603050405020304" pitchFamily="18" charset="0"/>
              </a:rPr>
              <a:t>Data Transmission is the process of sending data from one device to another over a communication channel.</a:t>
            </a:r>
          </a:p>
          <a:p>
            <a:r>
              <a:rPr lang="en-US" sz="2000" dirty="0">
                <a:latin typeface="Times New Roman" panose="02020603050405020304" pitchFamily="18" charset="0"/>
                <a:cs typeface="Times New Roman" panose="02020603050405020304" pitchFamily="18" charset="0"/>
              </a:rPr>
              <a:t>It primarily concerned with the physical movement of data from a source to a destination</a:t>
            </a:r>
            <a:r>
              <a:rPr lang="en-US" sz="2000" b="0" i="0" dirty="0">
                <a:solidFill>
                  <a:srgbClr val="1F1F1F"/>
                </a:solidFill>
                <a:effectLst/>
                <a:latin typeface="Times New Roman" panose="02020603050405020304" pitchFamily="18" charset="0"/>
                <a:cs typeface="Times New Roman" panose="02020603050405020304" pitchFamily="18" charset="0"/>
              </a:rPr>
              <a:t>.</a:t>
            </a:r>
            <a:endParaRPr lang="en-US" sz="2000" dirty="0">
              <a:solidFill>
                <a:srgbClr val="1F1F1F"/>
              </a:solidFill>
              <a:latin typeface="Times New Roman" panose="02020603050405020304" pitchFamily="18" charset="0"/>
              <a:cs typeface="Times New Roman" panose="02020603050405020304" pitchFamily="18" charset="0"/>
            </a:endParaRPr>
          </a:p>
          <a:p>
            <a:pPr marL="0" indent="0">
              <a:buNone/>
            </a:pPr>
            <a:r>
              <a:rPr lang="en-US" sz="2000" b="1" i="0" dirty="0">
                <a:solidFill>
                  <a:srgbClr val="1F1F1F"/>
                </a:solidFill>
                <a:effectLst/>
                <a:latin typeface="Times New Roman" panose="02020603050405020304" pitchFamily="18" charset="0"/>
                <a:cs typeface="Times New Roman" panose="02020603050405020304" pitchFamily="18" charset="0"/>
              </a:rPr>
              <a:t>Data Networking</a:t>
            </a:r>
          </a:p>
          <a:p>
            <a:r>
              <a:rPr lang="en-US" sz="2000" dirty="0">
                <a:solidFill>
                  <a:srgbClr val="1F1F1F"/>
                </a:solidFill>
                <a:latin typeface="Times New Roman" panose="02020603050405020304" pitchFamily="18" charset="0"/>
                <a:cs typeface="Times New Roman" panose="02020603050405020304" pitchFamily="18" charset="0"/>
              </a:rPr>
              <a:t>Data Networking is the process of connecting multiple devices to share resources and communicate with each other using a set of rules (protocols).</a:t>
            </a:r>
          </a:p>
          <a:p>
            <a:r>
              <a:rPr lang="en-US" sz="2000" dirty="0">
                <a:solidFill>
                  <a:srgbClr val="1F1F1F"/>
                </a:solidFill>
                <a:latin typeface="Times New Roman" panose="02020603050405020304" pitchFamily="18" charset="0"/>
                <a:cs typeface="Times New Roman" panose="02020603050405020304" pitchFamily="18" charset="0"/>
              </a:rPr>
              <a:t>It is concerned with the logical and organizational aspects of data communication, including how devices are connected, how data is routed, and how resources are shared.</a:t>
            </a:r>
          </a:p>
        </p:txBody>
      </p:sp>
    </p:spTree>
    <p:extLst>
      <p:ext uri="{BB962C8B-B14F-4D97-AF65-F5344CB8AC3E}">
        <p14:creationId xmlns:p14="http://schemas.microsoft.com/office/powerpoint/2010/main" val="264317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B5AEA-D4C0-567A-5AE5-6ADAEC6906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685FFC-E6D0-B478-7E08-E9D281211BB5}"/>
              </a:ext>
            </a:extLst>
          </p:cNvPr>
          <p:cNvSpPr>
            <a:spLocks noGrp="1"/>
          </p:cNvSpPr>
          <p:nvPr>
            <p:ph type="title"/>
          </p:nvPr>
        </p:nvSpPr>
        <p:spPr>
          <a:xfrm>
            <a:off x="699463" y="57150"/>
            <a:ext cx="7516473" cy="749808"/>
          </a:xfrm>
        </p:spPr>
        <p:txBody>
          <a:bodyPr>
            <a:normAutofit/>
          </a:bodyPr>
          <a:lstStyle/>
          <a:p>
            <a:r>
              <a:rPr lang="en-US" sz="2800" dirty="0"/>
              <a:t>Data Transmission and Data networking</a:t>
            </a:r>
          </a:p>
        </p:txBody>
      </p:sp>
      <p:sp>
        <p:nvSpPr>
          <p:cNvPr id="8" name="Content Placeholder 7">
            <a:extLst>
              <a:ext uri="{FF2B5EF4-FFF2-40B4-BE49-F238E27FC236}">
                <a16:creationId xmlns:a16="http://schemas.microsoft.com/office/drawing/2014/main" id="{94075413-762D-295D-5FE3-C836F2D389CF}"/>
              </a:ext>
            </a:extLst>
          </p:cNvPr>
          <p:cNvSpPr>
            <a:spLocks noGrp="1"/>
          </p:cNvSpPr>
          <p:nvPr>
            <p:ph idx="1"/>
          </p:nvPr>
        </p:nvSpPr>
        <p:spPr>
          <a:xfrm>
            <a:off x="380999" y="742950"/>
            <a:ext cx="8153400" cy="4038600"/>
          </a:xfrm>
        </p:spPr>
        <p:txBody>
          <a:bodyPr>
            <a:noAutofit/>
          </a:bodyPr>
          <a:lstStyle/>
          <a:p>
            <a:pPr marL="0" indent="0">
              <a:spcBef>
                <a:spcPts val="600"/>
              </a:spcBef>
              <a:buNone/>
            </a:pPr>
            <a:r>
              <a:rPr lang="en-US" sz="1800" b="1" i="0" dirty="0">
                <a:solidFill>
                  <a:srgbClr val="1F1F1F"/>
                </a:solidFill>
                <a:effectLst/>
                <a:latin typeface="Times New Roman" panose="02020603050405020304" pitchFamily="18" charset="0"/>
                <a:cs typeface="Times New Roman" panose="02020603050405020304" pitchFamily="18" charset="0"/>
              </a:rPr>
              <a:t>Point-to-Point vs. Networks:</a:t>
            </a:r>
            <a:endParaRPr lang="en-US" sz="1800" b="1" dirty="0">
              <a:solidFill>
                <a:srgbClr val="1F1F1F"/>
              </a:solidFill>
              <a:latin typeface="Times New Roman" panose="02020603050405020304" pitchFamily="18" charset="0"/>
              <a:cs typeface="Times New Roman" panose="02020603050405020304" pitchFamily="18" charset="0"/>
            </a:endParaRPr>
          </a:p>
          <a:p>
            <a:pPr marL="0" indent="0" algn="l">
              <a:buNone/>
            </a:pPr>
            <a:r>
              <a:rPr lang="en-US" sz="1800" b="0" i="0" dirty="0">
                <a:solidFill>
                  <a:srgbClr val="1F1F1F"/>
                </a:solidFill>
                <a:effectLst/>
                <a:latin typeface="Times New Roman" panose="02020603050405020304" pitchFamily="18" charset="0"/>
                <a:cs typeface="Times New Roman" panose="02020603050405020304" pitchFamily="18" charset="0"/>
              </a:rPr>
              <a:t>Point-to-Point:</a:t>
            </a:r>
          </a:p>
          <a:p>
            <a:pPr marL="594360" indent="-342900">
              <a:spcBef>
                <a:spcPts val="600"/>
              </a:spcBef>
            </a:pPr>
            <a:r>
              <a:rPr lang="en-US" sz="1800" b="0" i="0" dirty="0">
                <a:solidFill>
                  <a:srgbClr val="1F1F1F"/>
                </a:solidFill>
                <a:effectLst/>
                <a:latin typeface="Times New Roman" panose="02020603050405020304" pitchFamily="18" charset="0"/>
                <a:cs typeface="Times New Roman" panose="02020603050405020304" pitchFamily="18" charset="0"/>
              </a:rPr>
              <a:t>Directly connects two devices for dedicated communication</a:t>
            </a:r>
          </a:p>
          <a:p>
            <a:pPr marL="594360" indent="-342900">
              <a:spcBef>
                <a:spcPts val="600"/>
              </a:spcBef>
            </a:pPr>
            <a:r>
              <a:rPr lang="pt-BR" sz="1800" b="0" i="0" dirty="0">
                <a:solidFill>
                  <a:srgbClr val="1F1F1F"/>
                </a:solidFill>
                <a:effectLst/>
                <a:latin typeface="Times New Roman" panose="02020603050405020304" pitchFamily="18" charset="0"/>
                <a:cs typeface="Times New Roman" panose="02020603050405020304" pitchFamily="18" charset="0"/>
              </a:rPr>
              <a:t>Uses simpler protocols such as PPP (</a:t>
            </a:r>
            <a:r>
              <a:rPr lang="en-US" sz="1800" b="0" i="0" dirty="0">
                <a:solidFill>
                  <a:srgbClr val="1F1F1F"/>
                </a:solidFill>
                <a:effectLst/>
                <a:latin typeface="Times New Roman" panose="02020603050405020304" pitchFamily="18" charset="0"/>
                <a:cs typeface="Times New Roman" panose="02020603050405020304" pitchFamily="18" charset="0"/>
              </a:rPr>
              <a:t>Point-to-Point Protocol), HDLC (High-Level Data Link Control)</a:t>
            </a:r>
          </a:p>
          <a:p>
            <a:pPr marL="594360" indent="-342900">
              <a:spcBef>
                <a:spcPts val="600"/>
              </a:spcBef>
            </a:pPr>
            <a:r>
              <a:rPr lang="en-US" sz="1800" b="0" i="0" dirty="0">
                <a:solidFill>
                  <a:srgbClr val="1F1F1F"/>
                </a:solidFill>
                <a:effectLst/>
                <a:latin typeface="Times New Roman" panose="02020603050405020304" pitchFamily="18" charset="0"/>
                <a:cs typeface="Times New Roman" panose="02020603050405020304" pitchFamily="18" charset="0"/>
              </a:rPr>
              <a:t>Simple and straightforward, with no intermediate devices (in most cases).</a:t>
            </a:r>
          </a:p>
          <a:p>
            <a:pPr marL="594360" indent="-342900">
              <a:spcBef>
                <a:spcPts val="600"/>
              </a:spcBef>
            </a:pPr>
            <a:r>
              <a:rPr lang="en-US" sz="1800" b="0" i="0" dirty="0">
                <a:solidFill>
                  <a:srgbClr val="1F1F1F"/>
                </a:solidFill>
                <a:effectLst/>
                <a:latin typeface="Times New Roman" panose="02020603050405020304" pitchFamily="18" charset="0"/>
                <a:cs typeface="Times New Roman" panose="02020603050405020304" pitchFamily="18" charset="0"/>
              </a:rPr>
              <a:t>Commonly used in scenarios where a secure, private, or high-speed connection is required.</a:t>
            </a:r>
          </a:p>
          <a:p>
            <a:pPr marL="594360" indent="-342900"/>
            <a:r>
              <a:rPr lang="en-US" b="1" i="0" dirty="0">
                <a:effectLst/>
                <a:latin typeface="Times New Roman" panose="02020603050405020304" pitchFamily="18" charset="0"/>
                <a:cs typeface="Times New Roman" panose="02020603050405020304" pitchFamily="18" charset="0"/>
              </a:rPr>
              <a:t>Examples</a:t>
            </a:r>
            <a:r>
              <a:rPr lang="en-US" b="0" i="0" dirty="0">
                <a:effectLst/>
                <a:latin typeface="Times New Roman" panose="02020603050405020304" pitchFamily="18" charset="0"/>
                <a:cs typeface="Times New Roman" panose="02020603050405020304" pitchFamily="18" charset="0"/>
              </a:rPr>
              <a:t>:</a:t>
            </a:r>
          </a:p>
          <a:p>
            <a:pPr marL="948690" lvl="2" indent="-28575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Serial communication between two computers.</a:t>
            </a:r>
          </a:p>
          <a:p>
            <a:pPr marL="948690" lvl="2" indent="-28575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A direct cable connection (e.g., USB or Ethernet).</a:t>
            </a:r>
          </a:p>
          <a:p>
            <a:pPr marL="948690" lvl="2" indent="-28575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Dial-up connections between a computer and a modem.</a:t>
            </a:r>
          </a:p>
          <a:p>
            <a:pPr marL="948690" lvl="2" indent="-28575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Point-to-Point Protocol (PPP) used in DSL or VPN connections.</a:t>
            </a:r>
          </a:p>
          <a:p>
            <a:pPr marL="594360" indent="-342900"/>
            <a:endParaRPr lang="en-US" sz="1800" b="0" i="0" dirty="0">
              <a:solidFill>
                <a:srgbClr val="1F1F1F"/>
              </a:solidFill>
              <a:effectLst/>
              <a:latin typeface="Times New Roman" panose="02020603050405020304" pitchFamily="18" charset="0"/>
              <a:cs typeface="Times New Roman" panose="02020603050405020304" pitchFamily="18" charset="0"/>
            </a:endParaRPr>
          </a:p>
          <a:p>
            <a:pPr marL="1005840" lvl="2" indent="-342900"/>
            <a:endParaRPr lang="en-US" sz="1800" b="0" i="0" dirty="0">
              <a:solidFill>
                <a:srgbClr val="1F1F1F"/>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solidFill>
                  <a:srgbClr val="1F1F1F"/>
                </a:solidFill>
                <a:effectLst/>
                <a:latin typeface="Times New Roman" panose="02020603050405020304" pitchFamily="18" charset="0"/>
                <a:cs typeface="Times New Roman" panose="02020603050405020304" pitchFamily="18" charset="0"/>
              </a:rPr>
              <a:t>Networks: Use nodes to share a communication medium (more efficient and cost-effective).</a:t>
            </a:r>
          </a:p>
        </p:txBody>
      </p:sp>
    </p:spTree>
    <p:extLst>
      <p:ext uri="{BB962C8B-B14F-4D97-AF65-F5344CB8AC3E}">
        <p14:creationId xmlns:p14="http://schemas.microsoft.com/office/powerpoint/2010/main" val="1636267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1FB96-B0DF-4C1A-61E0-78024817C8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18952D-C14A-F0A7-8483-289CB60BE1B1}"/>
              </a:ext>
            </a:extLst>
          </p:cNvPr>
          <p:cNvSpPr>
            <a:spLocks noGrp="1"/>
          </p:cNvSpPr>
          <p:nvPr>
            <p:ph type="title"/>
          </p:nvPr>
        </p:nvSpPr>
        <p:spPr>
          <a:xfrm>
            <a:off x="699463" y="57150"/>
            <a:ext cx="7516473" cy="749808"/>
          </a:xfrm>
        </p:spPr>
        <p:txBody>
          <a:bodyPr>
            <a:normAutofit/>
          </a:bodyPr>
          <a:lstStyle/>
          <a:p>
            <a:r>
              <a:rPr lang="en-US" sz="2800" dirty="0"/>
              <a:t>Data Transmission and Data networking</a:t>
            </a:r>
          </a:p>
        </p:txBody>
      </p:sp>
      <p:sp>
        <p:nvSpPr>
          <p:cNvPr id="8" name="Content Placeholder 7">
            <a:extLst>
              <a:ext uri="{FF2B5EF4-FFF2-40B4-BE49-F238E27FC236}">
                <a16:creationId xmlns:a16="http://schemas.microsoft.com/office/drawing/2014/main" id="{8EB3E1A5-2A87-79BA-799E-142CD77ADEFA}"/>
              </a:ext>
            </a:extLst>
          </p:cNvPr>
          <p:cNvSpPr>
            <a:spLocks noGrp="1"/>
          </p:cNvSpPr>
          <p:nvPr>
            <p:ph idx="1"/>
          </p:nvPr>
        </p:nvSpPr>
        <p:spPr>
          <a:xfrm>
            <a:off x="380999" y="742950"/>
            <a:ext cx="8153400" cy="4038600"/>
          </a:xfrm>
        </p:spPr>
        <p:txBody>
          <a:bodyPr>
            <a:noAutofit/>
          </a:bodyPr>
          <a:lstStyle/>
          <a:p>
            <a:pPr marL="0" indent="0" algn="l">
              <a:buNone/>
            </a:pPr>
            <a:r>
              <a:rPr lang="en-US" sz="1800" b="0" i="0" dirty="0">
                <a:solidFill>
                  <a:srgbClr val="1F1F1F"/>
                </a:solidFill>
                <a:effectLst/>
                <a:latin typeface="Times New Roman" panose="02020603050405020304" pitchFamily="18" charset="0"/>
                <a:cs typeface="Times New Roman" panose="02020603050405020304" pitchFamily="18" charset="0"/>
              </a:rPr>
              <a:t>Networks:</a:t>
            </a:r>
          </a:p>
          <a:p>
            <a:pPr marL="594360" indent="-342900">
              <a:spcBef>
                <a:spcPts val="600"/>
              </a:spcBef>
            </a:pPr>
            <a:r>
              <a:rPr lang="en-US" sz="1800" b="0" i="0" dirty="0">
                <a:solidFill>
                  <a:srgbClr val="1F1F1F"/>
                </a:solidFill>
                <a:effectLst/>
                <a:latin typeface="Times New Roman" panose="02020603050405020304" pitchFamily="18" charset="0"/>
                <a:cs typeface="Times New Roman" panose="02020603050405020304" pitchFamily="18" charset="0"/>
              </a:rPr>
              <a:t>Uses a system of interconnected devices (nodes) to share a communication medium (more efficient and cost-effective).</a:t>
            </a:r>
          </a:p>
          <a:p>
            <a:pPr marL="594360" indent="-342900">
              <a:spcBef>
                <a:spcPts val="600"/>
              </a:spcBef>
            </a:pPr>
            <a:r>
              <a:rPr lang="en-US" sz="1800" b="0" i="0" dirty="0">
                <a:solidFill>
                  <a:srgbClr val="1F1F1F"/>
                </a:solidFill>
                <a:effectLst/>
                <a:latin typeface="Times New Roman" panose="02020603050405020304" pitchFamily="18" charset="0"/>
                <a:cs typeface="Times New Roman" panose="02020603050405020304" pitchFamily="18" charset="0"/>
              </a:rPr>
              <a:t>Requires protocols and addressing mechanisms (e.g., IP addresses) to manage communication.</a:t>
            </a:r>
          </a:p>
          <a:p>
            <a:pPr marL="594360" indent="-342900">
              <a:spcBef>
                <a:spcPts val="600"/>
              </a:spcBef>
            </a:pPr>
            <a:r>
              <a:rPr lang="en-US" sz="1800" b="0" i="0" dirty="0">
                <a:solidFill>
                  <a:srgbClr val="1F1F1F"/>
                </a:solidFill>
                <a:effectLst/>
                <a:latin typeface="Times New Roman" panose="02020603050405020304" pitchFamily="18" charset="0"/>
                <a:cs typeface="Times New Roman" panose="02020603050405020304" pitchFamily="18" charset="0"/>
              </a:rPr>
              <a:t>Can be local (LAN) or wide-area (WAN), depending on the scale..</a:t>
            </a:r>
          </a:p>
          <a:p>
            <a:pPr marL="594360" indent="-342900"/>
            <a:r>
              <a:rPr lang="en-US" b="1" i="0" dirty="0">
                <a:effectLst/>
                <a:latin typeface="Times New Roman" panose="02020603050405020304" pitchFamily="18" charset="0"/>
                <a:cs typeface="Times New Roman" panose="02020603050405020304" pitchFamily="18" charset="0"/>
              </a:rPr>
              <a:t>Examples</a:t>
            </a:r>
            <a:r>
              <a:rPr lang="en-US" b="0" i="0" dirty="0">
                <a:effectLst/>
                <a:latin typeface="Times New Roman" panose="02020603050405020304" pitchFamily="18" charset="0"/>
                <a:cs typeface="Times New Roman" panose="02020603050405020304" pitchFamily="18" charset="0"/>
              </a:rPr>
              <a:t>:</a:t>
            </a:r>
          </a:p>
          <a:p>
            <a:pPr marL="948690" lvl="2" indent="-28575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Local Area Network (LAN) in an office or home</a:t>
            </a:r>
          </a:p>
          <a:p>
            <a:pPr marL="948690" lvl="2" indent="-28575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Internet and most cloud-based networks.</a:t>
            </a:r>
          </a:p>
          <a:p>
            <a:pPr marL="948690" lvl="2" indent="-285750">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Wireless networks (Wi-Fi)</a:t>
            </a:r>
            <a:endParaRPr lang="en-US" sz="1800" b="0" i="0" dirty="0">
              <a:solidFill>
                <a:srgbClr val="1F1F1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765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97788-ADC6-FD87-5132-618AFDCE51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733E8D-7956-2DB1-B3A8-ADC9AAE1DCE7}"/>
              </a:ext>
            </a:extLst>
          </p:cNvPr>
          <p:cNvSpPr>
            <a:spLocks noGrp="1"/>
          </p:cNvSpPr>
          <p:nvPr>
            <p:ph type="title"/>
          </p:nvPr>
        </p:nvSpPr>
        <p:spPr>
          <a:xfrm>
            <a:off x="748782" y="209550"/>
            <a:ext cx="7516473" cy="749808"/>
          </a:xfrm>
        </p:spPr>
        <p:txBody>
          <a:bodyPr>
            <a:normAutofit/>
          </a:bodyPr>
          <a:lstStyle/>
          <a:p>
            <a:r>
              <a:rPr lang="en-US" sz="2800"/>
              <a:t>Data Transmission and Data networking</a:t>
            </a:r>
          </a:p>
        </p:txBody>
      </p:sp>
      <p:sp>
        <p:nvSpPr>
          <p:cNvPr id="8" name="Content Placeholder 7">
            <a:extLst>
              <a:ext uri="{FF2B5EF4-FFF2-40B4-BE49-F238E27FC236}">
                <a16:creationId xmlns:a16="http://schemas.microsoft.com/office/drawing/2014/main" id="{4C9AAF69-E50D-56BD-E9ED-632E4CA6D37B}"/>
              </a:ext>
            </a:extLst>
          </p:cNvPr>
          <p:cNvSpPr>
            <a:spLocks noGrp="1"/>
          </p:cNvSpPr>
          <p:nvPr>
            <p:ph idx="1"/>
          </p:nvPr>
        </p:nvSpPr>
        <p:spPr>
          <a:xfrm>
            <a:off x="800100" y="1052702"/>
            <a:ext cx="7543800" cy="3728847"/>
          </a:xfrm>
        </p:spPr>
        <p:txBody>
          <a:bodyPr>
            <a:noAutofit/>
          </a:bodyPr>
          <a:lstStyle/>
          <a:p>
            <a:r>
              <a:rPr lang="en-US" sz="2000" b="1" i="0" dirty="0">
                <a:solidFill>
                  <a:srgbClr val="1F1F1F"/>
                </a:solidFill>
                <a:effectLst/>
                <a:latin typeface="Times New Roman" panose="02020603050405020304" pitchFamily="18" charset="0"/>
                <a:cs typeface="Times New Roman" panose="02020603050405020304" pitchFamily="18" charset="0"/>
              </a:rPr>
              <a:t>Network Interface</a:t>
            </a:r>
            <a:endParaRPr lang="en-US" sz="2000" b="1" dirty="0">
              <a:solidFill>
                <a:srgbClr val="1F1F1F"/>
              </a:solidFill>
              <a:latin typeface="Times New Roman" panose="02020603050405020304" pitchFamily="18" charset="0"/>
              <a:cs typeface="Times New Roman" panose="02020603050405020304" pitchFamily="18" charset="0"/>
            </a:endParaRPr>
          </a:p>
          <a:p>
            <a:r>
              <a:rPr lang="en-US" sz="1800" b="0" i="0" dirty="0">
                <a:solidFill>
                  <a:srgbClr val="1F1F1F"/>
                </a:solidFill>
                <a:effectLst/>
                <a:latin typeface="Times New Roman" panose="02020603050405020304" pitchFamily="18" charset="0"/>
                <a:cs typeface="Times New Roman" panose="02020603050405020304" pitchFamily="18" charset="0"/>
              </a:rPr>
              <a:t>Hides the physical transmission details and allows sending data in larger chunks (bytes) instead of individual bits.</a:t>
            </a:r>
          </a:p>
          <a:p>
            <a:r>
              <a:rPr lang="en-US" sz="1800" b="0" i="0" dirty="0">
                <a:solidFill>
                  <a:srgbClr val="1F1F1F"/>
                </a:solidFill>
                <a:effectLst/>
                <a:latin typeface="Times New Roman" panose="02020603050405020304" pitchFamily="18" charset="0"/>
                <a:cs typeface="Times New Roman" panose="02020603050405020304" pitchFamily="18" charset="0"/>
              </a:rPr>
              <a:t>A Network Interface is the point of interconnection between a device and a network.</a:t>
            </a:r>
          </a:p>
          <a:p>
            <a:r>
              <a:rPr lang="en-US" sz="1800" b="0" i="0" dirty="0">
                <a:solidFill>
                  <a:srgbClr val="1F1F1F"/>
                </a:solidFill>
                <a:effectLst/>
                <a:latin typeface="Times New Roman" panose="02020603050405020304" pitchFamily="18" charset="0"/>
                <a:cs typeface="Times New Roman" panose="02020603050405020304" pitchFamily="18" charset="0"/>
              </a:rPr>
              <a:t>It can be a hardware component (e.g., a Network Interface Card or NIC) or a software component (e.g., a virtual network interface).</a:t>
            </a:r>
          </a:p>
          <a:p>
            <a:r>
              <a:rPr lang="en-US" sz="1800" b="0" i="0" dirty="0">
                <a:solidFill>
                  <a:srgbClr val="1F1F1F"/>
                </a:solidFill>
                <a:effectLst/>
                <a:latin typeface="Times New Roman" panose="02020603050405020304" pitchFamily="18" charset="0"/>
                <a:cs typeface="Times New Roman" panose="02020603050405020304" pitchFamily="18" charset="0"/>
              </a:rPr>
              <a:t>Each network interface is associated with a unique identifier, such as a MAC address (Media Access Control address) for hardware interfaces or an IP address for logical interfaces.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4071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Data Transmission and Data networking</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1052702"/>
            <a:ext cx="7543800" cy="3881248"/>
          </a:xfrm>
        </p:spPr>
        <p:txBody>
          <a:bodyPr>
            <a:noAutofit/>
          </a:bodyPr>
          <a:lstStyle/>
          <a:p>
            <a:pPr marL="0" indent="0" algn="l">
              <a:buNone/>
            </a:pPr>
            <a:r>
              <a:rPr lang="en-US" sz="2000" b="0" i="0" dirty="0">
                <a:solidFill>
                  <a:srgbClr val="1F1F1F"/>
                </a:solidFill>
                <a:effectLst/>
                <a:latin typeface="Google Sans"/>
              </a:rPr>
              <a:t>In and uncontrolled Access all devices could access the network anytime, leading to congestion.</a:t>
            </a:r>
          </a:p>
          <a:p>
            <a:pPr algn="l">
              <a:buFont typeface="Arial" panose="020B0604020202020204" pitchFamily="34" charset="0"/>
              <a:buChar char="•"/>
            </a:pPr>
            <a:r>
              <a:rPr lang="en-US" sz="2000" b="1" i="0" dirty="0">
                <a:solidFill>
                  <a:srgbClr val="1F1F1F"/>
                </a:solidFill>
                <a:effectLst/>
                <a:latin typeface="Google Sans"/>
              </a:rPr>
              <a:t>Switching</a:t>
            </a:r>
            <a:r>
              <a:rPr lang="en-US" sz="2000" b="0" i="0" dirty="0">
                <a:solidFill>
                  <a:srgbClr val="1F1F1F"/>
                </a:solidFill>
                <a:effectLst/>
                <a:latin typeface="Google Sans"/>
              </a:rPr>
              <a:t>: Introduced controlled access using temporary connections between nodes, enabling fair sharing of the medium.</a:t>
            </a:r>
          </a:p>
          <a:p>
            <a:pPr marL="731520" indent="-228600">
              <a:buFont typeface="Arial" panose="020B0604020202020204" pitchFamily="34" charset="0"/>
              <a:buChar char="•"/>
            </a:pPr>
            <a:r>
              <a:rPr lang="en-US" sz="1800" b="0" i="0" dirty="0">
                <a:solidFill>
                  <a:srgbClr val="1F1F1F"/>
                </a:solidFill>
                <a:effectLst/>
                <a:latin typeface="Google Sans"/>
              </a:rPr>
              <a:t>Packet Switching: Most common, breaks data into packets and sends them independently.</a:t>
            </a:r>
          </a:p>
          <a:p>
            <a:pPr marL="731520" indent="-228600">
              <a:buFont typeface="Arial" panose="020B0604020202020204" pitchFamily="34" charset="0"/>
              <a:buChar char="•"/>
            </a:pPr>
            <a:r>
              <a:rPr lang="en-US" sz="1800" b="0" i="0" dirty="0">
                <a:solidFill>
                  <a:srgbClr val="1F1F1F"/>
                </a:solidFill>
                <a:effectLst/>
                <a:latin typeface="Google Sans"/>
              </a:rPr>
              <a:t>Circuit Switching: Less common, creates a dedicated connection between two devices for the entire transmission.</a:t>
            </a:r>
          </a:p>
          <a:p>
            <a:pPr marL="731520" indent="-228600">
              <a:buFont typeface="Arial" panose="020B0604020202020204" pitchFamily="34" charset="0"/>
              <a:buChar char="•"/>
            </a:pPr>
            <a:r>
              <a:rPr lang="en-US" sz="1800" b="0" i="0" dirty="0">
                <a:solidFill>
                  <a:srgbClr val="1F1F1F"/>
                </a:solidFill>
                <a:effectLst/>
                <a:latin typeface="Google Sans"/>
              </a:rPr>
              <a:t>Message Switching: Not used in modern networks, stores and forwards entire messages.</a:t>
            </a:r>
          </a:p>
        </p:txBody>
      </p:sp>
    </p:spTree>
    <p:extLst>
      <p:ext uri="{BB962C8B-B14F-4D97-AF65-F5344CB8AC3E}">
        <p14:creationId xmlns:p14="http://schemas.microsoft.com/office/powerpoint/2010/main" val="47251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Data Transmission across Media</a:t>
            </a:r>
            <a:endParaRPr lang="en" sz="2800" dirty="0"/>
          </a:p>
        </p:txBody>
      </p:sp>
      <p:sp>
        <p:nvSpPr>
          <p:cNvPr id="37" name="Shape 37"/>
          <p:cNvSpPr txBox="1">
            <a:spLocks noGrp="1"/>
          </p:cNvSpPr>
          <p:nvPr>
            <p:ph idx="1"/>
          </p:nvPr>
        </p:nvSpPr>
        <p:spPr>
          <a:xfrm>
            <a:off x="304800" y="1276350"/>
            <a:ext cx="8229600" cy="3531870"/>
          </a:xfrm>
          <a:prstGeom prst="rect">
            <a:avLst/>
          </a:prstGeom>
        </p:spPr>
        <p:txBody>
          <a:bodyPr lIns="91425" tIns="91425" rIns="91425" bIns="91425" anchor="t" anchorCtr="0">
            <a:noAutofit/>
          </a:bodyPr>
          <a:lstStyle/>
          <a:p>
            <a:pPr>
              <a:buFont typeface="Wingdings" panose="05000000000000000000" pitchFamily="2" charset="2"/>
              <a:buChar char="q"/>
            </a:pPr>
            <a:r>
              <a:rPr lang="en-US" sz="2000" b="1"/>
              <a:t>Data Transmission:</a:t>
            </a:r>
            <a:endParaRPr lang="en-US" sz="2000"/>
          </a:p>
          <a:p>
            <a:pPr>
              <a:buFont typeface="Wingdings" panose="05000000000000000000" pitchFamily="2" charset="2"/>
              <a:buChar char="Ø"/>
            </a:pPr>
            <a:r>
              <a:rPr lang="en-US" sz="2000"/>
              <a:t>Involves sending bits (0s and 1s) through a physical path (called transmission media).</a:t>
            </a:r>
          </a:p>
          <a:p>
            <a:pPr>
              <a:buFont typeface="Wingdings" panose="05000000000000000000" pitchFamily="2" charset="2"/>
              <a:buChar char="Ø"/>
            </a:pPr>
            <a:r>
              <a:rPr lang="en-US" sz="2000"/>
              <a:t>Data is converted into electrical signals (traditional cables) or light signals (fiber optics) for transmission. Before transmission, data might be encoded and sent as characters.</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Data Transmission and Data networking</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1052702"/>
            <a:ext cx="7543800" cy="3881248"/>
          </a:xfrm>
        </p:spPr>
        <p:txBody>
          <a:bodyPr>
            <a:noAutofit/>
          </a:bodyPr>
          <a:lstStyle/>
          <a:p>
            <a:pPr algn="l"/>
            <a:r>
              <a:rPr lang="en-US" sz="2000" b="1" i="0">
                <a:solidFill>
                  <a:srgbClr val="1F1F1F"/>
                </a:solidFill>
                <a:effectLst/>
                <a:latin typeface="Google Sans"/>
              </a:rPr>
              <a:t>Circuit Switching:</a:t>
            </a:r>
            <a:endParaRPr lang="en-US" sz="2000" b="0" i="0">
              <a:solidFill>
                <a:srgbClr val="1F1F1F"/>
              </a:solidFill>
              <a:effectLst/>
              <a:latin typeface="Google Sans"/>
            </a:endParaRPr>
          </a:p>
          <a:p>
            <a:pPr algn="l">
              <a:buFont typeface="Arial" panose="020B0604020202020204" pitchFamily="34" charset="0"/>
              <a:buChar char="•"/>
            </a:pPr>
            <a:r>
              <a:rPr lang="en-US" sz="2000" b="0" i="0">
                <a:solidFill>
                  <a:srgbClr val="1F1F1F"/>
                </a:solidFill>
                <a:effectLst/>
                <a:latin typeface="Google Sans"/>
              </a:rPr>
              <a:t>Creates a dedicated connection between sender and receiver before data transmission.</a:t>
            </a:r>
          </a:p>
          <a:p>
            <a:pPr algn="l">
              <a:buFont typeface="Arial" panose="020B0604020202020204" pitchFamily="34" charset="0"/>
              <a:buChar char="•"/>
            </a:pPr>
            <a:r>
              <a:rPr lang="en-US" sz="2000">
                <a:solidFill>
                  <a:srgbClr val="1F1F1F"/>
                </a:solidFill>
                <a:latin typeface="Google Sans"/>
              </a:rPr>
              <a:t>The path gets reserved during the duration of the connection</a:t>
            </a:r>
            <a:r>
              <a:rPr lang="en-US" sz="2000" b="0" i="0">
                <a:solidFill>
                  <a:srgbClr val="1F1F1F"/>
                </a:solidFill>
                <a:effectLst/>
                <a:latin typeface="Google Sans"/>
              </a:rPr>
              <a:t>.</a:t>
            </a:r>
          </a:p>
          <a:p>
            <a:pPr algn="l">
              <a:buFont typeface="Arial" panose="020B0604020202020204" pitchFamily="34" charset="0"/>
              <a:buChar char="•"/>
            </a:pPr>
            <a:r>
              <a:rPr lang="en-US" sz="2000" b="0" i="0">
                <a:solidFill>
                  <a:srgbClr val="1F1F1F"/>
                </a:solidFill>
                <a:effectLst/>
                <a:latin typeface="Google Sans"/>
              </a:rPr>
              <a:t>Similar to a phone call where a dedicated line is established for the conversation.</a:t>
            </a:r>
          </a:p>
          <a:p>
            <a:pPr algn="l">
              <a:buFont typeface="Arial" panose="020B0604020202020204" pitchFamily="34" charset="0"/>
              <a:buChar char="•"/>
            </a:pPr>
            <a:r>
              <a:rPr lang="en-US" sz="2000" b="0" i="0">
                <a:solidFill>
                  <a:srgbClr val="1F1F1F"/>
                </a:solidFill>
                <a:effectLst/>
                <a:latin typeface="Google Sans"/>
              </a:rPr>
              <a:t>Commonly used in traditional phone networks.</a:t>
            </a:r>
          </a:p>
          <a:p>
            <a:pPr marL="0" indent="0" algn="l">
              <a:buNone/>
            </a:pPr>
            <a:endParaRPr lang="en-US" sz="2000" b="0" i="0">
              <a:solidFill>
                <a:srgbClr val="1F1F1F"/>
              </a:solidFill>
              <a:effectLst/>
              <a:latin typeface="Google Sans"/>
            </a:endParaRPr>
          </a:p>
        </p:txBody>
      </p:sp>
    </p:spTree>
    <p:extLst>
      <p:ext uri="{BB962C8B-B14F-4D97-AF65-F5344CB8AC3E}">
        <p14:creationId xmlns:p14="http://schemas.microsoft.com/office/powerpoint/2010/main" val="161885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Data Transmission and Data networking</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1052702"/>
            <a:ext cx="7543800" cy="3881248"/>
          </a:xfrm>
        </p:spPr>
        <p:txBody>
          <a:bodyPr>
            <a:noAutofit/>
          </a:bodyPr>
          <a:lstStyle/>
          <a:p>
            <a:pPr algn="l">
              <a:spcBef>
                <a:spcPts val="600"/>
              </a:spcBef>
            </a:pPr>
            <a:r>
              <a:rPr lang="en-US" sz="1800" b="1">
                <a:solidFill>
                  <a:srgbClr val="1F1F1F"/>
                </a:solidFill>
                <a:latin typeface="Google Sans"/>
              </a:rPr>
              <a:t>Message</a:t>
            </a:r>
            <a:r>
              <a:rPr lang="en-US" sz="1800" b="1" i="0">
                <a:solidFill>
                  <a:srgbClr val="1F1F1F"/>
                </a:solidFill>
                <a:effectLst/>
                <a:latin typeface="Google Sans"/>
              </a:rPr>
              <a:t> Switching:</a:t>
            </a:r>
            <a:endParaRPr lang="en-US" sz="1800" b="0" i="0">
              <a:solidFill>
                <a:srgbClr val="1F1F1F"/>
              </a:solidFill>
              <a:effectLst/>
              <a:latin typeface="Google Sans"/>
            </a:endParaRPr>
          </a:p>
          <a:p>
            <a:pPr algn="l">
              <a:spcBef>
                <a:spcPts val="600"/>
              </a:spcBef>
              <a:buFont typeface="Arial" panose="020B0604020202020204" pitchFamily="34" charset="0"/>
              <a:buChar char="•"/>
            </a:pPr>
            <a:r>
              <a:rPr lang="en-US" sz="1800" i="0">
                <a:solidFill>
                  <a:srgbClr val="1F1F1F"/>
                </a:solidFill>
                <a:effectLst/>
                <a:latin typeface="Google Sans"/>
              </a:rPr>
              <a:t>No dedicated path: Message switching doesn't create a direct connection between sender and receiver.</a:t>
            </a:r>
          </a:p>
          <a:p>
            <a:pPr algn="l">
              <a:spcBef>
                <a:spcPts val="600"/>
              </a:spcBef>
              <a:buFont typeface="Arial" panose="020B0604020202020204" pitchFamily="34" charset="0"/>
              <a:buChar char="•"/>
            </a:pPr>
            <a:r>
              <a:rPr lang="en-US" sz="1800" i="0">
                <a:solidFill>
                  <a:srgbClr val="1F1F1F"/>
                </a:solidFill>
                <a:effectLst/>
                <a:latin typeface="Google Sans"/>
              </a:rPr>
              <a:t>Store and forward: Messages are stored at intermediate nodes until a free route to the next node is available.</a:t>
            </a:r>
          </a:p>
          <a:p>
            <a:pPr algn="l">
              <a:spcBef>
                <a:spcPts val="600"/>
              </a:spcBef>
              <a:buFont typeface="Arial" panose="020B0604020202020204" pitchFamily="34" charset="0"/>
              <a:buChar char="•"/>
            </a:pPr>
            <a:r>
              <a:rPr lang="en-US" sz="1800" i="0">
                <a:solidFill>
                  <a:srgbClr val="1F1F1F"/>
                </a:solidFill>
                <a:effectLst/>
                <a:latin typeface="Google Sans"/>
              </a:rPr>
              <a:t>High storage requirements: Nodes need large memory to store messages before forwarding.</a:t>
            </a:r>
          </a:p>
          <a:p>
            <a:pPr algn="l">
              <a:spcBef>
                <a:spcPts val="600"/>
              </a:spcBef>
              <a:buFont typeface="Arial" panose="020B0604020202020204" pitchFamily="34" charset="0"/>
              <a:buChar char="•"/>
            </a:pPr>
            <a:r>
              <a:rPr lang="en-US" sz="1800" i="0">
                <a:solidFill>
                  <a:srgbClr val="1F1F1F"/>
                </a:solidFill>
                <a:effectLst/>
                <a:latin typeface="Google Sans"/>
              </a:rPr>
              <a:t>Delays: Storing and forwarding messages introduces delays in communication.</a:t>
            </a:r>
          </a:p>
          <a:p>
            <a:pPr algn="l">
              <a:spcBef>
                <a:spcPts val="600"/>
              </a:spcBef>
              <a:buFont typeface="Arial" panose="020B0604020202020204" pitchFamily="34" charset="0"/>
              <a:buChar char="•"/>
            </a:pPr>
            <a:r>
              <a:rPr lang="en-US" sz="1800" i="0">
                <a:solidFill>
                  <a:srgbClr val="1F1F1F"/>
                </a:solidFill>
                <a:effectLst/>
                <a:latin typeface="Google Sans"/>
              </a:rPr>
              <a:t>Not for real-time: Delays make message switching unsuitable for interactive applications.</a:t>
            </a:r>
          </a:p>
          <a:p>
            <a:pPr algn="l">
              <a:spcBef>
                <a:spcPts val="600"/>
              </a:spcBef>
              <a:buFont typeface="Arial" panose="020B0604020202020204" pitchFamily="34" charset="0"/>
              <a:buChar char="•"/>
            </a:pPr>
            <a:r>
              <a:rPr lang="en-US" sz="1800" i="0">
                <a:solidFill>
                  <a:srgbClr val="1F1F1F"/>
                </a:solidFill>
                <a:effectLst/>
                <a:latin typeface="Google Sans"/>
              </a:rPr>
              <a:t>Obsolete in networks: Message switching is rarely used in modern computer networks due to its limitations.</a:t>
            </a:r>
          </a:p>
          <a:p>
            <a:pPr marL="0" indent="0" algn="l">
              <a:spcBef>
                <a:spcPts val="600"/>
              </a:spcBef>
              <a:buNone/>
            </a:pPr>
            <a:endParaRPr lang="en-US" sz="1800" b="0" i="0">
              <a:solidFill>
                <a:srgbClr val="1F1F1F"/>
              </a:solidFill>
              <a:effectLst/>
              <a:latin typeface="Google Sans"/>
            </a:endParaRPr>
          </a:p>
        </p:txBody>
      </p:sp>
    </p:spTree>
    <p:extLst>
      <p:ext uri="{BB962C8B-B14F-4D97-AF65-F5344CB8AC3E}">
        <p14:creationId xmlns:p14="http://schemas.microsoft.com/office/powerpoint/2010/main" val="3839094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Data Transmission and Data networking</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1052702"/>
            <a:ext cx="7543800" cy="3881248"/>
          </a:xfrm>
        </p:spPr>
        <p:txBody>
          <a:bodyPr>
            <a:noAutofit/>
          </a:bodyPr>
          <a:lstStyle/>
          <a:p>
            <a:pPr algn="l">
              <a:spcBef>
                <a:spcPts val="600"/>
              </a:spcBef>
            </a:pPr>
            <a:r>
              <a:rPr lang="en-US" sz="1800" b="1" i="0" dirty="0">
                <a:solidFill>
                  <a:srgbClr val="1F1F1F"/>
                </a:solidFill>
                <a:effectLst/>
                <a:latin typeface="Google Sans"/>
              </a:rPr>
              <a:t>Packet Switching:</a:t>
            </a:r>
            <a:endParaRPr lang="en-US" sz="1800" b="0" i="0" dirty="0">
              <a:solidFill>
                <a:srgbClr val="1F1F1F"/>
              </a:solidFill>
              <a:effectLst/>
              <a:latin typeface="Google Sans"/>
            </a:endParaRPr>
          </a:p>
          <a:p>
            <a:pPr algn="l">
              <a:buFont typeface="Arial" panose="020B0604020202020204" pitchFamily="34" charset="0"/>
              <a:buChar char="•"/>
            </a:pPr>
            <a:r>
              <a:rPr lang="en-US" sz="2000" b="0" i="0" dirty="0">
                <a:solidFill>
                  <a:srgbClr val="1F1F1F"/>
                </a:solidFill>
                <a:effectLst/>
                <a:latin typeface="Google Sans"/>
              </a:rPr>
              <a:t>Breaks messages into smaller, numbered packets for transmission.</a:t>
            </a:r>
          </a:p>
          <a:p>
            <a:pPr algn="l">
              <a:buFont typeface="Arial" panose="020B0604020202020204" pitchFamily="34" charset="0"/>
              <a:buChar char="•"/>
            </a:pPr>
            <a:r>
              <a:rPr lang="en-US" sz="2000" b="0" i="0" dirty="0">
                <a:solidFill>
                  <a:srgbClr val="1F1F1F"/>
                </a:solidFill>
                <a:effectLst/>
                <a:latin typeface="Google Sans"/>
              </a:rPr>
              <a:t>No dedicated path reserved; packets can take different routes.</a:t>
            </a:r>
          </a:p>
          <a:p>
            <a:pPr algn="l">
              <a:buFont typeface="Arial" panose="020B0604020202020204" pitchFamily="34" charset="0"/>
              <a:buChar char="•"/>
            </a:pPr>
            <a:r>
              <a:rPr lang="en-US" sz="2000" b="0" i="0" dirty="0">
                <a:solidFill>
                  <a:srgbClr val="1F1F1F"/>
                </a:solidFill>
                <a:effectLst/>
                <a:latin typeface="Google Sans"/>
              </a:rPr>
              <a:t>Packets contain data and addressing information for reassembly at the destination.</a:t>
            </a:r>
          </a:p>
          <a:p>
            <a:pPr algn="l">
              <a:buFont typeface="Arial" panose="020B0604020202020204" pitchFamily="34" charset="0"/>
              <a:buChar char="•"/>
            </a:pPr>
            <a:r>
              <a:rPr lang="en-US" sz="2000" b="0" i="0" dirty="0">
                <a:solidFill>
                  <a:srgbClr val="1F1F1F"/>
                </a:solidFill>
                <a:effectLst/>
                <a:latin typeface="Google Sans"/>
              </a:rPr>
              <a:t>Efficient for interactive traffic due to smaller packet size and reduced delays.</a:t>
            </a:r>
          </a:p>
          <a:p>
            <a:pPr algn="l">
              <a:buFont typeface="Arial" panose="020B0604020202020204" pitchFamily="34" charset="0"/>
              <a:buChar char="•"/>
            </a:pPr>
            <a:r>
              <a:rPr lang="en-US" sz="2000" b="0" i="0" dirty="0">
                <a:solidFill>
                  <a:srgbClr val="1F1F1F"/>
                </a:solidFill>
                <a:effectLst/>
                <a:latin typeface="Google Sans"/>
              </a:rPr>
              <a:t>No dedicated links needed, shares network resources efficiently.</a:t>
            </a:r>
          </a:p>
          <a:p>
            <a:pPr algn="l">
              <a:buFont typeface="Arial" panose="020B0604020202020204" pitchFamily="34" charset="0"/>
              <a:buChar char="•"/>
            </a:pPr>
            <a:r>
              <a:rPr lang="en-US" sz="2000" b="0" i="0" dirty="0">
                <a:solidFill>
                  <a:srgbClr val="1F1F1F"/>
                </a:solidFill>
                <a:effectLst/>
                <a:latin typeface="Google Sans"/>
              </a:rPr>
              <a:t>Commonly used in computer networks like the internet.</a:t>
            </a:r>
          </a:p>
          <a:p>
            <a:pPr marL="0" indent="0" algn="l">
              <a:spcBef>
                <a:spcPts val="600"/>
              </a:spcBef>
              <a:buNone/>
            </a:pPr>
            <a:endParaRPr lang="en-US" sz="1800" b="0" i="0" dirty="0">
              <a:solidFill>
                <a:srgbClr val="1F1F1F"/>
              </a:solidFill>
              <a:effectLst/>
              <a:latin typeface="Google Sans"/>
            </a:endParaRPr>
          </a:p>
        </p:txBody>
      </p:sp>
    </p:spTree>
    <p:extLst>
      <p:ext uri="{BB962C8B-B14F-4D97-AF65-F5344CB8AC3E}">
        <p14:creationId xmlns:p14="http://schemas.microsoft.com/office/powerpoint/2010/main" val="3388239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Computer Network</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1052702"/>
            <a:ext cx="7543800" cy="3881248"/>
          </a:xfrm>
        </p:spPr>
        <p:txBody>
          <a:bodyPr>
            <a:noAutofit/>
          </a:bodyPr>
          <a:lstStyle/>
          <a:p>
            <a:pPr marL="0" indent="0" algn="l">
              <a:spcBef>
                <a:spcPts val="600"/>
              </a:spcBef>
              <a:buNone/>
            </a:pPr>
            <a:r>
              <a:rPr lang="en-US" sz="2000" b="1" i="0">
                <a:solidFill>
                  <a:srgbClr val="1F1F1F"/>
                </a:solidFill>
                <a:effectLst/>
                <a:latin typeface="Google Sans"/>
              </a:rPr>
              <a:t>Network Topologies/LAN Topologies</a:t>
            </a:r>
            <a:endParaRPr lang="en-US" sz="2000" b="0" i="0">
              <a:solidFill>
                <a:srgbClr val="1F1F1F"/>
              </a:solidFill>
              <a:effectLst/>
              <a:latin typeface="Google Sans"/>
            </a:endParaRPr>
          </a:p>
          <a:p>
            <a:pPr algn="l">
              <a:buFont typeface="Arial" panose="020B0604020202020204" pitchFamily="34" charset="0"/>
              <a:buChar char="•"/>
            </a:pPr>
            <a:r>
              <a:rPr lang="en-US" sz="2000" b="0" i="0">
                <a:solidFill>
                  <a:srgbClr val="1F1F1F"/>
                </a:solidFill>
                <a:effectLst/>
                <a:latin typeface="Google Sans"/>
              </a:rPr>
              <a:t>A network topology refers to the geometric layout of how devices are interconnected in a network</a:t>
            </a:r>
          </a:p>
          <a:p>
            <a:pPr algn="l">
              <a:buFont typeface="Arial" panose="020B0604020202020204" pitchFamily="34" charset="0"/>
              <a:buChar char="•"/>
            </a:pPr>
            <a:r>
              <a:rPr lang="en-US" sz="2000">
                <a:solidFill>
                  <a:srgbClr val="1F1F1F"/>
                </a:solidFill>
                <a:latin typeface="Google Sans"/>
              </a:rPr>
              <a:t>There are different types of network topologies that are used in a network.</a:t>
            </a:r>
          </a:p>
          <a:p>
            <a:pPr algn="l">
              <a:buFont typeface="Arial" panose="020B0604020202020204" pitchFamily="34" charset="0"/>
              <a:buChar char="•"/>
            </a:pPr>
            <a:r>
              <a:rPr lang="en-US" sz="2000" b="0" i="0">
                <a:solidFill>
                  <a:srgbClr val="1F1F1F"/>
                </a:solidFill>
                <a:effectLst/>
                <a:latin typeface="Google Sans"/>
              </a:rPr>
              <a:t>Commonly used in LAN are:</a:t>
            </a:r>
            <a:endParaRPr lang="en-US" sz="2000">
              <a:solidFill>
                <a:srgbClr val="1F1F1F"/>
              </a:solidFill>
              <a:latin typeface="Google Sans"/>
            </a:endParaRPr>
          </a:p>
          <a:p>
            <a:pPr algn="l">
              <a:buFont typeface="Wingdings" panose="05000000000000000000" pitchFamily="2" charset="2"/>
              <a:buChar char="Ø"/>
            </a:pPr>
            <a:r>
              <a:rPr lang="en-US" sz="2000" b="0" i="0">
                <a:solidFill>
                  <a:srgbClr val="1F1F1F"/>
                </a:solidFill>
                <a:effectLst/>
                <a:latin typeface="Google Sans"/>
              </a:rPr>
              <a:t>Bus Topology</a:t>
            </a:r>
          </a:p>
          <a:p>
            <a:pPr algn="l">
              <a:buFont typeface="Wingdings" panose="05000000000000000000" pitchFamily="2" charset="2"/>
              <a:buChar char="Ø"/>
            </a:pPr>
            <a:r>
              <a:rPr lang="en-US" sz="2000">
                <a:solidFill>
                  <a:srgbClr val="1F1F1F"/>
                </a:solidFill>
                <a:latin typeface="Google Sans"/>
              </a:rPr>
              <a:t>Star Topology</a:t>
            </a:r>
          </a:p>
          <a:p>
            <a:pPr algn="l">
              <a:buFont typeface="Wingdings" panose="05000000000000000000" pitchFamily="2" charset="2"/>
              <a:buChar char="Ø"/>
            </a:pPr>
            <a:r>
              <a:rPr lang="en-US" sz="2000" b="0" i="0">
                <a:solidFill>
                  <a:srgbClr val="1F1F1F"/>
                </a:solidFill>
                <a:effectLst/>
                <a:latin typeface="Google Sans"/>
              </a:rPr>
              <a:t>Ring Topology</a:t>
            </a:r>
          </a:p>
        </p:txBody>
      </p:sp>
    </p:spTree>
    <p:extLst>
      <p:ext uri="{BB962C8B-B14F-4D97-AF65-F5344CB8AC3E}">
        <p14:creationId xmlns:p14="http://schemas.microsoft.com/office/powerpoint/2010/main" val="1389504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Computer Network</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941358"/>
            <a:ext cx="7543800" cy="3992591"/>
          </a:xfrm>
        </p:spPr>
        <p:txBody>
          <a:bodyPr>
            <a:noAutofit/>
          </a:bodyPr>
          <a:lstStyle/>
          <a:p>
            <a:pPr marL="0" indent="0" algn="l">
              <a:spcBef>
                <a:spcPts val="600"/>
              </a:spcBef>
              <a:buNone/>
            </a:pPr>
            <a:r>
              <a:rPr lang="en-US" sz="2000" b="1" i="0">
                <a:solidFill>
                  <a:srgbClr val="1F1F1F"/>
                </a:solidFill>
                <a:effectLst/>
                <a:latin typeface="Google Sans"/>
              </a:rPr>
              <a:t>Bus Topology</a:t>
            </a:r>
          </a:p>
          <a:p>
            <a:pPr algn="l">
              <a:buFont typeface="Arial" panose="020B0604020202020204" pitchFamily="34" charset="0"/>
              <a:buChar char="•"/>
            </a:pPr>
            <a:r>
              <a:rPr lang="en-US" sz="2000" b="1" i="0">
                <a:solidFill>
                  <a:srgbClr val="1F1F1F"/>
                </a:solidFill>
                <a:effectLst/>
                <a:latin typeface="Google Sans"/>
              </a:rPr>
              <a:t>Features:</a:t>
            </a:r>
            <a:r>
              <a:rPr lang="en-US" sz="2000" b="0" i="0">
                <a:solidFill>
                  <a:srgbClr val="1F1F1F"/>
                </a:solidFill>
                <a:effectLst/>
                <a:latin typeface="Google Sans"/>
              </a:rPr>
              <a:t> All devices are connected to a single central cable, the backbone. Requires terminators at each end to prevent signal bounce.</a:t>
            </a:r>
          </a:p>
          <a:p>
            <a:pPr algn="l">
              <a:buFont typeface="Arial" panose="020B0604020202020204" pitchFamily="34" charset="0"/>
              <a:buChar char="•"/>
            </a:pPr>
            <a:r>
              <a:rPr lang="en-US" sz="2000" b="1" i="0">
                <a:solidFill>
                  <a:srgbClr val="1F1F1F"/>
                </a:solidFill>
                <a:effectLst/>
                <a:latin typeface="Google Sans"/>
              </a:rPr>
              <a:t>Advantages:</a:t>
            </a:r>
            <a:endParaRPr lang="en-US" sz="2000" b="0" i="0">
              <a:solidFill>
                <a:srgbClr val="1F1F1F"/>
              </a:solidFill>
              <a:effectLst/>
              <a:latin typeface="Google Sans"/>
            </a:endParaRPr>
          </a:p>
          <a:p>
            <a:pPr marL="742950" lvl="1" indent="-285750" algn="l">
              <a:buFont typeface="Arial" panose="020B0604020202020204" pitchFamily="34" charset="0"/>
              <a:buChar char="•"/>
            </a:pPr>
            <a:r>
              <a:rPr lang="en-US" sz="2000" b="0" i="0">
                <a:solidFill>
                  <a:srgbClr val="1F1F1F"/>
                </a:solidFill>
                <a:effectLst/>
                <a:latin typeface="Google Sans"/>
              </a:rPr>
              <a:t>Simple and inexpensive to set up.</a:t>
            </a:r>
          </a:p>
          <a:p>
            <a:pPr marL="742950" lvl="1" indent="-285750" algn="l">
              <a:buFont typeface="Arial" panose="020B0604020202020204" pitchFamily="34" charset="0"/>
              <a:buChar char="•"/>
            </a:pPr>
            <a:r>
              <a:rPr lang="en-US" sz="2000" b="0" i="0">
                <a:solidFill>
                  <a:srgbClr val="1F1F1F"/>
                </a:solidFill>
                <a:effectLst/>
                <a:latin typeface="Google Sans"/>
              </a:rPr>
              <a:t>Easy to install and expand new devices.</a:t>
            </a:r>
          </a:p>
          <a:p>
            <a:pPr algn="l">
              <a:buFont typeface="Arial" panose="020B0604020202020204" pitchFamily="34" charset="0"/>
              <a:buChar char="•"/>
            </a:pPr>
            <a:r>
              <a:rPr lang="en-US" sz="2000" b="1" i="0">
                <a:solidFill>
                  <a:srgbClr val="1F1F1F"/>
                </a:solidFill>
                <a:effectLst/>
                <a:latin typeface="Google Sans"/>
              </a:rPr>
              <a:t>Disadvantages:</a:t>
            </a:r>
            <a:endParaRPr lang="en-US" sz="2000" b="0" i="0">
              <a:solidFill>
                <a:srgbClr val="1F1F1F"/>
              </a:solidFill>
              <a:effectLst/>
              <a:latin typeface="Google Sans"/>
            </a:endParaRPr>
          </a:p>
          <a:p>
            <a:pPr marL="742950" lvl="1" indent="-285750" algn="l">
              <a:buFont typeface="Arial" panose="020B0604020202020204" pitchFamily="34" charset="0"/>
              <a:buChar char="•"/>
            </a:pPr>
            <a:r>
              <a:rPr lang="en-US" sz="2000" b="0" i="0">
                <a:solidFill>
                  <a:srgbClr val="1F1F1F"/>
                </a:solidFill>
                <a:effectLst/>
                <a:latin typeface="Google Sans"/>
              </a:rPr>
              <a:t>A single cable failure disrupts the entire network.</a:t>
            </a:r>
          </a:p>
          <a:p>
            <a:pPr marL="742950" lvl="1" indent="-285750" algn="l">
              <a:buFont typeface="Arial" panose="020B0604020202020204" pitchFamily="34" charset="0"/>
              <a:buChar char="•"/>
            </a:pPr>
            <a:r>
              <a:rPr lang="en-US" sz="2000" b="0" i="0">
                <a:solidFill>
                  <a:srgbClr val="1F1F1F"/>
                </a:solidFill>
                <a:effectLst/>
                <a:latin typeface="Google Sans"/>
              </a:rPr>
              <a:t>Performance degrades as more devices are added due to signal collisions.</a:t>
            </a:r>
          </a:p>
          <a:p>
            <a:pPr marL="742950" lvl="1" indent="-285750" algn="l">
              <a:buFont typeface="Arial" panose="020B0604020202020204" pitchFamily="34" charset="0"/>
              <a:buChar char="•"/>
            </a:pPr>
            <a:r>
              <a:rPr lang="en-US" sz="2000" b="0" i="0">
                <a:solidFill>
                  <a:srgbClr val="1F1F1F"/>
                </a:solidFill>
                <a:effectLst/>
                <a:latin typeface="Google Sans"/>
              </a:rPr>
              <a:t>Troubleshooting can be difficult due to shared cable.</a:t>
            </a:r>
          </a:p>
        </p:txBody>
      </p:sp>
    </p:spTree>
    <p:extLst>
      <p:ext uri="{BB962C8B-B14F-4D97-AF65-F5344CB8AC3E}">
        <p14:creationId xmlns:p14="http://schemas.microsoft.com/office/powerpoint/2010/main" val="648133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Computer Network</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941358"/>
            <a:ext cx="7543800" cy="3992591"/>
          </a:xfrm>
        </p:spPr>
        <p:txBody>
          <a:bodyPr>
            <a:noAutofit/>
          </a:bodyPr>
          <a:lstStyle/>
          <a:p>
            <a:pPr marL="0" indent="0" algn="l">
              <a:spcBef>
                <a:spcPts val="600"/>
              </a:spcBef>
              <a:buNone/>
            </a:pPr>
            <a:r>
              <a:rPr lang="en-US" sz="2000" b="1" i="0">
                <a:solidFill>
                  <a:srgbClr val="1F1F1F"/>
                </a:solidFill>
                <a:effectLst/>
                <a:latin typeface="Google Sans"/>
              </a:rPr>
              <a:t>Bus Topology</a:t>
            </a:r>
          </a:p>
          <a:p>
            <a:pPr marL="0" indent="0" algn="l">
              <a:spcBef>
                <a:spcPts val="600"/>
              </a:spcBef>
              <a:buNone/>
            </a:pPr>
            <a:endParaRPr lang="en-US" sz="2000" b="1" i="0">
              <a:solidFill>
                <a:srgbClr val="1F1F1F"/>
              </a:solidFill>
              <a:effectLst/>
              <a:latin typeface="Google Sans"/>
            </a:endParaRPr>
          </a:p>
        </p:txBody>
      </p:sp>
      <p:pic>
        <p:nvPicPr>
          <p:cNvPr id="3" name="Picture 2" descr="Computer Network Topologies">
            <a:extLst>
              <a:ext uri="{FF2B5EF4-FFF2-40B4-BE49-F238E27FC236}">
                <a16:creationId xmlns:a16="http://schemas.microsoft.com/office/drawing/2014/main" id="{3F21BDAB-4E05-555A-4531-DC535609CF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540763"/>
            <a:ext cx="4914900" cy="2462911"/>
          </a:xfrm>
          <a:prstGeom prst="rect">
            <a:avLst/>
          </a:prstGeom>
          <a:noFill/>
          <a:ln>
            <a:noFill/>
          </a:ln>
        </p:spPr>
      </p:pic>
    </p:spTree>
    <p:extLst>
      <p:ext uri="{BB962C8B-B14F-4D97-AF65-F5344CB8AC3E}">
        <p14:creationId xmlns:p14="http://schemas.microsoft.com/office/powerpoint/2010/main" val="3520988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Computer Network</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941358"/>
            <a:ext cx="7543800" cy="3992591"/>
          </a:xfrm>
        </p:spPr>
        <p:txBody>
          <a:bodyPr>
            <a:noAutofit/>
          </a:bodyPr>
          <a:lstStyle/>
          <a:p>
            <a:pPr marL="0" indent="0" algn="l">
              <a:spcBef>
                <a:spcPts val="600"/>
              </a:spcBef>
              <a:buNone/>
            </a:pPr>
            <a:r>
              <a:rPr lang="en-US" sz="2000" b="1">
                <a:solidFill>
                  <a:srgbClr val="1F1F1F"/>
                </a:solidFill>
                <a:latin typeface="Google Sans"/>
              </a:rPr>
              <a:t>Ring</a:t>
            </a:r>
            <a:r>
              <a:rPr lang="en-US" sz="2000" b="1" i="0">
                <a:solidFill>
                  <a:srgbClr val="1F1F1F"/>
                </a:solidFill>
                <a:effectLst/>
                <a:latin typeface="Google Sans"/>
              </a:rPr>
              <a:t> Topology</a:t>
            </a:r>
          </a:p>
          <a:p>
            <a:pPr algn="l">
              <a:buFont typeface="Arial" panose="020B0604020202020204" pitchFamily="34" charset="0"/>
              <a:buChar char="•"/>
            </a:pPr>
            <a:r>
              <a:rPr lang="en-US" sz="2000" b="1" i="0">
                <a:solidFill>
                  <a:srgbClr val="1F1F1F"/>
                </a:solidFill>
                <a:effectLst/>
                <a:latin typeface="Google Sans"/>
              </a:rPr>
              <a:t>Features:</a:t>
            </a:r>
            <a:r>
              <a:rPr lang="en-US" sz="2000" b="0" i="0">
                <a:solidFill>
                  <a:srgbClr val="1F1F1F"/>
                </a:solidFill>
                <a:effectLst/>
                <a:latin typeface="Google Sans"/>
              </a:rPr>
              <a:t> Devices are connected in a closed loop, forming a ring. Each device acts as a repeater, receiving and retransmitting signals.</a:t>
            </a:r>
          </a:p>
          <a:p>
            <a:pPr algn="l">
              <a:buFont typeface="Arial" panose="020B0604020202020204" pitchFamily="34" charset="0"/>
              <a:buChar char="•"/>
            </a:pPr>
            <a:r>
              <a:rPr lang="en-US" sz="2000" b="1" i="0">
                <a:solidFill>
                  <a:srgbClr val="1F1F1F"/>
                </a:solidFill>
                <a:effectLst/>
                <a:latin typeface="Google Sans"/>
              </a:rPr>
              <a:t>Advantages:</a:t>
            </a:r>
            <a:endParaRPr lang="en-US" sz="2000" b="0" i="0">
              <a:solidFill>
                <a:srgbClr val="1F1F1F"/>
              </a:solidFill>
              <a:effectLst/>
              <a:latin typeface="Google Sans"/>
            </a:endParaRPr>
          </a:p>
          <a:p>
            <a:pPr marL="742950" lvl="1" indent="-285750" algn="l">
              <a:buFont typeface="Arial" panose="020B0604020202020204" pitchFamily="34" charset="0"/>
              <a:buChar char="•"/>
            </a:pPr>
            <a:r>
              <a:rPr lang="en-US" sz="2000" b="0" i="0">
                <a:solidFill>
                  <a:srgbClr val="1F1F1F"/>
                </a:solidFill>
                <a:effectLst/>
                <a:latin typeface="Google Sans"/>
              </a:rPr>
              <a:t>Ordered data flow avoids collisions seen in bus topology.</a:t>
            </a:r>
          </a:p>
          <a:p>
            <a:pPr marL="742950" lvl="1" indent="-285750" algn="l">
              <a:buFont typeface="Arial" panose="020B0604020202020204" pitchFamily="34" charset="0"/>
              <a:buChar char="•"/>
            </a:pPr>
            <a:r>
              <a:rPr lang="en-US" sz="2000" b="0" i="0">
                <a:solidFill>
                  <a:srgbClr val="1F1F1F"/>
                </a:solidFill>
                <a:effectLst/>
                <a:latin typeface="Google Sans"/>
              </a:rPr>
              <a:t>Relatively easy to expand the network.</a:t>
            </a:r>
          </a:p>
          <a:p>
            <a:pPr algn="l">
              <a:buFont typeface="Arial" panose="020B0604020202020204" pitchFamily="34" charset="0"/>
              <a:buChar char="•"/>
            </a:pPr>
            <a:r>
              <a:rPr lang="en-US" sz="2000" b="1" i="0">
                <a:solidFill>
                  <a:srgbClr val="1F1F1F"/>
                </a:solidFill>
                <a:effectLst/>
                <a:latin typeface="Google Sans"/>
              </a:rPr>
              <a:t>Disadvantages:</a:t>
            </a:r>
            <a:endParaRPr lang="en-US" sz="2000" b="0" i="0">
              <a:solidFill>
                <a:srgbClr val="1F1F1F"/>
              </a:solidFill>
              <a:effectLst/>
              <a:latin typeface="Google Sans"/>
            </a:endParaRPr>
          </a:p>
          <a:p>
            <a:pPr marL="742950" lvl="1" indent="-285750" algn="l">
              <a:buFont typeface="Arial" panose="020B0604020202020204" pitchFamily="34" charset="0"/>
              <a:buChar char="•"/>
            </a:pPr>
            <a:r>
              <a:rPr lang="en-US" sz="2000" b="0" i="0">
                <a:solidFill>
                  <a:srgbClr val="1F1F1F"/>
                </a:solidFill>
                <a:effectLst/>
                <a:latin typeface="Google Sans"/>
              </a:rPr>
              <a:t>A single device failure disrupts the entire network.</a:t>
            </a:r>
          </a:p>
          <a:p>
            <a:pPr marL="742950" lvl="1" indent="-285750" algn="l">
              <a:buFont typeface="Arial" panose="020B0604020202020204" pitchFamily="34" charset="0"/>
              <a:buChar char="•"/>
            </a:pPr>
            <a:r>
              <a:rPr lang="en-US" sz="2000" b="0" i="0">
                <a:solidFill>
                  <a:srgbClr val="1F1F1F"/>
                </a:solidFill>
                <a:effectLst/>
                <a:latin typeface="Google Sans"/>
              </a:rPr>
              <a:t>Adding or removing devices requires taking down the network.</a:t>
            </a:r>
          </a:p>
          <a:p>
            <a:pPr marL="742950" lvl="1" indent="-285750" algn="l">
              <a:buFont typeface="Arial" panose="020B0604020202020204" pitchFamily="34" charset="0"/>
              <a:buChar char="•"/>
            </a:pPr>
            <a:r>
              <a:rPr lang="en-US" sz="2000" b="0" i="0">
                <a:solidFill>
                  <a:srgbClr val="1F1F1F"/>
                </a:solidFill>
                <a:effectLst/>
                <a:latin typeface="Google Sans"/>
              </a:rPr>
              <a:t>Troubleshooting can be complex due to the closed loop.</a:t>
            </a:r>
          </a:p>
        </p:txBody>
      </p:sp>
    </p:spTree>
    <p:extLst>
      <p:ext uri="{BB962C8B-B14F-4D97-AF65-F5344CB8AC3E}">
        <p14:creationId xmlns:p14="http://schemas.microsoft.com/office/powerpoint/2010/main" val="1125706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Computer Network</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941358"/>
            <a:ext cx="7543800" cy="3992591"/>
          </a:xfrm>
        </p:spPr>
        <p:txBody>
          <a:bodyPr>
            <a:noAutofit/>
          </a:bodyPr>
          <a:lstStyle/>
          <a:p>
            <a:pPr marL="0" indent="0" algn="l">
              <a:spcBef>
                <a:spcPts val="600"/>
              </a:spcBef>
              <a:buNone/>
            </a:pPr>
            <a:r>
              <a:rPr lang="en-US" sz="2000" b="1">
                <a:solidFill>
                  <a:srgbClr val="1F1F1F"/>
                </a:solidFill>
                <a:latin typeface="Google Sans"/>
              </a:rPr>
              <a:t>Ring</a:t>
            </a:r>
            <a:r>
              <a:rPr lang="en-US" sz="2000" b="1" i="0">
                <a:solidFill>
                  <a:srgbClr val="1F1F1F"/>
                </a:solidFill>
                <a:effectLst/>
                <a:latin typeface="Google Sans"/>
              </a:rPr>
              <a:t> Topology</a:t>
            </a:r>
          </a:p>
          <a:p>
            <a:pPr marL="0" indent="0" algn="l">
              <a:buNone/>
            </a:pPr>
            <a:endParaRPr lang="en-US" sz="2000" b="0" i="0">
              <a:solidFill>
                <a:srgbClr val="1F1F1F"/>
              </a:solidFill>
              <a:effectLst/>
              <a:latin typeface="Google Sans"/>
            </a:endParaRPr>
          </a:p>
        </p:txBody>
      </p:sp>
      <p:pic>
        <p:nvPicPr>
          <p:cNvPr id="3" name="Picture 2" descr="star vs ring topology">
            <a:extLst>
              <a:ext uri="{FF2B5EF4-FFF2-40B4-BE49-F238E27FC236}">
                <a16:creationId xmlns:a16="http://schemas.microsoft.com/office/drawing/2014/main" id="{5084B009-F12D-ED9D-D316-0892495836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2625" y="1652361"/>
            <a:ext cx="3990975" cy="2675163"/>
          </a:xfrm>
          <a:prstGeom prst="rect">
            <a:avLst/>
          </a:prstGeom>
          <a:noFill/>
          <a:ln>
            <a:noFill/>
          </a:ln>
        </p:spPr>
      </p:pic>
    </p:spTree>
    <p:extLst>
      <p:ext uri="{BB962C8B-B14F-4D97-AF65-F5344CB8AC3E}">
        <p14:creationId xmlns:p14="http://schemas.microsoft.com/office/powerpoint/2010/main" val="3812082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Computer Network</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941358"/>
            <a:ext cx="7543800" cy="3992591"/>
          </a:xfrm>
        </p:spPr>
        <p:txBody>
          <a:bodyPr>
            <a:noAutofit/>
          </a:bodyPr>
          <a:lstStyle/>
          <a:p>
            <a:pPr marL="0" indent="0" algn="l">
              <a:spcBef>
                <a:spcPts val="600"/>
              </a:spcBef>
              <a:buNone/>
            </a:pPr>
            <a:r>
              <a:rPr lang="en-US" sz="2000" b="1" i="0">
                <a:solidFill>
                  <a:srgbClr val="1F1F1F"/>
                </a:solidFill>
                <a:effectLst/>
                <a:latin typeface="Google Sans"/>
              </a:rPr>
              <a:t>Star Topology</a:t>
            </a:r>
          </a:p>
          <a:p>
            <a:pPr algn="l">
              <a:buFont typeface="Arial" panose="020B0604020202020204" pitchFamily="34" charset="0"/>
              <a:buChar char="•"/>
            </a:pPr>
            <a:r>
              <a:rPr lang="en-US" sz="2000" b="1" i="0">
                <a:solidFill>
                  <a:srgbClr val="1F1F1F"/>
                </a:solidFill>
                <a:effectLst/>
                <a:latin typeface="Google Sans"/>
              </a:rPr>
              <a:t>Features:</a:t>
            </a:r>
            <a:r>
              <a:rPr lang="en-US" sz="2000" b="0" i="0">
                <a:solidFill>
                  <a:srgbClr val="1F1F1F"/>
                </a:solidFill>
                <a:effectLst/>
                <a:latin typeface="Google Sans"/>
              </a:rPr>
              <a:t> Devices are connected individually to a central hub or switch. The central device manages data flow and communication.</a:t>
            </a:r>
          </a:p>
          <a:p>
            <a:pPr algn="l">
              <a:buFont typeface="Arial" panose="020B0604020202020204" pitchFamily="34" charset="0"/>
              <a:buChar char="•"/>
            </a:pPr>
            <a:r>
              <a:rPr lang="en-US" sz="2000" b="1" i="0">
                <a:solidFill>
                  <a:srgbClr val="1F1F1F"/>
                </a:solidFill>
                <a:effectLst/>
                <a:latin typeface="Google Sans"/>
              </a:rPr>
              <a:t>Advantages:</a:t>
            </a:r>
            <a:endParaRPr lang="en-US" sz="2000" b="0" i="0">
              <a:solidFill>
                <a:srgbClr val="1F1F1F"/>
              </a:solidFill>
              <a:effectLst/>
              <a:latin typeface="Google Sans"/>
            </a:endParaRPr>
          </a:p>
          <a:p>
            <a:pPr marL="742950" lvl="1" indent="-285750" algn="l">
              <a:buFont typeface="Arial" panose="020B0604020202020204" pitchFamily="34" charset="0"/>
              <a:buChar char="•"/>
            </a:pPr>
            <a:r>
              <a:rPr lang="en-US" sz="2000" b="0" i="0">
                <a:solidFill>
                  <a:srgbClr val="1F1F1F"/>
                </a:solidFill>
                <a:effectLst/>
                <a:latin typeface="Google Sans"/>
              </a:rPr>
              <a:t>Most reliable: Failure of one device doesn't affect others.</a:t>
            </a:r>
          </a:p>
          <a:p>
            <a:pPr marL="742950" lvl="1" indent="-285750" algn="l">
              <a:buFont typeface="Arial" panose="020B0604020202020204" pitchFamily="34" charset="0"/>
              <a:buChar char="•"/>
            </a:pPr>
            <a:r>
              <a:rPr lang="en-US" sz="2000" b="0" i="0">
                <a:solidFill>
                  <a:srgbClr val="1F1F1F"/>
                </a:solidFill>
                <a:effectLst/>
                <a:latin typeface="Google Sans"/>
              </a:rPr>
              <a:t>Easier to troubleshoot and isolate problems.</a:t>
            </a:r>
          </a:p>
          <a:p>
            <a:pPr marL="742950" lvl="1" indent="-285750" algn="l">
              <a:buFont typeface="Arial" panose="020B0604020202020204" pitchFamily="34" charset="0"/>
              <a:buChar char="•"/>
            </a:pPr>
            <a:r>
              <a:rPr lang="en-US" sz="2000" b="0" i="0">
                <a:solidFill>
                  <a:srgbClr val="1F1F1F"/>
                </a:solidFill>
                <a:effectLst/>
                <a:latin typeface="Google Sans"/>
              </a:rPr>
              <a:t>Scalable: New devices can be added easily without affecting the network.</a:t>
            </a:r>
          </a:p>
          <a:p>
            <a:pPr algn="l">
              <a:buFont typeface="Arial" panose="020B0604020202020204" pitchFamily="34" charset="0"/>
              <a:buChar char="•"/>
            </a:pPr>
            <a:r>
              <a:rPr lang="en-US" sz="2000" b="1" i="0">
                <a:solidFill>
                  <a:srgbClr val="1F1F1F"/>
                </a:solidFill>
                <a:effectLst/>
                <a:latin typeface="Google Sans"/>
              </a:rPr>
              <a:t>Disadvantages:</a:t>
            </a:r>
            <a:endParaRPr lang="en-US" sz="2000" b="0" i="0">
              <a:solidFill>
                <a:srgbClr val="1F1F1F"/>
              </a:solidFill>
              <a:effectLst/>
              <a:latin typeface="Google Sans"/>
            </a:endParaRPr>
          </a:p>
          <a:p>
            <a:pPr marL="742950" lvl="1" indent="-285750" algn="l">
              <a:buFont typeface="Arial" panose="020B0604020202020204" pitchFamily="34" charset="0"/>
              <a:buChar char="•"/>
            </a:pPr>
            <a:r>
              <a:rPr lang="en-US" sz="2000" b="0" i="0">
                <a:solidFill>
                  <a:srgbClr val="1F1F1F"/>
                </a:solidFill>
                <a:effectLst/>
                <a:latin typeface="Google Sans"/>
              </a:rPr>
              <a:t>More expensive to set up due to additional cabling required.</a:t>
            </a:r>
          </a:p>
          <a:p>
            <a:pPr marL="742950" lvl="1" indent="-285750" algn="l">
              <a:buFont typeface="Arial" panose="020B0604020202020204" pitchFamily="34" charset="0"/>
              <a:buChar char="•"/>
            </a:pPr>
            <a:r>
              <a:rPr lang="en-US" sz="2000" b="0" i="0">
                <a:solidFill>
                  <a:srgbClr val="1F1F1F"/>
                </a:solidFill>
                <a:effectLst/>
                <a:latin typeface="Google Sans"/>
              </a:rPr>
              <a:t>Relies on the central device, which can be a single point of failure if it malfunctions.</a:t>
            </a:r>
          </a:p>
        </p:txBody>
      </p:sp>
    </p:spTree>
    <p:extLst>
      <p:ext uri="{BB962C8B-B14F-4D97-AF65-F5344CB8AC3E}">
        <p14:creationId xmlns:p14="http://schemas.microsoft.com/office/powerpoint/2010/main" val="409014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Computer Network</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941358"/>
            <a:ext cx="7543800" cy="3992591"/>
          </a:xfrm>
        </p:spPr>
        <p:txBody>
          <a:bodyPr>
            <a:noAutofit/>
          </a:bodyPr>
          <a:lstStyle/>
          <a:p>
            <a:pPr marL="0" indent="0" algn="l">
              <a:spcBef>
                <a:spcPts val="600"/>
              </a:spcBef>
              <a:buNone/>
            </a:pPr>
            <a:r>
              <a:rPr lang="en-US" sz="2000" b="1" i="0">
                <a:solidFill>
                  <a:srgbClr val="1F1F1F"/>
                </a:solidFill>
                <a:effectLst/>
                <a:latin typeface="Google Sans"/>
              </a:rPr>
              <a:t>Star Topology</a:t>
            </a:r>
          </a:p>
          <a:p>
            <a:pPr marL="0" indent="0" algn="l">
              <a:spcBef>
                <a:spcPts val="600"/>
              </a:spcBef>
              <a:buNone/>
            </a:pPr>
            <a:endParaRPr lang="en-US" sz="2000" b="1" i="0">
              <a:solidFill>
                <a:srgbClr val="1F1F1F"/>
              </a:solidFill>
              <a:effectLst/>
              <a:latin typeface="Google Sans"/>
            </a:endParaRPr>
          </a:p>
        </p:txBody>
      </p:sp>
      <p:pic>
        <p:nvPicPr>
          <p:cNvPr id="3" name="Picture 2" descr="star vs ring topology">
            <a:extLst>
              <a:ext uri="{FF2B5EF4-FFF2-40B4-BE49-F238E27FC236}">
                <a16:creationId xmlns:a16="http://schemas.microsoft.com/office/drawing/2014/main" id="{28918469-F6E2-2E90-E232-59054A0AE8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1602486"/>
            <a:ext cx="3524250" cy="2988564"/>
          </a:xfrm>
          <a:prstGeom prst="rect">
            <a:avLst/>
          </a:prstGeom>
          <a:noFill/>
          <a:ln>
            <a:noFill/>
          </a:ln>
        </p:spPr>
      </p:pic>
    </p:spTree>
    <p:extLst>
      <p:ext uri="{BB962C8B-B14F-4D97-AF65-F5344CB8AC3E}">
        <p14:creationId xmlns:p14="http://schemas.microsoft.com/office/powerpoint/2010/main" val="2045090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7" name="Shape 37"/>
          <p:cNvSpPr txBox="1">
            <a:spLocks noGrp="1"/>
          </p:cNvSpPr>
          <p:nvPr>
            <p:ph idx="1"/>
          </p:nvPr>
        </p:nvSpPr>
        <p:spPr>
          <a:xfrm>
            <a:off x="457200" y="1047750"/>
            <a:ext cx="7696200" cy="3429001"/>
          </a:xfrm>
          <a:prstGeom prst="rect">
            <a:avLst/>
          </a:prstGeom>
        </p:spPr>
        <p:txBody>
          <a:bodyPr lIns="91425" tIns="91425" rIns="91425" bIns="91425" anchor="t" anchorCtr="0">
            <a:noAutofit/>
          </a:bodyPr>
          <a:lstStyle/>
          <a:p>
            <a:pPr marL="342900" lvl="0" indent="-342900">
              <a:buFont typeface="Wingdings" panose="05000000000000000000" pitchFamily="2" charset="2"/>
              <a:buChar char="q"/>
            </a:pPr>
            <a:r>
              <a:rPr lang="en-US" sz="2000" b="1"/>
              <a:t>Communication Modes:</a:t>
            </a:r>
          </a:p>
          <a:p>
            <a:pPr>
              <a:buFont typeface="Wingdings" panose="05000000000000000000" pitchFamily="2" charset="2"/>
              <a:buChar char="Ø"/>
            </a:pPr>
            <a:r>
              <a:rPr lang="en-US" sz="2000"/>
              <a:t>Communication between devices can be:</a:t>
            </a:r>
          </a:p>
          <a:p>
            <a:pPr lvl="1">
              <a:spcBef>
                <a:spcPts val="900"/>
              </a:spcBef>
            </a:pPr>
            <a:r>
              <a:rPr lang="en-US" sz="2000"/>
              <a:t>Simplex: One-way communication (e.g., a keyboard sending data to a computer).</a:t>
            </a:r>
          </a:p>
          <a:p>
            <a:pPr lvl="1">
              <a:spcBef>
                <a:spcPts val="900"/>
              </a:spcBef>
            </a:pPr>
            <a:r>
              <a:rPr lang="en-US" sz="2000"/>
              <a:t>Half-duplex: Two-way communication, but only one device can transmit at a time (e.g., a walkie-talkie).</a:t>
            </a:r>
          </a:p>
          <a:p>
            <a:pPr lvl="1">
              <a:spcBef>
                <a:spcPts val="900"/>
              </a:spcBef>
            </a:pPr>
            <a:r>
              <a:rPr lang="en-US" sz="2000"/>
              <a:t>Full-duplex: Two-way communication where both devices can transmit and receive simultaneously (e.g., a telephone conversation).</a:t>
            </a:r>
          </a:p>
        </p:txBody>
      </p:sp>
      <p:sp>
        <p:nvSpPr>
          <p:cNvPr id="2" name="Shape 36">
            <a:extLst>
              <a:ext uri="{FF2B5EF4-FFF2-40B4-BE49-F238E27FC236}">
                <a16:creationId xmlns:a16="http://schemas.microsoft.com/office/drawing/2014/main" id="{58E2AD5C-8794-EE1A-43EC-B4089B616CC3}"/>
              </a:ext>
            </a:extLst>
          </p:cNvPr>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Data Transmission across Media</a:t>
            </a:r>
            <a:endParaRPr lang="en" sz="2800" dirty="0"/>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698C-B4CF-4A38-383C-8CE35ED6A955}"/>
              </a:ext>
            </a:extLst>
          </p:cNvPr>
          <p:cNvSpPr>
            <a:spLocks noGrp="1"/>
          </p:cNvSpPr>
          <p:nvPr>
            <p:ph type="title"/>
          </p:nvPr>
        </p:nvSpPr>
        <p:spPr>
          <a:xfrm>
            <a:off x="802386" y="209550"/>
            <a:ext cx="7543800" cy="684276"/>
          </a:xfrm>
        </p:spPr>
        <p:txBody>
          <a:bodyPr>
            <a:normAutofit/>
          </a:bodyPr>
          <a:lstStyle/>
          <a:p>
            <a:r>
              <a:rPr lang="en-US" sz="2800"/>
              <a:t>Communication Protocol</a:t>
            </a:r>
          </a:p>
        </p:txBody>
      </p:sp>
      <p:sp>
        <p:nvSpPr>
          <p:cNvPr id="3" name="Content Placeholder 2">
            <a:extLst>
              <a:ext uri="{FF2B5EF4-FFF2-40B4-BE49-F238E27FC236}">
                <a16:creationId xmlns:a16="http://schemas.microsoft.com/office/drawing/2014/main" id="{6D606557-FC0B-1ED6-7F5D-F56212A98D23}"/>
              </a:ext>
            </a:extLst>
          </p:cNvPr>
          <p:cNvSpPr>
            <a:spLocks noGrp="1"/>
          </p:cNvSpPr>
          <p:nvPr>
            <p:ph idx="1"/>
          </p:nvPr>
        </p:nvSpPr>
        <p:spPr>
          <a:xfrm>
            <a:off x="802386" y="1123950"/>
            <a:ext cx="7543800" cy="3505200"/>
          </a:xfrm>
        </p:spPr>
        <p:txBody>
          <a:bodyPr/>
          <a:lstStyle/>
          <a:p>
            <a:r>
              <a:rPr lang="en-US" sz="1800" b="0" i="0" u="none" strike="noStrike" baseline="0">
                <a:solidFill>
                  <a:srgbClr val="000000"/>
                </a:solidFill>
                <a:latin typeface="Calibri" panose="020F0502020204030204" pitchFamily="34" charset="0"/>
              </a:rPr>
              <a:t>Protocol is a network term used to indicate the set of rules used by a network for communication. </a:t>
            </a:r>
          </a:p>
          <a:p>
            <a:r>
              <a:rPr lang="en-US" sz="1800" b="0" i="0" u="none" strike="noStrike" baseline="0">
                <a:solidFill>
                  <a:srgbClr val="000000"/>
                </a:solidFill>
                <a:latin typeface="Calibri" panose="020F0502020204030204" pitchFamily="34" charset="0"/>
              </a:rPr>
              <a:t>The application programs that use the network do not interact with the hardware directly. The application programs interact with the protocol software, which follows the rules of the protocol while communicating.</a:t>
            </a:r>
          </a:p>
          <a:p>
            <a:r>
              <a:rPr lang="en-US" sz="1800" b="0" i="0" u="none" strike="noStrike" baseline="0">
                <a:solidFill>
                  <a:srgbClr val="000000"/>
                </a:solidFill>
                <a:latin typeface="Calibri" panose="020F0502020204030204" pitchFamily="34" charset="0"/>
              </a:rPr>
              <a:t>The network communication protocol is organized as a stack of layers with one layer built upon the other. Each layer has a specific function and interacts with the layers above and below it.</a:t>
            </a:r>
            <a:endParaRPr lang="en-US"/>
          </a:p>
        </p:txBody>
      </p:sp>
    </p:spTree>
    <p:extLst>
      <p:ext uri="{BB962C8B-B14F-4D97-AF65-F5344CB8AC3E}">
        <p14:creationId xmlns:p14="http://schemas.microsoft.com/office/powerpoint/2010/main" val="2738263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698C-B4CF-4A38-383C-8CE35ED6A955}"/>
              </a:ext>
            </a:extLst>
          </p:cNvPr>
          <p:cNvSpPr>
            <a:spLocks noGrp="1"/>
          </p:cNvSpPr>
          <p:nvPr>
            <p:ph type="title"/>
          </p:nvPr>
        </p:nvSpPr>
        <p:spPr>
          <a:xfrm>
            <a:off x="802386" y="209550"/>
            <a:ext cx="7543800" cy="684276"/>
          </a:xfrm>
        </p:spPr>
        <p:txBody>
          <a:bodyPr>
            <a:normAutofit/>
          </a:bodyPr>
          <a:lstStyle/>
          <a:p>
            <a:r>
              <a:rPr lang="en-US" sz="2800"/>
              <a:t>The OSI Model</a:t>
            </a:r>
          </a:p>
        </p:txBody>
      </p:sp>
      <p:sp>
        <p:nvSpPr>
          <p:cNvPr id="3" name="Content Placeholder 2">
            <a:extLst>
              <a:ext uri="{FF2B5EF4-FFF2-40B4-BE49-F238E27FC236}">
                <a16:creationId xmlns:a16="http://schemas.microsoft.com/office/drawing/2014/main" id="{6D606557-FC0B-1ED6-7F5D-F56212A98D23}"/>
              </a:ext>
            </a:extLst>
          </p:cNvPr>
          <p:cNvSpPr>
            <a:spLocks noGrp="1"/>
          </p:cNvSpPr>
          <p:nvPr>
            <p:ph idx="1"/>
          </p:nvPr>
        </p:nvSpPr>
        <p:spPr>
          <a:xfrm>
            <a:off x="802386" y="1123950"/>
            <a:ext cx="7543800" cy="3505200"/>
          </a:xfrm>
        </p:spPr>
        <p:txBody>
          <a:bodyPr/>
          <a:lstStyle/>
          <a:p>
            <a:r>
              <a:rPr lang="en-US" sz="1800" b="0" i="0" u="none" strike="noStrike" baseline="0">
                <a:solidFill>
                  <a:srgbClr val="000000"/>
                </a:solidFill>
                <a:latin typeface="Calibri" panose="020F0502020204030204" pitchFamily="34" charset="0"/>
              </a:rPr>
              <a:t>Open System Interconnection (OSI) model is a conceptual framework developed by the International Organization for Standardization (ISO) to define how network communication protocols should be structured.</a:t>
            </a:r>
          </a:p>
          <a:p>
            <a:r>
              <a:rPr lang="en-US" sz="1800" b="0" i="0" u="none" strike="noStrike" baseline="0">
                <a:solidFill>
                  <a:srgbClr val="000000"/>
                </a:solidFill>
                <a:latin typeface="Calibri" panose="020F0502020204030204" pitchFamily="34" charset="0"/>
              </a:rPr>
              <a:t>It devides network communication into seven layers, each with specific functions.</a:t>
            </a:r>
          </a:p>
          <a:p>
            <a:r>
              <a:rPr lang="en-US" sz="1800" b="0" i="0" u="none" strike="noStrike" baseline="0">
                <a:solidFill>
                  <a:srgbClr val="000000"/>
                </a:solidFill>
                <a:latin typeface="Calibri" panose="020F0502020204030204" pitchFamily="34" charset="0"/>
              </a:rPr>
              <a:t>OSI model does not specify how the protocol needs to be implemented. It is independent of the underlying architecture of the system and is thus an open system.</a:t>
            </a:r>
            <a:endParaRPr lang="en-US"/>
          </a:p>
        </p:txBody>
      </p:sp>
    </p:spTree>
    <p:extLst>
      <p:ext uri="{BB962C8B-B14F-4D97-AF65-F5344CB8AC3E}">
        <p14:creationId xmlns:p14="http://schemas.microsoft.com/office/powerpoint/2010/main" val="366127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74CD-D0E9-0854-8F90-1489CCAB41B4}"/>
              </a:ext>
            </a:extLst>
          </p:cNvPr>
          <p:cNvSpPr>
            <a:spLocks noGrp="1"/>
          </p:cNvSpPr>
          <p:nvPr>
            <p:ph type="title"/>
          </p:nvPr>
        </p:nvSpPr>
        <p:spPr>
          <a:xfrm>
            <a:off x="800100" y="285750"/>
            <a:ext cx="7543800" cy="608076"/>
          </a:xfrm>
        </p:spPr>
        <p:txBody>
          <a:bodyPr>
            <a:normAutofit/>
          </a:bodyPr>
          <a:lstStyle/>
          <a:p>
            <a:r>
              <a:rPr lang="en-US" sz="2800"/>
              <a:t>THE Osi model</a:t>
            </a:r>
          </a:p>
        </p:txBody>
      </p:sp>
      <p:pic>
        <p:nvPicPr>
          <p:cNvPr id="5" name="Content Placeholder 4">
            <a:extLst>
              <a:ext uri="{FF2B5EF4-FFF2-40B4-BE49-F238E27FC236}">
                <a16:creationId xmlns:a16="http://schemas.microsoft.com/office/drawing/2014/main" id="{A9870596-D02B-4C87-2BC4-3FC20576FAD8}"/>
              </a:ext>
            </a:extLst>
          </p:cNvPr>
          <p:cNvPicPr>
            <a:picLocks noGrp="1" noChangeAspect="1"/>
          </p:cNvPicPr>
          <p:nvPr>
            <p:ph idx="1"/>
          </p:nvPr>
        </p:nvPicPr>
        <p:blipFill>
          <a:blip r:embed="rId2"/>
          <a:stretch>
            <a:fillRect/>
          </a:stretch>
        </p:blipFill>
        <p:spPr>
          <a:xfrm>
            <a:off x="2514600" y="1143448"/>
            <a:ext cx="3505199" cy="4000052"/>
          </a:xfrm>
        </p:spPr>
      </p:pic>
    </p:spTree>
    <p:extLst>
      <p:ext uri="{BB962C8B-B14F-4D97-AF65-F5344CB8AC3E}">
        <p14:creationId xmlns:p14="http://schemas.microsoft.com/office/powerpoint/2010/main" val="990525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0698C-B4CF-4A38-383C-8CE35ED6A955}"/>
              </a:ext>
            </a:extLst>
          </p:cNvPr>
          <p:cNvSpPr>
            <a:spLocks noGrp="1"/>
          </p:cNvSpPr>
          <p:nvPr>
            <p:ph type="title"/>
          </p:nvPr>
        </p:nvSpPr>
        <p:spPr>
          <a:xfrm>
            <a:off x="802386" y="209550"/>
            <a:ext cx="7543800" cy="684276"/>
          </a:xfrm>
        </p:spPr>
        <p:txBody>
          <a:bodyPr>
            <a:normAutofit/>
          </a:bodyPr>
          <a:lstStyle/>
          <a:p>
            <a:r>
              <a:rPr lang="en-US" sz="2800"/>
              <a:t>The OSI Model</a:t>
            </a:r>
          </a:p>
        </p:txBody>
      </p:sp>
      <p:sp>
        <p:nvSpPr>
          <p:cNvPr id="3" name="Content Placeholder 2">
            <a:extLst>
              <a:ext uri="{FF2B5EF4-FFF2-40B4-BE49-F238E27FC236}">
                <a16:creationId xmlns:a16="http://schemas.microsoft.com/office/drawing/2014/main" id="{6D606557-FC0B-1ED6-7F5D-F56212A98D23}"/>
              </a:ext>
            </a:extLst>
          </p:cNvPr>
          <p:cNvSpPr>
            <a:spLocks noGrp="1"/>
          </p:cNvSpPr>
          <p:nvPr>
            <p:ph idx="1"/>
          </p:nvPr>
        </p:nvSpPr>
        <p:spPr>
          <a:xfrm>
            <a:off x="802386" y="1123950"/>
            <a:ext cx="7543800" cy="3505200"/>
          </a:xfrm>
        </p:spPr>
        <p:txBody>
          <a:bodyPr/>
          <a:lstStyle/>
          <a:p>
            <a:r>
              <a:rPr lang="en-US" sz="1800" dirty="0">
                <a:solidFill>
                  <a:srgbClr val="000000"/>
                </a:solidFill>
                <a:latin typeface="Calibri" panose="020F0502020204030204" pitchFamily="34" charset="0"/>
              </a:rPr>
              <a:t>The top three layers of the OSI model deal with application issues and generally are implemented only in software.</a:t>
            </a:r>
          </a:p>
          <a:p>
            <a:r>
              <a:rPr lang="en-US" sz="1800" dirty="0">
                <a:solidFill>
                  <a:srgbClr val="000000"/>
                </a:solidFill>
                <a:latin typeface="Calibri" panose="020F0502020204030204" pitchFamily="34" charset="0"/>
              </a:rPr>
              <a:t>The bottom four layers of OSI model handle data transport issues.</a:t>
            </a:r>
          </a:p>
          <a:p>
            <a:r>
              <a:rPr lang="en-US" sz="1800" dirty="0">
                <a:solidFill>
                  <a:srgbClr val="000000"/>
                </a:solidFill>
                <a:latin typeface="Calibri" panose="020F0502020204030204" pitchFamily="34" charset="0"/>
              </a:rPr>
              <a:t>The physical and data link layers are implemented in hardware and software.</a:t>
            </a:r>
          </a:p>
          <a:p>
            <a:r>
              <a:rPr lang="en-US" sz="1800" dirty="0">
                <a:solidFill>
                  <a:srgbClr val="000000"/>
                </a:solidFill>
                <a:latin typeface="Calibri" panose="020F0502020204030204" pitchFamily="34" charset="0"/>
              </a:rPr>
              <a:t>A given layer in OSI model generally communicates with three other layers</a:t>
            </a:r>
          </a:p>
          <a:p>
            <a:pPr lvl="1">
              <a:buFont typeface="Arial" panose="020B0604020202020204" pitchFamily="34" charset="0"/>
              <a:buChar char="•"/>
            </a:pPr>
            <a:r>
              <a:rPr lang="en-US" sz="1650" dirty="0">
                <a:solidFill>
                  <a:srgbClr val="000000"/>
                </a:solidFill>
                <a:latin typeface="Calibri" panose="020F0502020204030204" pitchFamily="34" charset="0"/>
              </a:rPr>
              <a:t>The layer directly above it</a:t>
            </a:r>
          </a:p>
          <a:p>
            <a:pPr lvl="1">
              <a:buFont typeface="Arial" panose="020B0604020202020204" pitchFamily="34" charset="0"/>
              <a:buChar char="•"/>
            </a:pPr>
            <a:r>
              <a:rPr lang="en-US" sz="1650" dirty="0">
                <a:solidFill>
                  <a:srgbClr val="000000"/>
                </a:solidFill>
                <a:latin typeface="Calibri" panose="020F0502020204030204" pitchFamily="34" charset="0"/>
              </a:rPr>
              <a:t>The layer directly below it</a:t>
            </a:r>
          </a:p>
          <a:p>
            <a:pPr lvl="1">
              <a:buFont typeface="Arial" panose="020B0604020202020204" pitchFamily="34" charset="0"/>
              <a:buChar char="•"/>
            </a:pPr>
            <a:r>
              <a:rPr lang="en-US" sz="1650" dirty="0">
                <a:solidFill>
                  <a:srgbClr val="000000"/>
                </a:solidFill>
                <a:latin typeface="Calibri" panose="020F0502020204030204" pitchFamily="34" charset="0"/>
              </a:rPr>
              <a:t>Its peer layer in another network computer</a:t>
            </a:r>
          </a:p>
        </p:txBody>
      </p:sp>
    </p:spTree>
    <p:extLst>
      <p:ext uri="{BB962C8B-B14F-4D97-AF65-F5344CB8AC3E}">
        <p14:creationId xmlns:p14="http://schemas.microsoft.com/office/powerpoint/2010/main" val="3159909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Network DEVICES</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941358"/>
            <a:ext cx="7543800" cy="3992591"/>
          </a:xfrm>
        </p:spPr>
        <p:txBody>
          <a:bodyPr>
            <a:noAutofit/>
          </a:bodyPr>
          <a:lstStyle/>
          <a:p>
            <a:pPr>
              <a:spcBef>
                <a:spcPts val="600"/>
              </a:spcBef>
            </a:pPr>
            <a:r>
              <a:rPr lang="en-US" sz="2000" b="0" i="0">
                <a:solidFill>
                  <a:srgbClr val="1F1F1F"/>
                </a:solidFill>
                <a:effectLst/>
                <a:latin typeface="Google Sans"/>
              </a:rPr>
              <a:t>Network devices plays a vital role in connecting devices on a network</a:t>
            </a:r>
          </a:p>
          <a:p>
            <a:r>
              <a:rPr lang="en-US" sz="1800" b="0" i="0" u="none" strike="noStrike" baseline="0">
                <a:solidFill>
                  <a:srgbClr val="000000"/>
                </a:solidFill>
                <a:latin typeface="Calibri" panose="020F0502020204030204" pitchFamily="34" charset="0"/>
              </a:rPr>
              <a:t>A concentrator is a device having two or more ports to which the computers and other devices can be connected. A concentrator has two main functions— </a:t>
            </a:r>
          </a:p>
          <a:p>
            <a:pPr marL="0" indent="0">
              <a:buNone/>
            </a:pPr>
            <a:r>
              <a:rPr lang="en-US" sz="1800" b="0" i="0" u="none" strike="noStrike" baseline="0">
                <a:solidFill>
                  <a:srgbClr val="000000"/>
                </a:solidFill>
                <a:latin typeface="Calibri" panose="020F0502020204030204" pitchFamily="34" charset="0"/>
              </a:rPr>
              <a:t>(1) it amplifies the signal to restore the original strength of the signal, and </a:t>
            </a:r>
          </a:p>
          <a:p>
            <a:pPr marL="0" indent="0">
              <a:buNone/>
            </a:pPr>
            <a:r>
              <a:rPr lang="en-US" sz="1800" b="0" i="0" u="none" strike="noStrike" baseline="0">
                <a:solidFill>
                  <a:srgbClr val="000000"/>
                </a:solidFill>
                <a:latin typeface="Calibri" panose="020F0502020204030204" pitchFamily="34" charset="0"/>
              </a:rPr>
              <a:t>(2) it provides an interface to connect multiple computers and devices in a network. </a:t>
            </a:r>
            <a:endParaRPr lang="en-US" sz="2000" b="0" i="0" u="none" strike="noStrike" baseline="0">
              <a:solidFill>
                <a:srgbClr val="000000"/>
              </a:solidFill>
              <a:latin typeface="Calibri" panose="020F0502020204030204" pitchFamily="34" charset="0"/>
            </a:endParaRPr>
          </a:p>
          <a:p>
            <a:pPr>
              <a:spcBef>
                <a:spcPts val="600"/>
              </a:spcBef>
            </a:pPr>
            <a:r>
              <a:rPr lang="en-US" sz="2000" b="0" i="0" u="none" strike="noStrike" baseline="0">
                <a:solidFill>
                  <a:srgbClr val="000000"/>
                </a:solidFill>
                <a:latin typeface="Calibri" panose="020F0502020204030204" pitchFamily="34" charset="0"/>
              </a:rPr>
              <a:t>Repeater, hub, switch, bridge, and gateway are examples of network connecting devices. </a:t>
            </a:r>
            <a:endParaRPr lang="en-US" sz="2000" b="1" i="0">
              <a:solidFill>
                <a:srgbClr val="1F1F1F"/>
              </a:solidFill>
              <a:effectLst/>
              <a:latin typeface="Google Sans"/>
            </a:endParaRPr>
          </a:p>
        </p:txBody>
      </p:sp>
    </p:spTree>
    <p:extLst>
      <p:ext uri="{BB962C8B-B14F-4D97-AF65-F5344CB8AC3E}">
        <p14:creationId xmlns:p14="http://schemas.microsoft.com/office/powerpoint/2010/main" val="1092415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685800" y="57150"/>
            <a:ext cx="7516473" cy="749808"/>
          </a:xfrm>
        </p:spPr>
        <p:txBody>
          <a:bodyPr>
            <a:normAutofit/>
          </a:bodyPr>
          <a:lstStyle/>
          <a:p>
            <a:r>
              <a:rPr lang="en-US" sz="2800"/>
              <a:t>Network DEVICES</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762000" y="666750"/>
            <a:ext cx="7543800" cy="3992591"/>
          </a:xfrm>
        </p:spPr>
        <p:txBody>
          <a:bodyPr>
            <a:noAutofit/>
          </a:bodyPr>
          <a:lstStyle/>
          <a:p>
            <a:pPr marL="0" indent="0" algn="l">
              <a:buNone/>
            </a:pPr>
            <a:r>
              <a:rPr lang="en-US" sz="2000" b="1">
                <a:solidFill>
                  <a:srgbClr val="1F1F1F"/>
                </a:solidFill>
                <a:latin typeface="Google Sans"/>
              </a:rPr>
              <a:t>Network Interface Card</a:t>
            </a:r>
            <a:endParaRPr lang="en-US" sz="2000" b="1" i="0">
              <a:solidFill>
                <a:srgbClr val="1F1F1F"/>
              </a:solidFill>
              <a:effectLst/>
              <a:latin typeface="Google Sans"/>
            </a:endParaRPr>
          </a:p>
          <a:p>
            <a:pPr algn="l">
              <a:spcBef>
                <a:spcPts val="600"/>
              </a:spcBef>
              <a:buFont typeface="Arial" panose="020B0604020202020204" pitchFamily="34" charset="0"/>
              <a:buChar char="•"/>
            </a:pPr>
            <a:r>
              <a:rPr lang="en-US" sz="2000" b="0" i="0">
                <a:solidFill>
                  <a:srgbClr val="1F1F1F"/>
                </a:solidFill>
                <a:effectLst/>
                <a:latin typeface="Google Sans"/>
              </a:rPr>
              <a:t>Network Interface Card (NIC) is a hardware device that connects a computer to a network.</a:t>
            </a:r>
          </a:p>
          <a:p>
            <a:pPr algn="l">
              <a:spcBef>
                <a:spcPts val="600"/>
              </a:spcBef>
              <a:buFont typeface="Arial" panose="020B0604020202020204" pitchFamily="34" charset="0"/>
              <a:buChar char="•"/>
            </a:pPr>
            <a:r>
              <a:rPr lang="en-US" sz="2000" b="0" i="0">
                <a:solidFill>
                  <a:srgbClr val="1F1F1F"/>
                </a:solidFill>
                <a:effectLst/>
                <a:latin typeface="Google Sans"/>
              </a:rPr>
              <a:t>NIC can be either an expansion card (PCI) or integrated on the motherboard chipset.</a:t>
            </a:r>
          </a:p>
          <a:p>
            <a:pPr algn="l">
              <a:spcBef>
                <a:spcPts val="600"/>
              </a:spcBef>
              <a:buFont typeface="Arial" panose="020B0604020202020204" pitchFamily="34" charset="0"/>
              <a:buChar char="•"/>
            </a:pPr>
            <a:r>
              <a:rPr lang="en-US" sz="2000" b="0" i="0">
                <a:solidFill>
                  <a:srgbClr val="1F1F1F"/>
                </a:solidFill>
                <a:effectLst/>
                <a:latin typeface="Google Sans"/>
              </a:rPr>
              <a:t>It has a connector for attaching a network cable.</a:t>
            </a:r>
          </a:p>
        </p:txBody>
      </p:sp>
      <p:pic>
        <p:nvPicPr>
          <p:cNvPr id="4" name="Picture 3">
            <a:extLst>
              <a:ext uri="{FF2B5EF4-FFF2-40B4-BE49-F238E27FC236}">
                <a16:creationId xmlns:a16="http://schemas.microsoft.com/office/drawing/2014/main" id="{86E51FB7-8AEE-114A-E1D3-669D8DD477AF}"/>
              </a:ext>
            </a:extLst>
          </p:cNvPr>
          <p:cNvPicPr>
            <a:picLocks noChangeAspect="1"/>
          </p:cNvPicPr>
          <p:nvPr/>
        </p:nvPicPr>
        <p:blipFill>
          <a:blip r:embed="rId2"/>
          <a:stretch>
            <a:fillRect/>
          </a:stretch>
        </p:blipFill>
        <p:spPr>
          <a:xfrm>
            <a:off x="1905000" y="2638520"/>
            <a:ext cx="4020565" cy="2056950"/>
          </a:xfrm>
          <a:prstGeom prst="rect">
            <a:avLst/>
          </a:prstGeom>
        </p:spPr>
      </p:pic>
    </p:spTree>
    <p:extLst>
      <p:ext uri="{BB962C8B-B14F-4D97-AF65-F5344CB8AC3E}">
        <p14:creationId xmlns:p14="http://schemas.microsoft.com/office/powerpoint/2010/main" val="1642237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685800" y="57150"/>
            <a:ext cx="7516473" cy="749808"/>
          </a:xfrm>
        </p:spPr>
        <p:txBody>
          <a:bodyPr>
            <a:normAutofit/>
          </a:bodyPr>
          <a:lstStyle/>
          <a:p>
            <a:r>
              <a:rPr lang="en-US" sz="2800"/>
              <a:t>Network DEVICES</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762000" y="666750"/>
            <a:ext cx="7543800" cy="3992591"/>
          </a:xfrm>
        </p:spPr>
        <p:txBody>
          <a:bodyPr>
            <a:noAutofit/>
          </a:bodyPr>
          <a:lstStyle/>
          <a:p>
            <a:pPr marL="0" indent="0" algn="l">
              <a:buNone/>
            </a:pPr>
            <a:r>
              <a:rPr lang="en-US" sz="2000" b="1" dirty="0">
                <a:solidFill>
                  <a:srgbClr val="1F1F1F"/>
                </a:solidFill>
                <a:latin typeface="Google Sans"/>
              </a:rPr>
              <a:t>Network Interface Card</a:t>
            </a:r>
            <a:endParaRPr lang="en-US" sz="2000" b="1" i="0" dirty="0">
              <a:solidFill>
                <a:srgbClr val="1F1F1F"/>
              </a:solidFill>
              <a:effectLst/>
              <a:latin typeface="Google Sans"/>
            </a:endParaRPr>
          </a:p>
          <a:p>
            <a:pPr algn="l">
              <a:spcBef>
                <a:spcPts val="600"/>
              </a:spcBef>
              <a:buFont typeface="Arial" panose="020B0604020202020204" pitchFamily="34" charset="0"/>
              <a:buChar char="•"/>
            </a:pPr>
            <a:r>
              <a:rPr lang="en-US" sz="2000" b="0" i="0" dirty="0">
                <a:solidFill>
                  <a:srgbClr val="1F1F1F"/>
                </a:solidFill>
                <a:effectLst/>
                <a:latin typeface="Google Sans"/>
              </a:rPr>
              <a:t>Different LAN technologies require different NICs (e.g., Ethernet NIC vs. token ring NIC).</a:t>
            </a:r>
          </a:p>
          <a:p>
            <a:pPr algn="l">
              <a:spcBef>
                <a:spcPts val="600"/>
              </a:spcBef>
              <a:buFont typeface="Arial" panose="020B0604020202020204" pitchFamily="34" charset="0"/>
              <a:buChar char="•"/>
            </a:pPr>
            <a:r>
              <a:rPr lang="en-US" sz="2000" b="0" i="0" dirty="0">
                <a:solidFill>
                  <a:srgbClr val="1F1F1F"/>
                </a:solidFill>
                <a:effectLst/>
                <a:latin typeface="Google Sans"/>
              </a:rPr>
              <a:t>NIC operates at both the data link layer and physical layer of the OSI model:</a:t>
            </a:r>
          </a:p>
          <a:p>
            <a:pPr algn="l">
              <a:spcBef>
                <a:spcPts val="600"/>
              </a:spcBef>
              <a:buFontTx/>
              <a:buChar char="-"/>
            </a:pPr>
            <a:r>
              <a:rPr lang="en-US" sz="2000" b="0" i="0" dirty="0">
                <a:solidFill>
                  <a:srgbClr val="1F1F1F"/>
                </a:solidFill>
                <a:effectLst/>
                <a:latin typeface="Google Sans"/>
              </a:rPr>
              <a:t>At the data link layer, it converts data packets into data frames and adds the Media Access Control (MAC) address, a unique hardware identifier of the NIC.</a:t>
            </a:r>
          </a:p>
          <a:p>
            <a:pPr algn="l">
              <a:spcBef>
                <a:spcPts val="600"/>
              </a:spcBef>
              <a:buFontTx/>
              <a:buChar char="-"/>
            </a:pPr>
            <a:r>
              <a:rPr lang="en-US" sz="2000" b="0" i="0" dirty="0">
                <a:solidFill>
                  <a:srgbClr val="1F1F1F"/>
                </a:solidFill>
                <a:effectLst/>
                <a:latin typeface="Google Sans"/>
              </a:rPr>
              <a:t>At the physical layer, it converts data into electrical signals for transmission over the network cable.</a:t>
            </a:r>
          </a:p>
          <a:p>
            <a:pPr algn="l">
              <a:spcBef>
                <a:spcPts val="600"/>
              </a:spcBef>
              <a:buFont typeface="Arial" panose="020B0604020202020204" pitchFamily="34" charset="0"/>
              <a:buChar char="•"/>
            </a:pPr>
            <a:r>
              <a:rPr lang="en-US" sz="2000" b="0" i="0" dirty="0">
                <a:solidFill>
                  <a:srgbClr val="1F1F1F"/>
                </a:solidFill>
                <a:effectLst/>
                <a:latin typeface="Google Sans"/>
              </a:rPr>
              <a:t>Unlike hubs and switches that function independently, NIC functionality depends on the computer's configuration.</a:t>
            </a:r>
          </a:p>
        </p:txBody>
      </p:sp>
    </p:spTree>
    <p:extLst>
      <p:ext uri="{BB962C8B-B14F-4D97-AF65-F5344CB8AC3E}">
        <p14:creationId xmlns:p14="http://schemas.microsoft.com/office/powerpoint/2010/main" val="291537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Network DEVICES</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941358"/>
            <a:ext cx="7543800" cy="3992591"/>
          </a:xfrm>
        </p:spPr>
        <p:txBody>
          <a:bodyPr>
            <a:noAutofit/>
          </a:bodyPr>
          <a:lstStyle/>
          <a:p>
            <a:pPr marL="0" indent="0" algn="l">
              <a:buNone/>
            </a:pPr>
            <a:r>
              <a:rPr lang="en-US" sz="2000" b="1" i="0">
                <a:solidFill>
                  <a:srgbClr val="1F1F1F"/>
                </a:solidFill>
                <a:effectLst/>
                <a:latin typeface="Google Sans"/>
              </a:rPr>
              <a:t>Repeaters</a:t>
            </a:r>
          </a:p>
          <a:p>
            <a:pPr algn="l">
              <a:buFont typeface="Arial" panose="020B0604020202020204" pitchFamily="34" charset="0"/>
              <a:buChar char="•"/>
            </a:pPr>
            <a:r>
              <a:rPr lang="en-US" sz="2000" b="0" i="0">
                <a:solidFill>
                  <a:srgbClr val="1F1F1F"/>
                </a:solidFill>
                <a:effectLst/>
                <a:latin typeface="Google Sans"/>
              </a:rPr>
              <a:t>Operates at the physical layer of the OSI model (deals with raw data bits).</a:t>
            </a:r>
          </a:p>
          <a:p>
            <a:pPr algn="l">
              <a:buFont typeface="Arial" panose="020B0604020202020204" pitchFamily="34" charset="0"/>
              <a:buChar char="•"/>
            </a:pPr>
            <a:r>
              <a:rPr lang="en-US" sz="2000" b="0" i="0">
                <a:solidFill>
                  <a:srgbClr val="1F1F1F"/>
                </a:solidFill>
                <a:effectLst/>
                <a:latin typeface="Google Sans"/>
              </a:rPr>
              <a:t>Acts like a signal amplifier.</a:t>
            </a:r>
          </a:p>
          <a:p>
            <a:pPr algn="l">
              <a:buFont typeface="Arial" panose="020B0604020202020204" pitchFamily="34" charset="0"/>
              <a:buChar char="•"/>
            </a:pPr>
            <a:r>
              <a:rPr lang="en-US" sz="2000" b="0" i="0">
                <a:solidFill>
                  <a:srgbClr val="1F1F1F"/>
                </a:solidFill>
                <a:effectLst/>
                <a:latin typeface="Google Sans"/>
              </a:rPr>
              <a:t>Regenerates weak network signals to extend their reach over longer distances.</a:t>
            </a:r>
          </a:p>
          <a:p>
            <a:pPr algn="l">
              <a:buFont typeface="Arial" panose="020B0604020202020204" pitchFamily="34" charset="0"/>
              <a:buChar char="•"/>
            </a:pPr>
            <a:r>
              <a:rPr lang="en-US" sz="2000" b="0" i="0">
                <a:solidFill>
                  <a:srgbClr val="1F1F1F"/>
                </a:solidFill>
                <a:effectLst/>
                <a:latin typeface="Google Sans"/>
              </a:rPr>
              <a:t>Doesn't understand data content, so it broadcasts all signals it receives to all connected devices.</a:t>
            </a:r>
          </a:p>
        </p:txBody>
      </p:sp>
    </p:spTree>
    <p:extLst>
      <p:ext uri="{BB962C8B-B14F-4D97-AF65-F5344CB8AC3E}">
        <p14:creationId xmlns:p14="http://schemas.microsoft.com/office/powerpoint/2010/main" val="16205480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Network DEVICES</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941358"/>
            <a:ext cx="7543800" cy="3992591"/>
          </a:xfrm>
        </p:spPr>
        <p:txBody>
          <a:bodyPr>
            <a:noAutofit/>
          </a:bodyPr>
          <a:lstStyle/>
          <a:p>
            <a:pPr marL="0" indent="0" algn="l">
              <a:buNone/>
            </a:pPr>
            <a:r>
              <a:rPr lang="en-US" sz="2000" b="1" i="0">
                <a:solidFill>
                  <a:srgbClr val="1F1F1F"/>
                </a:solidFill>
                <a:effectLst/>
                <a:latin typeface="Google Sans"/>
              </a:rPr>
              <a:t>Hub</a:t>
            </a:r>
          </a:p>
          <a:p>
            <a:pPr algn="l">
              <a:buFont typeface="Arial" panose="020B0604020202020204" pitchFamily="34" charset="0"/>
              <a:buChar char="•"/>
            </a:pPr>
            <a:r>
              <a:rPr lang="en-US" sz="2000" b="0" i="0">
                <a:solidFill>
                  <a:srgbClr val="1F1F1F"/>
                </a:solidFill>
                <a:effectLst/>
                <a:latin typeface="Google Sans"/>
              </a:rPr>
              <a:t>Essentially a multi-port repeater.</a:t>
            </a:r>
          </a:p>
          <a:p>
            <a:pPr algn="l">
              <a:buFont typeface="Arial" panose="020B0604020202020204" pitchFamily="34" charset="0"/>
              <a:buChar char="•"/>
            </a:pPr>
            <a:r>
              <a:rPr lang="en-US" sz="2000" b="0" i="0">
                <a:solidFill>
                  <a:srgbClr val="1F1F1F"/>
                </a:solidFill>
                <a:effectLst/>
                <a:latin typeface="Google Sans"/>
              </a:rPr>
              <a:t>Operates at the physical layer.</a:t>
            </a:r>
          </a:p>
          <a:p>
            <a:pPr algn="l">
              <a:buFont typeface="Arial" panose="020B0604020202020204" pitchFamily="34" charset="0"/>
              <a:buChar char="•"/>
            </a:pPr>
            <a:r>
              <a:rPr lang="en-US" sz="2000" b="0" i="0">
                <a:solidFill>
                  <a:srgbClr val="1F1F1F"/>
                </a:solidFill>
                <a:effectLst/>
                <a:latin typeface="Google Sans"/>
              </a:rPr>
              <a:t>Broadcasts all data packets received on one port to all other ports.</a:t>
            </a:r>
          </a:p>
          <a:p>
            <a:pPr algn="l">
              <a:buFont typeface="Arial" panose="020B0604020202020204" pitchFamily="34" charset="0"/>
              <a:buChar char="•"/>
            </a:pPr>
            <a:r>
              <a:rPr lang="en-US" sz="2000" b="0" i="0">
                <a:solidFill>
                  <a:srgbClr val="1F1F1F"/>
                </a:solidFill>
                <a:effectLst/>
                <a:latin typeface="Google Sans"/>
              </a:rPr>
              <a:t>Creates a single collision domain, meaning if two devices transmit data simultaneously, a collision occurs corrupting the data.</a:t>
            </a:r>
          </a:p>
          <a:p>
            <a:pPr algn="l">
              <a:buFont typeface="Arial" panose="020B0604020202020204" pitchFamily="34" charset="0"/>
              <a:buChar char="•"/>
            </a:pPr>
            <a:r>
              <a:rPr lang="en-US" sz="2000" b="0" i="0">
                <a:solidFill>
                  <a:srgbClr val="1F1F1F"/>
                </a:solidFill>
                <a:effectLst/>
                <a:latin typeface="Google Sans"/>
              </a:rPr>
              <a:t>Simple and inexpensive, but inefficient for large networks due to collisions.</a:t>
            </a:r>
          </a:p>
        </p:txBody>
      </p:sp>
    </p:spTree>
    <p:extLst>
      <p:ext uri="{BB962C8B-B14F-4D97-AF65-F5344CB8AC3E}">
        <p14:creationId xmlns:p14="http://schemas.microsoft.com/office/powerpoint/2010/main" val="36199671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Network DEVICES</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941358"/>
            <a:ext cx="7543800" cy="3992591"/>
          </a:xfrm>
        </p:spPr>
        <p:txBody>
          <a:bodyPr>
            <a:noAutofit/>
          </a:bodyPr>
          <a:lstStyle/>
          <a:p>
            <a:pPr marL="0" indent="0" algn="l">
              <a:buNone/>
            </a:pPr>
            <a:r>
              <a:rPr lang="en-US" sz="2000" b="1">
                <a:solidFill>
                  <a:srgbClr val="1F1F1F"/>
                </a:solidFill>
                <a:latin typeface="Google Sans"/>
              </a:rPr>
              <a:t>Bridge</a:t>
            </a:r>
            <a:endParaRPr lang="en-US" sz="2000" b="1" i="0">
              <a:solidFill>
                <a:srgbClr val="1F1F1F"/>
              </a:solidFill>
              <a:effectLst/>
              <a:latin typeface="Google Sans"/>
            </a:endParaRPr>
          </a:p>
          <a:p>
            <a:pPr algn="l">
              <a:buFont typeface="Arial" panose="020B0604020202020204" pitchFamily="34" charset="0"/>
              <a:buChar char="•"/>
            </a:pPr>
            <a:r>
              <a:rPr lang="en-US" sz="2000" b="0" i="0">
                <a:solidFill>
                  <a:srgbClr val="1F1F1F"/>
                </a:solidFill>
                <a:effectLst/>
                <a:latin typeface="Google Sans"/>
              </a:rPr>
              <a:t>Operates at the data link layer (deals with MAC addresses).</a:t>
            </a:r>
          </a:p>
          <a:p>
            <a:pPr algn="l">
              <a:buFont typeface="Arial" panose="020B0604020202020204" pitchFamily="34" charset="0"/>
              <a:buChar char="•"/>
            </a:pPr>
            <a:r>
              <a:rPr lang="en-US" sz="2000" b="0" i="0">
                <a:solidFill>
                  <a:srgbClr val="1F1F1F"/>
                </a:solidFill>
                <a:effectLst/>
                <a:latin typeface="Google Sans"/>
              </a:rPr>
              <a:t>Can connect two separate LAN segments.</a:t>
            </a:r>
          </a:p>
          <a:p>
            <a:pPr algn="l">
              <a:buFont typeface="Arial" panose="020B0604020202020204" pitchFamily="34" charset="0"/>
              <a:buChar char="•"/>
            </a:pPr>
            <a:r>
              <a:rPr lang="en-US" sz="2000" b="0" i="0">
                <a:solidFill>
                  <a:srgbClr val="1F1F1F"/>
                </a:solidFill>
                <a:effectLst/>
                <a:latin typeface="Google Sans"/>
              </a:rPr>
              <a:t>Learns the MAC addresses of devices connected to each of its ports.</a:t>
            </a:r>
          </a:p>
          <a:p>
            <a:pPr algn="l">
              <a:buFont typeface="Arial" panose="020B0604020202020204" pitchFamily="34" charset="0"/>
              <a:buChar char="•"/>
            </a:pPr>
            <a:r>
              <a:rPr lang="en-US" sz="2000" b="0" i="0">
                <a:solidFill>
                  <a:srgbClr val="1F1F1F"/>
                </a:solidFill>
                <a:effectLst/>
                <a:latin typeface="Google Sans"/>
              </a:rPr>
              <a:t>Forwards data packets only to the intended recipient based on their MAC addresses.</a:t>
            </a:r>
          </a:p>
          <a:p>
            <a:pPr algn="l">
              <a:buFont typeface="Arial" panose="020B0604020202020204" pitchFamily="34" charset="0"/>
              <a:buChar char="•"/>
            </a:pPr>
            <a:r>
              <a:rPr lang="en-US" sz="2000" b="0" i="0">
                <a:solidFill>
                  <a:srgbClr val="1F1F1F"/>
                </a:solidFill>
                <a:effectLst/>
                <a:latin typeface="Google Sans"/>
              </a:rPr>
              <a:t>Reduces network congestion compared to hubs by creating separate collision domains.</a:t>
            </a:r>
          </a:p>
        </p:txBody>
      </p:sp>
    </p:spTree>
    <p:extLst>
      <p:ext uri="{BB962C8B-B14F-4D97-AF65-F5344CB8AC3E}">
        <p14:creationId xmlns:p14="http://schemas.microsoft.com/office/powerpoint/2010/main" val="1219982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Shape 55"/>
          <p:cNvSpPr txBox="1">
            <a:spLocks noGrp="1"/>
          </p:cNvSpPr>
          <p:nvPr>
            <p:ph type="body" idx="1"/>
          </p:nvPr>
        </p:nvSpPr>
        <p:spPr>
          <a:xfrm>
            <a:off x="457200" y="1047750"/>
            <a:ext cx="8229600" cy="4190999"/>
          </a:xfrm>
          <a:prstGeom prst="rect">
            <a:avLst/>
          </a:prstGeom>
        </p:spPr>
        <p:txBody>
          <a:bodyPr lIns="91425" tIns="91425" rIns="91425" bIns="91425" anchor="t" anchorCtr="0">
            <a:noAutofit/>
          </a:bodyPr>
          <a:lstStyle/>
          <a:p>
            <a:pPr>
              <a:spcBef>
                <a:spcPts val="600"/>
              </a:spcBef>
              <a:buFont typeface="Wingdings" panose="05000000000000000000" pitchFamily="2" charset="2"/>
              <a:buChar char="q"/>
            </a:pPr>
            <a:r>
              <a:rPr lang="en-US" sz="2000"/>
              <a:t> </a:t>
            </a:r>
            <a:r>
              <a:rPr lang="en-US" sz="2000" kern="0">
                <a:solidFill>
                  <a:srgbClr val="1F1F1F"/>
                </a:solidFill>
                <a:effectLst/>
                <a:latin typeface="Times New Roman" panose="02020603050405020304" pitchFamily="18" charset="0"/>
                <a:ea typeface="Times New Roman" panose="02020603050405020304" pitchFamily="18" charset="0"/>
              </a:rPr>
              <a:t>two key factors influence the speed and success of the transmission: bandwidth and distance.</a:t>
            </a:r>
          </a:p>
          <a:p>
            <a:pPr marL="0" indent="0" algn="l">
              <a:spcBef>
                <a:spcPts val="600"/>
              </a:spcBef>
              <a:buNone/>
            </a:pPr>
            <a:r>
              <a:rPr lang="en-US" sz="2000" b="1" i="0">
                <a:solidFill>
                  <a:srgbClr val="1F1F1F"/>
                </a:solidFill>
                <a:effectLst/>
                <a:latin typeface="Google Sans"/>
              </a:rPr>
              <a:t>Bandwidth:</a:t>
            </a:r>
            <a:endParaRPr lang="en-US" sz="2000" b="0" i="0">
              <a:solidFill>
                <a:srgbClr val="1F1F1F"/>
              </a:solidFill>
              <a:effectLst/>
              <a:latin typeface="Google Sans"/>
            </a:endParaRPr>
          </a:p>
          <a:p>
            <a:pPr marL="742950" lvl="1" indent="-285750" algn="l">
              <a:spcBef>
                <a:spcPts val="300"/>
              </a:spcBef>
              <a:spcAft>
                <a:spcPts val="0"/>
              </a:spcAft>
              <a:buFont typeface="Arial" panose="020B0604020202020204" pitchFamily="34" charset="0"/>
              <a:buChar char="•"/>
            </a:pPr>
            <a:r>
              <a:rPr lang="en-US" sz="2000" b="0" i="0">
                <a:solidFill>
                  <a:srgbClr val="1F1F1F"/>
                </a:solidFill>
                <a:effectLst/>
                <a:latin typeface="Google Sans"/>
              </a:rPr>
              <a:t>Represents the amount of data transferable through a medium (cable/wire) in a specific time.</a:t>
            </a:r>
          </a:p>
          <a:p>
            <a:pPr marL="742950" lvl="1" indent="-285750" algn="l">
              <a:spcBef>
                <a:spcPts val="300"/>
              </a:spcBef>
              <a:spcAft>
                <a:spcPts val="0"/>
              </a:spcAft>
              <a:buFont typeface="Arial" panose="020B0604020202020204" pitchFamily="34" charset="0"/>
              <a:buChar char="•"/>
            </a:pPr>
            <a:r>
              <a:rPr lang="en-US" sz="2000" b="0" i="0">
                <a:solidFill>
                  <a:srgbClr val="1F1F1F"/>
                </a:solidFill>
                <a:effectLst/>
                <a:latin typeface="Google Sans"/>
              </a:rPr>
              <a:t>It's measured in bits per second (bps), typically Mbps (megabits per second) or Gbps (gigabits per second) for larger connections.</a:t>
            </a:r>
          </a:p>
          <a:p>
            <a:pPr marL="0" indent="0" algn="l">
              <a:spcBef>
                <a:spcPts val="600"/>
              </a:spcBef>
              <a:buNone/>
            </a:pPr>
            <a:r>
              <a:rPr lang="en-US" sz="2000" b="1" i="0">
                <a:solidFill>
                  <a:srgbClr val="1F1F1F"/>
                </a:solidFill>
                <a:effectLst/>
                <a:latin typeface="Google Sans"/>
              </a:rPr>
              <a:t>Throughput:</a:t>
            </a:r>
            <a:endParaRPr lang="en-US" sz="2000" b="0" i="0">
              <a:solidFill>
                <a:srgbClr val="1F1F1F"/>
              </a:solidFill>
              <a:effectLst/>
              <a:latin typeface="Google Sans"/>
            </a:endParaRPr>
          </a:p>
          <a:p>
            <a:pPr marL="742950" lvl="1" indent="-285750" algn="l">
              <a:spcBef>
                <a:spcPts val="300"/>
              </a:spcBef>
              <a:spcAft>
                <a:spcPts val="0"/>
              </a:spcAft>
              <a:buFont typeface="Arial" panose="020B0604020202020204" pitchFamily="34" charset="0"/>
              <a:buChar char="•"/>
            </a:pPr>
            <a:r>
              <a:rPr lang="en-US" sz="2000" b="0" i="0">
                <a:solidFill>
                  <a:srgbClr val="1F1F1F"/>
                </a:solidFill>
                <a:effectLst/>
                <a:latin typeface="Google Sans"/>
              </a:rPr>
              <a:t>Actual amount of data successfully transmitted between devices, measured in bits per second (bps).</a:t>
            </a:r>
          </a:p>
          <a:p>
            <a:pPr marL="742950" lvl="1" indent="-285750" algn="l">
              <a:spcBef>
                <a:spcPts val="300"/>
              </a:spcBef>
              <a:spcAft>
                <a:spcPts val="0"/>
              </a:spcAft>
              <a:buFont typeface="Arial" panose="020B0604020202020204" pitchFamily="34" charset="0"/>
              <a:buChar char="•"/>
            </a:pPr>
            <a:r>
              <a:rPr lang="en-US" sz="2000" b="0" i="0">
                <a:solidFill>
                  <a:srgbClr val="1F1F1F"/>
                </a:solidFill>
                <a:effectLst/>
                <a:latin typeface="Google Sans"/>
              </a:rPr>
              <a:t>Upper limit is set by the bandwidth of the communication medium.</a:t>
            </a:r>
          </a:p>
        </p:txBody>
      </p:sp>
      <p:sp>
        <p:nvSpPr>
          <p:cNvPr id="4" name="Title 3">
            <a:extLst>
              <a:ext uri="{FF2B5EF4-FFF2-40B4-BE49-F238E27FC236}">
                <a16:creationId xmlns:a16="http://schemas.microsoft.com/office/drawing/2014/main" id="{41F847F2-A35E-80A2-0C5B-847B77C38A56}"/>
              </a:ext>
            </a:extLst>
          </p:cNvPr>
          <p:cNvSpPr>
            <a:spLocks noGrp="1"/>
          </p:cNvSpPr>
          <p:nvPr>
            <p:ph type="title"/>
          </p:nvPr>
        </p:nvSpPr>
        <p:spPr/>
        <p:txBody>
          <a:bodyPr>
            <a:normAutofit/>
          </a:bodyPr>
          <a:lstStyle/>
          <a:p>
            <a:r>
              <a:rPr lang="en-US" sz="2800"/>
              <a:t>Data Transmission Speed</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Network DEVICES</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941358"/>
            <a:ext cx="7543800" cy="3992591"/>
          </a:xfrm>
        </p:spPr>
        <p:txBody>
          <a:bodyPr>
            <a:noAutofit/>
          </a:bodyPr>
          <a:lstStyle/>
          <a:p>
            <a:pPr marL="0" indent="0" algn="l">
              <a:buNone/>
            </a:pPr>
            <a:r>
              <a:rPr lang="en-US" sz="2000" b="1">
                <a:solidFill>
                  <a:srgbClr val="1F1F1F"/>
                </a:solidFill>
                <a:latin typeface="Google Sans"/>
              </a:rPr>
              <a:t>Switch</a:t>
            </a:r>
            <a:endParaRPr lang="en-US" sz="2000" b="1" i="0">
              <a:solidFill>
                <a:srgbClr val="1F1F1F"/>
              </a:solidFill>
              <a:effectLst/>
              <a:latin typeface="Google Sans"/>
            </a:endParaRPr>
          </a:p>
          <a:p>
            <a:pPr algn="l">
              <a:buFont typeface="Arial" panose="020B0604020202020204" pitchFamily="34" charset="0"/>
              <a:buChar char="•"/>
            </a:pPr>
            <a:r>
              <a:rPr lang="en-US" sz="2000" b="0" i="0">
                <a:solidFill>
                  <a:srgbClr val="1F1F1F"/>
                </a:solidFill>
                <a:effectLst/>
                <a:latin typeface="Google Sans"/>
              </a:rPr>
              <a:t>Operates at the data link layer like a bridge, but with more advanced features.</a:t>
            </a:r>
          </a:p>
          <a:p>
            <a:pPr algn="l">
              <a:buFont typeface="Arial" panose="020B0604020202020204" pitchFamily="34" charset="0"/>
              <a:buChar char="•"/>
            </a:pPr>
            <a:r>
              <a:rPr lang="en-US" sz="2000" b="0" i="0">
                <a:solidFill>
                  <a:srgbClr val="1F1F1F"/>
                </a:solidFill>
                <a:effectLst/>
                <a:latin typeface="Google Sans"/>
              </a:rPr>
              <a:t>Similar to a multi-port bridge, with a dedicated connection for each device.</a:t>
            </a:r>
          </a:p>
          <a:p>
            <a:pPr algn="l">
              <a:buFont typeface="Arial" panose="020B0604020202020204" pitchFamily="34" charset="0"/>
              <a:buChar char="•"/>
            </a:pPr>
            <a:r>
              <a:rPr lang="en-US" sz="2000" b="0" i="0">
                <a:solidFill>
                  <a:srgbClr val="1F1F1F"/>
                </a:solidFill>
                <a:effectLst/>
                <a:latin typeface="Google Sans"/>
              </a:rPr>
              <a:t>Learns MAC addresses and forwards data packets only to the intended recipient.</a:t>
            </a:r>
          </a:p>
          <a:p>
            <a:pPr algn="l">
              <a:buFont typeface="Arial" panose="020B0604020202020204" pitchFamily="34" charset="0"/>
              <a:buChar char="•"/>
            </a:pPr>
            <a:r>
              <a:rPr lang="en-US" sz="2000" b="0" i="0">
                <a:solidFill>
                  <a:srgbClr val="1F1F1F"/>
                </a:solidFill>
                <a:effectLst/>
                <a:latin typeface="Google Sans"/>
              </a:rPr>
              <a:t>Creates separate collision domains for each connected device, maximizing network efficiency.</a:t>
            </a:r>
          </a:p>
          <a:p>
            <a:pPr algn="l">
              <a:buFont typeface="Arial" panose="020B0604020202020204" pitchFamily="34" charset="0"/>
              <a:buChar char="•"/>
            </a:pPr>
            <a:r>
              <a:rPr lang="en-US" sz="2000" b="0" i="0">
                <a:solidFill>
                  <a:srgbClr val="1F1F1F"/>
                </a:solidFill>
                <a:effectLst/>
                <a:latin typeface="Google Sans"/>
              </a:rPr>
              <a:t>More intelligent than hubs and bridges, but generally more expensive.</a:t>
            </a:r>
          </a:p>
        </p:txBody>
      </p:sp>
    </p:spTree>
    <p:extLst>
      <p:ext uri="{BB962C8B-B14F-4D97-AF65-F5344CB8AC3E}">
        <p14:creationId xmlns:p14="http://schemas.microsoft.com/office/powerpoint/2010/main" val="1571132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748782" y="209550"/>
            <a:ext cx="7516473" cy="749808"/>
          </a:xfrm>
        </p:spPr>
        <p:txBody>
          <a:bodyPr>
            <a:normAutofit/>
          </a:bodyPr>
          <a:lstStyle/>
          <a:p>
            <a:r>
              <a:rPr lang="en-US" sz="2800"/>
              <a:t>Network DEVICES</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800100" y="941358"/>
            <a:ext cx="7543800" cy="3992591"/>
          </a:xfrm>
        </p:spPr>
        <p:txBody>
          <a:bodyPr>
            <a:noAutofit/>
          </a:bodyPr>
          <a:lstStyle/>
          <a:p>
            <a:pPr marL="0" indent="0" algn="l">
              <a:buNone/>
            </a:pPr>
            <a:r>
              <a:rPr lang="en-US" sz="2000" b="1" i="0">
                <a:solidFill>
                  <a:srgbClr val="1F1F1F"/>
                </a:solidFill>
                <a:effectLst/>
                <a:latin typeface="Google Sans"/>
              </a:rPr>
              <a:t>Router</a:t>
            </a:r>
          </a:p>
          <a:p>
            <a:pPr algn="l">
              <a:buFont typeface="Arial" panose="020B0604020202020204" pitchFamily="34" charset="0"/>
              <a:buChar char="•"/>
            </a:pPr>
            <a:r>
              <a:rPr lang="en-US" sz="2000" b="0" i="0">
                <a:solidFill>
                  <a:srgbClr val="1F1F1F"/>
                </a:solidFill>
                <a:effectLst/>
                <a:latin typeface="Google Sans"/>
              </a:rPr>
              <a:t>Operates at the network layer (deals with IP addresses).</a:t>
            </a:r>
          </a:p>
          <a:p>
            <a:pPr algn="l">
              <a:buFont typeface="Arial" panose="020B0604020202020204" pitchFamily="34" charset="0"/>
              <a:buChar char="•"/>
            </a:pPr>
            <a:r>
              <a:rPr lang="en-US" sz="2000" b="0" i="0">
                <a:solidFill>
                  <a:srgbClr val="1F1F1F"/>
                </a:solidFill>
                <a:effectLst/>
                <a:latin typeface="Google Sans"/>
              </a:rPr>
              <a:t>Connects two or more separate networks, like different LANs or a LAN to the internet.</a:t>
            </a:r>
          </a:p>
          <a:p>
            <a:pPr algn="l">
              <a:buFont typeface="Arial" panose="020B0604020202020204" pitchFamily="34" charset="0"/>
              <a:buChar char="•"/>
            </a:pPr>
            <a:r>
              <a:rPr lang="en-US" sz="2000" b="0" i="0">
                <a:solidFill>
                  <a:srgbClr val="1F1F1F"/>
                </a:solidFill>
                <a:effectLst/>
                <a:latin typeface="Google Sans"/>
              </a:rPr>
              <a:t>Uses IP addresses to determine the best path for data packets to reach their destination network.</a:t>
            </a:r>
          </a:p>
          <a:p>
            <a:pPr algn="l">
              <a:buFont typeface="Arial" panose="020B0604020202020204" pitchFamily="34" charset="0"/>
              <a:buChar char="•"/>
            </a:pPr>
            <a:r>
              <a:rPr lang="en-US" sz="2000" b="0" i="0">
                <a:solidFill>
                  <a:srgbClr val="1F1F1F"/>
                </a:solidFill>
                <a:effectLst/>
                <a:latin typeface="Google Sans"/>
              </a:rPr>
              <a:t>Acts like a traffic director, making intelligent routing decisions.</a:t>
            </a:r>
          </a:p>
          <a:p>
            <a:pPr algn="l">
              <a:buFont typeface="Arial" panose="020B0604020202020204" pitchFamily="34" charset="0"/>
              <a:buChar char="•"/>
            </a:pPr>
            <a:r>
              <a:rPr lang="en-US" sz="2000" b="0" i="0">
                <a:solidFill>
                  <a:srgbClr val="1F1F1F"/>
                </a:solidFill>
                <a:effectLst/>
                <a:latin typeface="Google Sans"/>
              </a:rPr>
              <a:t>Crucial for internet connectivity and network segmentation.</a:t>
            </a:r>
          </a:p>
        </p:txBody>
      </p:sp>
    </p:spTree>
    <p:extLst>
      <p:ext uri="{BB962C8B-B14F-4D97-AF65-F5344CB8AC3E}">
        <p14:creationId xmlns:p14="http://schemas.microsoft.com/office/powerpoint/2010/main" val="2484223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685800" y="57150"/>
            <a:ext cx="7516473" cy="749808"/>
          </a:xfrm>
        </p:spPr>
        <p:txBody>
          <a:bodyPr>
            <a:normAutofit/>
          </a:bodyPr>
          <a:lstStyle/>
          <a:p>
            <a:r>
              <a:rPr lang="en-US" sz="2800"/>
              <a:t>Network DEVICES</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685800" y="666750"/>
            <a:ext cx="7543800" cy="3992591"/>
          </a:xfrm>
        </p:spPr>
        <p:txBody>
          <a:bodyPr>
            <a:noAutofit/>
          </a:bodyPr>
          <a:lstStyle/>
          <a:p>
            <a:pPr marL="0" indent="0" algn="l">
              <a:buNone/>
            </a:pPr>
            <a:r>
              <a:rPr lang="en-US" sz="2000" b="1">
                <a:solidFill>
                  <a:srgbClr val="1F1F1F"/>
                </a:solidFill>
                <a:latin typeface="Google Sans"/>
              </a:rPr>
              <a:t>Gateway</a:t>
            </a:r>
            <a:endParaRPr lang="en-US" sz="1800" b="0" i="0" u="none" strike="noStrike" baseline="0">
              <a:solidFill>
                <a:srgbClr val="000000"/>
              </a:solidFill>
              <a:latin typeface="Symbol" panose="05050102010706020507" pitchFamily="18" charset="2"/>
            </a:endParaRPr>
          </a:p>
          <a:p>
            <a:r>
              <a:rPr lang="en-US" sz="1800" b="0" i="0" u="none" strike="noStrike" baseline="0">
                <a:solidFill>
                  <a:srgbClr val="000000"/>
                </a:solidFill>
                <a:latin typeface="Google Sans"/>
              </a:rPr>
              <a:t>Gateway is a generic term used to represent devices that connect two dissimilar networks. </a:t>
            </a:r>
          </a:p>
          <a:p>
            <a:r>
              <a:rPr lang="en-US" sz="1800" b="0" i="0" u="none" strike="noStrike" baseline="0">
                <a:solidFill>
                  <a:srgbClr val="000000"/>
                </a:solidFill>
                <a:latin typeface="Calibri" panose="020F0502020204030204" pitchFamily="34" charset="0"/>
              </a:rPr>
              <a:t>A gateway at the transport layer converts protocols among communications networks. It can accept a packet formatted for one protocol and convert it to a packet formatted for another protocol, before forwarding it. </a:t>
            </a:r>
          </a:p>
          <a:p>
            <a:r>
              <a:rPr lang="en-US" sz="1800" b="0" i="0" u="none" strike="noStrike" baseline="0">
                <a:solidFill>
                  <a:srgbClr val="000000"/>
                </a:solidFill>
                <a:latin typeface="Calibri" panose="020F0502020204030204" pitchFamily="34" charset="0"/>
              </a:rPr>
              <a:t>An application gateway can translate messages from one format to the other. </a:t>
            </a:r>
            <a:endParaRPr lang="en-US" sz="1800" b="0" i="0" u="none" strike="noStrike" baseline="0">
              <a:latin typeface="Calibri" panose="020F0502020204030204" pitchFamily="34" charset="0"/>
            </a:endParaRPr>
          </a:p>
          <a:p>
            <a:r>
              <a:rPr lang="en-US" sz="1800" b="0" i="0" u="none" strike="noStrike" baseline="0">
                <a:latin typeface="Calibri" panose="020F0502020204030204" pitchFamily="34" charset="0"/>
              </a:rPr>
              <a:t>A gateway can be implemented in hardware, software, or in both hardware and software. </a:t>
            </a:r>
          </a:p>
          <a:p>
            <a:r>
              <a:rPr lang="en-US" sz="1800" b="0" i="0" u="none" strike="noStrike" baseline="0">
                <a:latin typeface="Calibri" panose="020F0502020204030204" pitchFamily="34" charset="0"/>
              </a:rPr>
              <a:t>Generally, gateway is implemented by software installed within a router. </a:t>
            </a:r>
          </a:p>
          <a:p>
            <a:r>
              <a:rPr lang="en-US" sz="1800" b="0" i="0" u="none" strike="noStrike" baseline="0">
                <a:latin typeface="Calibri" panose="020F0502020204030204" pitchFamily="34" charset="0"/>
              </a:rPr>
              <a:t>The network connecting devices—repeater and hub operate at the physical layer, bridge and switch operate at the data link layer, and the router operates at the network layer of the OSI model. </a:t>
            </a:r>
            <a:endParaRPr lang="en-US" sz="2000" b="0" i="0">
              <a:solidFill>
                <a:srgbClr val="1F1F1F"/>
              </a:solidFill>
              <a:effectLst/>
              <a:latin typeface="Google Sans"/>
            </a:endParaRPr>
          </a:p>
        </p:txBody>
      </p:sp>
    </p:spTree>
    <p:extLst>
      <p:ext uri="{BB962C8B-B14F-4D97-AF65-F5344CB8AC3E}">
        <p14:creationId xmlns:p14="http://schemas.microsoft.com/office/powerpoint/2010/main" val="2066752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685800" y="57150"/>
            <a:ext cx="7516473" cy="749808"/>
          </a:xfrm>
        </p:spPr>
        <p:txBody>
          <a:bodyPr>
            <a:normAutofit/>
          </a:bodyPr>
          <a:lstStyle/>
          <a:p>
            <a:r>
              <a:rPr lang="en-US" sz="2800"/>
              <a:t>Network DEVICES</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685800" y="666750"/>
            <a:ext cx="7543800" cy="3992591"/>
          </a:xfrm>
        </p:spPr>
        <p:txBody>
          <a:bodyPr>
            <a:noAutofit/>
          </a:bodyPr>
          <a:lstStyle/>
          <a:p>
            <a:pPr marL="0" indent="0" algn="l">
              <a:buNone/>
            </a:pPr>
            <a:r>
              <a:rPr lang="en-US" sz="2000" b="1">
                <a:solidFill>
                  <a:srgbClr val="1F1F1F"/>
                </a:solidFill>
                <a:latin typeface="Google Sans"/>
              </a:rPr>
              <a:t>Gateway</a:t>
            </a:r>
            <a:endParaRPr lang="en-US" sz="1800" b="0" i="0" u="none" strike="noStrike" baseline="0">
              <a:solidFill>
                <a:srgbClr val="000000"/>
              </a:solidFill>
              <a:latin typeface="Symbol" panose="05050102010706020507" pitchFamily="18" charset="2"/>
            </a:endParaRPr>
          </a:p>
          <a:p>
            <a:pPr marL="0" indent="0">
              <a:buNone/>
            </a:pPr>
            <a:endParaRPr lang="en-US" sz="2000" b="0" i="0">
              <a:solidFill>
                <a:srgbClr val="1F1F1F"/>
              </a:solidFill>
              <a:effectLst/>
              <a:latin typeface="Google Sans"/>
            </a:endParaRPr>
          </a:p>
        </p:txBody>
      </p:sp>
      <p:pic>
        <p:nvPicPr>
          <p:cNvPr id="10" name="Picture 9">
            <a:extLst>
              <a:ext uri="{FF2B5EF4-FFF2-40B4-BE49-F238E27FC236}">
                <a16:creationId xmlns:a16="http://schemas.microsoft.com/office/drawing/2014/main" id="{1246B17C-01E6-3A88-BEC2-CCA28CBA200B}"/>
              </a:ext>
            </a:extLst>
          </p:cNvPr>
          <p:cNvPicPr>
            <a:picLocks noChangeAspect="1"/>
          </p:cNvPicPr>
          <p:nvPr/>
        </p:nvPicPr>
        <p:blipFill>
          <a:blip r:embed="rId2"/>
          <a:stretch>
            <a:fillRect/>
          </a:stretch>
        </p:blipFill>
        <p:spPr>
          <a:xfrm>
            <a:off x="838200" y="1047750"/>
            <a:ext cx="6858000" cy="3429000"/>
          </a:xfrm>
          <a:prstGeom prst="rect">
            <a:avLst/>
          </a:prstGeom>
        </p:spPr>
      </p:pic>
    </p:spTree>
    <p:extLst>
      <p:ext uri="{BB962C8B-B14F-4D97-AF65-F5344CB8AC3E}">
        <p14:creationId xmlns:p14="http://schemas.microsoft.com/office/powerpoint/2010/main" val="4105261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685800" y="57150"/>
            <a:ext cx="7516473" cy="749808"/>
          </a:xfrm>
        </p:spPr>
        <p:txBody>
          <a:bodyPr>
            <a:normAutofit/>
          </a:bodyPr>
          <a:lstStyle/>
          <a:p>
            <a:r>
              <a:rPr lang="en-US" sz="2800"/>
              <a:t>Wireless networking</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685800" y="895350"/>
            <a:ext cx="7543800" cy="3962400"/>
          </a:xfrm>
        </p:spPr>
        <p:txBody>
          <a:bodyPr>
            <a:noAutofit/>
          </a:bodyPr>
          <a:lstStyle/>
          <a:p>
            <a:pPr algn="l">
              <a:buFont typeface="Arial" panose="020B0604020202020204" pitchFamily="34" charset="0"/>
              <a:buChar char="•"/>
            </a:pPr>
            <a:r>
              <a:rPr lang="en-US" sz="2000" b="1" i="0">
                <a:solidFill>
                  <a:srgbClr val="1F1F1F"/>
                </a:solidFill>
                <a:effectLst/>
                <a:latin typeface="Google Sans"/>
              </a:rPr>
              <a:t>Connection method:</a:t>
            </a:r>
            <a:r>
              <a:rPr lang="en-US" sz="2000" b="0" i="0">
                <a:solidFill>
                  <a:srgbClr val="1F1F1F"/>
                </a:solidFill>
                <a:effectLst/>
                <a:latin typeface="Google Sans"/>
              </a:rPr>
              <a:t> Uses electromagnetic waves (radio waves, infrared, Bluetooth) instead of cables for communication.</a:t>
            </a:r>
          </a:p>
          <a:p>
            <a:pPr algn="l">
              <a:buFont typeface="Arial" panose="020B0604020202020204" pitchFamily="34" charset="0"/>
              <a:buChar char="•"/>
            </a:pPr>
            <a:r>
              <a:rPr lang="en-US" sz="2000" b="1" i="0">
                <a:solidFill>
                  <a:srgbClr val="1F1F1F"/>
                </a:solidFill>
                <a:effectLst/>
                <a:latin typeface="Google Sans"/>
              </a:rPr>
              <a:t>Applications:</a:t>
            </a:r>
            <a:r>
              <a:rPr lang="en-US" sz="2000">
                <a:solidFill>
                  <a:srgbClr val="1F1F1F"/>
                </a:solidFill>
                <a:latin typeface="Google Sans"/>
              </a:rPr>
              <a:t> </a:t>
            </a:r>
            <a:r>
              <a:rPr lang="en-US" sz="2000" b="0" i="0">
                <a:solidFill>
                  <a:srgbClr val="1F1F1F"/>
                </a:solidFill>
                <a:effectLst/>
                <a:latin typeface="Google Sans"/>
              </a:rPr>
              <a:t>Broadcasting (radio, TV), Mobile phone communication, Computer component connection (Bluetooth), Internet connection (Wi-Fi, WLAN, PDA), Remote controls</a:t>
            </a:r>
          </a:p>
          <a:p>
            <a:pPr algn="l">
              <a:buFont typeface="Arial" panose="020B0604020202020204" pitchFamily="34" charset="0"/>
              <a:buChar char="•"/>
            </a:pPr>
            <a:r>
              <a:rPr lang="en-US" sz="2000" b="1" i="0">
                <a:solidFill>
                  <a:srgbClr val="1F1F1F"/>
                </a:solidFill>
                <a:effectLst/>
                <a:latin typeface="Google Sans"/>
              </a:rPr>
              <a:t>Components:</a:t>
            </a:r>
            <a:endParaRPr lang="en-US" sz="2000" b="0" i="0">
              <a:solidFill>
                <a:srgbClr val="1F1F1F"/>
              </a:solidFill>
              <a:effectLst/>
              <a:latin typeface="Google Sans"/>
            </a:endParaRPr>
          </a:p>
          <a:p>
            <a:pPr marL="742950" lvl="1" indent="-285750" algn="l">
              <a:buFont typeface="Arial" panose="020B0604020202020204" pitchFamily="34" charset="0"/>
              <a:buChar char="•"/>
            </a:pPr>
            <a:r>
              <a:rPr lang="en-US" sz="2000" b="0" i="0">
                <a:solidFill>
                  <a:srgbClr val="1F1F1F"/>
                </a:solidFill>
                <a:effectLst/>
                <a:latin typeface="Google Sans"/>
              </a:rPr>
              <a:t>Wireless Access Point (transmitter &amp; coverage area)</a:t>
            </a:r>
          </a:p>
          <a:p>
            <a:pPr marL="742950" lvl="1" indent="-285750" algn="l">
              <a:buFont typeface="Arial" panose="020B0604020202020204" pitchFamily="34" charset="0"/>
              <a:buChar char="•"/>
            </a:pPr>
            <a:r>
              <a:rPr lang="en-US" sz="2000" b="0" i="0">
                <a:solidFill>
                  <a:srgbClr val="1F1F1F"/>
                </a:solidFill>
                <a:effectLst/>
                <a:latin typeface="Google Sans"/>
              </a:rPr>
              <a:t>Wireless Clients (mobile devices, laptops, etc.)</a:t>
            </a:r>
          </a:p>
          <a:p>
            <a:pPr algn="l">
              <a:buFont typeface="Arial" panose="020B0604020202020204" pitchFamily="34" charset="0"/>
              <a:buChar char="•"/>
            </a:pPr>
            <a:r>
              <a:rPr lang="en-US" sz="2000" b="1" i="0">
                <a:solidFill>
                  <a:srgbClr val="1F1F1F"/>
                </a:solidFill>
                <a:effectLst/>
                <a:latin typeface="Google Sans"/>
              </a:rPr>
              <a:t>Operation:</a:t>
            </a:r>
            <a:endParaRPr lang="en-US" sz="2000" b="0" i="0">
              <a:solidFill>
                <a:srgbClr val="1F1F1F"/>
              </a:solidFill>
              <a:effectLst/>
              <a:latin typeface="Google Sans"/>
            </a:endParaRPr>
          </a:p>
          <a:p>
            <a:pPr marL="742950" lvl="1" indent="-285750" algn="l">
              <a:buFont typeface="Arial" panose="020B0604020202020204" pitchFamily="34" charset="0"/>
              <a:buChar char="•"/>
            </a:pPr>
            <a:r>
              <a:rPr lang="en-US" sz="2000" b="0" i="0">
                <a:solidFill>
                  <a:srgbClr val="1F1F1F"/>
                </a:solidFill>
                <a:effectLst/>
                <a:latin typeface="Google Sans"/>
              </a:rPr>
              <a:t>Access Point receives data frames from wireless clients.</a:t>
            </a:r>
          </a:p>
          <a:p>
            <a:pPr marL="742950" lvl="1" indent="-285750" algn="l">
              <a:buFont typeface="Arial" panose="020B0604020202020204" pitchFamily="34" charset="0"/>
              <a:buChar char="•"/>
            </a:pPr>
            <a:r>
              <a:rPr lang="en-US" sz="2000" b="0" i="0">
                <a:solidFill>
                  <a:srgbClr val="1F1F1F"/>
                </a:solidFill>
                <a:effectLst/>
                <a:latin typeface="Google Sans"/>
              </a:rPr>
              <a:t>Access Point checks and transmits data frames to their destination.</a:t>
            </a:r>
          </a:p>
        </p:txBody>
      </p:sp>
    </p:spTree>
    <p:extLst>
      <p:ext uri="{BB962C8B-B14F-4D97-AF65-F5344CB8AC3E}">
        <p14:creationId xmlns:p14="http://schemas.microsoft.com/office/powerpoint/2010/main" val="25604517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685800" y="57150"/>
            <a:ext cx="7516473" cy="749808"/>
          </a:xfrm>
        </p:spPr>
        <p:txBody>
          <a:bodyPr>
            <a:normAutofit/>
          </a:bodyPr>
          <a:lstStyle/>
          <a:p>
            <a:r>
              <a:rPr lang="en-US" sz="2800"/>
              <a:t>Wireless networking</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685800" y="742950"/>
            <a:ext cx="7543800" cy="4343400"/>
          </a:xfrm>
        </p:spPr>
        <p:txBody>
          <a:bodyPr>
            <a:noAutofit/>
          </a:bodyPr>
          <a:lstStyle/>
          <a:p>
            <a:pPr algn="l">
              <a:lnSpc>
                <a:spcPct val="80000"/>
              </a:lnSpc>
              <a:spcBef>
                <a:spcPts val="600"/>
              </a:spcBef>
              <a:buFont typeface="Arial" panose="020B0604020202020204" pitchFamily="34" charset="0"/>
              <a:buChar char="•"/>
            </a:pPr>
            <a:r>
              <a:rPr lang="en-US" sz="2000" b="1" i="0">
                <a:solidFill>
                  <a:srgbClr val="1F1F1F"/>
                </a:solidFill>
                <a:effectLst/>
                <a:latin typeface="Google Sans"/>
              </a:rPr>
              <a:t>Factors affecting coverage and speed:</a:t>
            </a:r>
            <a:endParaRPr lang="en-US" sz="2000" b="0" i="0">
              <a:solidFill>
                <a:srgbClr val="1F1F1F"/>
              </a:solidFill>
              <a:effectLst/>
              <a:latin typeface="Google Sans"/>
            </a:endParaRPr>
          </a:p>
          <a:p>
            <a:pPr marL="742950" lvl="1" indent="-285750" algn="l">
              <a:lnSpc>
                <a:spcPct val="80000"/>
              </a:lnSpc>
              <a:spcBef>
                <a:spcPts val="600"/>
              </a:spcBef>
              <a:buFont typeface="Arial" panose="020B0604020202020204" pitchFamily="34" charset="0"/>
              <a:buChar char="•"/>
            </a:pPr>
            <a:r>
              <a:rPr lang="en-US" sz="2000" b="0" i="0">
                <a:solidFill>
                  <a:srgbClr val="1F1F1F"/>
                </a:solidFill>
                <a:effectLst/>
                <a:latin typeface="Google Sans"/>
              </a:rPr>
              <a:t>Transmitter power &amp; location</a:t>
            </a:r>
          </a:p>
          <a:p>
            <a:pPr marL="742950" lvl="1" indent="-285750" algn="l">
              <a:lnSpc>
                <a:spcPct val="80000"/>
              </a:lnSpc>
              <a:spcBef>
                <a:spcPts val="600"/>
              </a:spcBef>
              <a:buFont typeface="Arial" panose="020B0604020202020204" pitchFamily="34" charset="0"/>
              <a:buChar char="•"/>
            </a:pPr>
            <a:r>
              <a:rPr lang="en-US" sz="2000" b="0" i="0">
                <a:solidFill>
                  <a:srgbClr val="1F1F1F"/>
                </a:solidFill>
                <a:effectLst/>
                <a:latin typeface="Google Sans"/>
              </a:rPr>
              <a:t>Frequency used (higher frequencies require line of sight)</a:t>
            </a:r>
          </a:p>
          <a:p>
            <a:pPr marL="742950" lvl="1" indent="-285750" algn="l">
              <a:lnSpc>
                <a:spcPct val="80000"/>
              </a:lnSpc>
              <a:spcBef>
                <a:spcPts val="600"/>
              </a:spcBef>
              <a:buFont typeface="Arial" panose="020B0604020202020204" pitchFamily="34" charset="0"/>
              <a:buChar char="•"/>
            </a:pPr>
            <a:r>
              <a:rPr lang="en-US" sz="2000" b="0" i="0">
                <a:solidFill>
                  <a:srgbClr val="1F1F1F"/>
                </a:solidFill>
                <a:effectLst/>
                <a:latin typeface="Google Sans"/>
              </a:rPr>
              <a:t>Distance between client and access point</a:t>
            </a:r>
          </a:p>
          <a:p>
            <a:pPr marL="742950" lvl="1" indent="-285750" algn="l">
              <a:lnSpc>
                <a:spcPct val="80000"/>
              </a:lnSpc>
              <a:spcBef>
                <a:spcPts val="600"/>
              </a:spcBef>
              <a:buFont typeface="Arial" panose="020B0604020202020204" pitchFamily="34" charset="0"/>
              <a:buChar char="•"/>
            </a:pPr>
            <a:r>
              <a:rPr lang="en-US" sz="2000" b="0" i="0">
                <a:solidFill>
                  <a:srgbClr val="1F1F1F"/>
                </a:solidFill>
                <a:effectLst/>
                <a:latin typeface="Google Sans"/>
              </a:rPr>
              <a:t>Obstructions (walls, trees)</a:t>
            </a:r>
          </a:p>
          <a:p>
            <a:pPr marL="742950" lvl="1" indent="-285750" algn="l">
              <a:lnSpc>
                <a:spcPct val="80000"/>
              </a:lnSpc>
              <a:spcBef>
                <a:spcPts val="600"/>
              </a:spcBef>
              <a:buFont typeface="Arial" panose="020B0604020202020204" pitchFamily="34" charset="0"/>
              <a:buChar char="•"/>
            </a:pPr>
            <a:r>
              <a:rPr lang="en-US" sz="2000" b="0" i="0">
                <a:solidFill>
                  <a:srgbClr val="1F1F1F"/>
                </a:solidFill>
                <a:effectLst/>
                <a:latin typeface="Google Sans"/>
              </a:rPr>
              <a:t>Network interference</a:t>
            </a:r>
          </a:p>
          <a:p>
            <a:pPr marL="742950" lvl="1" indent="-285750" algn="l">
              <a:lnSpc>
                <a:spcPct val="80000"/>
              </a:lnSpc>
              <a:spcBef>
                <a:spcPts val="600"/>
              </a:spcBef>
              <a:buFont typeface="Arial" panose="020B0604020202020204" pitchFamily="34" charset="0"/>
              <a:buChar char="•"/>
            </a:pPr>
            <a:r>
              <a:rPr lang="en-US" sz="2000" b="0" i="0">
                <a:solidFill>
                  <a:srgbClr val="1F1F1F"/>
                </a:solidFill>
                <a:effectLst/>
                <a:latin typeface="Google Sans"/>
              </a:rPr>
              <a:t>Number of users</a:t>
            </a:r>
          </a:p>
          <a:p>
            <a:pPr algn="l">
              <a:lnSpc>
                <a:spcPct val="80000"/>
              </a:lnSpc>
              <a:spcBef>
                <a:spcPts val="600"/>
              </a:spcBef>
              <a:buFont typeface="Arial" panose="020B0604020202020204" pitchFamily="34" charset="0"/>
              <a:buChar char="•"/>
            </a:pPr>
            <a:r>
              <a:rPr lang="en-US" sz="2000" b="1" i="0">
                <a:solidFill>
                  <a:srgbClr val="1F1F1F"/>
                </a:solidFill>
                <a:effectLst/>
                <a:latin typeface="Google Sans"/>
              </a:rPr>
              <a:t>Types (based on range):</a:t>
            </a:r>
            <a:endParaRPr lang="en-US" sz="2000" b="0" i="0">
              <a:solidFill>
                <a:srgbClr val="1F1F1F"/>
              </a:solidFill>
              <a:effectLst/>
              <a:latin typeface="Google Sans"/>
            </a:endParaRPr>
          </a:p>
          <a:p>
            <a:pPr marL="742950" lvl="1" indent="-285750" algn="l">
              <a:lnSpc>
                <a:spcPct val="80000"/>
              </a:lnSpc>
              <a:spcBef>
                <a:spcPts val="600"/>
              </a:spcBef>
              <a:buFont typeface="Arial" panose="020B0604020202020204" pitchFamily="34" charset="0"/>
              <a:buChar char="•"/>
            </a:pPr>
            <a:r>
              <a:rPr lang="en-US" sz="2000" b="0" i="0">
                <a:solidFill>
                  <a:srgbClr val="1F1F1F"/>
                </a:solidFill>
                <a:effectLst/>
                <a:latin typeface="Google Sans"/>
              </a:rPr>
              <a:t>Bluetooth: Short-range (within a room/office)</a:t>
            </a:r>
          </a:p>
          <a:p>
            <a:pPr marL="742950" lvl="1" indent="-285750" algn="l">
              <a:lnSpc>
                <a:spcPct val="80000"/>
              </a:lnSpc>
              <a:spcBef>
                <a:spcPts val="600"/>
              </a:spcBef>
              <a:buFont typeface="Arial" panose="020B0604020202020204" pitchFamily="34" charset="0"/>
              <a:buChar char="•"/>
            </a:pPr>
            <a:r>
              <a:rPr lang="en-US" sz="2000" b="0" i="0">
                <a:solidFill>
                  <a:srgbClr val="1F1F1F"/>
                </a:solidFill>
                <a:effectLst/>
                <a:latin typeface="Google Sans"/>
              </a:rPr>
              <a:t>Wireless LAN (WLAN): Medium-range (connects devices in a local area network)</a:t>
            </a:r>
          </a:p>
          <a:p>
            <a:pPr marL="742950" lvl="1" indent="-285750" algn="l">
              <a:lnSpc>
                <a:spcPct val="80000"/>
              </a:lnSpc>
              <a:spcBef>
                <a:spcPts val="600"/>
              </a:spcBef>
              <a:buFont typeface="Arial" panose="020B0604020202020204" pitchFamily="34" charset="0"/>
              <a:buChar char="•"/>
            </a:pPr>
            <a:r>
              <a:rPr lang="en-US" sz="2000" b="0" i="0">
                <a:solidFill>
                  <a:srgbClr val="1F1F1F"/>
                </a:solidFill>
                <a:effectLst/>
                <a:latin typeface="Google Sans"/>
              </a:rPr>
              <a:t>Wireless WAN (WWAN): Long-range (connects to wide area networks like the internet)</a:t>
            </a:r>
          </a:p>
        </p:txBody>
      </p:sp>
    </p:spTree>
    <p:extLst>
      <p:ext uri="{BB962C8B-B14F-4D97-AF65-F5344CB8AC3E}">
        <p14:creationId xmlns:p14="http://schemas.microsoft.com/office/powerpoint/2010/main" val="2704960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685800" y="57150"/>
            <a:ext cx="7516473" cy="749808"/>
          </a:xfrm>
        </p:spPr>
        <p:txBody>
          <a:bodyPr>
            <a:normAutofit/>
          </a:bodyPr>
          <a:lstStyle/>
          <a:p>
            <a:r>
              <a:rPr lang="en-US" sz="2800"/>
              <a:t>Wireless networking</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685800" y="742950"/>
            <a:ext cx="7543800" cy="4343400"/>
          </a:xfrm>
        </p:spPr>
        <p:txBody>
          <a:bodyPr>
            <a:noAutofit/>
          </a:bodyPr>
          <a:lstStyle/>
          <a:p>
            <a:pPr marL="0" indent="0" algn="l">
              <a:lnSpc>
                <a:spcPct val="80000"/>
              </a:lnSpc>
              <a:spcBef>
                <a:spcPts val="600"/>
              </a:spcBef>
              <a:buNone/>
            </a:pPr>
            <a:r>
              <a:rPr lang="en-US" sz="2000" b="1">
                <a:solidFill>
                  <a:srgbClr val="1F1F1F"/>
                </a:solidFill>
                <a:latin typeface="Google Sans"/>
              </a:rPr>
              <a:t>Bluetooth Technology</a:t>
            </a:r>
          </a:p>
          <a:p>
            <a:pPr algn="l">
              <a:buFont typeface="Arial" panose="020B0604020202020204" pitchFamily="34" charset="0"/>
              <a:buChar char="•"/>
            </a:pPr>
            <a:r>
              <a:rPr lang="en-US" sz="2000" b="0" i="0">
                <a:solidFill>
                  <a:srgbClr val="1F1F1F"/>
                </a:solidFill>
                <a:effectLst/>
                <a:latin typeface="Google Sans"/>
              </a:rPr>
              <a:t>Designed for short-range wireless connections (within a room or small office)</a:t>
            </a:r>
          </a:p>
          <a:p>
            <a:pPr algn="l">
              <a:buFont typeface="Arial" panose="020B0604020202020204" pitchFamily="34" charset="0"/>
              <a:buChar char="•"/>
            </a:pPr>
            <a:r>
              <a:rPr lang="en-US" sz="2000" b="0" i="0">
                <a:solidFill>
                  <a:srgbClr val="1F1F1F"/>
                </a:solidFill>
                <a:effectLst/>
                <a:latin typeface="Google Sans"/>
              </a:rPr>
              <a:t>Enables wireless connection between various computer components like keyboards, printers, monitors etc.</a:t>
            </a:r>
          </a:p>
          <a:p>
            <a:pPr algn="l">
              <a:buFont typeface="Arial" panose="020B0604020202020204" pitchFamily="34" charset="0"/>
              <a:buChar char="•"/>
            </a:pPr>
            <a:r>
              <a:rPr lang="en-US" sz="2000" b="0" i="0">
                <a:solidFill>
                  <a:srgbClr val="1F1F1F"/>
                </a:solidFill>
                <a:effectLst/>
                <a:latin typeface="Google Sans"/>
              </a:rPr>
              <a:t>Eliminates cables for improved portability within the Bluetooth range.</a:t>
            </a:r>
          </a:p>
          <a:p>
            <a:pPr marL="0" indent="0" algn="l">
              <a:lnSpc>
                <a:spcPct val="80000"/>
              </a:lnSpc>
              <a:spcBef>
                <a:spcPts val="600"/>
              </a:spcBef>
              <a:buNone/>
            </a:pPr>
            <a:endParaRPr lang="en-US" sz="2000" b="0" i="0">
              <a:solidFill>
                <a:srgbClr val="1F1F1F"/>
              </a:solidFill>
              <a:effectLst/>
              <a:latin typeface="Google Sans"/>
            </a:endParaRPr>
          </a:p>
        </p:txBody>
      </p:sp>
    </p:spTree>
    <p:extLst>
      <p:ext uri="{BB962C8B-B14F-4D97-AF65-F5344CB8AC3E}">
        <p14:creationId xmlns:p14="http://schemas.microsoft.com/office/powerpoint/2010/main" val="2018771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685800" y="57150"/>
            <a:ext cx="7516473" cy="749808"/>
          </a:xfrm>
        </p:spPr>
        <p:txBody>
          <a:bodyPr>
            <a:normAutofit/>
          </a:bodyPr>
          <a:lstStyle/>
          <a:p>
            <a:r>
              <a:rPr lang="en-US" sz="2800"/>
              <a:t>Wireless networking</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685800" y="742950"/>
            <a:ext cx="7543800" cy="4343400"/>
          </a:xfrm>
        </p:spPr>
        <p:txBody>
          <a:bodyPr>
            <a:noAutofit/>
          </a:bodyPr>
          <a:lstStyle/>
          <a:p>
            <a:pPr marL="0" indent="0" algn="l">
              <a:lnSpc>
                <a:spcPct val="80000"/>
              </a:lnSpc>
              <a:spcBef>
                <a:spcPts val="600"/>
              </a:spcBef>
              <a:buNone/>
            </a:pPr>
            <a:r>
              <a:rPr lang="en-US" sz="2000" b="1">
                <a:solidFill>
                  <a:srgbClr val="1F1F1F"/>
                </a:solidFill>
                <a:latin typeface="Google Sans"/>
              </a:rPr>
              <a:t>Wireless LAN</a:t>
            </a:r>
          </a:p>
          <a:p>
            <a:pPr algn="l">
              <a:buFont typeface="Arial" panose="020B0604020202020204" pitchFamily="34" charset="0"/>
              <a:buChar char="•"/>
            </a:pPr>
            <a:r>
              <a:rPr lang="en-US" sz="2000" b="0" i="0">
                <a:solidFill>
                  <a:srgbClr val="1F1F1F"/>
                </a:solidFill>
                <a:effectLst/>
                <a:latin typeface="Google Sans"/>
              </a:rPr>
              <a:t>Offers advantages over wired LANs:</a:t>
            </a:r>
          </a:p>
          <a:p>
            <a:pPr marL="742950" lvl="1" indent="-285750" algn="l">
              <a:buFont typeface="Arial" panose="020B0604020202020204" pitchFamily="34" charset="0"/>
              <a:buChar char="•"/>
            </a:pPr>
            <a:r>
              <a:rPr lang="en-US" sz="2000" b="0" i="0">
                <a:solidFill>
                  <a:srgbClr val="1F1F1F"/>
                </a:solidFill>
                <a:effectLst/>
                <a:latin typeface="Google Sans"/>
              </a:rPr>
              <a:t>Flexibility to move devices within the network</a:t>
            </a:r>
          </a:p>
          <a:p>
            <a:pPr marL="742950" lvl="1" indent="-285750" algn="l">
              <a:buFont typeface="Arial" panose="020B0604020202020204" pitchFamily="34" charset="0"/>
              <a:buChar char="•"/>
            </a:pPr>
            <a:r>
              <a:rPr lang="en-US" sz="2000" b="0" i="0">
                <a:solidFill>
                  <a:srgbClr val="1F1F1F"/>
                </a:solidFill>
                <a:effectLst/>
                <a:latin typeface="Google Sans"/>
              </a:rPr>
              <a:t>Easy setup and expansion without cabling</a:t>
            </a:r>
          </a:p>
          <a:p>
            <a:pPr marL="742950" lvl="1" indent="-285750" algn="l">
              <a:buFont typeface="Arial" panose="020B0604020202020204" pitchFamily="34" charset="0"/>
              <a:buChar char="•"/>
            </a:pPr>
            <a:r>
              <a:rPr lang="en-US" sz="2000" b="0" i="0">
                <a:solidFill>
                  <a:srgbClr val="1F1F1F"/>
                </a:solidFill>
                <a:effectLst/>
                <a:latin typeface="Google Sans"/>
              </a:rPr>
              <a:t>Less signal interference compared to wired networks (due to radio/infrared waves)</a:t>
            </a:r>
          </a:p>
          <a:p>
            <a:pPr algn="l">
              <a:buFont typeface="Arial" panose="020B0604020202020204" pitchFamily="34" charset="0"/>
              <a:buChar char="•"/>
            </a:pPr>
            <a:r>
              <a:rPr lang="en-US" sz="2000" b="0" i="0">
                <a:solidFill>
                  <a:srgbClr val="1F1F1F"/>
                </a:solidFill>
                <a:effectLst/>
                <a:latin typeface="Google Sans"/>
              </a:rPr>
              <a:t>Applications:</a:t>
            </a:r>
          </a:p>
          <a:p>
            <a:pPr marL="742950" lvl="1" indent="-285750" algn="l">
              <a:buFont typeface="Arial" panose="020B0604020202020204" pitchFamily="34" charset="0"/>
              <a:buChar char="•"/>
            </a:pPr>
            <a:r>
              <a:rPr lang="en-US" sz="2000" b="0" i="0">
                <a:solidFill>
                  <a:srgbClr val="1F1F1F"/>
                </a:solidFill>
                <a:effectLst/>
                <a:latin typeface="Google Sans"/>
              </a:rPr>
              <a:t>Home networks (connecting devices across floors)</a:t>
            </a:r>
          </a:p>
          <a:p>
            <a:pPr marL="742950" lvl="1" indent="-285750" algn="l">
              <a:buFont typeface="Arial" panose="020B0604020202020204" pitchFamily="34" charset="0"/>
              <a:buChar char="•"/>
            </a:pPr>
            <a:r>
              <a:rPr lang="en-US" sz="2000" b="0" i="0">
                <a:solidFill>
                  <a:srgbClr val="1F1F1F"/>
                </a:solidFill>
                <a:effectLst/>
                <a:latin typeface="Google Sans"/>
              </a:rPr>
              <a:t>Public Wi-Fi access in airports, stations, campuses, hotels</a:t>
            </a:r>
          </a:p>
          <a:p>
            <a:pPr marL="742950" lvl="1" indent="-285750" algn="l">
              <a:buFont typeface="Arial" panose="020B0604020202020204" pitchFamily="34" charset="0"/>
              <a:buChar char="•"/>
            </a:pPr>
            <a:r>
              <a:rPr lang="en-US" sz="2000" b="0" i="0">
                <a:solidFill>
                  <a:srgbClr val="1F1F1F"/>
                </a:solidFill>
                <a:effectLst/>
                <a:latin typeface="Google Sans"/>
              </a:rPr>
              <a:t>Connecting to the internet through a WAN</a:t>
            </a:r>
          </a:p>
          <a:p>
            <a:pPr marL="0" indent="0" algn="l">
              <a:buNone/>
            </a:pPr>
            <a:endParaRPr lang="en-US" sz="2000" b="0" i="0">
              <a:solidFill>
                <a:srgbClr val="1F1F1F"/>
              </a:solidFill>
              <a:effectLst/>
              <a:latin typeface="Google Sans"/>
            </a:endParaRPr>
          </a:p>
          <a:p>
            <a:pPr marL="0" indent="0" algn="l">
              <a:lnSpc>
                <a:spcPct val="80000"/>
              </a:lnSpc>
              <a:spcBef>
                <a:spcPts val="600"/>
              </a:spcBef>
              <a:buNone/>
            </a:pPr>
            <a:endParaRPr lang="en-US" sz="2000" b="0" i="0">
              <a:solidFill>
                <a:srgbClr val="1F1F1F"/>
              </a:solidFill>
              <a:effectLst/>
              <a:latin typeface="Google Sans"/>
            </a:endParaRPr>
          </a:p>
        </p:txBody>
      </p:sp>
    </p:spTree>
    <p:extLst>
      <p:ext uri="{BB962C8B-B14F-4D97-AF65-F5344CB8AC3E}">
        <p14:creationId xmlns:p14="http://schemas.microsoft.com/office/powerpoint/2010/main" val="1017744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685800" y="57150"/>
            <a:ext cx="7516473" cy="749808"/>
          </a:xfrm>
        </p:spPr>
        <p:txBody>
          <a:bodyPr>
            <a:normAutofit/>
          </a:bodyPr>
          <a:lstStyle/>
          <a:p>
            <a:r>
              <a:rPr lang="en-US" sz="2800"/>
              <a:t>Wireless networking</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685800" y="742950"/>
            <a:ext cx="7543800" cy="4343400"/>
          </a:xfrm>
        </p:spPr>
        <p:txBody>
          <a:bodyPr>
            <a:noAutofit/>
          </a:bodyPr>
          <a:lstStyle/>
          <a:p>
            <a:pPr marL="0" indent="0" algn="l">
              <a:lnSpc>
                <a:spcPct val="80000"/>
              </a:lnSpc>
              <a:spcBef>
                <a:spcPts val="600"/>
              </a:spcBef>
              <a:buNone/>
            </a:pPr>
            <a:r>
              <a:rPr lang="en-US" sz="2000" b="1">
                <a:solidFill>
                  <a:srgbClr val="1F1F1F"/>
                </a:solidFill>
                <a:latin typeface="Google Sans"/>
              </a:rPr>
              <a:t>Wireless WAN</a:t>
            </a:r>
            <a:endParaRPr lang="en-US" sz="2000">
              <a:solidFill>
                <a:srgbClr val="1F1F1F"/>
              </a:solidFill>
              <a:latin typeface="Google Sans"/>
            </a:endParaRPr>
          </a:p>
          <a:p>
            <a:pPr algn="l">
              <a:buFont typeface="Arial" panose="020B0604020202020204" pitchFamily="34" charset="0"/>
              <a:buChar char="•"/>
            </a:pPr>
            <a:r>
              <a:rPr lang="en-US" sz="2000" b="0" i="0">
                <a:solidFill>
                  <a:srgbClr val="1F1F1F"/>
                </a:solidFill>
                <a:effectLst/>
                <a:latin typeface="Google Sans"/>
              </a:rPr>
              <a:t>Example: Cellular network used for mobile phones</a:t>
            </a:r>
          </a:p>
          <a:p>
            <a:pPr algn="l">
              <a:buFont typeface="Arial" panose="020B0604020202020204" pitchFamily="34" charset="0"/>
              <a:buChar char="•"/>
            </a:pPr>
            <a:r>
              <a:rPr lang="en-US" sz="2000" b="0" i="0">
                <a:solidFill>
                  <a:srgbClr val="1F1F1F"/>
                </a:solidFill>
                <a:effectLst/>
                <a:latin typeface="Google Sans"/>
              </a:rPr>
              <a:t>Provides internet access to mobile devices from any location with wireless connectivity</a:t>
            </a:r>
          </a:p>
          <a:p>
            <a:pPr algn="l">
              <a:buFont typeface="Arial" panose="020B0604020202020204" pitchFamily="34" charset="0"/>
              <a:buChar char="•"/>
            </a:pPr>
            <a:r>
              <a:rPr lang="en-US" sz="2000" b="0" i="0">
                <a:solidFill>
                  <a:srgbClr val="1F1F1F"/>
                </a:solidFill>
                <a:effectLst/>
                <a:latin typeface="Google Sans"/>
              </a:rPr>
              <a:t>Almost all wireless networks connect to a wired network for ultimate internet access.</a:t>
            </a:r>
          </a:p>
          <a:p>
            <a:pPr marL="0" indent="0" algn="l">
              <a:lnSpc>
                <a:spcPct val="80000"/>
              </a:lnSpc>
              <a:spcBef>
                <a:spcPts val="600"/>
              </a:spcBef>
              <a:buNone/>
            </a:pPr>
            <a:endParaRPr lang="en-US" sz="2000">
              <a:solidFill>
                <a:srgbClr val="1F1F1F"/>
              </a:solidFill>
              <a:latin typeface="Google Sans"/>
            </a:endParaRPr>
          </a:p>
        </p:txBody>
      </p:sp>
    </p:spTree>
    <p:extLst>
      <p:ext uri="{BB962C8B-B14F-4D97-AF65-F5344CB8AC3E}">
        <p14:creationId xmlns:p14="http://schemas.microsoft.com/office/powerpoint/2010/main" val="30934786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40EA4-C7B4-34A7-492B-32202EAE5176}"/>
              </a:ext>
            </a:extLst>
          </p:cNvPr>
          <p:cNvSpPr>
            <a:spLocks noGrp="1"/>
          </p:cNvSpPr>
          <p:nvPr>
            <p:ph type="title"/>
          </p:nvPr>
        </p:nvSpPr>
        <p:spPr>
          <a:xfrm>
            <a:off x="685800" y="57150"/>
            <a:ext cx="7516473" cy="749808"/>
          </a:xfrm>
        </p:spPr>
        <p:txBody>
          <a:bodyPr>
            <a:normAutofit/>
          </a:bodyPr>
          <a:lstStyle/>
          <a:p>
            <a:r>
              <a:rPr lang="en-US" sz="2800"/>
              <a:t>Wireless networking</a:t>
            </a:r>
          </a:p>
        </p:txBody>
      </p:sp>
      <p:sp>
        <p:nvSpPr>
          <p:cNvPr id="8" name="Content Placeholder 7">
            <a:extLst>
              <a:ext uri="{FF2B5EF4-FFF2-40B4-BE49-F238E27FC236}">
                <a16:creationId xmlns:a16="http://schemas.microsoft.com/office/drawing/2014/main" id="{582AF1B3-D1B8-ACB0-97C0-21C3230FBB28}"/>
              </a:ext>
            </a:extLst>
          </p:cNvPr>
          <p:cNvSpPr>
            <a:spLocks noGrp="1"/>
          </p:cNvSpPr>
          <p:nvPr>
            <p:ph idx="1"/>
          </p:nvPr>
        </p:nvSpPr>
        <p:spPr>
          <a:xfrm>
            <a:off x="685800" y="742950"/>
            <a:ext cx="7543800" cy="4343400"/>
          </a:xfrm>
        </p:spPr>
        <p:txBody>
          <a:bodyPr>
            <a:noAutofit/>
          </a:bodyPr>
          <a:lstStyle/>
          <a:p>
            <a:pPr marL="0" indent="0" algn="l">
              <a:buNone/>
            </a:pPr>
            <a:r>
              <a:rPr lang="en-US" sz="2000" b="1" i="0">
                <a:solidFill>
                  <a:srgbClr val="1F1F1F"/>
                </a:solidFill>
                <a:effectLst/>
                <a:latin typeface="Google Sans"/>
              </a:rPr>
              <a:t>Challenges of Wireless Networks:</a:t>
            </a:r>
            <a:endParaRPr lang="en-US" sz="2000" b="0" i="0">
              <a:solidFill>
                <a:srgbClr val="1F1F1F"/>
              </a:solidFill>
              <a:effectLst/>
              <a:latin typeface="Google Sans"/>
            </a:endParaRPr>
          </a:p>
          <a:p>
            <a:pPr algn="l">
              <a:buFont typeface="Arial" panose="020B0604020202020204" pitchFamily="34" charset="0"/>
              <a:buChar char="•"/>
            </a:pPr>
            <a:r>
              <a:rPr lang="en-US" sz="2000" b="0" i="0">
                <a:solidFill>
                  <a:srgbClr val="1F1F1F"/>
                </a:solidFill>
                <a:effectLst/>
                <a:latin typeface="Google Sans"/>
              </a:rPr>
              <a:t>Compatibility issues between different standards</a:t>
            </a:r>
          </a:p>
          <a:p>
            <a:pPr algn="l">
              <a:buFont typeface="Arial" panose="020B0604020202020204" pitchFamily="34" charset="0"/>
              <a:buChar char="•"/>
            </a:pPr>
            <a:r>
              <a:rPr lang="en-US" sz="2000" b="0" i="0">
                <a:solidFill>
                  <a:srgbClr val="1F1F1F"/>
                </a:solidFill>
                <a:effectLst/>
                <a:latin typeface="Google Sans"/>
              </a:rPr>
              <a:t>Network congestion leading to slow speeds (especially with low bandwidth)</a:t>
            </a:r>
          </a:p>
          <a:p>
            <a:pPr algn="l">
              <a:buFont typeface="Arial" panose="020B0604020202020204" pitchFamily="34" charset="0"/>
              <a:buChar char="•"/>
            </a:pPr>
            <a:r>
              <a:rPr lang="en-US" sz="2000" b="0" i="0">
                <a:solidFill>
                  <a:srgbClr val="1F1F1F"/>
                </a:solidFill>
                <a:effectLst/>
                <a:latin typeface="Google Sans"/>
              </a:rPr>
              <a:t>High infrastructure and service costs</a:t>
            </a:r>
          </a:p>
          <a:p>
            <a:pPr algn="l">
              <a:buFont typeface="Arial" panose="020B0604020202020204" pitchFamily="34" charset="0"/>
              <a:buChar char="•"/>
            </a:pPr>
            <a:r>
              <a:rPr lang="en-US" sz="2000" b="0" i="0">
                <a:solidFill>
                  <a:srgbClr val="1F1F1F"/>
                </a:solidFill>
                <a:effectLst/>
                <a:latin typeface="Google Sans"/>
              </a:rPr>
              <a:t>Data security concerns</a:t>
            </a:r>
          </a:p>
          <a:p>
            <a:pPr algn="l">
              <a:buFont typeface="Arial" panose="020B0604020202020204" pitchFamily="34" charset="0"/>
              <a:buChar char="•"/>
            </a:pPr>
            <a:r>
              <a:rPr lang="en-US" sz="2000" b="0" i="0">
                <a:solidFill>
                  <a:srgbClr val="1F1F1F"/>
                </a:solidFill>
                <a:effectLst/>
                <a:latin typeface="Google Sans"/>
              </a:rPr>
              <a:t>Battery limitations of wireless devices</a:t>
            </a:r>
          </a:p>
          <a:p>
            <a:pPr algn="l">
              <a:buFont typeface="Arial" panose="020B0604020202020204" pitchFamily="34" charset="0"/>
              <a:buChar char="•"/>
            </a:pPr>
            <a:r>
              <a:rPr lang="en-US" sz="2000" b="0" i="0">
                <a:solidFill>
                  <a:srgbClr val="1F1F1F"/>
                </a:solidFill>
                <a:effectLst/>
                <a:latin typeface="Google Sans"/>
              </a:rPr>
              <a:t>Potential health risks</a:t>
            </a:r>
          </a:p>
        </p:txBody>
      </p:sp>
    </p:spTree>
    <p:extLst>
      <p:ext uri="{BB962C8B-B14F-4D97-AF65-F5344CB8AC3E}">
        <p14:creationId xmlns:p14="http://schemas.microsoft.com/office/powerpoint/2010/main" val="57617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9" name="Shape 49"/>
          <p:cNvSpPr txBox="1">
            <a:spLocks noGrp="1"/>
          </p:cNvSpPr>
          <p:nvPr>
            <p:ph type="body" idx="1"/>
          </p:nvPr>
        </p:nvSpPr>
        <p:spPr>
          <a:xfrm>
            <a:off x="381000" y="438150"/>
            <a:ext cx="8229600" cy="3725699"/>
          </a:xfrm>
          <a:prstGeom prst="rect">
            <a:avLst/>
          </a:prstGeom>
        </p:spPr>
        <p:txBody>
          <a:bodyPr lIns="91425" tIns="91425" rIns="91425" bIns="91425" anchor="t" anchorCtr="0">
            <a:noAutofit/>
          </a:bodyPr>
          <a:lstStyle/>
          <a:p>
            <a:pPr marL="0" indent="0" algn="l">
              <a:spcBef>
                <a:spcPts val="600"/>
              </a:spcBef>
              <a:buNone/>
            </a:pPr>
            <a:r>
              <a:rPr lang="en-US" sz="2000" b="1" i="0">
                <a:solidFill>
                  <a:srgbClr val="1F1F1F"/>
                </a:solidFill>
                <a:effectLst/>
                <a:latin typeface="Google Sans"/>
              </a:rPr>
              <a:t>Broadband vs. Baseband:</a:t>
            </a:r>
            <a:endParaRPr lang="en-US" sz="2000" b="0" i="0">
              <a:solidFill>
                <a:srgbClr val="1F1F1F"/>
              </a:solidFill>
              <a:effectLst/>
              <a:latin typeface="Google Sans"/>
            </a:endParaRPr>
          </a:p>
          <a:p>
            <a:pPr marL="742950" lvl="1" indent="-285750" algn="l">
              <a:spcBef>
                <a:spcPts val="600"/>
              </a:spcBef>
              <a:buFont typeface="Arial" panose="020B0604020202020204" pitchFamily="34" charset="0"/>
              <a:buChar char="•"/>
            </a:pPr>
            <a:r>
              <a:rPr lang="en-US" sz="2000" b="0" i="0">
                <a:solidFill>
                  <a:srgbClr val="1F1F1F"/>
                </a:solidFill>
                <a:effectLst/>
                <a:latin typeface="Google Sans"/>
              </a:rPr>
              <a:t>Broadband technology utilizes a larger portion of the electromagnetic spectrum for higher throughput.</a:t>
            </a:r>
          </a:p>
          <a:p>
            <a:pPr marL="742950" lvl="1" indent="-285750" algn="l">
              <a:spcBef>
                <a:spcPts val="600"/>
              </a:spcBef>
              <a:buFont typeface="Arial" panose="020B0604020202020204" pitchFamily="34" charset="0"/>
              <a:buChar char="•"/>
            </a:pPr>
            <a:r>
              <a:rPr lang="en-US" sz="2000" b="0" i="0">
                <a:solidFill>
                  <a:srgbClr val="1F1F1F"/>
                </a:solidFill>
                <a:effectLst/>
                <a:latin typeface="Google Sans"/>
              </a:rPr>
              <a:t>Baseband technology uses a smaller portion, resulting in lower throughput.</a:t>
            </a:r>
          </a:p>
          <a:p>
            <a:pPr marL="0" indent="0" algn="l">
              <a:spcBef>
                <a:spcPts val="600"/>
              </a:spcBef>
              <a:buNone/>
            </a:pPr>
            <a:r>
              <a:rPr lang="en-US" sz="2000" b="1" i="0">
                <a:solidFill>
                  <a:srgbClr val="1F1F1F"/>
                </a:solidFill>
                <a:effectLst/>
                <a:latin typeface="Google Sans"/>
              </a:rPr>
              <a:t>Distance Impact:</a:t>
            </a:r>
            <a:endParaRPr lang="en-US" sz="2000">
              <a:solidFill>
                <a:srgbClr val="1F1F1F"/>
              </a:solidFill>
              <a:latin typeface="Google Sans"/>
            </a:endParaRPr>
          </a:p>
          <a:p>
            <a:pPr marL="731520" indent="-274320" algn="l">
              <a:spcBef>
                <a:spcPts val="600"/>
              </a:spcBef>
              <a:buFont typeface="Arial" panose="020B0604020202020204" pitchFamily="34" charset="0"/>
              <a:buChar char="•"/>
            </a:pPr>
            <a:r>
              <a:rPr lang="en-US" sz="2000" b="0" i="0">
                <a:solidFill>
                  <a:srgbClr val="1F1F1F"/>
                </a:solidFill>
                <a:effectLst/>
                <a:latin typeface="Google Sans"/>
              </a:rPr>
              <a:t>Throughput is affected by the distance between connected devices, even with a specific bandwidth.</a:t>
            </a:r>
            <a:r>
              <a:rPr lang="en-US" sz="2000">
                <a:solidFill>
                  <a:srgbClr val="1F1F1F"/>
                </a:solidFill>
                <a:latin typeface="Google Sans"/>
              </a:rPr>
              <a:t> </a:t>
            </a:r>
            <a:r>
              <a:rPr lang="en-US" sz="2000" b="0" i="0">
                <a:solidFill>
                  <a:srgbClr val="1F1F1F"/>
                </a:solidFill>
                <a:effectLst/>
                <a:latin typeface="Google Sans"/>
              </a:rPr>
              <a:t>Distortion caused by internal/external factors can further impact throughput.</a:t>
            </a:r>
          </a:p>
          <a:p>
            <a:pPr marL="0" indent="0" algn="l">
              <a:spcBef>
                <a:spcPts val="600"/>
              </a:spcBef>
              <a:buNone/>
            </a:pPr>
            <a:r>
              <a:rPr lang="en-US" sz="2000" b="1" i="0">
                <a:solidFill>
                  <a:srgbClr val="1F1F1F"/>
                </a:solidFill>
                <a:effectLst/>
                <a:latin typeface="Google Sans"/>
              </a:rPr>
              <a:t>Cable Examples:</a:t>
            </a:r>
            <a:endParaRPr lang="en-US" sz="2000" b="0" i="0">
              <a:solidFill>
                <a:srgbClr val="1F1F1F"/>
              </a:solidFill>
              <a:effectLst/>
              <a:latin typeface="Google Sans"/>
            </a:endParaRPr>
          </a:p>
          <a:p>
            <a:pPr marL="742950" lvl="1" indent="-285750" algn="l">
              <a:spcBef>
                <a:spcPts val="600"/>
              </a:spcBef>
              <a:buFont typeface="Arial" panose="020B0604020202020204" pitchFamily="34" charset="0"/>
              <a:buChar char="•"/>
            </a:pPr>
            <a:r>
              <a:rPr lang="en-US" sz="2000" b="0" i="0">
                <a:solidFill>
                  <a:srgbClr val="1F1F1F"/>
                </a:solidFill>
                <a:effectLst/>
                <a:latin typeface="Google Sans"/>
              </a:rPr>
              <a:t>Cat-5 UTP cable: 100 Mbps throughput over 100 meters.</a:t>
            </a:r>
          </a:p>
          <a:p>
            <a:pPr marL="742950" lvl="1" indent="-285750" algn="l">
              <a:spcBef>
                <a:spcPts val="600"/>
              </a:spcBef>
              <a:buFont typeface="Arial" panose="020B0604020202020204" pitchFamily="34" charset="0"/>
              <a:buChar char="•"/>
            </a:pPr>
            <a:r>
              <a:rPr lang="en-US" sz="2000" b="0" i="0">
                <a:solidFill>
                  <a:srgbClr val="1F1F1F"/>
                </a:solidFill>
                <a:effectLst/>
                <a:latin typeface="Google Sans"/>
              </a:rPr>
              <a:t>10BASE2 Coaxial cable: Up to 10 Mbps throughput over 185 meters.</a:t>
            </a:r>
          </a:p>
          <a:p>
            <a:pPr marL="742950" lvl="1" indent="-285750" algn="l">
              <a:spcBef>
                <a:spcPts val="600"/>
              </a:spcBef>
              <a:buFont typeface="Arial" panose="020B0604020202020204" pitchFamily="34" charset="0"/>
              <a:buChar char="•"/>
            </a:pPr>
            <a:r>
              <a:rPr lang="en-US" sz="2000" b="0" i="0">
                <a:solidFill>
                  <a:srgbClr val="1F1F1F"/>
                </a:solidFill>
                <a:effectLst/>
                <a:latin typeface="Google Sans"/>
              </a:rPr>
              <a:t>10BASE5 Coaxial cable: Up to 10 Mbps throughput over 500 meters (longest reach).</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3" name="Title 2">
            <a:extLst>
              <a:ext uri="{FF2B5EF4-FFF2-40B4-BE49-F238E27FC236}">
                <a16:creationId xmlns:a16="http://schemas.microsoft.com/office/drawing/2014/main" id="{0CBDF0D8-0B40-A28D-2F80-0C62B87F6948}"/>
              </a:ext>
            </a:extLst>
          </p:cNvPr>
          <p:cNvSpPr>
            <a:spLocks noGrp="1"/>
          </p:cNvSpPr>
          <p:nvPr>
            <p:ph type="title"/>
          </p:nvPr>
        </p:nvSpPr>
        <p:spPr/>
        <p:txBody>
          <a:bodyPr>
            <a:normAutofit/>
          </a:bodyPr>
          <a:lstStyle/>
          <a:p>
            <a:r>
              <a:rPr lang="en-US" sz="2800"/>
              <a:t>Modulation and demodulation</a:t>
            </a:r>
          </a:p>
        </p:txBody>
      </p:sp>
      <p:sp>
        <p:nvSpPr>
          <p:cNvPr id="103" name="Shape 103"/>
          <p:cNvSpPr txBox="1">
            <a:spLocks noGrp="1"/>
          </p:cNvSpPr>
          <p:nvPr>
            <p:ph type="body" idx="1"/>
          </p:nvPr>
        </p:nvSpPr>
        <p:spPr>
          <a:prstGeom prst="rect">
            <a:avLst/>
          </a:prstGeom>
        </p:spPr>
        <p:txBody>
          <a:bodyPr lIns="91425" tIns="91425" rIns="91425" bIns="91425" anchor="t" anchorCtr="0">
            <a:noAutofit/>
          </a:bodyPr>
          <a:lstStyle/>
          <a:p>
            <a:pPr marL="0" marR="0" lvl="0" indent="0">
              <a:lnSpc>
                <a:spcPct val="115000"/>
              </a:lnSpc>
              <a:spcBef>
                <a:spcPts val="0"/>
              </a:spcBef>
              <a:spcAft>
                <a:spcPts val="1000"/>
              </a:spcAft>
              <a:buSzPts val="1000"/>
              <a:buNone/>
              <a:tabLst>
                <a:tab pos="457200" algn="l"/>
              </a:tabLst>
            </a:pPr>
            <a:r>
              <a:rPr lang="en-US" sz="20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Communication systems use two types of signals:</a:t>
            </a:r>
            <a:endParaRPr lang="en-US" sz="200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914400" algn="l"/>
              </a:tabLst>
            </a:pPr>
            <a:r>
              <a:rPr lang="en-US" sz="2000" b="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Information signal (message signal):</a:t>
            </a:r>
            <a:r>
              <a:rPr lang="en-US" sz="20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This carries the actual information you want to transmit, like your voice in a phone call or digital data for an image. This signal is usually a lower frequency than the carrier wave.</a:t>
            </a:r>
          </a:p>
          <a:p>
            <a:pPr marL="742950" marR="0" lvl="1" indent="-285750">
              <a:lnSpc>
                <a:spcPct val="115000"/>
              </a:lnSpc>
              <a:spcBef>
                <a:spcPts val="0"/>
              </a:spcBef>
              <a:spcAft>
                <a:spcPts val="0"/>
              </a:spcAft>
              <a:buSzPts val="1000"/>
              <a:buFont typeface="Courier New" panose="02070309020205020404" pitchFamily="49" charset="0"/>
              <a:buChar char="o"/>
              <a:tabLst>
                <a:tab pos="914400" algn="l"/>
              </a:tabLst>
            </a:pPr>
            <a:r>
              <a:rPr lang="en-US" sz="2000" b="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Carrier signal:</a:t>
            </a:r>
            <a:r>
              <a:rPr lang="en-US" sz="20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This is a high-frequency wave that can travel long distances effectively. It acts as a "carrier" for the information signal.</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3" name="Title 2">
            <a:extLst>
              <a:ext uri="{FF2B5EF4-FFF2-40B4-BE49-F238E27FC236}">
                <a16:creationId xmlns:a16="http://schemas.microsoft.com/office/drawing/2014/main" id="{0CBDF0D8-0B40-A28D-2F80-0C62B87F6948}"/>
              </a:ext>
            </a:extLst>
          </p:cNvPr>
          <p:cNvSpPr>
            <a:spLocks noGrp="1"/>
          </p:cNvSpPr>
          <p:nvPr>
            <p:ph type="title"/>
          </p:nvPr>
        </p:nvSpPr>
        <p:spPr>
          <a:xfrm>
            <a:off x="457200" y="217651"/>
            <a:ext cx="8229600" cy="668214"/>
          </a:xfrm>
        </p:spPr>
        <p:txBody>
          <a:bodyPr>
            <a:normAutofit/>
          </a:bodyPr>
          <a:lstStyle/>
          <a:p>
            <a:r>
              <a:rPr lang="en-US" sz="2800"/>
              <a:t>Modulation and demodulation</a:t>
            </a:r>
          </a:p>
        </p:txBody>
      </p:sp>
      <p:sp>
        <p:nvSpPr>
          <p:cNvPr id="103" name="Shape 103"/>
          <p:cNvSpPr txBox="1">
            <a:spLocks noGrp="1"/>
          </p:cNvSpPr>
          <p:nvPr>
            <p:ph type="body" idx="1"/>
          </p:nvPr>
        </p:nvSpPr>
        <p:spPr>
          <a:xfrm>
            <a:off x="457200" y="899923"/>
            <a:ext cx="8229600" cy="3725699"/>
          </a:xfrm>
          <a:prstGeom prst="rect">
            <a:avLst/>
          </a:prstGeom>
        </p:spPr>
        <p:txBody>
          <a:bodyPr lIns="91425" tIns="91425" rIns="91425" bIns="91425" anchor="t" anchorCtr="0">
            <a:noAutofit/>
          </a:bodyPr>
          <a:lstStyle/>
          <a:p>
            <a:pPr marL="0" marR="0" indent="0">
              <a:lnSpc>
                <a:spcPct val="115000"/>
              </a:lnSpc>
              <a:spcBef>
                <a:spcPts val="0"/>
              </a:spcBef>
              <a:spcAft>
                <a:spcPts val="1000"/>
              </a:spcAft>
              <a:buNone/>
            </a:pPr>
            <a:r>
              <a:rPr lang="en-US" sz="2000" b="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Modulation process:</a:t>
            </a:r>
            <a:r>
              <a:rPr lang="en-US" sz="20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Modulation combines the information signal with the carrier signal by varying the carrier's characteristics (amplitude, frequency, or phase) based on the information signal. This creates a new modulated carrier wave that "rides" on the carrier and carries the information from the message signal.</a:t>
            </a:r>
            <a:endParaRPr lang="en-US" sz="2000">
              <a:effectLst/>
              <a:latin typeface="Times New Roman" panose="02020603050405020304" pitchFamily="18" charset="0"/>
              <a:ea typeface="Times New Roman" panose="02020603050405020304" pitchFamily="18" charset="0"/>
              <a:cs typeface="Mangal" panose="02040503050203030202" pitchFamily="18" charset="0"/>
            </a:endParaRPr>
          </a:p>
          <a:p>
            <a:pPr marL="0" marR="0">
              <a:lnSpc>
                <a:spcPct val="115000"/>
              </a:lnSpc>
              <a:spcBef>
                <a:spcPts val="0"/>
              </a:spcBef>
              <a:spcAft>
                <a:spcPts val="1000"/>
              </a:spcAft>
            </a:pPr>
            <a:r>
              <a:rPr lang="en-US" sz="2000" b="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Need for Modulation:</a:t>
            </a:r>
            <a:endParaRPr lang="en-US" sz="2000">
              <a:effectLst/>
              <a:latin typeface="Times New Roman" panose="02020603050405020304" pitchFamily="18" charset="0"/>
              <a:ea typeface="Times New Roman" panose="02020603050405020304" pitchFamily="18" charset="0"/>
              <a:cs typeface="Mangal" panose="02040503050203030202"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0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There are three main reasons why we modulate signals for communication:</a:t>
            </a:r>
            <a:endParaRPr lang="en-US" sz="200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914400" algn="l"/>
              </a:tabLst>
            </a:pPr>
            <a:r>
              <a:rPr lang="en-US" sz="2000" b="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Efficient transmission over long distances</a:t>
            </a:r>
          </a:p>
          <a:p>
            <a:pPr marL="742950" marR="0" lvl="1" indent="-285750">
              <a:lnSpc>
                <a:spcPct val="115000"/>
              </a:lnSpc>
              <a:spcBef>
                <a:spcPts val="0"/>
              </a:spcBef>
              <a:spcAft>
                <a:spcPts val="0"/>
              </a:spcAft>
              <a:buSzPts val="1000"/>
              <a:buFont typeface="Courier New" panose="02070309020205020404" pitchFamily="49" charset="0"/>
              <a:buChar char="o"/>
              <a:tabLst>
                <a:tab pos="914400" algn="l"/>
              </a:tabLst>
            </a:pPr>
            <a:r>
              <a:rPr lang="en-US" sz="2000" b="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To allow Multiplexing of the signals</a:t>
            </a:r>
          </a:p>
          <a:p>
            <a:pPr marL="742950" marR="0" lvl="1" indent="-285750">
              <a:lnSpc>
                <a:spcPct val="115000"/>
              </a:lnSpc>
              <a:spcBef>
                <a:spcPts val="0"/>
              </a:spcBef>
              <a:spcAft>
                <a:spcPts val="0"/>
              </a:spcAft>
              <a:buSzPts val="1000"/>
              <a:buFont typeface="Courier New" panose="02070309020205020404" pitchFamily="49" charset="0"/>
              <a:buChar char="o"/>
              <a:tabLst>
                <a:tab pos="914400" algn="l"/>
              </a:tabLst>
            </a:pPr>
            <a:r>
              <a:rPr lang="en-US" sz="2000" b="1" kern="0">
                <a:solidFill>
                  <a:srgbClr val="1F1F1F"/>
                </a:solidFill>
                <a:effectLst/>
                <a:latin typeface="Times New Roman" panose="02020603050405020304" pitchFamily="18" charset="0"/>
                <a:ea typeface="Times New Roman" panose="02020603050405020304" pitchFamily="18" charset="0"/>
              </a:rPr>
              <a:t>Improved antenna efficiency</a:t>
            </a:r>
            <a:endParaRPr lang="en-US" sz="20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379823"/>
      </p:ext>
    </p:extLst>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4292C-B0FF-B2AC-D221-57DCFD403E7F}"/>
              </a:ext>
            </a:extLst>
          </p:cNvPr>
          <p:cNvSpPr>
            <a:spLocks noGrp="1"/>
          </p:cNvSpPr>
          <p:nvPr>
            <p:ph idx="1"/>
          </p:nvPr>
        </p:nvSpPr>
        <p:spPr>
          <a:xfrm>
            <a:off x="685800" y="971550"/>
            <a:ext cx="7543800" cy="3038094"/>
          </a:xfrm>
        </p:spPr>
        <p:txBody>
          <a:bodyPr>
            <a:normAutofit/>
          </a:bodyPr>
          <a:lstStyle/>
          <a:p>
            <a:pPr marL="0" marR="0">
              <a:lnSpc>
                <a:spcPct val="115000"/>
              </a:lnSpc>
              <a:spcBef>
                <a:spcPts val="0"/>
              </a:spcBef>
              <a:spcAft>
                <a:spcPts val="1000"/>
              </a:spcAft>
            </a:pPr>
            <a:r>
              <a:rPr lang="en-US" sz="2000" b="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Types of Modulation:</a:t>
            </a:r>
            <a:endParaRPr lang="en-US" sz="2000">
              <a:effectLst/>
              <a:latin typeface="Times New Roman" panose="02020603050405020304" pitchFamily="18" charset="0"/>
              <a:ea typeface="Times New Roman" panose="02020603050405020304" pitchFamily="18" charset="0"/>
              <a:cs typeface="Mangal" panose="02040503050203030202" pitchFamily="18" charset="0"/>
            </a:endParaRPr>
          </a:p>
          <a:p>
            <a:pPr marL="342900" marR="0" lvl="0" indent="-342900">
              <a:lnSpc>
                <a:spcPct val="115000"/>
              </a:lnSpc>
              <a:spcBef>
                <a:spcPts val="0"/>
              </a:spcBef>
              <a:spcAft>
                <a:spcPts val="0"/>
              </a:spcAft>
              <a:buSzPts val="1000"/>
              <a:buFont typeface="Symbol" panose="05050102010706020507" pitchFamily="18" charset="2"/>
              <a:buChar char=""/>
              <a:tabLst>
                <a:tab pos="457200" algn="l"/>
              </a:tabLst>
            </a:pPr>
            <a:r>
              <a:rPr lang="en-US" sz="20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Three main types of modulation:</a:t>
            </a:r>
            <a:endParaRPr lang="en-US" sz="2000">
              <a:solidFill>
                <a:srgbClr val="1F1F1F"/>
              </a:solidFill>
              <a:effectLst/>
              <a:latin typeface="Times New Roman" panose="02020603050405020304" pitchFamily="18" charset="0"/>
              <a:ea typeface="Times New Roman" panose="02020603050405020304" pitchFamily="18" charset="0"/>
              <a:cs typeface="Mangal" panose="02040503050203030202" pitchFamily="18" charset="0"/>
            </a:endParaRPr>
          </a:p>
          <a:p>
            <a:pPr marL="742950" marR="0" lvl="1" indent="-285750">
              <a:lnSpc>
                <a:spcPct val="115000"/>
              </a:lnSpc>
              <a:spcBef>
                <a:spcPts val="0"/>
              </a:spcBef>
              <a:spcAft>
                <a:spcPts val="0"/>
              </a:spcAft>
              <a:buSzPts val="1000"/>
              <a:buFont typeface="Courier New" panose="02070309020205020404" pitchFamily="49" charset="0"/>
              <a:buChar char="o"/>
              <a:tabLst>
                <a:tab pos="914400" algn="l"/>
              </a:tabLst>
            </a:pPr>
            <a:r>
              <a:rPr lang="en-US" sz="2000" b="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Amplitude Modulation (AM):</a:t>
            </a:r>
            <a:r>
              <a:rPr lang="en-US" sz="20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In AM, the amplitude (strength) of the carrier signal is varied according to the information signal.</a:t>
            </a:r>
          </a:p>
          <a:p>
            <a:pPr marL="742950" marR="0" lvl="1" indent="-285750">
              <a:lnSpc>
                <a:spcPct val="115000"/>
              </a:lnSpc>
              <a:spcBef>
                <a:spcPts val="0"/>
              </a:spcBef>
              <a:spcAft>
                <a:spcPts val="0"/>
              </a:spcAft>
              <a:buSzPts val="1000"/>
              <a:buFont typeface="Courier New" panose="02070309020205020404" pitchFamily="49" charset="0"/>
              <a:buChar char="o"/>
              <a:tabLst>
                <a:tab pos="914400" algn="l"/>
              </a:tabLst>
            </a:pPr>
            <a:r>
              <a:rPr lang="en-US" sz="2000" b="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Frequency Modulation (FM):</a:t>
            </a:r>
            <a:r>
              <a:rPr lang="en-US" sz="20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In FM, the frequency of the carrier signal is varied according to the information signal.</a:t>
            </a:r>
          </a:p>
          <a:p>
            <a:pPr marL="742950" marR="0" lvl="1" indent="-285750">
              <a:lnSpc>
                <a:spcPct val="115000"/>
              </a:lnSpc>
              <a:spcBef>
                <a:spcPts val="0"/>
              </a:spcBef>
              <a:spcAft>
                <a:spcPts val="0"/>
              </a:spcAft>
              <a:buSzPts val="1000"/>
              <a:buFont typeface="Courier New" panose="02070309020205020404" pitchFamily="49" charset="0"/>
              <a:buChar char="o"/>
              <a:tabLst>
                <a:tab pos="914400" algn="l"/>
              </a:tabLst>
            </a:pPr>
            <a:r>
              <a:rPr lang="en-US" sz="2000" b="1">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Phase Modulation (PM):</a:t>
            </a:r>
            <a:r>
              <a:rPr lang="en-US" sz="200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In PM, the phase of the carrier signal is varied according to the information signal.</a:t>
            </a:r>
          </a:p>
          <a:p>
            <a:endParaRPr lang="en-US" sz="2000"/>
          </a:p>
        </p:txBody>
      </p:sp>
    </p:spTree>
    <p:extLst>
      <p:ext uri="{BB962C8B-B14F-4D97-AF65-F5344CB8AC3E}">
        <p14:creationId xmlns:p14="http://schemas.microsoft.com/office/powerpoint/2010/main" val="146617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ypes of Modulations">
            <a:extLst>
              <a:ext uri="{FF2B5EF4-FFF2-40B4-BE49-F238E27FC236}">
                <a16:creationId xmlns:a16="http://schemas.microsoft.com/office/drawing/2014/main" id="{73C70B8F-7865-C499-E3B0-B58A93A8BC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3775" y="790575"/>
            <a:ext cx="4616450" cy="3562350"/>
          </a:xfrm>
          <a:prstGeom prst="rect">
            <a:avLst/>
          </a:prstGeom>
          <a:noFill/>
          <a:ln>
            <a:noFill/>
          </a:ln>
        </p:spPr>
      </p:pic>
      <p:sp>
        <p:nvSpPr>
          <p:cNvPr id="3" name="Title 2">
            <a:extLst>
              <a:ext uri="{FF2B5EF4-FFF2-40B4-BE49-F238E27FC236}">
                <a16:creationId xmlns:a16="http://schemas.microsoft.com/office/drawing/2014/main" id="{DF5CE286-9441-BF80-4D96-78C68975E799}"/>
              </a:ext>
            </a:extLst>
          </p:cNvPr>
          <p:cNvSpPr>
            <a:spLocks noGrp="1"/>
          </p:cNvSpPr>
          <p:nvPr>
            <p:ph type="title"/>
          </p:nvPr>
        </p:nvSpPr>
        <p:spPr>
          <a:xfrm>
            <a:off x="457200" y="57150"/>
            <a:ext cx="7086600" cy="533400"/>
          </a:xfrm>
        </p:spPr>
        <p:txBody>
          <a:bodyPr>
            <a:normAutofit/>
          </a:bodyPr>
          <a:lstStyle/>
          <a:p>
            <a:r>
              <a:rPr lang="en-US" sz="2800"/>
              <a:t>Types of Modulation</a:t>
            </a:r>
          </a:p>
        </p:txBody>
      </p:sp>
    </p:spTree>
    <p:extLst>
      <p:ext uri="{BB962C8B-B14F-4D97-AF65-F5344CB8AC3E}">
        <p14:creationId xmlns:p14="http://schemas.microsoft.com/office/powerpoint/2010/main" val="3818577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3105</TotalTime>
  <Words>3275</Words>
  <Application>Microsoft Office PowerPoint</Application>
  <PresentationFormat>On-screen Show (16:9)</PresentationFormat>
  <Paragraphs>319</Paragraphs>
  <Slides>49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Courier New</vt:lpstr>
      <vt:lpstr>Google Sans</vt:lpstr>
      <vt:lpstr>Rockwell</vt:lpstr>
      <vt:lpstr>Rockwell Condensed</vt:lpstr>
      <vt:lpstr>Symbol</vt:lpstr>
      <vt:lpstr>Times New Roman</vt:lpstr>
      <vt:lpstr>Wingdings</vt:lpstr>
      <vt:lpstr>Wood Type</vt:lpstr>
      <vt:lpstr>Unit 7: Data Communication and Computer Network</vt:lpstr>
      <vt:lpstr>Data Transmission across Media</vt:lpstr>
      <vt:lpstr>Data Transmission across Media</vt:lpstr>
      <vt:lpstr>Data Transmission Speed</vt:lpstr>
      <vt:lpstr>PowerPoint Presentation</vt:lpstr>
      <vt:lpstr>Modulation and demodulation</vt:lpstr>
      <vt:lpstr>Modulation and demodulation</vt:lpstr>
      <vt:lpstr>PowerPoint Presentation</vt:lpstr>
      <vt:lpstr>Types of Modulation</vt:lpstr>
      <vt:lpstr>PowerPoint Presentation</vt:lpstr>
      <vt:lpstr>Multiplexing and demultiplexing</vt:lpstr>
      <vt:lpstr>Multiplexing and demultiplexing</vt:lpstr>
      <vt:lpstr>Asynchronous and Synchronous Transmission</vt:lpstr>
      <vt:lpstr>Asynchronous and Synchronous Transmission</vt:lpstr>
      <vt:lpstr>Data Transmission and Data networking</vt:lpstr>
      <vt:lpstr>Data Transmission and Data networking</vt:lpstr>
      <vt:lpstr>Data Transmission and Data networking</vt:lpstr>
      <vt:lpstr>Data Transmission and Data networking</vt:lpstr>
      <vt:lpstr>Data Transmission and Data networking</vt:lpstr>
      <vt:lpstr>Data Transmission and Data networking</vt:lpstr>
      <vt:lpstr>Data Transmission and Data networking</vt:lpstr>
      <vt:lpstr>Data Transmission and Data networking</vt:lpstr>
      <vt:lpstr>Computer Network</vt:lpstr>
      <vt:lpstr>Computer Network</vt:lpstr>
      <vt:lpstr>Computer Network</vt:lpstr>
      <vt:lpstr>Computer Network</vt:lpstr>
      <vt:lpstr>Computer Network</vt:lpstr>
      <vt:lpstr>Computer Network</vt:lpstr>
      <vt:lpstr>Computer Network</vt:lpstr>
      <vt:lpstr>Communication Protocol</vt:lpstr>
      <vt:lpstr>The OSI Model</vt:lpstr>
      <vt:lpstr>THE Osi model</vt:lpstr>
      <vt:lpstr>The OSI Model</vt:lpstr>
      <vt:lpstr>Network DEVICES</vt:lpstr>
      <vt:lpstr>Network DEVICES</vt:lpstr>
      <vt:lpstr>Network DEVICES</vt:lpstr>
      <vt:lpstr>Network DEVICES</vt:lpstr>
      <vt:lpstr>Network DEVICES</vt:lpstr>
      <vt:lpstr>Network DEVICES</vt:lpstr>
      <vt:lpstr>Network DEVICES</vt:lpstr>
      <vt:lpstr>Network DEVICES</vt:lpstr>
      <vt:lpstr>Network DEVICES</vt:lpstr>
      <vt:lpstr>Network DEVICES</vt:lpstr>
      <vt:lpstr>Wireless networking</vt:lpstr>
      <vt:lpstr>Wireless networking</vt:lpstr>
      <vt:lpstr>Wireless networking</vt:lpstr>
      <vt:lpstr>Wireless networking</vt:lpstr>
      <vt:lpstr>Wireless networking</vt:lpstr>
      <vt:lpstr>Wireless networking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7 Data Communication and Computer Network</dc:title>
  <cp:lastModifiedBy>Natabar Khatri</cp:lastModifiedBy>
  <cp:revision>54</cp:revision>
  <dcterms:modified xsi:type="dcterms:W3CDTF">2025-02-12T03:42:18Z</dcterms:modified>
</cp:coreProperties>
</file>