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46"/>
  </p:notesMasterIdLst>
  <p:sldIdLst>
    <p:sldId id="256" r:id="rId2"/>
    <p:sldId id="257" r:id="rId3"/>
    <p:sldId id="279" r:id="rId4"/>
    <p:sldId id="280" r:id="rId5"/>
    <p:sldId id="276" r:id="rId6"/>
    <p:sldId id="277" r:id="rId7"/>
    <p:sldId id="260" r:id="rId8"/>
    <p:sldId id="293" r:id="rId9"/>
    <p:sldId id="261" r:id="rId10"/>
    <p:sldId id="263" r:id="rId11"/>
    <p:sldId id="300" r:id="rId12"/>
    <p:sldId id="302" r:id="rId13"/>
    <p:sldId id="281" r:id="rId14"/>
    <p:sldId id="303" r:id="rId15"/>
    <p:sldId id="304" r:id="rId16"/>
    <p:sldId id="292" r:id="rId17"/>
    <p:sldId id="294" r:id="rId18"/>
    <p:sldId id="282" r:id="rId19"/>
    <p:sldId id="296" r:id="rId20"/>
    <p:sldId id="295" r:id="rId21"/>
    <p:sldId id="297" r:id="rId22"/>
    <p:sldId id="298" r:id="rId23"/>
    <p:sldId id="299" r:id="rId24"/>
    <p:sldId id="283" r:id="rId25"/>
    <p:sldId id="286" r:id="rId26"/>
    <p:sldId id="305" r:id="rId27"/>
    <p:sldId id="306" r:id="rId28"/>
    <p:sldId id="285" r:id="rId29"/>
    <p:sldId id="307" r:id="rId30"/>
    <p:sldId id="291" r:id="rId31"/>
    <p:sldId id="308" r:id="rId32"/>
    <p:sldId id="287" r:id="rId33"/>
    <p:sldId id="309" r:id="rId34"/>
    <p:sldId id="288" r:id="rId35"/>
    <p:sldId id="310" r:id="rId36"/>
    <p:sldId id="289" r:id="rId37"/>
    <p:sldId id="311" r:id="rId38"/>
    <p:sldId id="313" r:id="rId39"/>
    <p:sldId id="312" r:id="rId40"/>
    <p:sldId id="290" r:id="rId41"/>
    <p:sldId id="314" r:id="rId42"/>
    <p:sldId id="315" r:id="rId43"/>
    <p:sldId id="316" r:id="rId44"/>
    <p:sldId id="317"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59" autoAdjust="0"/>
    <p:restoredTop sz="94660"/>
  </p:normalViewPr>
  <p:slideViewPr>
    <p:cSldViewPr>
      <p:cViewPr varScale="1">
        <p:scale>
          <a:sx n="97" d="100"/>
          <a:sy n="97" d="100"/>
        </p:scale>
        <p:origin x="228" y="5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a:solidFill>
                  <a:srgbClr val="1F1F1F"/>
                </a:solidFill>
                <a:effectLst/>
                <a:latin typeface="Times New Roman" panose="02020603050405020304" pitchFamily="18" charset="0"/>
                <a:cs typeface="Times New Roman" panose="02020603050405020304" pitchFamily="18" charset="0"/>
              </a:rPr>
              <a:t>The internet has become an indispensable part of our lives, revolutionizing the way we connect, access information, and conduct business. But what exactly is the internet, and how does it work? Let's delve into its fascinating world.</a:t>
            </a:r>
          </a:p>
          <a:p>
            <a:pPr>
              <a:spcBef>
                <a:spcPts val="0"/>
              </a:spcBef>
              <a:buNone/>
            </a:pPr>
            <a:endParaRPr lang="en-US"/>
          </a:p>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9547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85906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16189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9615675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0CAEA6-9EDE-4E2E-8809-49B5CC40D17F}"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a:spcBef>
                <a:spcPts val="0"/>
              </a:spcBef>
              <a:buNone/>
            </a:pPr>
            <a:fld id="{00000000-1234-1234-1234-123412341234}" type="slidenum">
              <a:rPr lang="en" smtClean="0"/>
              <a:pPr>
                <a:spcBef>
                  <a:spcPts val="0"/>
                </a:spcBef>
                <a:buNone/>
              </a:pPr>
              <a:t>‹#›</a:t>
            </a:fld>
            <a:endParaRPr lang="en"/>
          </a:p>
        </p:txBody>
      </p:sp>
    </p:spTree>
    <p:extLst>
      <p:ext uri="{BB962C8B-B14F-4D97-AF65-F5344CB8AC3E}">
        <p14:creationId xmlns:p14="http://schemas.microsoft.com/office/powerpoint/2010/main" val="3247698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CAEA6-9EDE-4E2E-8809-49B5CC40D17F}"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1386245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CAEA6-9EDE-4E2E-8809-49B5CC40D17F}"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0485274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CAEA6-9EDE-4E2E-8809-49B5CC40D17F}"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377441309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F40CAEA6-9EDE-4E2E-8809-49B5CC40D17F}" type="datetimeFigureOut">
              <a:rPr lang="en-US" smtClean="0"/>
              <a:pPr/>
              <a:t>4/7/2024</a:t>
            </a:fld>
            <a:endParaRPr lang="en-US"/>
          </a:p>
        </p:txBody>
      </p:sp>
      <p:sp>
        <p:nvSpPr>
          <p:cNvPr id="5" name="Footer Placeholder 4"/>
          <p:cNvSpPr>
            <a:spLocks noGrp="1"/>
          </p:cNvSpPr>
          <p:nvPr>
            <p:ph type="ftr" sz="quarter" idx="11"/>
          </p:nvPr>
        </p:nvSpPr>
        <p:spPr>
          <a:xfrm>
            <a:off x="1637031" y="4704588"/>
            <a:ext cx="4745736" cy="273844"/>
          </a:xfrm>
        </p:spPr>
        <p:txBody>
          <a:bodyPr/>
          <a:lstStyle/>
          <a:p>
            <a:endParaRPr lang="en-US"/>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481537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0CAEA6-9EDE-4E2E-8809-49B5CC40D17F}"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0386809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0CAEA6-9EDE-4E2E-8809-49B5CC40D17F}" type="datetimeFigureOut">
              <a:rPr lang="en-US" smtClean="0"/>
              <a:pPr/>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5410865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0CAEA6-9EDE-4E2E-8809-49B5CC40D17F}" type="datetimeFigureOut">
              <a:rPr lang="en-US" smtClean="0"/>
              <a:pPr/>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spTree>
    <p:extLst>
      <p:ext uri="{BB962C8B-B14F-4D97-AF65-F5344CB8AC3E}">
        <p14:creationId xmlns:p14="http://schemas.microsoft.com/office/powerpoint/2010/main" val="284358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CAEA6-9EDE-4E2E-8809-49B5CC40D17F}" type="datetimeFigureOut">
              <a:rPr lang="en-US" smtClean="0"/>
              <a:pPr/>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spTree>
    <p:extLst>
      <p:ext uri="{BB962C8B-B14F-4D97-AF65-F5344CB8AC3E}">
        <p14:creationId xmlns:p14="http://schemas.microsoft.com/office/powerpoint/2010/main" val="27541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0CAEA6-9EDE-4E2E-8809-49B5CC40D17F}"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2503890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0CAEA6-9EDE-4E2E-8809-49B5CC40D17F}" type="datetimeFigureOut">
              <a:rPr lang="en-US" smtClean="0"/>
              <a:pPr/>
              <a:t>4/7/2024</a:t>
            </a:fld>
            <a:endParaRPr lang="en-US"/>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41193817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F40CAEA6-9EDE-4E2E-8809-49B5CC40D17F}" type="datetimeFigureOut">
              <a:rPr lang="en-US" smtClean="0"/>
              <a:pPr/>
              <a:t>4/7/2024</a:t>
            </a:fld>
            <a:endParaRPr lang="en-US"/>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8040485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dt="0"/>
  <p:txStyles>
    <p:titleStyle>
      <a:lvl1pPr algn="l" defTabSz="685800" rtl="0" eaLnBrk="1" latinLnBrk="0" hangingPunct="1">
        <a:lnSpc>
          <a:spcPct val="90000"/>
        </a:lnSpc>
        <a:spcBef>
          <a:spcPct val="0"/>
        </a:spcBef>
        <a:buNone/>
        <a:defRPr sz="405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oogle.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prstGeom prst="rect">
            <a:avLst/>
          </a:prstGeom>
        </p:spPr>
        <p:txBody>
          <a:bodyPr lIns="91425" tIns="91425" rIns="91425" bIns="91425" anchor="b" anchorCtr="0">
            <a:noAutofit/>
          </a:bodyPr>
          <a:lstStyle/>
          <a:p>
            <a:r>
              <a:rPr lang="en-US" sz="3600">
                <a:effectLst/>
              </a:rPr>
              <a:t>The Internet and Internet Services</a:t>
            </a:r>
            <a:br>
              <a:rPr lang="en-US" sz="3600">
                <a:effectLst/>
              </a:rPr>
            </a:br>
            <a:br>
              <a:rPr lang="en-US" sz="3600"/>
            </a:br>
            <a:endParaRPr lang="en-US" sz="3600">
              <a:effectLst/>
            </a:endParaRPr>
          </a:p>
        </p:txBody>
      </p:sp>
      <p:sp>
        <p:nvSpPr>
          <p:cNvPr id="31" name="Shape 31"/>
          <p:cNvSpPr txBox="1">
            <a:spLocks noGrp="1"/>
          </p:cNvSpPr>
          <p:nvPr>
            <p:ph type="subTitle" idx="1"/>
          </p:nvPr>
        </p:nvSpPr>
        <p:spPr>
          <a:xfrm>
            <a:off x="685800" y="3833076"/>
            <a:ext cx="7620000" cy="927802"/>
          </a:xfrm>
          <a:prstGeom prst="rect">
            <a:avLst/>
          </a:prstGeom>
        </p:spPr>
        <p:txBody>
          <a:bodyPr lIns="91425" tIns="91425" rIns="91425" bIns="91425" anchor="t" anchorCtr="0">
            <a:noAutofit/>
          </a:bodyPr>
          <a:lstStyle/>
          <a:p>
            <a:pPr>
              <a:spcBef>
                <a:spcPts val="0"/>
              </a:spcBef>
              <a:buNone/>
            </a:pPr>
            <a:r>
              <a:rPr lang="en" sz="2000"/>
              <a:t>Prepared by: Natabar </a:t>
            </a:r>
            <a:r>
              <a:rPr lang="en" sz="2000" dirty="0"/>
              <a:t>Khatri</a:t>
            </a:r>
            <a:br>
              <a:rPr lang="en" sz="2000"/>
            </a:br>
            <a:r>
              <a:rPr lang="en" sz="2000"/>
              <a:t>New Summit College</a:t>
            </a:r>
            <a:endParaRPr lang="en" sz="2000" dirty="0"/>
          </a:p>
        </p:txBody>
      </p:sp>
      <p:sp>
        <p:nvSpPr>
          <p:cNvPr id="2" name="TextBox 1">
            <a:extLst>
              <a:ext uri="{FF2B5EF4-FFF2-40B4-BE49-F238E27FC236}">
                <a16:creationId xmlns:a16="http://schemas.microsoft.com/office/drawing/2014/main" id="{949F3159-F283-424C-8337-63FADEB0E0C1}"/>
              </a:ext>
            </a:extLst>
          </p:cNvPr>
          <p:cNvSpPr txBox="1"/>
          <p:nvPr/>
        </p:nvSpPr>
        <p:spPr>
          <a:xfrm>
            <a:off x="6477000" y="3181350"/>
            <a:ext cx="1338828" cy="584775"/>
          </a:xfrm>
          <a:prstGeom prst="rect">
            <a:avLst/>
          </a:prstGeom>
          <a:noFill/>
        </p:spPr>
        <p:txBody>
          <a:bodyPr wrap="none" rtlCol="0">
            <a:spAutoFit/>
          </a:bodyPr>
          <a:lstStyle/>
          <a:p>
            <a:r>
              <a:rPr lang="en-US" sz="2800"/>
              <a:t>Unit   </a:t>
            </a:r>
            <a:r>
              <a:rPr lang="en-US" sz="3200"/>
              <a:t>8</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 calcmode="lin" valueType="num">
                                      <p:cBhvr additive="base">
                                        <p:cTn id="10" dur="1000"/>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Internet connections</a:t>
            </a:r>
            <a:endParaRPr lang="en" sz="2400" dirty="0"/>
          </a:p>
        </p:txBody>
      </p:sp>
      <p:sp>
        <p:nvSpPr>
          <p:cNvPr id="3" name="Content Placeholder 2">
            <a:extLst>
              <a:ext uri="{FF2B5EF4-FFF2-40B4-BE49-F238E27FC236}">
                <a16:creationId xmlns:a16="http://schemas.microsoft.com/office/drawing/2014/main" id="{86EBEFB8-87EC-6A57-8F1A-B41997D9E4C6}"/>
              </a:ext>
            </a:extLst>
          </p:cNvPr>
          <p:cNvSpPr>
            <a:spLocks noGrp="1"/>
          </p:cNvSpPr>
          <p:nvPr>
            <p:ph idx="1"/>
          </p:nvPr>
        </p:nvSpPr>
        <p:spPr>
          <a:xfrm>
            <a:off x="571500" y="895350"/>
            <a:ext cx="7774686" cy="4114800"/>
          </a:xfrm>
        </p:spPr>
        <p:txBody>
          <a:bodyPr/>
          <a:lstStyle/>
          <a:p>
            <a:r>
              <a:rPr lang="en-US"/>
              <a:t>Different types of internet connections are provided by the ISPs. User can select the internet connection on the basis of their requirement i.e. bandwidth and cost.</a:t>
            </a:r>
          </a:p>
          <a:p>
            <a:r>
              <a:rPr lang="en-US"/>
              <a:t>Bandwidth is the amount of data that can be transferred through a communication medium in a fixed amount of time. The speed of internet access depends on bandwidth. Speed of internet increases with the increase in bandwidth.</a:t>
            </a:r>
          </a:p>
          <a:p>
            <a:endParaRPr lang="en-US"/>
          </a:p>
        </p:txBody>
      </p:sp>
      <p:pic>
        <p:nvPicPr>
          <p:cNvPr id="5" name="Picture 2">
            <a:extLst>
              <a:ext uri="{FF2B5EF4-FFF2-40B4-BE49-F238E27FC236}">
                <a16:creationId xmlns:a16="http://schemas.microsoft.com/office/drawing/2014/main" id="{F5F35FC5-7CDA-D973-9540-034CDF505A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00" r="3293" b="10002"/>
          <a:stretch/>
        </p:blipFill>
        <p:spPr bwMode="auto">
          <a:xfrm>
            <a:off x="1981200" y="2114550"/>
            <a:ext cx="48006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7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Internet connections</a:t>
            </a:r>
            <a:endParaRPr lang="en" sz="2400" dirty="0"/>
          </a:p>
        </p:txBody>
      </p:sp>
      <p:sp>
        <p:nvSpPr>
          <p:cNvPr id="3" name="Content Placeholder 2">
            <a:extLst>
              <a:ext uri="{FF2B5EF4-FFF2-40B4-BE49-F238E27FC236}">
                <a16:creationId xmlns:a16="http://schemas.microsoft.com/office/drawing/2014/main" id="{86EBEFB8-87EC-6A57-8F1A-B41997D9E4C6}"/>
              </a:ext>
            </a:extLst>
          </p:cNvPr>
          <p:cNvSpPr>
            <a:spLocks noGrp="1"/>
          </p:cNvSpPr>
          <p:nvPr>
            <p:ph idx="1"/>
          </p:nvPr>
        </p:nvSpPr>
        <p:spPr>
          <a:xfrm>
            <a:off x="571500" y="895350"/>
            <a:ext cx="7774686" cy="4114800"/>
          </a:xfrm>
        </p:spPr>
        <p:txBody>
          <a:bodyPr>
            <a:normAutofit/>
          </a:bodyPr>
          <a:lstStyle/>
          <a:p>
            <a:r>
              <a:rPr lang="en-US" sz="1800"/>
              <a:t>Some of the internet connections offered by local ISPs are discussed below:</a:t>
            </a:r>
          </a:p>
          <a:p>
            <a:pPr algn="l">
              <a:buFont typeface="Arial" panose="020B0604020202020204" pitchFamily="34" charset="0"/>
              <a:buChar char="•"/>
            </a:pPr>
            <a:r>
              <a:rPr lang="en-US" sz="1800" b="1" i="0">
                <a:solidFill>
                  <a:srgbClr val="1F1F1F"/>
                </a:solidFill>
                <a:effectLst/>
                <a:highlight>
                  <a:srgbClr val="FFFFFF"/>
                </a:highlight>
                <a:latin typeface="Google Sans"/>
              </a:rPr>
              <a:t>Dial-up Access:</a:t>
            </a:r>
            <a:r>
              <a:rPr lang="en-US" sz="1800" b="0" i="0">
                <a:solidFill>
                  <a:srgbClr val="1F1F1F"/>
                </a:solidFill>
                <a:effectLst/>
                <a:highlight>
                  <a:srgbClr val="FFFFFF"/>
                </a:highlight>
                <a:latin typeface="Google Sans"/>
              </a:rPr>
              <a:t> This is the oldest and slowest option. It uses your phone line to connect to the internet, making your phone line unusable while connected. Speeds are typically very slow, around 56 kbps (kilobits per second).</a:t>
            </a:r>
          </a:p>
          <a:p>
            <a:pPr algn="l">
              <a:buFont typeface="Arial" panose="020B0604020202020204" pitchFamily="34" charset="0"/>
              <a:buChar char="•"/>
            </a:pPr>
            <a:r>
              <a:rPr lang="en-US" sz="1800" b="1" i="0">
                <a:solidFill>
                  <a:srgbClr val="1F1F1F"/>
                </a:solidFill>
                <a:effectLst/>
                <a:highlight>
                  <a:srgbClr val="FFFFFF"/>
                </a:highlight>
                <a:latin typeface="Google Sans"/>
              </a:rPr>
              <a:t>Leased Line:</a:t>
            </a:r>
            <a:r>
              <a:rPr lang="en-US" sz="1800" b="0" i="0">
                <a:solidFill>
                  <a:srgbClr val="1F1F1F"/>
                </a:solidFill>
                <a:effectLst/>
                <a:highlight>
                  <a:srgbClr val="FFFFFF"/>
                </a:highlight>
                <a:latin typeface="Google Sans"/>
              </a:rPr>
              <a:t> This is a dedicated, high-bandwidth connection ideal for businesses with critical online needs. It provides a constant, reliable connection with symmetrical upload and download speeds, meaning data travels just as fast in both directions. However, leased lines are also the most expensive option.</a:t>
            </a:r>
          </a:p>
          <a:p>
            <a:pPr algn="l">
              <a:buFont typeface="Arial" panose="020B0604020202020204" pitchFamily="34" charset="0"/>
              <a:buChar char="•"/>
            </a:pPr>
            <a:r>
              <a:rPr lang="en-US" sz="1800" b="1" i="0">
                <a:solidFill>
                  <a:srgbClr val="1F1F1F"/>
                </a:solidFill>
                <a:effectLst/>
                <a:highlight>
                  <a:srgbClr val="FFFFFF"/>
                </a:highlight>
                <a:latin typeface="Google Sans"/>
              </a:rPr>
              <a:t>Integrated Services Digital Network (ISDN):</a:t>
            </a:r>
            <a:r>
              <a:rPr lang="en-US" sz="1800" b="0" i="0">
                <a:solidFill>
                  <a:srgbClr val="1F1F1F"/>
                </a:solidFill>
                <a:effectLst/>
                <a:highlight>
                  <a:srgbClr val="FFFFFF"/>
                </a:highlight>
                <a:latin typeface="Google Sans"/>
              </a:rPr>
              <a:t> ISDN uses your existing phone line but offers faster speeds than dial-up (up to 128 kbps). It can handle both voice and data simultaneously, allowing you to use your phone and internet at the same time. However, ISDN is becoming less common as newer technologies offer much higher speeds.</a:t>
            </a:r>
          </a:p>
        </p:txBody>
      </p:sp>
    </p:spTree>
    <p:extLst>
      <p:ext uri="{BB962C8B-B14F-4D97-AF65-F5344CB8AC3E}">
        <p14:creationId xmlns:p14="http://schemas.microsoft.com/office/powerpoint/2010/main" val="422725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Internet connections</a:t>
            </a:r>
            <a:endParaRPr lang="en" sz="2400" dirty="0"/>
          </a:p>
        </p:txBody>
      </p:sp>
      <p:sp>
        <p:nvSpPr>
          <p:cNvPr id="3" name="Content Placeholder 2">
            <a:extLst>
              <a:ext uri="{FF2B5EF4-FFF2-40B4-BE49-F238E27FC236}">
                <a16:creationId xmlns:a16="http://schemas.microsoft.com/office/drawing/2014/main" id="{86EBEFB8-87EC-6A57-8F1A-B41997D9E4C6}"/>
              </a:ext>
            </a:extLst>
          </p:cNvPr>
          <p:cNvSpPr>
            <a:spLocks noGrp="1"/>
          </p:cNvSpPr>
          <p:nvPr>
            <p:ph idx="1"/>
          </p:nvPr>
        </p:nvSpPr>
        <p:spPr>
          <a:xfrm>
            <a:off x="571500" y="895350"/>
            <a:ext cx="7774686" cy="4114800"/>
          </a:xfrm>
        </p:spPr>
        <p:txBody>
          <a:bodyPr>
            <a:normAutofit/>
          </a:bodyPr>
          <a:lstStyle/>
          <a:p>
            <a:pPr algn="l">
              <a:buFont typeface="Arial" panose="020B0604020202020204" pitchFamily="34" charset="0"/>
              <a:buChar char="•"/>
            </a:pPr>
            <a:r>
              <a:rPr lang="en-US" sz="1800" b="1" i="0">
                <a:solidFill>
                  <a:srgbClr val="1F1F1F"/>
                </a:solidFill>
                <a:effectLst/>
                <a:highlight>
                  <a:srgbClr val="FFFFFF"/>
                </a:highlight>
                <a:latin typeface="Google Sans"/>
              </a:rPr>
              <a:t>Digital Subscriber Line (DSL):</a:t>
            </a:r>
            <a:r>
              <a:rPr lang="en-US" sz="1800" b="0" i="0">
                <a:solidFill>
                  <a:srgbClr val="1F1F1F"/>
                </a:solidFill>
                <a:effectLst/>
                <a:highlight>
                  <a:srgbClr val="FFFFFF"/>
                </a:highlight>
                <a:latin typeface="Google Sans"/>
              </a:rPr>
              <a:t> DSL utilizes your existing phone lines but with much higher bandwidth than ISDN. It transmits data over unused frequencies on the phone line, allowing for internet access while keeping your phone line free. Speeds can range from hundreds of kbps to tens of Mbps (megabits per second).</a:t>
            </a:r>
          </a:p>
          <a:p>
            <a:pPr algn="l">
              <a:buFont typeface="Arial" panose="020B0604020202020204" pitchFamily="34" charset="0"/>
              <a:buChar char="•"/>
            </a:pPr>
            <a:r>
              <a:rPr lang="en-US" sz="1800" b="1" i="0">
                <a:solidFill>
                  <a:srgbClr val="1F1F1F"/>
                </a:solidFill>
                <a:effectLst/>
                <a:highlight>
                  <a:srgbClr val="FFFFFF"/>
                </a:highlight>
                <a:latin typeface="Google Sans"/>
              </a:rPr>
              <a:t>Cable Modem:</a:t>
            </a:r>
            <a:r>
              <a:rPr lang="en-US" sz="1800" b="0" i="0">
                <a:solidFill>
                  <a:srgbClr val="1F1F1F"/>
                </a:solidFill>
                <a:effectLst/>
                <a:highlight>
                  <a:srgbClr val="FFFFFF"/>
                </a:highlight>
                <a:latin typeface="Google Sans"/>
              </a:rPr>
              <a:t> This service uses your cable TV cable line to deliver internet access. It offers faster and more consistent speeds than DSL, typically ranging from Mbps to hundreds of Mbps. However, cable internet can be impacted by network congestion during peak usage times in your area.</a:t>
            </a:r>
          </a:p>
        </p:txBody>
      </p:sp>
    </p:spTree>
    <p:extLst>
      <p:ext uri="{BB962C8B-B14F-4D97-AF65-F5344CB8AC3E}">
        <p14:creationId xmlns:p14="http://schemas.microsoft.com/office/powerpoint/2010/main" val="325238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Internet address</a:t>
            </a:r>
            <a:endParaRPr lang="en" sz="2400" dirty="0"/>
          </a:p>
        </p:txBody>
      </p:sp>
      <p:sp>
        <p:nvSpPr>
          <p:cNvPr id="2" name="Content Placeholder 1">
            <a:extLst>
              <a:ext uri="{FF2B5EF4-FFF2-40B4-BE49-F238E27FC236}">
                <a16:creationId xmlns:a16="http://schemas.microsoft.com/office/drawing/2014/main" id="{FA4A6994-B90C-347E-0340-0304FC378FF3}"/>
              </a:ext>
            </a:extLst>
          </p:cNvPr>
          <p:cNvSpPr>
            <a:spLocks noGrp="1"/>
          </p:cNvSpPr>
          <p:nvPr>
            <p:ph idx="1"/>
          </p:nvPr>
        </p:nvSpPr>
        <p:spPr>
          <a:xfrm>
            <a:off x="571500" y="742950"/>
            <a:ext cx="7774686" cy="4038600"/>
          </a:xfrm>
        </p:spPr>
        <p:txBody>
          <a:bodyPr>
            <a:normAutofit/>
          </a:bodyPr>
          <a:lstStyle/>
          <a:p>
            <a:pPr marL="0" indent="0">
              <a:buNone/>
            </a:pPr>
            <a:r>
              <a:rPr lang="en-US" sz="1800" b="0" i="0">
                <a:solidFill>
                  <a:srgbClr val="1F1F1F"/>
                </a:solidFill>
                <a:effectLst/>
                <a:highlight>
                  <a:srgbClr val="FFFFFF"/>
                </a:highlight>
                <a:latin typeface="Google Sans"/>
              </a:rPr>
              <a:t>An internet address acts like a unique identifier for devices on a network, allowing them to communicate and find each other.</a:t>
            </a:r>
          </a:p>
          <a:p>
            <a:pPr marL="0" indent="0">
              <a:buNone/>
            </a:pPr>
            <a:r>
              <a:rPr lang="en-US" sz="1800" b="0" i="0">
                <a:solidFill>
                  <a:srgbClr val="1F1F1F"/>
                </a:solidFill>
                <a:effectLst/>
                <a:highlight>
                  <a:srgbClr val="FFFFFF"/>
                </a:highlight>
                <a:latin typeface="Google Sans"/>
              </a:rPr>
              <a:t>An IP address is a numerical label assigned to a device connected to a network using the Internet Protocol (IP). It acts like a digital mailing address, allowing information to be routed to the correct device.</a:t>
            </a:r>
            <a:endParaRPr lang="en-US" sz="1800"/>
          </a:p>
        </p:txBody>
      </p:sp>
      <p:pic>
        <p:nvPicPr>
          <p:cNvPr id="5" name="Picture 2">
            <a:extLst>
              <a:ext uri="{FF2B5EF4-FFF2-40B4-BE49-F238E27FC236}">
                <a16:creationId xmlns:a16="http://schemas.microsoft.com/office/drawing/2014/main" id="{915C8672-E710-334B-45CF-BC083C48F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95524"/>
            <a:ext cx="472440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04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Internet address</a:t>
            </a:r>
            <a:endParaRPr lang="en" sz="2400" dirty="0"/>
          </a:p>
        </p:txBody>
      </p:sp>
      <p:sp>
        <p:nvSpPr>
          <p:cNvPr id="2" name="Content Placeholder 1">
            <a:extLst>
              <a:ext uri="{FF2B5EF4-FFF2-40B4-BE49-F238E27FC236}">
                <a16:creationId xmlns:a16="http://schemas.microsoft.com/office/drawing/2014/main" id="{FA4A6994-B90C-347E-0340-0304FC378FF3}"/>
              </a:ext>
            </a:extLst>
          </p:cNvPr>
          <p:cNvSpPr>
            <a:spLocks noGrp="1"/>
          </p:cNvSpPr>
          <p:nvPr>
            <p:ph idx="1"/>
          </p:nvPr>
        </p:nvSpPr>
        <p:spPr>
          <a:xfrm>
            <a:off x="381000" y="742950"/>
            <a:ext cx="8267700" cy="4267200"/>
          </a:xfrm>
        </p:spPr>
        <p:txBody>
          <a:bodyPr>
            <a:noAutofit/>
          </a:bodyPr>
          <a:lstStyle/>
          <a:p>
            <a:pPr marL="0" indent="0" algn="l">
              <a:lnSpc>
                <a:spcPct val="100000"/>
              </a:lnSpc>
              <a:spcBef>
                <a:spcPts val="300"/>
              </a:spcBef>
              <a:spcAft>
                <a:spcPts val="300"/>
              </a:spcAft>
              <a:buNone/>
            </a:pPr>
            <a:r>
              <a:rPr lang="en-US" sz="1600" b="1">
                <a:solidFill>
                  <a:srgbClr val="1F1F1F"/>
                </a:solidFill>
                <a:highlight>
                  <a:srgbClr val="FFFFFF"/>
                </a:highlight>
                <a:latin typeface="Google Sans"/>
              </a:rPr>
              <a:t>The IP addresses have the following characteristics in common.</a:t>
            </a:r>
            <a:endParaRPr lang="en-US" sz="1600" b="0" i="0">
              <a:solidFill>
                <a:srgbClr val="1F1F1F"/>
              </a:solidFill>
              <a:effectLst/>
              <a:highlight>
                <a:srgbClr val="FFFFFF"/>
              </a:highlight>
              <a:latin typeface="Google Sans"/>
            </a:endParaRPr>
          </a:p>
          <a:p>
            <a:pPr algn="l">
              <a:lnSpc>
                <a:spcPct val="100000"/>
              </a:lnSpc>
              <a:spcBef>
                <a:spcPts val="200"/>
              </a:spcBef>
              <a:spcAft>
                <a:spcPts val="200"/>
              </a:spcAft>
              <a:buFont typeface="Arial" panose="020B0604020202020204" pitchFamily="34" charset="0"/>
              <a:buChar char="•"/>
            </a:pPr>
            <a:r>
              <a:rPr lang="en-US" sz="1600">
                <a:solidFill>
                  <a:srgbClr val="1F1F1F"/>
                </a:solidFill>
                <a:highlight>
                  <a:srgbClr val="FFFFFF"/>
                </a:highlight>
                <a:latin typeface="Google Sans"/>
              </a:rPr>
              <a:t>IP addresses are unique. </a:t>
            </a:r>
            <a:r>
              <a:rPr lang="en-US" sz="1600" b="0" i="0">
                <a:solidFill>
                  <a:srgbClr val="1F1F1F"/>
                </a:solidFill>
                <a:effectLst/>
                <a:highlight>
                  <a:srgbClr val="FFFFFF"/>
                </a:highlight>
                <a:latin typeface="Google Sans"/>
              </a:rPr>
              <a:t>N</a:t>
            </a:r>
            <a:r>
              <a:rPr lang="en-US" sz="1600">
                <a:solidFill>
                  <a:srgbClr val="1F1F1F"/>
                </a:solidFill>
                <a:highlight>
                  <a:srgbClr val="FFFFFF"/>
                </a:highlight>
                <a:latin typeface="Google Sans"/>
              </a:rPr>
              <a:t>o two machines can have the same IP number.</a:t>
            </a:r>
          </a:p>
          <a:p>
            <a:pPr algn="l">
              <a:lnSpc>
                <a:spcPct val="100000"/>
              </a:lnSpc>
              <a:spcBef>
                <a:spcPts val="200"/>
              </a:spcBef>
              <a:spcAft>
                <a:spcPts val="200"/>
              </a:spcAft>
              <a:buFont typeface="Arial" panose="020B0604020202020204" pitchFamily="34" charset="0"/>
              <a:buChar char="•"/>
            </a:pPr>
            <a:r>
              <a:rPr lang="en-US" sz="1600" b="0" i="0">
                <a:solidFill>
                  <a:srgbClr val="1F1F1F"/>
                </a:solidFill>
                <a:effectLst/>
                <a:highlight>
                  <a:srgbClr val="FFFFFF"/>
                </a:highlight>
                <a:latin typeface="Google Sans"/>
              </a:rPr>
              <a:t>IP addresses are also global and standardi</a:t>
            </a:r>
            <a:r>
              <a:rPr lang="en-US" sz="1600">
                <a:solidFill>
                  <a:srgbClr val="1F1F1F"/>
                </a:solidFill>
                <a:highlight>
                  <a:srgbClr val="FFFFFF"/>
                </a:highlight>
                <a:latin typeface="Google Sans"/>
              </a:rPr>
              <a:t>zed.</a:t>
            </a:r>
          </a:p>
          <a:p>
            <a:pPr algn="l">
              <a:lnSpc>
                <a:spcPct val="100000"/>
              </a:lnSpc>
              <a:spcBef>
                <a:spcPts val="200"/>
              </a:spcBef>
              <a:spcAft>
                <a:spcPts val="200"/>
              </a:spcAft>
              <a:buFont typeface="Arial" panose="020B0604020202020204" pitchFamily="34" charset="0"/>
              <a:buChar char="•"/>
            </a:pPr>
            <a:r>
              <a:rPr lang="en-US" sz="1600" b="0" i="0">
                <a:solidFill>
                  <a:srgbClr val="1F1F1F"/>
                </a:solidFill>
                <a:effectLst/>
                <a:highlight>
                  <a:srgbClr val="FFFFFF"/>
                </a:highlight>
                <a:latin typeface="Google Sans"/>
              </a:rPr>
              <a:t>All machines connected to the internet agree to use the s</a:t>
            </a:r>
            <a:r>
              <a:rPr lang="en-US" sz="1600">
                <a:solidFill>
                  <a:srgbClr val="1F1F1F"/>
                </a:solidFill>
                <a:highlight>
                  <a:srgbClr val="FFFFFF"/>
                </a:highlight>
                <a:latin typeface="Google Sans"/>
              </a:rPr>
              <a:t>ame scheme for establishing an address.</a:t>
            </a:r>
            <a:endParaRPr lang="en-US" sz="1600" b="0" i="0">
              <a:solidFill>
                <a:srgbClr val="1F1F1F"/>
              </a:solidFill>
              <a:effectLst/>
              <a:highlight>
                <a:srgbClr val="FFFFFF"/>
              </a:highlight>
              <a:latin typeface="Google Sans"/>
            </a:endParaRPr>
          </a:p>
          <a:p>
            <a:pPr marL="0" indent="0" algn="l">
              <a:lnSpc>
                <a:spcPct val="100000"/>
              </a:lnSpc>
              <a:spcBef>
                <a:spcPts val="300"/>
              </a:spcBef>
              <a:spcAft>
                <a:spcPts val="300"/>
              </a:spcAft>
              <a:buNone/>
            </a:pPr>
            <a:r>
              <a:rPr lang="en-US" sz="1600" b="1" i="0">
                <a:solidFill>
                  <a:srgbClr val="1F1F1F"/>
                </a:solidFill>
                <a:effectLst/>
                <a:highlight>
                  <a:srgbClr val="FFFFFF"/>
                </a:highlight>
                <a:latin typeface="Google Sans"/>
              </a:rPr>
              <a:t>IPv4 and its Five Classes:</a:t>
            </a:r>
            <a:endParaRPr lang="en-US" sz="1600" b="0" i="0">
              <a:solidFill>
                <a:srgbClr val="1F1F1F"/>
              </a:solidFill>
              <a:effectLst/>
              <a:highlight>
                <a:srgbClr val="FFFFFF"/>
              </a:highlight>
              <a:latin typeface="Google Sans"/>
            </a:endParaRPr>
          </a:p>
          <a:p>
            <a:pPr algn="l">
              <a:lnSpc>
                <a:spcPct val="100000"/>
              </a:lnSpc>
              <a:spcBef>
                <a:spcPts val="300"/>
              </a:spcBef>
              <a:spcAft>
                <a:spcPts val="300"/>
              </a:spcAft>
            </a:pPr>
            <a:r>
              <a:rPr lang="en-US" sz="1600" b="0" i="0">
                <a:solidFill>
                  <a:srgbClr val="1F1F1F"/>
                </a:solidFill>
                <a:effectLst/>
                <a:highlight>
                  <a:srgbClr val="FFFFFF"/>
                </a:highlight>
                <a:latin typeface="Google Sans"/>
              </a:rPr>
              <a:t>IPv4 was the first widely used IP address format. Due to its limited address space, it's being phased out in favor of IPv6. Here's a breakdown of the five classes in IPv4 (no longer strictly followed due to address depletion):</a:t>
            </a:r>
          </a:p>
          <a:p>
            <a:pPr algn="l">
              <a:lnSpc>
                <a:spcPct val="100000"/>
              </a:lnSpc>
              <a:spcBef>
                <a:spcPts val="300"/>
              </a:spcBef>
              <a:spcAft>
                <a:spcPts val="300"/>
              </a:spcAft>
              <a:buFont typeface="Arial" panose="020B0604020202020204" pitchFamily="34" charset="0"/>
              <a:buChar char="•"/>
            </a:pPr>
            <a:r>
              <a:rPr lang="en-US" sz="1600" b="1" i="0">
                <a:solidFill>
                  <a:srgbClr val="1F1F1F"/>
                </a:solidFill>
                <a:effectLst/>
                <a:highlight>
                  <a:srgbClr val="FFFFFF"/>
                </a:highlight>
                <a:latin typeface="Google Sans"/>
              </a:rPr>
              <a:t>Class A:</a:t>
            </a:r>
            <a:r>
              <a:rPr lang="en-US" sz="1600" b="0" i="0">
                <a:solidFill>
                  <a:srgbClr val="1F1F1F"/>
                </a:solidFill>
                <a:effectLst/>
                <a:highlight>
                  <a:srgbClr val="FFFFFF"/>
                </a:highlight>
                <a:latin typeface="Google Sans"/>
              </a:rPr>
              <a:t> Used for large networks (0.0.0.0 - 127.255.255.255)</a:t>
            </a:r>
          </a:p>
          <a:p>
            <a:pPr algn="l">
              <a:lnSpc>
                <a:spcPct val="100000"/>
              </a:lnSpc>
              <a:spcBef>
                <a:spcPts val="300"/>
              </a:spcBef>
              <a:spcAft>
                <a:spcPts val="300"/>
              </a:spcAft>
              <a:buFont typeface="Arial" panose="020B0604020202020204" pitchFamily="34" charset="0"/>
              <a:buChar char="•"/>
            </a:pPr>
            <a:r>
              <a:rPr lang="en-US" sz="1600" b="1" i="0">
                <a:solidFill>
                  <a:srgbClr val="1F1F1F"/>
                </a:solidFill>
                <a:effectLst/>
                <a:highlight>
                  <a:srgbClr val="FFFFFF"/>
                </a:highlight>
                <a:latin typeface="Google Sans"/>
              </a:rPr>
              <a:t>Class B:</a:t>
            </a:r>
            <a:r>
              <a:rPr lang="en-US" sz="1600" b="0" i="0">
                <a:solidFill>
                  <a:srgbClr val="1F1F1F"/>
                </a:solidFill>
                <a:effectLst/>
                <a:highlight>
                  <a:srgbClr val="FFFFFF"/>
                </a:highlight>
                <a:latin typeface="Google Sans"/>
              </a:rPr>
              <a:t> Used for medium-sized networks (128.0.0.0 - 191.255.255.255)</a:t>
            </a:r>
          </a:p>
          <a:p>
            <a:pPr algn="l">
              <a:lnSpc>
                <a:spcPct val="100000"/>
              </a:lnSpc>
              <a:spcBef>
                <a:spcPts val="300"/>
              </a:spcBef>
              <a:spcAft>
                <a:spcPts val="300"/>
              </a:spcAft>
              <a:buFont typeface="Arial" panose="020B0604020202020204" pitchFamily="34" charset="0"/>
              <a:buChar char="•"/>
            </a:pPr>
            <a:r>
              <a:rPr lang="en-US" sz="1600" b="1" i="0">
                <a:solidFill>
                  <a:srgbClr val="1F1F1F"/>
                </a:solidFill>
                <a:effectLst/>
                <a:highlight>
                  <a:srgbClr val="FFFFFF"/>
                </a:highlight>
                <a:latin typeface="Google Sans"/>
              </a:rPr>
              <a:t>Class C:</a:t>
            </a:r>
            <a:r>
              <a:rPr lang="en-US" sz="1600" b="0" i="0">
                <a:solidFill>
                  <a:srgbClr val="1F1F1F"/>
                </a:solidFill>
                <a:effectLst/>
                <a:highlight>
                  <a:srgbClr val="FFFFFF"/>
                </a:highlight>
                <a:latin typeface="Google Sans"/>
              </a:rPr>
              <a:t> Used for small networks (192.0.0.0 - 223.255.255.255)</a:t>
            </a:r>
          </a:p>
          <a:p>
            <a:pPr algn="l">
              <a:lnSpc>
                <a:spcPct val="100000"/>
              </a:lnSpc>
              <a:spcBef>
                <a:spcPts val="300"/>
              </a:spcBef>
              <a:spcAft>
                <a:spcPts val="300"/>
              </a:spcAft>
              <a:buFont typeface="Arial" panose="020B0604020202020204" pitchFamily="34" charset="0"/>
              <a:buChar char="•"/>
            </a:pPr>
            <a:r>
              <a:rPr lang="en-US" sz="1600" b="1" i="0">
                <a:solidFill>
                  <a:srgbClr val="1F1F1F"/>
                </a:solidFill>
                <a:effectLst/>
                <a:highlight>
                  <a:srgbClr val="FFFFFF"/>
                </a:highlight>
                <a:latin typeface="Google Sans"/>
              </a:rPr>
              <a:t>Class D:</a:t>
            </a:r>
            <a:r>
              <a:rPr lang="en-US" sz="1600" b="0" i="0">
                <a:solidFill>
                  <a:srgbClr val="1F1F1F"/>
                </a:solidFill>
                <a:effectLst/>
                <a:highlight>
                  <a:srgbClr val="FFFFFF"/>
                </a:highlight>
                <a:latin typeface="Google Sans"/>
              </a:rPr>
              <a:t> Reserved for multicast addressing (224.0.0.0 - 239.255.255.255)</a:t>
            </a:r>
          </a:p>
          <a:p>
            <a:pPr algn="l">
              <a:lnSpc>
                <a:spcPct val="100000"/>
              </a:lnSpc>
              <a:spcBef>
                <a:spcPts val="300"/>
              </a:spcBef>
              <a:spcAft>
                <a:spcPts val="300"/>
              </a:spcAft>
              <a:buFont typeface="Arial" panose="020B0604020202020204" pitchFamily="34" charset="0"/>
              <a:buChar char="•"/>
            </a:pPr>
            <a:r>
              <a:rPr lang="en-US" sz="1600" b="1" i="0">
                <a:solidFill>
                  <a:srgbClr val="1F1F1F"/>
                </a:solidFill>
                <a:effectLst/>
                <a:highlight>
                  <a:srgbClr val="FFFFFF"/>
                </a:highlight>
                <a:latin typeface="Google Sans"/>
              </a:rPr>
              <a:t>Class E:</a:t>
            </a:r>
            <a:r>
              <a:rPr lang="en-US" sz="1600" b="0" i="0">
                <a:solidFill>
                  <a:srgbClr val="1F1F1F"/>
                </a:solidFill>
                <a:effectLst/>
                <a:highlight>
                  <a:srgbClr val="FFFFFF"/>
                </a:highlight>
                <a:latin typeface="Google Sans"/>
              </a:rPr>
              <a:t> Reserved for future use (240.0.0.0 - 255.255.255.255)</a:t>
            </a:r>
          </a:p>
        </p:txBody>
      </p:sp>
    </p:spTree>
    <p:extLst>
      <p:ext uri="{BB962C8B-B14F-4D97-AF65-F5344CB8AC3E}">
        <p14:creationId xmlns:p14="http://schemas.microsoft.com/office/powerpoint/2010/main" val="205639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Internet address</a:t>
            </a:r>
            <a:endParaRPr lang="en" sz="2400" dirty="0"/>
          </a:p>
        </p:txBody>
      </p:sp>
      <p:sp>
        <p:nvSpPr>
          <p:cNvPr id="2" name="Content Placeholder 1">
            <a:extLst>
              <a:ext uri="{FF2B5EF4-FFF2-40B4-BE49-F238E27FC236}">
                <a16:creationId xmlns:a16="http://schemas.microsoft.com/office/drawing/2014/main" id="{FA4A6994-B90C-347E-0340-0304FC378FF3}"/>
              </a:ext>
            </a:extLst>
          </p:cNvPr>
          <p:cNvSpPr>
            <a:spLocks noGrp="1"/>
          </p:cNvSpPr>
          <p:nvPr>
            <p:ph idx="1"/>
          </p:nvPr>
        </p:nvSpPr>
        <p:spPr>
          <a:xfrm>
            <a:off x="381000" y="742950"/>
            <a:ext cx="8267700" cy="4114800"/>
          </a:xfrm>
        </p:spPr>
        <p:txBody>
          <a:bodyPr>
            <a:noAutofit/>
          </a:bodyPr>
          <a:lstStyle/>
          <a:p>
            <a:pPr algn="l"/>
            <a:r>
              <a:rPr lang="en-US" sz="1800" b="1" i="0">
                <a:solidFill>
                  <a:srgbClr val="1F1F1F"/>
                </a:solidFill>
                <a:effectLst/>
                <a:highlight>
                  <a:srgbClr val="FFFFFF"/>
                </a:highlight>
                <a:latin typeface="Google Sans"/>
              </a:rPr>
              <a:t>IPv6: </a:t>
            </a:r>
            <a:r>
              <a:rPr lang="en-US" sz="1800" b="0" i="0">
                <a:solidFill>
                  <a:srgbClr val="1F1F1F"/>
                </a:solidFill>
                <a:effectLst/>
                <a:highlight>
                  <a:srgbClr val="FFFFFF"/>
                </a:highlight>
                <a:latin typeface="Google Sans"/>
              </a:rPr>
              <a:t>IPv6 was created to address the limited address space of IPv4. It offers a significantly larger pool of addresses using 128 bits. This future-proofs the internet for the ever-growing number of connected devices.</a:t>
            </a:r>
          </a:p>
          <a:p>
            <a:pPr algn="l"/>
            <a:r>
              <a:rPr lang="en-US" sz="1800" b="1" i="0">
                <a:solidFill>
                  <a:srgbClr val="1F1F1F"/>
                </a:solidFill>
                <a:effectLst/>
                <a:highlight>
                  <a:srgbClr val="FFFFFF"/>
                </a:highlight>
                <a:latin typeface="Google Sans"/>
              </a:rPr>
              <a:t>Address Types: Unicast, Anycast, and Multicast</a:t>
            </a:r>
          </a:p>
          <a:p>
            <a:pPr algn="l">
              <a:buFont typeface="Arial" panose="020B0604020202020204" pitchFamily="34" charset="0"/>
              <a:buChar char="•"/>
            </a:pPr>
            <a:r>
              <a:rPr lang="en-US" sz="1800" b="1" i="0">
                <a:solidFill>
                  <a:srgbClr val="1F1F1F"/>
                </a:solidFill>
                <a:effectLst/>
                <a:highlight>
                  <a:srgbClr val="FFFFFF"/>
                </a:highlight>
                <a:latin typeface="Google Sans"/>
              </a:rPr>
              <a:t>Unicast Address:</a:t>
            </a:r>
            <a:r>
              <a:rPr lang="en-US" sz="1800" b="0" i="0">
                <a:solidFill>
                  <a:srgbClr val="1F1F1F"/>
                </a:solidFill>
                <a:effectLst/>
                <a:highlight>
                  <a:srgbClr val="FFFFFF"/>
                </a:highlight>
                <a:latin typeface="Google Sans"/>
              </a:rPr>
              <a:t> The most common type, a unicast address identifies a single device on the network. When you send an email or browse a website, a unicast address is used to direct the information to the specific device.</a:t>
            </a:r>
          </a:p>
          <a:p>
            <a:pPr algn="l">
              <a:buFont typeface="Arial" panose="020B0604020202020204" pitchFamily="34" charset="0"/>
              <a:buChar char="•"/>
            </a:pPr>
            <a:r>
              <a:rPr lang="en-US" sz="1800" b="1" i="0">
                <a:solidFill>
                  <a:srgbClr val="1F1F1F"/>
                </a:solidFill>
                <a:effectLst/>
                <a:highlight>
                  <a:srgbClr val="FFFFFF"/>
                </a:highlight>
                <a:latin typeface="Google Sans"/>
              </a:rPr>
              <a:t>Anycast Address:</a:t>
            </a:r>
            <a:r>
              <a:rPr lang="en-US" sz="1800" b="0" i="0">
                <a:solidFill>
                  <a:srgbClr val="1F1F1F"/>
                </a:solidFill>
                <a:effectLst/>
                <a:highlight>
                  <a:srgbClr val="FFFFFF"/>
                </a:highlight>
                <a:latin typeface="Google Sans"/>
              </a:rPr>
              <a:t> An anycast address identifies a group of devices where the closest device within the group receives the information. This is often used for content delivery networks (CDNs) to deliver content from the geographically closest server.</a:t>
            </a:r>
          </a:p>
          <a:p>
            <a:pPr algn="l">
              <a:buFont typeface="Arial" panose="020B0604020202020204" pitchFamily="34" charset="0"/>
              <a:buChar char="•"/>
            </a:pPr>
            <a:r>
              <a:rPr lang="en-US" sz="1800" b="1" i="0">
                <a:solidFill>
                  <a:srgbClr val="1F1F1F"/>
                </a:solidFill>
                <a:effectLst/>
                <a:highlight>
                  <a:srgbClr val="FFFFFF"/>
                </a:highlight>
                <a:latin typeface="Google Sans"/>
              </a:rPr>
              <a:t>Multicast Address:</a:t>
            </a:r>
            <a:r>
              <a:rPr lang="en-US" sz="1800" b="0" i="0">
                <a:solidFill>
                  <a:srgbClr val="1F1F1F"/>
                </a:solidFill>
                <a:effectLst/>
                <a:highlight>
                  <a:srgbClr val="FFFFFF"/>
                </a:highlight>
                <a:latin typeface="Google Sans"/>
              </a:rPr>
              <a:t> A multicast address identifies a group of devices on the network. When information is sent to a multicast address, all devices subscribed to that group receive it. This is useful for applications like online gaming or video conferencing.</a:t>
            </a:r>
          </a:p>
          <a:p>
            <a:pPr algn="l">
              <a:lnSpc>
                <a:spcPct val="100000"/>
              </a:lnSpc>
              <a:spcBef>
                <a:spcPts val="300"/>
              </a:spcBef>
              <a:spcAft>
                <a:spcPts val="300"/>
              </a:spcAft>
            </a:pPr>
            <a:endParaRPr lang="en-US" sz="1800" b="0" i="0">
              <a:solidFill>
                <a:srgbClr val="1F1F1F"/>
              </a:solidFill>
              <a:effectLst/>
              <a:highlight>
                <a:srgbClr val="FFFFFF"/>
              </a:highlight>
              <a:latin typeface="Google Sans"/>
            </a:endParaRPr>
          </a:p>
        </p:txBody>
      </p:sp>
    </p:spTree>
    <p:extLst>
      <p:ext uri="{BB962C8B-B14F-4D97-AF65-F5344CB8AC3E}">
        <p14:creationId xmlns:p14="http://schemas.microsoft.com/office/powerpoint/2010/main" val="110048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b="1"/>
              <a:t>Domain Name</a:t>
            </a:r>
          </a:p>
        </p:txBody>
      </p:sp>
      <p:sp>
        <p:nvSpPr>
          <p:cNvPr id="2" name="Content Placeholder 1">
            <a:extLst>
              <a:ext uri="{FF2B5EF4-FFF2-40B4-BE49-F238E27FC236}">
                <a16:creationId xmlns:a16="http://schemas.microsoft.com/office/drawing/2014/main" id="{0BB71C07-1E3C-ABAB-783D-7F3AAAB14C00}"/>
              </a:ext>
            </a:extLst>
          </p:cNvPr>
          <p:cNvSpPr>
            <a:spLocks noGrp="1"/>
          </p:cNvSpPr>
          <p:nvPr>
            <p:ph idx="1"/>
          </p:nvPr>
        </p:nvSpPr>
        <p:spPr>
          <a:xfrm>
            <a:off x="685800" y="666749"/>
            <a:ext cx="7660386" cy="4191000"/>
          </a:xfrm>
        </p:spPr>
        <p:txBody>
          <a:bodyPr>
            <a:noAutofit/>
          </a:bodyPr>
          <a:lstStyle/>
          <a:p>
            <a:pPr algn="l"/>
            <a:r>
              <a:rPr lang="en-US" sz="1400" b="0" i="0">
                <a:solidFill>
                  <a:srgbClr val="1F1F1F"/>
                </a:solidFill>
                <a:effectLst/>
                <a:latin typeface="Google Sans"/>
              </a:rPr>
              <a:t>A domain name is like your website's address on the internet. It's the user-friendly name that people type into their web browser to find your site, replacing the complex numerical IP address that computers use. Here's a deeper dive into the world of domain names:</a:t>
            </a:r>
          </a:p>
          <a:p>
            <a:pPr algn="l"/>
            <a:r>
              <a:rPr lang="en-US" sz="1400" b="1" i="0">
                <a:solidFill>
                  <a:srgbClr val="1F1F1F"/>
                </a:solidFill>
                <a:effectLst/>
                <a:latin typeface="Google Sans"/>
              </a:rPr>
              <a:t>Anatomy of a Domain Name:</a:t>
            </a:r>
            <a:endParaRPr lang="en-US" sz="1400" b="0" i="0">
              <a:solidFill>
                <a:srgbClr val="1F1F1F"/>
              </a:solidFill>
              <a:effectLst/>
              <a:latin typeface="Google Sans"/>
            </a:endParaRPr>
          </a:p>
          <a:p>
            <a:pPr algn="l">
              <a:buFont typeface="Arial" panose="020B0604020202020204" pitchFamily="34" charset="0"/>
              <a:buChar char="•"/>
            </a:pPr>
            <a:r>
              <a:rPr lang="en-US" sz="1400" b="1" i="0">
                <a:solidFill>
                  <a:srgbClr val="1F1F1F"/>
                </a:solidFill>
                <a:effectLst/>
                <a:latin typeface="Google Sans"/>
              </a:rPr>
              <a:t>Labels:</a:t>
            </a:r>
            <a:r>
              <a:rPr lang="en-US" sz="1400" b="0" i="0">
                <a:solidFill>
                  <a:srgbClr val="1F1F1F"/>
                </a:solidFill>
                <a:effectLst/>
                <a:latin typeface="Google Sans"/>
              </a:rPr>
              <a:t> A domain name consists of one or more labels separated by dots. These labels work together to form the complete address. For example, in "</a:t>
            </a:r>
            <a:r>
              <a:rPr lang="en-US" sz="1400" b="0" i="0">
                <a:solidFill>
                  <a:srgbClr val="1F1F1F"/>
                </a:solidFill>
                <a:effectLst/>
                <a:latin typeface="Google Sans"/>
                <a:hlinkClick r:id="rId3"/>
              </a:rPr>
              <a:t>www.google.com</a:t>
            </a:r>
            <a:r>
              <a:rPr lang="en-US" sz="1400" b="0" i="0">
                <a:solidFill>
                  <a:srgbClr val="1F1F1F"/>
                </a:solidFill>
                <a:effectLst/>
                <a:latin typeface="Google Sans"/>
              </a:rPr>
              <a:t>", "www" is a subdomain, "google" is the second-level domain (SLD), and ".com" is the top-level domain (TLD).</a:t>
            </a:r>
          </a:p>
          <a:p>
            <a:pPr algn="l">
              <a:buFont typeface="Arial" panose="020B0604020202020204" pitchFamily="34" charset="0"/>
              <a:buChar char="•"/>
            </a:pPr>
            <a:r>
              <a:rPr lang="en-US" sz="1400" b="1" i="0">
                <a:solidFill>
                  <a:srgbClr val="1F1F1F"/>
                </a:solidFill>
                <a:effectLst/>
                <a:latin typeface="Google Sans"/>
              </a:rPr>
              <a:t>Top-Level Domains (TLDs):</a:t>
            </a:r>
            <a:r>
              <a:rPr lang="en-US" sz="1400" b="0" i="0">
                <a:solidFill>
                  <a:srgbClr val="1F1F1F"/>
                </a:solidFill>
                <a:effectLst/>
                <a:latin typeface="Google Sans"/>
              </a:rPr>
              <a:t> These are the suffixes at the end of a domain name, like ".com", ".org", or ".net". They provide a general category about the website's content or purpose. Some common TLDs include:</a:t>
            </a:r>
          </a:p>
          <a:p>
            <a:pPr marL="742950" lvl="1" indent="-285750" algn="l">
              <a:buFont typeface="Arial" panose="020B0604020202020204" pitchFamily="34" charset="0"/>
              <a:buChar char="•"/>
            </a:pPr>
            <a:r>
              <a:rPr lang="en-US" sz="1400" b="1" i="0">
                <a:solidFill>
                  <a:srgbClr val="1F1F1F"/>
                </a:solidFill>
                <a:effectLst/>
                <a:latin typeface="Google Sans"/>
              </a:rPr>
              <a:t>.com:</a:t>
            </a:r>
            <a:r>
              <a:rPr lang="en-US" sz="1400" b="0" i="0">
                <a:solidFill>
                  <a:srgbClr val="1F1F1F"/>
                </a:solidFill>
                <a:effectLst/>
                <a:latin typeface="Google Sans"/>
              </a:rPr>
              <a:t> Most popular for commercial entities</a:t>
            </a:r>
          </a:p>
          <a:p>
            <a:pPr marL="742950" lvl="1" indent="-285750" algn="l">
              <a:buFont typeface="Arial" panose="020B0604020202020204" pitchFamily="34" charset="0"/>
              <a:buChar char="•"/>
            </a:pPr>
            <a:r>
              <a:rPr lang="en-US" sz="1400" b="1" i="0">
                <a:solidFill>
                  <a:srgbClr val="1F1F1F"/>
                </a:solidFill>
                <a:effectLst/>
                <a:latin typeface="Google Sans"/>
              </a:rPr>
              <a:t>.org:</a:t>
            </a:r>
            <a:r>
              <a:rPr lang="en-US" sz="1400" b="0" i="0">
                <a:solidFill>
                  <a:srgbClr val="1F1F1F"/>
                </a:solidFill>
                <a:effectLst/>
                <a:latin typeface="Google Sans"/>
              </a:rPr>
              <a:t> Used for organizations and non-profits</a:t>
            </a:r>
          </a:p>
          <a:p>
            <a:pPr marL="742950" lvl="1" indent="-285750" algn="l">
              <a:buFont typeface="Arial" panose="020B0604020202020204" pitchFamily="34" charset="0"/>
              <a:buChar char="•"/>
            </a:pPr>
            <a:r>
              <a:rPr lang="en-US" sz="1400" b="1" i="0">
                <a:solidFill>
                  <a:srgbClr val="1F1F1F"/>
                </a:solidFill>
                <a:effectLst/>
                <a:latin typeface="Google Sans"/>
              </a:rPr>
              <a:t>.net:</a:t>
            </a:r>
            <a:r>
              <a:rPr lang="en-US" sz="1400" b="0" i="0">
                <a:solidFill>
                  <a:srgbClr val="1F1F1F"/>
                </a:solidFill>
                <a:effectLst/>
                <a:latin typeface="Google Sans"/>
              </a:rPr>
              <a:t> Originally for network infrastructure, now for general use</a:t>
            </a:r>
          </a:p>
          <a:p>
            <a:pPr marL="742950" lvl="1" indent="-285750" algn="l">
              <a:buFont typeface="Arial" panose="020B0604020202020204" pitchFamily="34" charset="0"/>
              <a:buChar char="•"/>
            </a:pPr>
            <a:r>
              <a:rPr lang="en-US" sz="1400" b="1" i="0">
                <a:solidFill>
                  <a:srgbClr val="1F1F1F"/>
                </a:solidFill>
                <a:effectLst/>
                <a:latin typeface="Google Sans"/>
              </a:rPr>
              <a:t>.edu:</a:t>
            </a:r>
            <a:r>
              <a:rPr lang="en-US" sz="1400" b="0" i="0">
                <a:solidFill>
                  <a:srgbClr val="1F1F1F"/>
                </a:solidFill>
                <a:effectLst/>
                <a:latin typeface="Google Sans"/>
              </a:rPr>
              <a:t> Educational institutions</a:t>
            </a:r>
          </a:p>
          <a:p>
            <a:pPr algn="l"/>
            <a:r>
              <a:rPr lang="en-US" sz="1400" b="0" i="0">
                <a:solidFill>
                  <a:srgbClr val="1F1F1F"/>
                </a:solidFill>
                <a:effectLst/>
                <a:latin typeface="Google Sans"/>
              </a:rPr>
              <a:t>There are also country code TLDs (ccTLDs) like ".in" for India or ".uk" for the United Kingdom. Additionally, new TLDs like ".shop" or ".tech" have emerged for specific purposes.</a:t>
            </a:r>
          </a:p>
        </p:txBody>
      </p:sp>
    </p:spTree>
    <p:extLst>
      <p:ext uri="{BB962C8B-B14F-4D97-AF65-F5344CB8AC3E}">
        <p14:creationId xmlns:p14="http://schemas.microsoft.com/office/powerpoint/2010/main" val="199337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b="1"/>
              <a:t>Domain Name</a:t>
            </a:r>
          </a:p>
        </p:txBody>
      </p:sp>
      <p:sp>
        <p:nvSpPr>
          <p:cNvPr id="2" name="Content Placeholder 1">
            <a:extLst>
              <a:ext uri="{FF2B5EF4-FFF2-40B4-BE49-F238E27FC236}">
                <a16:creationId xmlns:a16="http://schemas.microsoft.com/office/drawing/2014/main" id="{0BB71C07-1E3C-ABAB-783D-7F3AAAB14C00}"/>
              </a:ext>
            </a:extLst>
          </p:cNvPr>
          <p:cNvSpPr>
            <a:spLocks noGrp="1"/>
          </p:cNvSpPr>
          <p:nvPr>
            <p:ph idx="1"/>
          </p:nvPr>
        </p:nvSpPr>
        <p:spPr>
          <a:xfrm>
            <a:off x="606585" y="742950"/>
            <a:ext cx="7660386" cy="3810000"/>
          </a:xfrm>
        </p:spPr>
        <p:txBody>
          <a:bodyPr>
            <a:normAutofit/>
          </a:bodyPr>
          <a:lstStyle/>
          <a:p>
            <a:pPr algn="l">
              <a:buFont typeface="Arial" panose="020B0604020202020204" pitchFamily="34" charset="0"/>
              <a:buChar char="•"/>
            </a:pPr>
            <a:r>
              <a:rPr lang="en-US" b="1" i="0">
                <a:solidFill>
                  <a:srgbClr val="1F1F1F"/>
                </a:solidFill>
                <a:effectLst/>
                <a:latin typeface="Google Sans"/>
              </a:rPr>
              <a:t>Second-Level Domain (SLD):</a:t>
            </a:r>
            <a:r>
              <a:rPr lang="en-US" b="0" i="0">
                <a:solidFill>
                  <a:srgbClr val="1F1F1F"/>
                </a:solidFill>
                <a:effectLst/>
                <a:latin typeface="Google Sans"/>
              </a:rPr>
              <a:t> This is the most memorable part of the domain name, typically chosen by the website owner. It should be clear, relevant to the website's content, and ideally brand-specific.</a:t>
            </a:r>
          </a:p>
          <a:p>
            <a:pPr algn="l">
              <a:buFont typeface="Arial" panose="020B0604020202020204" pitchFamily="34" charset="0"/>
              <a:buChar char="•"/>
            </a:pPr>
            <a:r>
              <a:rPr lang="en-US" b="1" i="0">
                <a:solidFill>
                  <a:srgbClr val="1F1F1F"/>
                </a:solidFill>
                <a:effectLst/>
                <a:latin typeface="Google Sans"/>
              </a:rPr>
              <a:t>Subdomains:</a:t>
            </a:r>
            <a:r>
              <a:rPr lang="en-US" b="0" i="0">
                <a:solidFill>
                  <a:srgbClr val="1F1F1F"/>
                </a:solidFill>
                <a:effectLst/>
                <a:latin typeface="Google Sans"/>
              </a:rPr>
              <a:t> These are optional prefixes added before the SLD to further categorize parts of a website. For instance, "mail.google.com" is a subdomain for Google's email service.</a:t>
            </a:r>
          </a:p>
          <a:p>
            <a:pPr algn="l"/>
            <a:r>
              <a:rPr lang="en-US" b="1" i="0">
                <a:solidFill>
                  <a:srgbClr val="1F1F1F"/>
                </a:solidFill>
                <a:effectLst/>
                <a:latin typeface="Google Sans"/>
              </a:rPr>
              <a:t>How Domain Names Work:</a:t>
            </a:r>
            <a:endParaRPr lang="en-US" b="0" i="0">
              <a:solidFill>
                <a:srgbClr val="1F1F1F"/>
              </a:solidFill>
              <a:effectLst/>
              <a:latin typeface="Google Sans"/>
            </a:endParaRPr>
          </a:p>
          <a:p>
            <a:pPr algn="l">
              <a:buFont typeface="+mj-lt"/>
              <a:buAutoNum type="arabicPeriod"/>
            </a:pPr>
            <a:r>
              <a:rPr lang="en-US" b="1" i="0">
                <a:solidFill>
                  <a:srgbClr val="1F1F1F"/>
                </a:solidFill>
                <a:effectLst/>
                <a:latin typeface="Google Sans"/>
              </a:rPr>
              <a:t>Domain Name Registration:</a:t>
            </a:r>
            <a:r>
              <a:rPr lang="en-US" b="0" i="0">
                <a:solidFill>
                  <a:srgbClr val="1F1F1F"/>
                </a:solidFill>
                <a:effectLst/>
                <a:latin typeface="Google Sans"/>
              </a:rPr>
              <a:t> You purchase a domain name from a domain registrar, similar to renting a plot of land online. The registrar stores your registration information and makes the domain name active on the internet.</a:t>
            </a:r>
          </a:p>
          <a:p>
            <a:pPr algn="l">
              <a:buFont typeface="+mj-lt"/>
              <a:buAutoNum type="arabicPeriod"/>
            </a:pPr>
            <a:r>
              <a:rPr lang="en-US" b="1" i="0">
                <a:solidFill>
                  <a:srgbClr val="1F1F1F"/>
                </a:solidFill>
                <a:effectLst/>
                <a:latin typeface="Google Sans"/>
              </a:rPr>
              <a:t>Domain Name System (DNS):</a:t>
            </a:r>
            <a:r>
              <a:rPr lang="en-US" b="0" i="0">
                <a:solidFill>
                  <a:srgbClr val="1F1F1F"/>
                </a:solidFill>
                <a:effectLst/>
                <a:latin typeface="Google Sans"/>
              </a:rPr>
              <a:t> Think of DNS as the internet's phonebook. When you type a domain name in your browser, the DNS translates it into the corresponding IP address, a unique numerical code assigned to each computer on the network. Your browser then uses this IP address to connect to the website's server and display the content.</a:t>
            </a:r>
          </a:p>
          <a:p>
            <a:pPr marL="0" indent="0">
              <a:buNone/>
            </a:pPr>
            <a:endParaRPr lang="en-US" sz="1800"/>
          </a:p>
        </p:txBody>
      </p:sp>
    </p:spTree>
    <p:extLst>
      <p:ext uri="{BB962C8B-B14F-4D97-AF65-F5344CB8AC3E}">
        <p14:creationId xmlns:p14="http://schemas.microsoft.com/office/powerpoint/2010/main" val="118887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Internet services</a:t>
            </a:r>
            <a:endParaRPr lang="en" sz="2400" dirty="0"/>
          </a:p>
        </p:txBody>
      </p:sp>
      <p:sp>
        <p:nvSpPr>
          <p:cNvPr id="2" name="Content Placeholder 1">
            <a:extLst>
              <a:ext uri="{FF2B5EF4-FFF2-40B4-BE49-F238E27FC236}">
                <a16:creationId xmlns:a16="http://schemas.microsoft.com/office/drawing/2014/main" id="{C63F2E46-1B22-9F7E-D3F3-F80DCC62E844}"/>
              </a:ext>
            </a:extLst>
          </p:cNvPr>
          <p:cNvSpPr>
            <a:spLocks noGrp="1"/>
          </p:cNvSpPr>
          <p:nvPr>
            <p:ph idx="1"/>
          </p:nvPr>
        </p:nvSpPr>
        <p:spPr>
          <a:xfrm>
            <a:off x="609600" y="742949"/>
            <a:ext cx="7850886" cy="4191001"/>
          </a:xfrm>
        </p:spPr>
        <p:txBody>
          <a:bodyPr>
            <a:normAutofit/>
          </a:bodyPr>
          <a:lstStyle/>
          <a:p>
            <a:pPr algn="l">
              <a:lnSpc>
                <a:spcPct val="100000"/>
              </a:lnSpc>
              <a:spcBef>
                <a:spcPts val="300"/>
              </a:spcBef>
              <a:spcAft>
                <a:spcPts val="300"/>
              </a:spcAft>
            </a:pPr>
            <a:r>
              <a:rPr lang="en-US" sz="1800" b="0" i="0">
                <a:solidFill>
                  <a:srgbClr val="1F1F1F"/>
                </a:solidFill>
                <a:effectLst/>
                <a:latin typeface="Google Sans"/>
              </a:rPr>
              <a:t>The internet offers a vast array of services that have revolutionized communication, information access, and entertainment. Some key internet services we use includes:</a:t>
            </a:r>
          </a:p>
          <a:p>
            <a:pPr marL="205740" lvl="1" indent="0">
              <a:lnSpc>
                <a:spcPct val="100000"/>
              </a:lnSpc>
              <a:spcAft>
                <a:spcPts val="300"/>
              </a:spcAft>
              <a:buNone/>
            </a:pPr>
            <a:r>
              <a:rPr lang="en-US" sz="1800" b="1" i="0">
                <a:solidFill>
                  <a:srgbClr val="1F1F1F"/>
                </a:solidFill>
                <a:effectLst/>
                <a:latin typeface="Google Sans"/>
              </a:rPr>
              <a:t>1. World Wide Web (WWW):</a:t>
            </a:r>
            <a:endParaRPr lang="en-US" sz="1800" b="0" i="0">
              <a:solidFill>
                <a:srgbClr val="1F1F1F"/>
              </a:solidFill>
              <a:effectLst/>
              <a:latin typeface="Google Sans"/>
            </a:endParaRPr>
          </a:p>
          <a:p>
            <a:pPr marL="205740" lvl="1" indent="0">
              <a:lnSpc>
                <a:spcPct val="100000"/>
              </a:lnSpc>
              <a:spcAft>
                <a:spcPts val="300"/>
              </a:spcAft>
              <a:buNone/>
            </a:pPr>
            <a:r>
              <a:rPr lang="en-US" sz="1800" b="1" i="0">
                <a:solidFill>
                  <a:srgbClr val="1F1F1F"/>
                </a:solidFill>
                <a:effectLst/>
                <a:latin typeface="Google Sans"/>
              </a:rPr>
              <a:t>2. Web Browser:</a:t>
            </a:r>
            <a:endParaRPr lang="en-US" sz="1800" b="0" i="0">
              <a:solidFill>
                <a:srgbClr val="1F1F1F"/>
              </a:solidFill>
              <a:effectLst/>
              <a:latin typeface="Google Sans"/>
            </a:endParaRPr>
          </a:p>
          <a:p>
            <a:pPr marL="205740" lvl="1" indent="0">
              <a:lnSpc>
                <a:spcPct val="100000"/>
              </a:lnSpc>
              <a:spcAft>
                <a:spcPts val="300"/>
              </a:spcAft>
              <a:buNone/>
            </a:pPr>
            <a:r>
              <a:rPr lang="en-US" sz="1800" b="1" i="0">
                <a:solidFill>
                  <a:srgbClr val="1F1F1F"/>
                </a:solidFill>
                <a:effectLst/>
                <a:latin typeface="Google Sans"/>
              </a:rPr>
              <a:t>3. Search Engines:</a:t>
            </a:r>
            <a:endParaRPr lang="en-US" sz="1800" b="0" i="0">
              <a:solidFill>
                <a:srgbClr val="1F1F1F"/>
              </a:solidFill>
              <a:effectLst/>
              <a:latin typeface="Google Sans"/>
            </a:endParaRPr>
          </a:p>
          <a:p>
            <a:pPr marL="205740" lvl="1" indent="0">
              <a:lnSpc>
                <a:spcPct val="100000"/>
              </a:lnSpc>
              <a:spcAft>
                <a:spcPts val="300"/>
              </a:spcAft>
              <a:buNone/>
            </a:pPr>
            <a:r>
              <a:rPr lang="en-US" sz="1800" b="1" i="0">
                <a:solidFill>
                  <a:srgbClr val="1F1F1F"/>
                </a:solidFill>
                <a:effectLst/>
                <a:latin typeface="Google Sans"/>
              </a:rPr>
              <a:t>4. Electronic Mail (Email):</a:t>
            </a:r>
            <a:endParaRPr lang="en-US" sz="1800" b="0" i="0">
              <a:solidFill>
                <a:srgbClr val="1F1F1F"/>
              </a:solidFill>
              <a:effectLst/>
              <a:latin typeface="Google Sans"/>
            </a:endParaRPr>
          </a:p>
          <a:p>
            <a:pPr marL="205740" lvl="1" indent="0">
              <a:lnSpc>
                <a:spcPct val="100000"/>
              </a:lnSpc>
              <a:spcAft>
                <a:spcPts val="300"/>
              </a:spcAft>
              <a:buNone/>
            </a:pPr>
            <a:r>
              <a:rPr lang="en-US" sz="1800" b="1" i="0">
                <a:solidFill>
                  <a:srgbClr val="1F1F1F"/>
                </a:solidFill>
                <a:effectLst/>
                <a:latin typeface="Google Sans"/>
              </a:rPr>
              <a:t>5. Internet Relay Chat (IRC):</a:t>
            </a:r>
            <a:endParaRPr lang="en-US" sz="1800" b="0" i="0">
              <a:solidFill>
                <a:srgbClr val="1F1F1F"/>
              </a:solidFill>
              <a:effectLst/>
              <a:latin typeface="Google Sans"/>
            </a:endParaRPr>
          </a:p>
        </p:txBody>
      </p:sp>
    </p:spTree>
    <p:extLst>
      <p:ext uri="{BB962C8B-B14F-4D97-AF65-F5344CB8AC3E}">
        <p14:creationId xmlns:p14="http://schemas.microsoft.com/office/powerpoint/2010/main" val="387712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Internet services</a:t>
            </a:r>
            <a:endParaRPr lang="en" sz="2400" dirty="0"/>
          </a:p>
        </p:txBody>
      </p:sp>
      <p:sp>
        <p:nvSpPr>
          <p:cNvPr id="2" name="Content Placeholder 1">
            <a:extLst>
              <a:ext uri="{FF2B5EF4-FFF2-40B4-BE49-F238E27FC236}">
                <a16:creationId xmlns:a16="http://schemas.microsoft.com/office/drawing/2014/main" id="{C63F2E46-1B22-9F7E-D3F3-F80DCC62E844}"/>
              </a:ext>
            </a:extLst>
          </p:cNvPr>
          <p:cNvSpPr>
            <a:spLocks noGrp="1"/>
          </p:cNvSpPr>
          <p:nvPr>
            <p:ph idx="1"/>
          </p:nvPr>
        </p:nvSpPr>
        <p:spPr>
          <a:xfrm>
            <a:off x="609600" y="742949"/>
            <a:ext cx="7850886" cy="4191001"/>
          </a:xfrm>
        </p:spPr>
        <p:txBody>
          <a:bodyPr>
            <a:normAutofit/>
          </a:bodyPr>
          <a:lstStyle/>
          <a:p>
            <a:pPr marL="0" indent="0" algn="l">
              <a:lnSpc>
                <a:spcPct val="100000"/>
              </a:lnSpc>
              <a:spcBef>
                <a:spcPts val="300"/>
              </a:spcBef>
              <a:spcAft>
                <a:spcPts val="300"/>
              </a:spcAft>
              <a:buNone/>
            </a:pPr>
            <a:r>
              <a:rPr lang="en-US" sz="1800" b="1" i="0">
                <a:solidFill>
                  <a:srgbClr val="1F1F1F"/>
                </a:solidFill>
                <a:effectLst/>
                <a:latin typeface="Google Sans"/>
              </a:rPr>
              <a:t>World Wide Web (WWW):</a:t>
            </a:r>
          </a:p>
          <a:p>
            <a:pPr algn="l">
              <a:buFont typeface="Arial" panose="020B0604020202020204" pitchFamily="34" charset="0"/>
              <a:buChar char="•"/>
            </a:pPr>
            <a:r>
              <a:rPr lang="en-US" sz="2000" b="0" i="0">
                <a:solidFill>
                  <a:srgbClr val="1F1F1F"/>
                </a:solidFill>
                <a:effectLst/>
                <a:latin typeface="Google Sans"/>
              </a:rPr>
              <a:t>WWW is a specific service that provides a user-friendly way to access information on the internet.</a:t>
            </a:r>
          </a:p>
          <a:p>
            <a:pPr algn="l">
              <a:buFont typeface="Arial" panose="020B0604020202020204" pitchFamily="34" charset="0"/>
              <a:buChar char="•"/>
            </a:pPr>
            <a:r>
              <a:rPr lang="en-US" sz="2000" b="0" i="0">
                <a:solidFill>
                  <a:srgbClr val="1F1F1F"/>
                </a:solidFill>
                <a:effectLst/>
                <a:latin typeface="Google Sans"/>
              </a:rPr>
              <a:t>It works through a system of interconnected hypertext documents called web pages. These web pages can contain text, images, videos, and links to other web pages.</a:t>
            </a:r>
          </a:p>
          <a:p>
            <a:pPr algn="l">
              <a:buFont typeface="Arial" panose="020B0604020202020204" pitchFamily="34" charset="0"/>
              <a:buChar char="•"/>
            </a:pPr>
            <a:r>
              <a:rPr lang="en-US" sz="2000" b="0" i="0">
                <a:solidFill>
                  <a:srgbClr val="1F1F1F"/>
                </a:solidFill>
                <a:effectLst/>
                <a:latin typeface="Google Sans"/>
              </a:rPr>
              <a:t>Web browsers like Google Chrome, Mozilla Firefox, or Safari interpret the code behind these web pages and display them visually for you.</a:t>
            </a:r>
          </a:p>
        </p:txBody>
      </p:sp>
    </p:spTree>
    <p:extLst>
      <p:ext uri="{BB962C8B-B14F-4D97-AF65-F5344CB8AC3E}">
        <p14:creationId xmlns:p14="http://schemas.microsoft.com/office/powerpoint/2010/main" val="428820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533399"/>
          </a:xfrm>
          <a:prstGeom prst="rect">
            <a:avLst/>
          </a:prstGeom>
        </p:spPr>
        <p:txBody>
          <a:bodyPr lIns="91425" tIns="91425" rIns="91425" bIns="91425" anchor="b" anchorCtr="0">
            <a:noAutofit/>
          </a:bodyPr>
          <a:lstStyle/>
          <a:p>
            <a:r>
              <a:rPr lang="en-US" sz="2400">
                <a:effectLst/>
              </a:rPr>
              <a:t>Introduction</a:t>
            </a:r>
            <a:endParaRPr lang="en" sz="2400" dirty="0"/>
          </a:p>
        </p:txBody>
      </p:sp>
      <p:sp>
        <p:nvSpPr>
          <p:cNvPr id="37" name="Shape 37"/>
          <p:cNvSpPr txBox="1">
            <a:spLocks noGrp="1"/>
          </p:cNvSpPr>
          <p:nvPr>
            <p:ph idx="1"/>
          </p:nvPr>
        </p:nvSpPr>
        <p:spPr>
          <a:xfrm>
            <a:off x="304800" y="666750"/>
            <a:ext cx="8229600" cy="4419600"/>
          </a:xfrm>
          <a:prstGeom prst="rect">
            <a:avLst/>
          </a:prstGeom>
        </p:spPr>
        <p:txBody>
          <a:bodyPr lIns="91425" tIns="91425" rIns="91425" bIns="91425" anchor="t" anchorCtr="0">
            <a:noAutofit/>
          </a:bodyPr>
          <a:lstStyle/>
          <a:p>
            <a:pPr marL="0" indent="0" algn="l">
              <a:lnSpc>
                <a:spcPct val="100000"/>
              </a:lnSpc>
              <a:spcBef>
                <a:spcPts val="300"/>
              </a:spcBef>
              <a:spcAft>
                <a:spcPts val="300"/>
              </a:spcAft>
              <a:buNone/>
            </a:pPr>
            <a:r>
              <a:rPr lang="en-US" sz="1600" b="1" i="0">
                <a:solidFill>
                  <a:srgbClr val="1F1F1F"/>
                </a:solidFill>
                <a:effectLst/>
                <a:latin typeface="Times New Roman" panose="02020603050405020304" pitchFamily="18" charset="0"/>
                <a:cs typeface="Times New Roman" panose="02020603050405020304" pitchFamily="18" charset="0"/>
              </a:rPr>
              <a:t>The Internet: A Global Web of Networks</a:t>
            </a:r>
            <a:endParaRPr lang="en-US" sz="1600" b="0" i="0">
              <a:solidFill>
                <a:srgbClr val="1F1F1F"/>
              </a:solidFill>
              <a:effectLst/>
              <a:latin typeface="Times New Roman" panose="02020603050405020304" pitchFamily="18" charset="0"/>
              <a:cs typeface="Times New Roman" panose="02020603050405020304" pitchFamily="18" charset="0"/>
            </a:endParaRPr>
          </a:p>
          <a:p>
            <a:pPr algn="l">
              <a:lnSpc>
                <a:spcPct val="100000"/>
              </a:lnSpc>
              <a:spcBef>
                <a:spcPts val="300"/>
              </a:spcBef>
              <a:spcAft>
                <a:spcPts val="300"/>
              </a:spcAft>
            </a:pPr>
            <a:r>
              <a:rPr lang="en-US" sz="1600" b="0" i="0">
                <a:solidFill>
                  <a:srgbClr val="1F1F1F"/>
                </a:solidFill>
                <a:effectLst/>
                <a:latin typeface="Times New Roman" panose="02020603050405020304" pitchFamily="18" charset="0"/>
                <a:cs typeface="Times New Roman" panose="02020603050405020304" pitchFamily="18" charset="0"/>
              </a:rPr>
              <a:t>Internet is a </a:t>
            </a:r>
            <a:r>
              <a:rPr lang="en-US" sz="1600">
                <a:solidFill>
                  <a:srgbClr val="1F1F1F"/>
                </a:solidFill>
                <a:latin typeface="Times New Roman" panose="02020603050405020304" pitchFamily="18" charset="0"/>
                <a:cs typeface="Times New Roman" panose="02020603050405020304" pitchFamily="18" charset="0"/>
              </a:rPr>
              <a:t>network of machines (servers, clients, routers, switches, etc.) connected by media (fiber, wifi, etc.) that allows communication among devices.</a:t>
            </a:r>
          </a:p>
          <a:p>
            <a:pPr algn="l">
              <a:lnSpc>
                <a:spcPct val="100000"/>
              </a:lnSpc>
              <a:spcBef>
                <a:spcPts val="300"/>
              </a:spcBef>
              <a:spcAft>
                <a:spcPts val="300"/>
              </a:spcAft>
            </a:pPr>
            <a:r>
              <a:rPr lang="en-US" sz="1600">
                <a:solidFill>
                  <a:srgbClr val="1F1F1F"/>
                </a:solidFill>
                <a:latin typeface="Times New Roman" panose="02020603050405020304" pitchFamily="18" charset="0"/>
                <a:cs typeface="Times New Roman" panose="02020603050405020304" pitchFamily="18" charset="0"/>
              </a:rPr>
              <a:t>We can think of the internet as a graph:</a:t>
            </a:r>
          </a:p>
          <a:p>
            <a:pPr lvl="1">
              <a:lnSpc>
                <a:spcPct val="100000"/>
              </a:lnSpc>
              <a:spcAft>
                <a:spcPts val="300"/>
              </a:spcAft>
            </a:pPr>
            <a:r>
              <a:rPr lang="en-US" sz="1450">
                <a:solidFill>
                  <a:srgbClr val="1F1F1F"/>
                </a:solidFill>
                <a:latin typeface="Times New Roman" panose="02020603050405020304" pitchFamily="18" charset="0"/>
                <a:cs typeface="Times New Roman" panose="02020603050405020304" pitchFamily="18" charset="0"/>
              </a:rPr>
              <a:t>Nodes represent devices and information</a:t>
            </a:r>
          </a:p>
          <a:p>
            <a:pPr lvl="1">
              <a:lnSpc>
                <a:spcPct val="100000"/>
              </a:lnSpc>
              <a:spcAft>
                <a:spcPts val="300"/>
              </a:spcAft>
            </a:pPr>
            <a:r>
              <a:rPr lang="en-US" sz="1450">
                <a:solidFill>
                  <a:srgbClr val="1F1F1F"/>
                </a:solidFill>
                <a:latin typeface="Times New Roman" panose="02020603050405020304" pitchFamily="18" charset="0"/>
                <a:cs typeface="Times New Roman" panose="02020603050405020304" pitchFamily="18" charset="0"/>
              </a:rPr>
              <a:t>Edges represent a connection (physical or virtual)</a:t>
            </a:r>
          </a:p>
        </p:txBody>
      </p:sp>
      <p:pic>
        <p:nvPicPr>
          <p:cNvPr id="3" name="Picture 2">
            <a:extLst>
              <a:ext uri="{FF2B5EF4-FFF2-40B4-BE49-F238E27FC236}">
                <a16:creationId xmlns:a16="http://schemas.microsoft.com/office/drawing/2014/main" id="{DAE088CB-0872-8F54-48C2-982E2466CBC5}"/>
              </a:ext>
            </a:extLst>
          </p:cNvPr>
          <p:cNvPicPr>
            <a:picLocks noChangeAspect="1"/>
          </p:cNvPicPr>
          <p:nvPr/>
        </p:nvPicPr>
        <p:blipFill rotWithShape="1">
          <a:blip r:embed="rId3"/>
          <a:srcRect l="13889" t="38148" r="15741" b="11481"/>
          <a:stretch/>
        </p:blipFill>
        <p:spPr>
          <a:xfrm>
            <a:off x="1447800" y="2495550"/>
            <a:ext cx="5791200" cy="2590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Internet services</a:t>
            </a:r>
            <a:endParaRPr lang="en" sz="2400" dirty="0"/>
          </a:p>
        </p:txBody>
      </p:sp>
      <p:sp>
        <p:nvSpPr>
          <p:cNvPr id="2" name="Content Placeholder 1">
            <a:extLst>
              <a:ext uri="{FF2B5EF4-FFF2-40B4-BE49-F238E27FC236}">
                <a16:creationId xmlns:a16="http://schemas.microsoft.com/office/drawing/2014/main" id="{C63F2E46-1B22-9F7E-D3F3-F80DCC62E844}"/>
              </a:ext>
            </a:extLst>
          </p:cNvPr>
          <p:cNvSpPr>
            <a:spLocks noGrp="1"/>
          </p:cNvSpPr>
          <p:nvPr>
            <p:ph idx="1"/>
          </p:nvPr>
        </p:nvSpPr>
        <p:spPr>
          <a:xfrm>
            <a:off x="533400" y="742949"/>
            <a:ext cx="7927086" cy="4191001"/>
          </a:xfrm>
        </p:spPr>
        <p:txBody>
          <a:bodyPr>
            <a:normAutofit/>
          </a:bodyPr>
          <a:lstStyle/>
          <a:p>
            <a:pPr marL="205740" lvl="1" indent="0">
              <a:lnSpc>
                <a:spcPct val="100000"/>
              </a:lnSpc>
              <a:spcAft>
                <a:spcPts val="300"/>
              </a:spcAft>
              <a:buNone/>
            </a:pPr>
            <a:r>
              <a:rPr lang="en-US" sz="1800" b="1" i="0">
                <a:solidFill>
                  <a:srgbClr val="1F1F1F"/>
                </a:solidFill>
                <a:effectLst/>
                <a:latin typeface="Google Sans"/>
              </a:rPr>
              <a:t>Web Browser:</a:t>
            </a:r>
          </a:p>
          <a:p>
            <a:pPr algn="l">
              <a:buFont typeface="Arial" panose="020B0604020202020204" pitchFamily="34" charset="0"/>
              <a:buChar char="•"/>
            </a:pPr>
            <a:r>
              <a:rPr lang="en-US" sz="1800" b="0" i="0">
                <a:solidFill>
                  <a:srgbClr val="1F1F1F"/>
                </a:solidFill>
                <a:effectLst/>
                <a:latin typeface="Google Sans"/>
              </a:rPr>
              <a:t>These are software applications that allow you to access and navigate the World Wide Web.</a:t>
            </a:r>
          </a:p>
          <a:p>
            <a:pPr algn="l">
              <a:buFont typeface="Arial" panose="020B0604020202020204" pitchFamily="34" charset="0"/>
              <a:buChar char="•"/>
            </a:pPr>
            <a:r>
              <a:rPr lang="en-US" sz="1800" b="0" i="0">
                <a:solidFill>
                  <a:srgbClr val="1F1F1F"/>
                </a:solidFill>
                <a:effectLst/>
                <a:latin typeface="Google Sans"/>
              </a:rPr>
              <a:t>They translate the underlying code of web pages (HTML, CSS, JavaScript) into a visually appealing and interactive experience.</a:t>
            </a:r>
          </a:p>
          <a:p>
            <a:pPr algn="l">
              <a:buFont typeface="Arial" panose="020B0604020202020204" pitchFamily="34" charset="0"/>
              <a:buChar char="•"/>
            </a:pPr>
            <a:r>
              <a:rPr lang="en-US" sz="1800" b="0" i="0">
                <a:solidFill>
                  <a:srgbClr val="1F1F1F"/>
                </a:solidFill>
                <a:effectLst/>
                <a:latin typeface="Google Sans"/>
              </a:rPr>
              <a:t>Browsers also manage features like bookmarks, history, and cookies to personalize your web browsing experience.</a:t>
            </a:r>
          </a:p>
          <a:p>
            <a:pPr marL="205740" lvl="1" indent="0">
              <a:lnSpc>
                <a:spcPct val="100000"/>
              </a:lnSpc>
              <a:spcAft>
                <a:spcPts val="300"/>
              </a:spcAft>
              <a:buNone/>
            </a:pPr>
            <a:endParaRPr lang="en-US" sz="1800" b="0" i="0">
              <a:solidFill>
                <a:srgbClr val="1F1F1F"/>
              </a:solidFill>
              <a:effectLst/>
              <a:latin typeface="Google Sans"/>
            </a:endParaRPr>
          </a:p>
        </p:txBody>
      </p:sp>
      <p:pic>
        <p:nvPicPr>
          <p:cNvPr id="3" name="Picture 2">
            <a:extLst>
              <a:ext uri="{FF2B5EF4-FFF2-40B4-BE49-F238E27FC236}">
                <a16:creationId xmlns:a16="http://schemas.microsoft.com/office/drawing/2014/main" id="{D32B0423-7E43-38B9-F927-A3A23F8189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13" t="15171" r="2720" b="15046"/>
          <a:stretch/>
        </p:blipFill>
        <p:spPr bwMode="auto">
          <a:xfrm>
            <a:off x="2209800" y="3028950"/>
            <a:ext cx="41910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30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Internet services</a:t>
            </a:r>
            <a:endParaRPr lang="en" sz="2400" dirty="0"/>
          </a:p>
        </p:txBody>
      </p:sp>
      <p:sp>
        <p:nvSpPr>
          <p:cNvPr id="2" name="Content Placeholder 1">
            <a:extLst>
              <a:ext uri="{FF2B5EF4-FFF2-40B4-BE49-F238E27FC236}">
                <a16:creationId xmlns:a16="http://schemas.microsoft.com/office/drawing/2014/main" id="{C63F2E46-1B22-9F7E-D3F3-F80DCC62E844}"/>
              </a:ext>
            </a:extLst>
          </p:cNvPr>
          <p:cNvSpPr>
            <a:spLocks noGrp="1"/>
          </p:cNvSpPr>
          <p:nvPr>
            <p:ph idx="1"/>
          </p:nvPr>
        </p:nvSpPr>
        <p:spPr>
          <a:xfrm>
            <a:off x="609600" y="742949"/>
            <a:ext cx="7850886" cy="4191001"/>
          </a:xfrm>
        </p:spPr>
        <p:txBody>
          <a:bodyPr>
            <a:normAutofit/>
          </a:bodyPr>
          <a:lstStyle/>
          <a:p>
            <a:pPr marL="205740" lvl="1" indent="0">
              <a:lnSpc>
                <a:spcPct val="100000"/>
              </a:lnSpc>
              <a:spcAft>
                <a:spcPts val="300"/>
              </a:spcAft>
              <a:buNone/>
            </a:pPr>
            <a:r>
              <a:rPr lang="en-US" sz="1800" b="1" i="0">
                <a:effectLst/>
                <a:latin typeface="Google Sans"/>
              </a:rPr>
              <a:t>Search Engines:</a:t>
            </a:r>
          </a:p>
          <a:p>
            <a:pPr>
              <a:buFont typeface="Arial" panose="020B0604020202020204" pitchFamily="34" charset="0"/>
              <a:buChar char="•"/>
            </a:pPr>
            <a:r>
              <a:rPr lang="en-US" sz="1800" b="0" i="0">
                <a:effectLst/>
                <a:latin typeface="arial" panose="020B0604020202020204" pitchFamily="34" charset="0"/>
              </a:rPr>
              <a:t>A search engine is a software system that provides hyperlinks to web pages and other relevant information on the Web in response to a user's query.</a:t>
            </a:r>
            <a:endParaRPr lang="en-US" sz="1800" b="0" i="0">
              <a:solidFill>
                <a:srgbClr val="1F1F1F"/>
              </a:solidFill>
              <a:effectLst/>
              <a:latin typeface="Google Sans"/>
            </a:endParaRPr>
          </a:p>
          <a:p>
            <a:pPr algn="l">
              <a:buFont typeface="Arial" panose="020B0604020202020204" pitchFamily="34" charset="0"/>
              <a:buChar char="•"/>
            </a:pPr>
            <a:r>
              <a:rPr lang="en-US" sz="1800" b="0" i="0">
                <a:solidFill>
                  <a:srgbClr val="1F1F1F"/>
                </a:solidFill>
                <a:effectLst/>
                <a:latin typeface="Google Sans"/>
              </a:rPr>
              <a:t>They index billions of web pages based on keywords and content, allowing users to search for specific information using keywords or phrases.</a:t>
            </a:r>
          </a:p>
          <a:p>
            <a:pPr algn="l">
              <a:buFont typeface="Arial" panose="020B0604020202020204" pitchFamily="34" charset="0"/>
              <a:buChar char="•"/>
            </a:pPr>
            <a:r>
              <a:rPr lang="en-US" sz="1800" b="0" i="0">
                <a:solidFill>
                  <a:srgbClr val="1F1F1F"/>
                </a:solidFill>
                <a:effectLst/>
                <a:latin typeface="Google Sans"/>
              </a:rPr>
              <a:t>Major search engines include Google, Bing, DuckDuckGo, and Baidu.</a:t>
            </a:r>
          </a:p>
          <a:p>
            <a:pPr algn="l">
              <a:buFont typeface="Arial" panose="020B0604020202020204" pitchFamily="34" charset="0"/>
              <a:buChar char="•"/>
            </a:pPr>
            <a:r>
              <a:rPr lang="en-US" sz="1800" b="0" i="0">
                <a:solidFill>
                  <a:srgbClr val="1F1F1F"/>
                </a:solidFill>
                <a:effectLst/>
                <a:latin typeface="Google Sans"/>
              </a:rPr>
              <a:t>Search engines use complex algorithms to rank search results based on relevance, popularity, and other factors.</a:t>
            </a:r>
          </a:p>
        </p:txBody>
      </p:sp>
    </p:spTree>
    <p:extLst>
      <p:ext uri="{BB962C8B-B14F-4D97-AF65-F5344CB8AC3E}">
        <p14:creationId xmlns:p14="http://schemas.microsoft.com/office/powerpoint/2010/main" val="29468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Internet services</a:t>
            </a:r>
            <a:endParaRPr lang="en" sz="2400" dirty="0"/>
          </a:p>
        </p:txBody>
      </p:sp>
      <p:sp>
        <p:nvSpPr>
          <p:cNvPr id="2" name="Content Placeholder 1">
            <a:extLst>
              <a:ext uri="{FF2B5EF4-FFF2-40B4-BE49-F238E27FC236}">
                <a16:creationId xmlns:a16="http://schemas.microsoft.com/office/drawing/2014/main" id="{C63F2E46-1B22-9F7E-D3F3-F80DCC62E844}"/>
              </a:ext>
            </a:extLst>
          </p:cNvPr>
          <p:cNvSpPr>
            <a:spLocks noGrp="1"/>
          </p:cNvSpPr>
          <p:nvPr>
            <p:ph idx="1"/>
          </p:nvPr>
        </p:nvSpPr>
        <p:spPr>
          <a:xfrm>
            <a:off x="609600" y="742949"/>
            <a:ext cx="7850886" cy="4191001"/>
          </a:xfrm>
        </p:spPr>
        <p:txBody>
          <a:bodyPr>
            <a:normAutofit/>
          </a:bodyPr>
          <a:lstStyle/>
          <a:p>
            <a:pPr marL="0" indent="0" algn="l">
              <a:lnSpc>
                <a:spcPct val="100000"/>
              </a:lnSpc>
              <a:spcBef>
                <a:spcPts val="300"/>
              </a:spcBef>
              <a:spcAft>
                <a:spcPts val="300"/>
              </a:spcAft>
              <a:buNone/>
            </a:pPr>
            <a:r>
              <a:rPr lang="en-US" sz="1800" b="1" i="0">
                <a:solidFill>
                  <a:srgbClr val="1F1F1F"/>
                </a:solidFill>
                <a:effectLst/>
                <a:latin typeface="Google Sans"/>
              </a:rPr>
              <a:t>Electronic Mail (Email)</a:t>
            </a:r>
          </a:p>
          <a:p>
            <a:pPr algn="l">
              <a:buFont typeface="Arial" panose="020B0604020202020204" pitchFamily="34" charset="0"/>
              <a:buChar char="•"/>
            </a:pPr>
            <a:r>
              <a:rPr lang="en-US" sz="1800" b="0" i="0">
                <a:solidFill>
                  <a:srgbClr val="1F1F1F"/>
                </a:solidFill>
                <a:effectLst/>
                <a:latin typeface="Google Sans"/>
              </a:rPr>
              <a:t>A widely used service for exchanging electronic messages (emails) between individuals or groups.</a:t>
            </a:r>
          </a:p>
          <a:p>
            <a:pPr algn="l">
              <a:buFont typeface="Arial" panose="020B0604020202020204" pitchFamily="34" charset="0"/>
              <a:buChar char="•"/>
            </a:pPr>
            <a:r>
              <a:rPr lang="en-US" sz="1800" b="0" i="0">
                <a:solidFill>
                  <a:srgbClr val="1F1F1F"/>
                </a:solidFill>
                <a:effectLst/>
                <a:latin typeface="Google Sans"/>
              </a:rPr>
              <a:t>Emails consist of a sender, recipient(s), subject line, and message body. You can also attach files to emails for sharing documents, images, etc.</a:t>
            </a:r>
          </a:p>
          <a:p>
            <a:pPr algn="l">
              <a:buFont typeface="Arial" panose="020B0604020202020204" pitchFamily="34" charset="0"/>
              <a:buChar char="•"/>
            </a:pPr>
            <a:r>
              <a:rPr lang="en-US" sz="1800" b="0" i="0">
                <a:solidFill>
                  <a:srgbClr val="1F1F1F"/>
                </a:solidFill>
                <a:effectLst/>
                <a:latin typeface="Google Sans"/>
              </a:rPr>
              <a:t>Emails rely on specific protocols to function smoothly:</a:t>
            </a:r>
          </a:p>
          <a:p>
            <a:pPr marL="742950" lvl="1" indent="-285750" algn="l">
              <a:buFont typeface="Arial" panose="020B0604020202020204" pitchFamily="34" charset="0"/>
              <a:buChar char="•"/>
            </a:pPr>
            <a:r>
              <a:rPr lang="en-US" sz="1800" b="1" i="0">
                <a:solidFill>
                  <a:srgbClr val="1F1F1F"/>
                </a:solidFill>
                <a:effectLst/>
                <a:latin typeface="Google Sans"/>
              </a:rPr>
              <a:t>SMTP (Simple Mail Transfer Protocol):</a:t>
            </a:r>
            <a:r>
              <a:rPr lang="en-US" sz="1800" b="0" i="0">
                <a:solidFill>
                  <a:srgbClr val="1F1F1F"/>
                </a:solidFill>
                <a:effectLst/>
                <a:latin typeface="Google Sans"/>
              </a:rPr>
              <a:t> Responsible for sending emails from your email client (like Outlook or Gmail) to a mail server.</a:t>
            </a:r>
          </a:p>
          <a:p>
            <a:pPr marL="742950" lvl="1" indent="-285750" algn="l">
              <a:buFont typeface="Arial" panose="020B0604020202020204" pitchFamily="34" charset="0"/>
              <a:buChar char="•"/>
            </a:pPr>
            <a:r>
              <a:rPr lang="en-US" sz="1800" b="1" i="0">
                <a:solidFill>
                  <a:srgbClr val="1F1F1F"/>
                </a:solidFill>
                <a:effectLst/>
                <a:latin typeface="Google Sans"/>
              </a:rPr>
              <a:t>POP3 (Post Office Protocol version 3):</a:t>
            </a:r>
            <a:r>
              <a:rPr lang="en-US" sz="1800" b="0" i="0">
                <a:solidFill>
                  <a:srgbClr val="1F1F1F"/>
                </a:solidFill>
                <a:effectLst/>
                <a:latin typeface="Google Sans"/>
              </a:rPr>
              <a:t> Used to retrieve emails from the mail server to your device.</a:t>
            </a:r>
          </a:p>
          <a:p>
            <a:pPr marL="742950" lvl="1" indent="-285750" algn="l">
              <a:buFont typeface="Arial" panose="020B0604020202020204" pitchFamily="34" charset="0"/>
              <a:buChar char="•"/>
            </a:pPr>
            <a:r>
              <a:rPr lang="en-US" sz="1800" b="1" i="0">
                <a:solidFill>
                  <a:srgbClr val="1F1F1F"/>
                </a:solidFill>
                <a:effectLst/>
                <a:latin typeface="Google Sans"/>
              </a:rPr>
              <a:t>IMAP (Internet Message Access Protocol):</a:t>
            </a:r>
            <a:r>
              <a:rPr lang="en-US" sz="1800" b="0" i="0">
                <a:solidFill>
                  <a:srgbClr val="1F1F1F"/>
                </a:solidFill>
                <a:effectLst/>
                <a:latin typeface="Google Sans"/>
              </a:rPr>
              <a:t> A more advanced protocol allowing you to access and manage emails on the server itself, enabling access from multiple devices.</a:t>
            </a:r>
          </a:p>
        </p:txBody>
      </p:sp>
    </p:spTree>
    <p:extLst>
      <p:ext uri="{BB962C8B-B14F-4D97-AF65-F5344CB8AC3E}">
        <p14:creationId xmlns:p14="http://schemas.microsoft.com/office/powerpoint/2010/main" val="37844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Internet services</a:t>
            </a:r>
            <a:endParaRPr lang="en" sz="2400" dirty="0"/>
          </a:p>
        </p:txBody>
      </p:sp>
      <p:sp>
        <p:nvSpPr>
          <p:cNvPr id="2" name="Content Placeholder 1">
            <a:extLst>
              <a:ext uri="{FF2B5EF4-FFF2-40B4-BE49-F238E27FC236}">
                <a16:creationId xmlns:a16="http://schemas.microsoft.com/office/drawing/2014/main" id="{C63F2E46-1B22-9F7E-D3F3-F80DCC62E844}"/>
              </a:ext>
            </a:extLst>
          </p:cNvPr>
          <p:cNvSpPr>
            <a:spLocks noGrp="1"/>
          </p:cNvSpPr>
          <p:nvPr>
            <p:ph idx="1"/>
          </p:nvPr>
        </p:nvSpPr>
        <p:spPr>
          <a:xfrm>
            <a:off x="609600" y="742949"/>
            <a:ext cx="7850886" cy="4191001"/>
          </a:xfrm>
        </p:spPr>
        <p:txBody>
          <a:bodyPr>
            <a:normAutofit/>
          </a:bodyPr>
          <a:lstStyle/>
          <a:p>
            <a:pPr marL="0" indent="0" algn="l">
              <a:lnSpc>
                <a:spcPct val="100000"/>
              </a:lnSpc>
              <a:spcBef>
                <a:spcPts val="300"/>
              </a:spcBef>
              <a:spcAft>
                <a:spcPts val="300"/>
              </a:spcAft>
              <a:buNone/>
            </a:pPr>
            <a:r>
              <a:rPr lang="en-US" sz="1800" b="1" i="0">
                <a:solidFill>
                  <a:srgbClr val="1F1F1F"/>
                </a:solidFill>
                <a:effectLst/>
                <a:latin typeface="Google Sans"/>
              </a:rPr>
              <a:t>Internet Relay Chat (IRC):</a:t>
            </a:r>
          </a:p>
          <a:p>
            <a:pPr algn="l">
              <a:buFont typeface="Arial" panose="020B0604020202020204" pitchFamily="34" charset="0"/>
              <a:buChar char="•"/>
            </a:pPr>
            <a:r>
              <a:rPr lang="en-US" sz="1800" b="0" i="0">
                <a:solidFill>
                  <a:srgbClr val="1F1F1F"/>
                </a:solidFill>
                <a:effectLst/>
                <a:latin typeface="Google Sans"/>
              </a:rPr>
              <a:t>One of the earliest forms of real-time online communication.</a:t>
            </a:r>
          </a:p>
          <a:p>
            <a:pPr algn="l">
              <a:buFont typeface="Arial" panose="020B0604020202020204" pitchFamily="34" charset="0"/>
              <a:buChar char="•"/>
            </a:pPr>
            <a:r>
              <a:rPr lang="en-US" sz="1800" b="0" i="0">
                <a:solidFill>
                  <a:srgbClr val="1F1F1F"/>
                </a:solidFill>
                <a:effectLst/>
                <a:latin typeface="Google Sans"/>
              </a:rPr>
              <a:t>IRC uses a client-server model, where users connect to an IRC server using a dedicated IRC client software.</a:t>
            </a:r>
          </a:p>
          <a:p>
            <a:pPr algn="l">
              <a:buFont typeface="Arial" panose="020B0604020202020204" pitchFamily="34" charset="0"/>
              <a:buChar char="•"/>
            </a:pPr>
            <a:r>
              <a:rPr lang="en-US" sz="1800" b="0" i="0">
                <a:solidFill>
                  <a:srgbClr val="1F1F1F"/>
                </a:solidFill>
                <a:effectLst/>
                <a:latin typeface="Google Sans"/>
              </a:rPr>
              <a:t>Users can join chat rooms dedicated to specific topics or interests and interact with others through text messages.</a:t>
            </a:r>
          </a:p>
          <a:p>
            <a:pPr algn="l">
              <a:buFont typeface="Arial" panose="020B0604020202020204" pitchFamily="34" charset="0"/>
              <a:buChar char="•"/>
            </a:pPr>
            <a:r>
              <a:rPr lang="en-US" sz="1800" b="0" i="0">
                <a:solidFill>
                  <a:srgbClr val="1F1F1F"/>
                </a:solidFill>
                <a:effectLst/>
                <a:latin typeface="Google Sans"/>
              </a:rPr>
              <a:t>While less popular than modern instant messaging platforms, IRC still has a niche following for specific communities.</a:t>
            </a:r>
          </a:p>
          <a:p>
            <a:pPr marL="0" indent="0" algn="l">
              <a:lnSpc>
                <a:spcPct val="100000"/>
              </a:lnSpc>
              <a:spcBef>
                <a:spcPts val="300"/>
              </a:spcBef>
              <a:spcAft>
                <a:spcPts val="300"/>
              </a:spcAft>
              <a:buNone/>
            </a:pPr>
            <a:endParaRPr lang="en-US" sz="1800" i="0">
              <a:solidFill>
                <a:srgbClr val="1F1F1F"/>
              </a:solidFill>
              <a:effectLst/>
              <a:latin typeface="Google Sans"/>
            </a:endParaRPr>
          </a:p>
        </p:txBody>
      </p:sp>
    </p:spTree>
    <p:extLst>
      <p:ext uri="{BB962C8B-B14F-4D97-AF65-F5344CB8AC3E}">
        <p14:creationId xmlns:p14="http://schemas.microsoft.com/office/powerpoint/2010/main" val="285303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B6B5D-33CE-1EF2-1B69-FF3CED91F599}"/>
              </a:ext>
            </a:extLst>
          </p:cNvPr>
          <p:cNvSpPr>
            <a:spLocks noGrp="1"/>
          </p:cNvSpPr>
          <p:nvPr>
            <p:ph idx="1"/>
          </p:nvPr>
        </p:nvSpPr>
        <p:spPr>
          <a:xfrm>
            <a:off x="685800" y="742950"/>
            <a:ext cx="7660386" cy="3886200"/>
          </a:xfrm>
        </p:spPr>
        <p:txBody>
          <a:bodyPr>
            <a:normAutofit lnSpcReduction="10000"/>
          </a:bodyPr>
          <a:lstStyle/>
          <a:p>
            <a:pPr algn="l">
              <a:buFont typeface="Arial" panose="020B0604020202020204" pitchFamily="34" charset="0"/>
              <a:buChar char="•"/>
            </a:pPr>
            <a:r>
              <a:rPr lang="en-US" b="1" i="0">
                <a:solidFill>
                  <a:srgbClr val="1F1F1F"/>
                </a:solidFill>
                <a:effectLst/>
                <a:latin typeface="Google Sans"/>
              </a:rPr>
              <a:t>Communication:</a:t>
            </a:r>
            <a:r>
              <a:rPr lang="en-US" b="0" i="0">
                <a:solidFill>
                  <a:srgbClr val="1F1F1F"/>
                </a:solidFill>
                <a:effectLst/>
                <a:latin typeface="Google Sans"/>
              </a:rPr>
              <a:t> Email, social media, video chat, and instant messaging allow us to connect with people around the world easily and instantly.</a:t>
            </a:r>
          </a:p>
          <a:p>
            <a:pPr algn="l">
              <a:buFont typeface="Arial" panose="020B0604020202020204" pitchFamily="34" charset="0"/>
              <a:buChar char="•"/>
            </a:pPr>
            <a:r>
              <a:rPr lang="en-US" b="1" i="0">
                <a:solidFill>
                  <a:srgbClr val="1F1F1F"/>
                </a:solidFill>
                <a:effectLst/>
                <a:latin typeface="Google Sans"/>
              </a:rPr>
              <a:t>Information:</a:t>
            </a:r>
            <a:r>
              <a:rPr lang="en-US" b="0" i="0">
                <a:solidFill>
                  <a:srgbClr val="1F1F1F"/>
                </a:solidFill>
                <a:effectLst/>
                <a:latin typeface="Google Sans"/>
              </a:rPr>
              <a:t> Research has never been easier. Search engines provide access to a vast amount of information on any topic imaginable.</a:t>
            </a:r>
          </a:p>
          <a:p>
            <a:pPr algn="l">
              <a:buFont typeface="Arial" panose="020B0604020202020204" pitchFamily="34" charset="0"/>
              <a:buChar char="•"/>
            </a:pPr>
            <a:r>
              <a:rPr lang="en-US" b="1" i="0">
                <a:solidFill>
                  <a:srgbClr val="1F1F1F"/>
                </a:solidFill>
                <a:effectLst/>
                <a:latin typeface="Google Sans"/>
              </a:rPr>
              <a:t>Education:</a:t>
            </a:r>
            <a:r>
              <a:rPr lang="en-US" b="0" i="0">
                <a:solidFill>
                  <a:srgbClr val="1F1F1F"/>
                </a:solidFill>
                <a:effectLst/>
                <a:latin typeface="Google Sans"/>
              </a:rPr>
              <a:t> Online courses, educational websites, and video tutorials offer a flexible and accessible way to learn new skills or gain knowledge.</a:t>
            </a:r>
          </a:p>
          <a:p>
            <a:pPr algn="l">
              <a:buFont typeface="Arial" panose="020B0604020202020204" pitchFamily="34" charset="0"/>
              <a:buChar char="•"/>
            </a:pPr>
            <a:r>
              <a:rPr lang="en-US" b="1" i="0">
                <a:solidFill>
                  <a:srgbClr val="1F1F1F"/>
                </a:solidFill>
                <a:effectLst/>
                <a:latin typeface="Google Sans"/>
              </a:rPr>
              <a:t>Shopping:</a:t>
            </a:r>
            <a:r>
              <a:rPr lang="en-US" b="0" i="0">
                <a:solidFill>
                  <a:srgbClr val="1F1F1F"/>
                </a:solidFill>
                <a:effectLst/>
                <a:latin typeface="Google Sans"/>
              </a:rPr>
              <a:t> E-commerce allows us to shop from a variety of stores without leaving our homes.</a:t>
            </a:r>
          </a:p>
          <a:p>
            <a:pPr algn="l">
              <a:buFont typeface="Arial" panose="020B0604020202020204" pitchFamily="34" charset="0"/>
              <a:buChar char="•"/>
            </a:pPr>
            <a:r>
              <a:rPr lang="en-US" b="1" i="0">
                <a:solidFill>
                  <a:srgbClr val="1F1F1F"/>
                </a:solidFill>
                <a:effectLst/>
                <a:latin typeface="Google Sans"/>
              </a:rPr>
              <a:t>Banking:</a:t>
            </a:r>
            <a:r>
              <a:rPr lang="en-US" b="0" i="0">
                <a:solidFill>
                  <a:srgbClr val="1F1F1F"/>
                </a:solidFill>
                <a:effectLst/>
                <a:latin typeface="Google Sans"/>
              </a:rPr>
              <a:t> Online banking makes it convenient to manage finances, check account balances, and transfer funds.</a:t>
            </a:r>
          </a:p>
          <a:p>
            <a:pPr algn="l">
              <a:buFont typeface="Arial" panose="020B0604020202020204" pitchFamily="34" charset="0"/>
              <a:buChar char="•"/>
            </a:pPr>
            <a:r>
              <a:rPr lang="en-US" b="1" i="0">
                <a:solidFill>
                  <a:srgbClr val="1F1F1F"/>
                </a:solidFill>
                <a:effectLst/>
                <a:latin typeface="Google Sans"/>
              </a:rPr>
              <a:t>Entertainment:</a:t>
            </a:r>
            <a:r>
              <a:rPr lang="en-US" b="0" i="0">
                <a:solidFill>
                  <a:srgbClr val="1F1F1F"/>
                </a:solidFill>
                <a:effectLst/>
                <a:latin typeface="Google Sans"/>
              </a:rPr>
              <a:t> Streaming services, online gaming, and social media provide a vast array of entertainment options.</a:t>
            </a:r>
          </a:p>
          <a:p>
            <a:pPr algn="l">
              <a:buFont typeface="Arial" panose="020B0604020202020204" pitchFamily="34" charset="0"/>
              <a:buChar char="•"/>
            </a:pPr>
            <a:r>
              <a:rPr lang="en-US" b="1" i="0">
                <a:solidFill>
                  <a:srgbClr val="1F1F1F"/>
                </a:solidFill>
                <a:effectLst/>
                <a:latin typeface="Google Sans"/>
              </a:rPr>
              <a:t>Social Connection:</a:t>
            </a:r>
            <a:r>
              <a:rPr lang="en-US" b="0" i="0">
                <a:solidFill>
                  <a:srgbClr val="1F1F1F"/>
                </a:solidFill>
                <a:effectLst/>
                <a:latin typeface="Google Sans"/>
              </a:rPr>
              <a:t> Social media platforms connect us with friends and family, and help us build new relationships with people who share our interests.</a:t>
            </a:r>
          </a:p>
          <a:p>
            <a:pPr algn="l">
              <a:buFont typeface="Arial" panose="020B0604020202020204" pitchFamily="34" charset="0"/>
              <a:buChar char="•"/>
            </a:pPr>
            <a:r>
              <a:rPr lang="en-US" b="1" i="0">
                <a:solidFill>
                  <a:srgbClr val="1F1F1F"/>
                </a:solidFill>
                <a:effectLst/>
                <a:latin typeface="Google Sans"/>
              </a:rPr>
              <a:t>Business:</a:t>
            </a:r>
            <a:r>
              <a:rPr lang="en-US" b="0" i="0">
                <a:solidFill>
                  <a:srgbClr val="1F1F1F"/>
                </a:solidFill>
                <a:effectLst/>
                <a:latin typeface="Google Sans"/>
              </a:rPr>
              <a:t> The internet is essential for businesses of all sizes. It enables communication with customers, marketing, and online sales.</a:t>
            </a:r>
          </a:p>
        </p:txBody>
      </p:sp>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Uses of Internet</a:t>
            </a:r>
            <a:endParaRPr lang="en" sz="2400" dirty="0"/>
          </a:p>
        </p:txBody>
      </p:sp>
    </p:spTree>
    <p:extLst>
      <p:ext uri="{BB962C8B-B14F-4D97-AF65-F5344CB8AC3E}">
        <p14:creationId xmlns:p14="http://schemas.microsoft.com/office/powerpoint/2010/main" val="100034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Wearable computing</a:t>
            </a:r>
            <a:endParaRPr lang="en" sz="2400" dirty="0"/>
          </a:p>
        </p:txBody>
      </p:sp>
      <p:sp>
        <p:nvSpPr>
          <p:cNvPr id="3" name="Content Placeholder 2">
            <a:extLst>
              <a:ext uri="{FF2B5EF4-FFF2-40B4-BE49-F238E27FC236}">
                <a16:creationId xmlns:a16="http://schemas.microsoft.com/office/drawing/2014/main" id="{3B850C1C-1EB5-9B75-822E-1C14AE621E06}"/>
              </a:ext>
            </a:extLst>
          </p:cNvPr>
          <p:cNvSpPr>
            <a:spLocks noGrp="1"/>
          </p:cNvSpPr>
          <p:nvPr>
            <p:ph idx="1"/>
          </p:nvPr>
        </p:nvSpPr>
        <p:spPr>
          <a:xfrm>
            <a:off x="685800" y="666749"/>
            <a:ext cx="7660386" cy="3962401"/>
          </a:xfrm>
        </p:spPr>
        <p:txBody>
          <a:bodyPr>
            <a:normAutofit/>
          </a:bodyPr>
          <a:lstStyle/>
          <a:p>
            <a:r>
              <a:rPr lang="en-US" sz="1800" b="0" i="0">
                <a:solidFill>
                  <a:srgbClr val="1F1F1F"/>
                </a:solidFill>
                <a:effectLst/>
                <a:highlight>
                  <a:srgbClr val="FFFFFF"/>
                </a:highlight>
                <a:latin typeface="Google Sans"/>
              </a:rPr>
              <a:t>Wearable computing is the concept of incorporating electronic devices into clothing and accessories that you can wear on your body. These devices are miniature computers with various functionalities, often designed to be seamlessly integrated into your daily life.</a:t>
            </a:r>
          </a:p>
          <a:p>
            <a:r>
              <a:rPr lang="en-US" sz="1800" b="0" i="0">
                <a:solidFill>
                  <a:srgbClr val="1F1F1F"/>
                </a:solidFill>
                <a:effectLst/>
                <a:highlight>
                  <a:srgbClr val="FFFFFF"/>
                </a:highlight>
                <a:latin typeface="Google Sans"/>
              </a:rPr>
              <a:t>They can range from simple devices like fitness trackers to more complex smartwatches with advanced features.</a:t>
            </a:r>
            <a:endParaRPr lang="en-US" sz="1800"/>
          </a:p>
        </p:txBody>
      </p:sp>
      <p:pic>
        <p:nvPicPr>
          <p:cNvPr id="5" name="Picture 2">
            <a:extLst>
              <a:ext uri="{FF2B5EF4-FFF2-40B4-BE49-F238E27FC236}">
                <a16:creationId xmlns:a16="http://schemas.microsoft.com/office/drawing/2014/main" id="{D43BD916-B6A6-0185-24E0-1F5D374D4C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480138"/>
            <a:ext cx="3000375" cy="1996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89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Wearable computing</a:t>
            </a:r>
            <a:endParaRPr lang="en" sz="2400" dirty="0"/>
          </a:p>
        </p:txBody>
      </p:sp>
      <p:sp>
        <p:nvSpPr>
          <p:cNvPr id="3" name="Content Placeholder 2">
            <a:extLst>
              <a:ext uri="{FF2B5EF4-FFF2-40B4-BE49-F238E27FC236}">
                <a16:creationId xmlns:a16="http://schemas.microsoft.com/office/drawing/2014/main" id="{3B850C1C-1EB5-9B75-822E-1C14AE621E06}"/>
              </a:ext>
            </a:extLst>
          </p:cNvPr>
          <p:cNvSpPr>
            <a:spLocks noGrp="1"/>
          </p:cNvSpPr>
          <p:nvPr>
            <p:ph idx="1"/>
          </p:nvPr>
        </p:nvSpPr>
        <p:spPr>
          <a:xfrm>
            <a:off x="457200" y="666749"/>
            <a:ext cx="8191500" cy="4343401"/>
          </a:xfrm>
        </p:spPr>
        <p:txBody>
          <a:bodyPr>
            <a:noAutofit/>
          </a:bodyPr>
          <a:lstStyle/>
          <a:p>
            <a:pPr algn="l">
              <a:buFont typeface="Arial" panose="020B0604020202020204" pitchFamily="34" charset="0"/>
              <a:buChar char="•"/>
            </a:pPr>
            <a:r>
              <a:rPr lang="en-US" sz="1600" b="1" i="0">
                <a:solidFill>
                  <a:srgbClr val="1F1F1F"/>
                </a:solidFill>
                <a:effectLst/>
                <a:highlight>
                  <a:srgbClr val="FFFFFF"/>
                </a:highlight>
                <a:latin typeface="Google Sans"/>
              </a:rPr>
              <a:t>Functionality:</a:t>
            </a:r>
            <a:r>
              <a:rPr lang="en-US" sz="1600" b="0" i="0">
                <a:solidFill>
                  <a:srgbClr val="1F1F1F"/>
                </a:solidFill>
                <a:effectLst/>
                <a:highlight>
                  <a:srgbClr val="FFFFFF"/>
                </a:highlight>
                <a:latin typeface="Google Sans"/>
              </a:rPr>
              <a:t> The functionalities of wearables vary greatly depending on the device. Some common features include:</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Fitness tracking (steps, heart rate, calories burned)</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Health monitoring (blood pressure, blood oxygen)</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Mobile notifications (calls, texts, emails)</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Payments</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Music control</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Augmented reality overlays</a:t>
            </a:r>
          </a:p>
          <a:p>
            <a:pPr algn="l">
              <a:buFont typeface="Arial" panose="020B0604020202020204" pitchFamily="34" charset="0"/>
              <a:buChar char="•"/>
            </a:pPr>
            <a:r>
              <a:rPr lang="en-US" sz="1600" b="1" i="0">
                <a:solidFill>
                  <a:srgbClr val="1F1F1F"/>
                </a:solidFill>
                <a:effectLst/>
                <a:highlight>
                  <a:srgbClr val="FFFFFF"/>
                </a:highlight>
                <a:latin typeface="Google Sans"/>
              </a:rPr>
              <a:t>Benefits:</a:t>
            </a:r>
            <a:r>
              <a:rPr lang="en-US" sz="1600" b="0" i="0">
                <a:solidFill>
                  <a:srgbClr val="1F1F1F"/>
                </a:solidFill>
                <a:effectLst/>
                <a:highlight>
                  <a:srgbClr val="FFFFFF"/>
                </a:highlight>
                <a:latin typeface="Google Sans"/>
              </a:rPr>
              <a:t> Wearable computing offers several advantages:</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Convenience: Easy access to information and functionality without needing a separate device like a phone.</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Health and Fitness Monitoring: Can help you track your health and fitness goals.</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Safety: Some wearables can be used for emergency calls or notifications.</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Augmented Reality: Overlays digital information onto the real world, enhancing experiences.</a:t>
            </a:r>
          </a:p>
        </p:txBody>
      </p:sp>
    </p:spTree>
    <p:extLst>
      <p:ext uri="{BB962C8B-B14F-4D97-AF65-F5344CB8AC3E}">
        <p14:creationId xmlns:p14="http://schemas.microsoft.com/office/powerpoint/2010/main" val="372302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Wearable computing</a:t>
            </a:r>
            <a:endParaRPr lang="en" sz="2400" dirty="0"/>
          </a:p>
        </p:txBody>
      </p:sp>
      <p:sp>
        <p:nvSpPr>
          <p:cNvPr id="3" name="Content Placeholder 2">
            <a:extLst>
              <a:ext uri="{FF2B5EF4-FFF2-40B4-BE49-F238E27FC236}">
                <a16:creationId xmlns:a16="http://schemas.microsoft.com/office/drawing/2014/main" id="{3B850C1C-1EB5-9B75-822E-1C14AE621E06}"/>
              </a:ext>
            </a:extLst>
          </p:cNvPr>
          <p:cNvSpPr>
            <a:spLocks noGrp="1"/>
          </p:cNvSpPr>
          <p:nvPr>
            <p:ph idx="1"/>
          </p:nvPr>
        </p:nvSpPr>
        <p:spPr>
          <a:xfrm>
            <a:off x="457200" y="666749"/>
            <a:ext cx="8191500" cy="4343401"/>
          </a:xfrm>
        </p:spPr>
        <p:txBody>
          <a:bodyPr>
            <a:noAutofit/>
          </a:bodyPr>
          <a:lstStyle/>
          <a:p>
            <a:pPr algn="l">
              <a:buFont typeface="Arial" panose="020B0604020202020204" pitchFamily="34" charset="0"/>
              <a:buChar char="•"/>
            </a:pPr>
            <a:r>
              <a:rPr lang="en-US" sz="1800" b="1" i="0">
                <a:solidFill>
                  <a:srgbClr val="1F1F1F"/>
                </a:solidFill>
                <a:effectLst/>
                <a:highlight>
                  <a:srgbClr val="FFFFFF"/>
                </a:highlight>
                <a:latin typeface="Google Sans"/>
              </a:rPr>
              <a:t>Examples:</a:t>
            </a:r>
            <a:r>
              <a:rPr lang="en-US" sz="1800" b="0" i="0">
                <a:solidFill>
                  <a:srgbClr val="1F1F1F"/>
                </a:solidFill>
                <a:effectLst/>
                <a:highlight>
                  <a:srgbClr val="FFFFFF"/>
                </a:highlight>
                <a:latin typeface="Google Sans"/>
              </a:rPr>
              <a:t> Here are some popular examples of wearable computing devices:</a:t>
            </a:r>
          </a:p>
          <a:p>
            <a:pPr marL="742950" lvl="1" indent="-285750" algn="l">
              <a:buFont typeface="Arial" panose="020B0604020202020204" pitchFamily="34" charset="0"/>
              <a:buChar char="•"/>
            </a:pPr>
            <a:r>
              <a:rPr lang="en-US" sz="1800" b="0" i="0">
                <a:solidFill>
                  <a:srgbClr val="1F1F1F"/>
                </a:solidFill>
                <a:effectLst/>
                <a:highlight>
                  <a:srgbClr val="FFFFFF"/>
                </a:highlight>
                <a:latin typeface="Google Sans"/>
              </a:rPr>
              <a:t>Smartwatches (Apple Watch, Samsung Galaxy Watch)</a:t>
            </a:r>
          </a:p>
          <a:p>
            <a:pPr marL="742950" lvl="1" indent="-285750" algn="l">
              <a:buFont typeface="Arial" panose="020B0604020202020204" pitchFamily="34" charset="0"/>
              <a:buChar char="•"/>
            </a:pPr>
            <a:r>
              <a:rPr lang="en-US" sz="1800" b="0" i="0">
                <a:solidFill>
                  <a:srgbClr val="1F1F1F"/>
                </a:solidFill>
                <a:effectLst/>
                <a:highlight>
                  <a:srgbClr val="FFFFFF"/>
                </a:highlight>
                <a:latin typeface="Google Sans"/>
              </a:rPr>
              <a:t>Fitness Trackers (Fitbit, Xiaomi Mi Band)</a:t>
            </a:r>
          </a:p>
          <a:p>
            <a:pPr marL="742950" lvl="1" indent="-285750" algn="l">
              <a:buFont typeface="Arial" panose="020B0604020202020204" pitchFamily="34" charset="0"/>
              <a:buChar char="•"/>
            </a:pPr>
            <a:r>
              <a:rPr lang="en-US" sz="1800" b="0" i="0">
                <a:solidFill>
                  <a:srgbClr val="1F1F1F"/>
                </a:solidFill>
                <a:effectLst/>
                <a:highlight>
                  <a:srgbClr val="FFFFFF"/>
                </a:highlight>
                <a:latin typeface="Google Sans"/>
              </a:rPr>
              <a:t>Smart Glasses (Google Glass)</a:t>
            </a:r>
          </a:p>
          <a:p>
            <a:pPr marL="742950" lvl="1" indent="-285750" algn="l">
              <a:buFont typeface="Arial" panose="020B0604020202020204" pitchFamily="34" charset="0"/>
              <a:buChar char="•"/>
            </a:pPr>
            <a:r>
              <a:rPr lang="en-US" sz="1800" b="0" i="0">
                <a:solidFill>
                  <a:srgbClr val="1F1F1F"/>
                </a:solidFill>
                <a:effectLst/>
                <a:highlight>
                  <a:srgbClr val="FFFFFF"/>
                </a:highlight>
                <a:latin typeface="Google Sans"/>
              </a:rPr>
              <a:t>Smart Clothing (biometric monitoring shirts, heated jackets)</a:t>
            </a:r>
          </a:p>
        </p:txBody>
      </p:sp>
    </p:spTree>
    <p:extLst>
      <p:ext uri="{BB962C8B-B14F-4D97-AF65-F5344CB8AC3E}">
        <p14:creationId xmlns:p14="http://schemas.microsoft.com/office/powerpoint/2010/main" val="59634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Introduction to Internet of things (IOT)</a:t>
            </a:r>
            <a:endParaRPr lang="en" sz="2400" dirty="0"/>
          </a:p>
        </p:txBody>
      </p:sp>
      <p:sp>
        <p:nvSpPr>
          <p:cNvPr id="5" name="Content Placeholder 4">
            <a:extLst>
              <a:ext uri="{FF2B5EF4-FFF2-40B4-BE49-F238E27FC236}">
                <a16:creationId xmlns:a16="http://schemas.microsoft.com/office/drawing/2014/main" id="{7424EF48-BBF8-9C88-F153-799AE53C0DD4}"/>
              </a:ext>
            </a:extLst>
          </p:cNvPr>
          <p:cNvSpPr>
            <a:spLocks noGrp="1"/>
          </p:cNvSpPr>
          <p:nvPr>
            <p:ph idx="1"/>
          </p:nvPr>
        </p:nvSpPr>
        <p:spPr>
          <a:xfrm>
            <a:off x="571500" y="742950"/>
            <a:ext cx="7774686" cy="4114800"/>
          </a:xfrm>
        </p:spPr>
        <p:txBody>
          <a:bodyPr>
            <a:normAutofit/>
          </a:bodyPr>
          <a:lstStyle/>
          <a:p>
            <a:pPr algn="l"/>
            <a:r>
              <a:rPr lang="en-US" sz="1800" b="0" i="0">
                <a:solidFill>
                  <a:srgbClr val="1F1F1F"/>
                </a:solidFill>
                <a:effectLst/>
                <a:highlight>
                  <a:srgbClr val="FFFFFF"/>
                </a:highlight>
                <a:latin typeface="Google Sans"/>
              </a:rPr>
              <a:t>The Internet of Things (IoT) refers to the vast network of physical devices embedded with sensors, software, and other technologies that connect and exchange data with each other over the internet. These devices can range from simple everyday objects like thermostats and light bulbs to complex industrial machinery and medical equipment.</a:t>
            </a:r>
          </a:p>
        </p:txBody>
      </p:sp>
      <p:pic>
        <p:nvPicPr>
          <p:cNvPr id="6" name="Picture 2">
            <a:extLst>
              <a:ext uri="{FF2B5EF4-FFF2-40B4-BE49-F238E27FC236}">
                <a16:creationId xmlns:a16="http://schemas.microsoft.com/office/drawing/2014/main" id="{3171BEE2-6053-0AF2-50F4-56FB97847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419350"/>
            <a:ext cx="3535441"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Introduction to Internet of things (IOT)</a:t>
            </a:r>
            <a:endParaRPr lang="en" sz="2400" dirty="0"/>
          </a:p>
        </p:txBody>
      </p:sp>
      <p:sp>
        <p:nvSpPr>
          <p:cNvPr id="5" name="Content Placeholder 4">
            <a:extLst>
              <a:ext uri="{FF2B5EF4-FFF2-40B4-BE49-F238E27FC236}">
                <a16:creationId xmlns:a16="http://schemas.microsoft.com/office/drawing/2014/main" id="{7424EF48-BBF8-9C88-F153-799AE53C0DD4}"/>
              </a:ext>
            </a:extLst>
          </p:cNvPr>
          <p:cNvSpPr>
            <a:spLocks noGrp="1"/>
          </p:cNvSpPr>
          <p:nvPr>
            <p:ph idx="1"/>
          </p:nvPr>
        </p:nvSpPr>
        <p:spPr>
          <a:xfrm>
            <a:off x="571500" y="742950"/>
            <a:ext cx="8039100" cy="4114800"/>
          </a:xfrm>
        </p:spPr>
        <p:txBody>
          <a:bodyPr>
            <a:noAutofit/>
          </a:bodyPr>
          <a:lstStyle/>
          <a:p>
            <a:pPr algn="l">
              <a:buFont typeface="Arial" panose="020B0604020202020204" pitchFamily="34" charset="0"/>
              <a:buChar char="•"/>
            </a:pPr>
            <a:r>
              <a:rPr lang="en-US" sz="1600" b="1" i="0">
                <a:solidFill>
                  <a:srgbClr val="1F1F1F"/>
                </a:solidFill>
                <a:effectLst/>
                <a:highlight>
                  <a:srgbClr val="FFFFFF"/>
                </a:highlight>
                <a:latin typeface="Google Sans"/>
              </a:rPr>
              <a:t>Key Features:</a:t>
            </a:r>
            <a:endParaRPr lang="en-US" sz="1600" b="0" i="0">
              <a:solidFill>
                <a:srgbClr val="1F1F1F"/>
              </a:solidFill>
              <a:effectLst/>
              <a:highlight>
                <a:srgbClr val="FFFFFF"/>
              </a:highlight>
              <a:latin typeface="Google Sans"/>
            </a:endParaRP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Connectivity: Devices connect and communicate with each other and central systems.</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Data Collection: Sensors gather data about the environment and device status.</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Automation: Systems can automate tasks based on collected data.</a:t>
            </a:r>
          </a:p>
          <a:p>
            <a:pPr algn="l">
              <a:buFont typeface="Arial" panose="020B0604020202020204" pitchFamily="34" charset="0"/>
              <a:buChar char="•"/>
            </a:pPr>
            <a:r>
              <a:rPr lang="en-US" sz="1600" b="1" i="0">
                <a:solidFill>
                  <a:srgbClr val="1F1F1F"/>
                </a:solidFill>
                <a:effectLst/>
                <a:highlight>
                  <a:srgbClr val="FFFFFF"/>
                </a:highlight>
                <a:latin typeface="Google Sans"/>
              </a:rPr>
              <a:t>Benefits:</a:t>
            </a:r>
            <a:endParaRPr lang="en-US" sz="1600" b="0" i="0">
              <a:solidFill>
                <a:srgbClr val="1F1F1F"/>
              </a:solidFill>
              <a:effectLst/>
              <a:highlight>
                <a:srgbClr val="FFFFFF"/>
              </a:highlight>
              <a:latin typeface="Google Sans"/>
            </a:endParaRP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Improved Efficiency: Automates tasks, optimizes processes, and reduces waste.</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Enhanced Decision-Making: Provides real-time data for better decision-making.</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New Services and Products: Enables innovative applications and services.</a:t>
            </a:r>
          </a:p>
          <a:p>
            <a:pPr algn="l">
              <a:buFont typeface="Arial" panose="020B0604020202020204" pitchFamily="34" charset="0"/>
              <a:buChar char="•"/>
            </a:pPr>
            <a:r>
              <a:rPr lang="en-US" sz="1600" b="1" i="0">
                <a:solidFill>
                  <a:srgbClr val="1F1F1F"/>
                </a:solidFill>
                <a:effectLst/>
                <a:highlight>
                  <a:srgbClr val="FFFFFF"/>
                </a:highlight>
                <a:latin typeface="Google Sans"/>
              </a:rPr>
              <a:t>Applications:</a:t>
            </a:r>
            <a:endParaRPr lang="en-US" sz="1600" b="0" i="0">
              <a:solidFill>
                <a:srgbClr val="1F1F1F"/>
              </a:solidFill>
              <a:effectLst/>
              <a:highlight>
                <a:srgbClr val="FFFFFF"/>
              </a:highlight>
              <a:latin typeface="Google Sans"/>
            </a:endParaRP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Smart Homes: Automated lighting, temperature control, and security systems.</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Smart Cities: Traffic management, waste collection, and environmental monitoring.</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Wearable Technology: Fitness trackers, smartwatches, and health monitoring devices.</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Industrial IoT: Predictive maintenance, remote monitoring, and supply chain optimization.</a:t>
            </a:r>
          </a:p>
        </p:txBody>
      </p:sp>
    </p:spTree>
    <p:extLst>
      <p:ext uri="{BB962C8B-B14F-4D97-AF65-F5344CB8AC3E}">
        <p14:creationId xmlns:p14="http://schemas.microsoft.com/office/powerpoint/2010/main" val="194329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533399"/>
          </a:xfrm>
          <a:prstGeom prst="rect">
            <a:avLst/>
          </a:prstGeom>
        </p:spPr>
        <p:txBody>
          <a:bodyPr lIns="91425" tIns="91425" rIns="91425" bIns="91425" anchor="b" anchorCtr="0">
            <a:noAutofit/>
          </a:bodyPr>
          <a:lstStyle/>
          <a:p>
            <a:r>
              <a:rPr lang="en-US" sz="2400">
                <a:effectLst/>
              </a:rPr>
              <a:t>Introduction</a:t>
            </a:r>
            <a:endParaRPr lang="en" sz="2400" dirty="0"/>
          </a:p>
        </p:txBody>
      </p:sp>
      <p:sp>
        <p:nvSpPr>
          <p:cNvPr id="37" name="Shape 37"/>
          <p:cNvSpPr txBox="1">
            <a:spLocks noGrp="1"/>
          </p:cNvSpPr>
          <p:nvPr>
            <p:ph idx="1"/>
          </p:nvPr>
        </p:nvSpPr>
        <p:spPr>
          <a:xfrm>
            <a:off x="304800" y="666750"/>
            <a:ext cx="8229600" cy="4114800"/>
          </a:xfrm>
          <a:prstGeom prst="rect">
            <a:avLst/>
          </a:prstGeom>
        </p:spPr>
        <p:txBody>
          <a:bodyPr lIns="91425" tIns="91425" rIns="91425" bIns="91425" anchor="t" anchorCtr="0">
            <a:noAutofit/>
          </a:bodyPr>
          <a:lstStyle/>
          <a:p>
            <a:pPr marL="0" indent="0" algn="l">
              <a:lnSpc>
                <a:spcPct val="100000"/>
              </a:lnSpc>
              <a:spcBef>
                <a:spcPts val="300"/>
              </a:spcBef>
              <a:spcAft>
                <a:spcPts val="300"/>
              </a:spcAft>
              <a:buNone/>
            </a:pPr>
            <a:r>
              <a:rPr lang="en-US" sz="1800" b="1" i="0">
                <a:solidFill>
                  <a:srgbClr val="1F1F1F"/>
                </a:solidFill>
                <a:effectLst/>
                <a:latin typeface="Times New Roman" panose="02020603050405020304" pitchFamily="18" charset="0"/>
                <a:cs typeface="Times New Roman" panose="02020603050405020304" pitchFamily="18" charset="0"/>
              </a:rPr>
              <a:t>How Does it Work?</a:t>
            </a:r>
            <a:endParaRPr lang="en-US" sz="1800" b="0" i="0">
              <a:solidFill>
                <a:srgbClr val="1F1F1F"/>
              </a:solidFill>
              <a:effectLst/>
              <a:latin typeface="Times New Roman" panose="02020603050405020304" pitchFamily="18" charset="0"/>
              <a:cs typeface="Times New Roman" panose="02020603050405020304" pitchFamily="18" charset="0"/>
            </a:endParaRPr>
          </a:p>
          <a:p>
            <a:pPr algn="l">
              <a:lnSpc>
                <a:spcPct val="100000"/>
              </a:lnSpc>
              <a:spcBef>
                <a:spcPts val="300"/>
              </a:spcBef>
              <a:spcAft>
                <a:spcPts val="300"/>
              </a:spcAft>
            </a:pPr>
            <a:r>
              <a:rPr lang="en-US" sz="1800" b="0" i="0">
                <a:solidFill>
                  <a:srgbClr val="1F1F1F"/>
                </a:solidFill>
                <a:effectLst/>
                <a:latin typeface="Times New Roman" panose="02020603050405020304" pitchFamily="18" charset="0"/>
                <a:cs typeface="Times New Roman" panose="02020603050405020304" pitchFamily="18" charset="0"/>
              </a:rPr>
              <a:t>The internet functions using a complex set of protocols, which are essentially rules that govern communication between devices. The two most crucial protocols are:</a:t>
            </a:r>
          </a:p>
          <a:p>
            <a:pPr algn="l">
              <a:lnSpc>
                <a:spcPct val="100000"/>
              </a:lnSpc>
              <a:spcBef>
                <a:spcPts val="300"/>
              </a:spcBef>
              <a:spcAft>
                <a:spcPts val="300"/>
              </a:spcAft>
              <a:buFont typeface="Arial" panose="020B0604020202020204" pitchFamily="34" charset="0"/>
              <a:buChar char="•"/>
            </a:pPr>
            <a:r>
              <a:rPr lang="en-US" sz="1800" b="1" i="0">
                <a:solidFill>
                  <a:srgbClr val="1F1F1F"/>
                </a:solidFill>
                <a:effectLst/>
                <a:latin typeface="Times New Roman" panose="02020603050405020304" pitchFamily="18" charset="0"/>
                <a:cs typeface="Times New Roman" panose="02020603050405020304" pitchFamily="18" charset="0"/>
              </a:rPr>
              <a:t>Internet Protocol (IP):</a:t>
            </a:r>
            <a:r>
              <a:rPr lang="en-US" sz="1800" b="0" i="0">
                <a:solidFill>
                  <a:srgbClr val="1F1F1F"/>
                </a:solidFill>
                <a:effectLst/>
                <a:latin typeface="Times New Roman" panose="02020603050405020304" pitchFamily="18" charset="0"/>
                <a:cs typeface="Times New Roman" panose="02020603050405020304" pitchFamily="18" charset="0"/>
              </a:rPr>
              <a:t> This assigns a unique address (IP address) to every device on the network, like a digital house number.</a:t>
            </a:r>
          </a:p>
          <a:p>
            <a:pPr algn="l">
              <a:lnSpc>
                <a:spcPct val="100000"/>
              </a:lnSpc>
              <a:spcBef>
                <a:spcPts val="300"/>
              </a:spcBef>
              <a:spcAft>
                <a:spcPts val="300"/>
              </a:spcAft>
              <a:buFont typeface="Arial" panose="020B0604020202020204" pitchFamily="34" charset="0"/>
              <a:buChar char="•"/>
            </a:pPr>
            <a:r>
              <a:rPr lang="en-US" sz="1800" b="1" i="0">
                <a:solidFill>
                  <a:srgbClr val="1F1F1F"/>
                </a:solidFill>
                <a:effectLst/>
                <a:latin typeface="Times New Roman" panose="02020603050405020304" pitchFamily="18" charset="0"/>
                <a:cs typeface="Times New Roman" panose="02020603050405020304" pitchFamily="18" charset="0"/>
              </a:rPr>
              <a:t>Transmission Control Protocol (TCP):</a:t>
            </a:r>
            <a:r>
              <a:rPr lang="en-US" sz="1800" b="0" i="0">
                <a:solidFill>
                  <a:srgbClr val="1F1F1F"/>
                </a:solidFill>
                <a:effectLst/>
                <a:latin typeface="Times New Roman" panose="02020603050405020304" pitchFamily="18" charset="0"/>
                <a:cs typeface="Times New Roman" panose="02020603050405020304" pitchFamily="18" charset="0"/>
              </a:rPr>
              <a:t> This breaks down data into smaller packets, transmits them across the network, and ensures they reach their destination in the correct order.</a:t>
            </a:r>
          </a:p>
        </p:txBody>
      </p:sp>
    </p:spTree>
    <p:extLst>
      <p:ext uri="{BB962C8B-B14F-4D97-AF65-F5344CB8AC3E}">
        <p14:creationId xmlns:p14="http://schemas.microsoft.com/office/powerpoint/2010/main" val="51406365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cloud computing</a:t>
            </a:r>
            <a:endParaRPr lang="en" sz="2400" dirty="0"/>
          </a:p>
        </p:txBody>
      </p:sp>
      <p:sp>
        <p:nvSpPr>
          <p:cNvPr id="2" name="Content Placeholder 1">
            <a:extLst>
              <a:ext uri="{FF2B5EF4-FFF2-40B4-BE49-F238E27FC236}">
                <a16:creationId xmlns:a16="http://schemas.microsoft.com/office/drawing/2014/main" id="{B89C7E21-2046-ACB9-797B-86093C0B00A5}"/>
              </a:ext>
            </a:extLst>
          </p:cNvPr>
          <p:cNvSpPr>
            <a:spLocks noGrp="1"/>
          </p:cNvSpPr>
          <p:nvPr>
            <p:ph idx="1"/>
          </p:nvPr>
        </p:nvSpPr>
        <p:spPr>
          <a:xfrm>
            <a:off x="685800" y="819150"/>
            <a:ext cx="7660386" cy="4267200"/>
          </a:xfrm>
        </p:spPr>
        <p:txBody>
          <a:bodyPr>
            <a:normAutofit/>
          </a:bodyPr>
          <a:lstStyle/>
          <a:p>
            <a:r>
              <a:rPr lang="en-US" sz="1800" b="0" i="0">
                <a:solidFill>
                  <a:srgbClr val="1F1F1F"/>
                </a:solidFill>
                <a:effectLst/>
                <a:highlight>
                  <a:srgbClr val="FFFFFF"/>
                </a:highlight>
                <a:latin typeface="Google Sans"/>
              </a:rPr>
              <a:t>Cloud computing is a model for delivering on-demand access to computing resources like servers, storage, databases, networking, software, and analytics over the internet. Users can access these resources without the need to manage physical infrastructure themselves.</a:t>
            </a:r>
            <a:endParaRPr lang="en-US" sz="1800"/>
          </a:p>
        </p:txBody>
      </p:sp>
      <p:pic>
        <p:nvPicPr>
          <p:cNvPr id="3" name="Picture 2">
            <a:extLst>
              <a:ext uri="{FF2B5EF4-FFF2-40B4-BE49-F238E27FC236}">
                <a16:creationId xmlns:a16="http://schemas.microsoft.com/office/drawing/2014/main" id="{92055899-C787-8430-F661-04C18EB5D5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843" b="7843"/>
          <a:stretch/>
        </p:blipFill>
        <p:spPr bwMode="auto">
          <a:xfrm>
            <a:off x="2438400" y="1962150"/>
            <a:ext cx="4191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53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cloud computing</a:t>
            </a:r>
            <a:endParaRPr lang="en" sz="2400" dirty="0"/>
          </a:p>
        </p:txBody>
      </p:sp>
      <p:sp>
        <p:nvSpPr>
          <p:cNvPr id="2" name="Content Placeholder 1">
            <a:extLst>
              <a:ext uri="{FF2B5EF4-FFF2-40B4-BE49-F238E27FC236}">
                <a16:creationId xmlns:a16="http://schemas.microsoft.com/office/drawing/2014/main" id="{B89C7E21-2046-ACB9-797B-86093C0B00A5}"/>
              </a:ext>
            </a:extLst>
          </p:cNvPr>
          <p:cNvSpPr>
            <a:spLocks noGrp="1"/>
          </p:cNvSpPr>
          <p:nvPr>
            <p:ph idx="1"/>
          </p:nvPr>
        </p:nvSpPr>
        <p:spPr>
          <a:xfrm>
            <a:off x="571500" y="742950"/>
            <a:ext cx="7774686" cy="4343400"/>
          </a:xfrm>
        </p:spPr>
        <p:txBody>
          <a:bodyPr>
            <a:normAutofit/>
          </a:bodyPr>
          <a:lstStyle/>
          <a:p>
            <a:pPr algn="l">
              <a:buFont typeface="Arial" panose="020B0604020202020204" pitchFamily="34" charset="0"/>
              <a:buChar char="•"/>
            </a:pPr>
            <a:r>
              <a:rPr lang="en-US" sz="1400" b="1" i="0">
                <a:solidFill>
                  <a:srgbClr val="1F1F1F"/>
                </a:solidFill>
                <a:effectLst/>
                <a:highlight>
                  <a:srgbClr val="FFFFFF"/>
                </a:highlight>
                <a:latin typeface="Google Sans"/>
              </a:rPr>
              <a:t>Service Models:</a:t>
            </a:r>
            <a:endParaRPr lang="en-US" sz="1400" b="0" i="0">
              <a:solidFill>
                <a:srgbClr val="1F1F1F"/>
              </a:solidFill>
              <a:effectLst/>
              <a:highlight>
                <a:srgbClr val="FFFFFF"/>
              </a:highlight>
              <a:latin typeface="Google Sans"/>
            </a:endParaRPr>
          </a:p>
          <a:p>
            <a:pPr marL="742950" lvl="1" indent="-285750" algn="l">
              <a:buFont typeface="Arial" panose="020B0604020202020204" pitchFamily="34" charset="0"/>
              <a:buChar char="•"/>
            </a:pPr>
            <a:r>
              <a:rPr lang="en-US" sz="1400" b="1" i="0">
                <a:solidFill>
                  <a:srgbClr val="1F1F1F"/>
                </a:solidFill>
                <a:effectLst/>
                <a:highlight>
                  <a:srgbClr val="FFFFFF"/>
                </a:highlight>
                <a:latin typeface="Google Sans"/>
              </a:rPr>
              <a:t>Infrastructure as a Service (IaaS):</a:t>
            </a:r>
            <a:r>
              <a:rPr lang="en-US" sz="1400" b="0" i="0">
                <a:solidFill>
                  <a:srgbClr val="1F1F1F"/>
                </a:solidFill>
                <a:effectLst/>
                <a:highlight>
                  <a:srgbClr val="FFFFFF"/>
                </a:highlight>
                <a:latin typeface="Google Sans"/>
              </a:rPr>
              <a:t> Rent virtualized computing resources like servers and storage.</a:t>
            </a:r>
          </a:p>
          <a:p>
            <a:pPr marL="742950" lvl="1" indent="-285750" algn="l">
              <a:buFont typeface="Arial" panose="020B0604020202020204" pitchFamily="34" charset="0"/>
              <a:buChar char="•"/>
            </a:pPr>
            <a:r>
              <a:rPr lang="en-US" sz="1400" b="1" i="0">
                <a:solidFill>
                  <a:srgbClr val="1F1F1F"/>
                </a:solidFill>
                <a:effectLst/>
                <a:highlight>
                  <a:srgbClr val="FFFFFF"/>
                </a:highlight>
                <a:latin typeface="Google Sans"/>
              </a:rPr>
              <a:t>Platform as a Service (PaaS):</a:t>
            </a:r>
            <a:r>
              <a:rPr lang="en-US" sz="1400" b="0" i="0">
                <a:solidFill>
                  <a:srgbClr val="1F1F1F"/>
                </a:solidFill>
                <a:effectLst/>
                <a:highlight>
                  <a:srgbClr val="FFFFFF"/>
                </a:highlight>
                <a:latin typeface="Google Sans"/>
              </a:rPr>
              <a:t> Access a platform for developing, deploying, and managing applications.</a:t>
            </a:r>
          </a:p>
          <a:p>
            <a:pPr marL="742950" lvl="1" indent="-285750" algn="l">
              <a:buFont typeface="Arial" panose="020B0604020202020204" pitchFamily="34" charset="0"/>
              <a:buChar char="•"/>
            </a:pPr>
            <a:r>
              <a:rPr lang="en-US" sz="1400" b="1" i="0">
                <a:solidFill>
                  <a:srgbClr val="1F1F1F"/>
                </a:solidFill>
                <a:effectLst/>
                <a:highlight>
                  <a:srgbClr val="FFFFFF"/>
                </a:highlight>
                <a:latin typeface="Google Sans"/>
              </a:rPr>
              <a:t>Software as a Service (SaaS):</a:t>
            </a:r>
            <a:r>
              <a:rPr lang="en-US" sz="1400" b="0" i="0">
                <a:solidFill>
                  <a:srgbClr val="1F1F1F"/>
                </a:solidFill>
                <a:effectLst/>
                <a:highlight>
                  <a:srgbClr val="FFFFFF"/>
                </a:highlight>
                <a:latin typeface="Google Sans"/>
              </a:rPr>
              <a:t> Use software applications delivered over the internet, typically on a subscription basis.</a:t>
            </a:r>
          </a:p>
          <a:p>
            <a:pPr algn="l">
              <a:buFont typeface="Arial" panose="020B0604020202020204" pitchFamily="34" charset="0"/>
              <a:buChar char="•"/>
            </a:pPr>
            <a:r>
              <a:rPr lang="en-US" sz="1400" b="1" i="0">
                <a:solidFill>
                  <a:srgbClr val="1F1F1F"/>
                </a:solidFill>
                <a:effectLst/>
                <a:highlight>
                  <a:srgbClr val="FFFFFF"/>
                </a:highlight>
                <a:latin typeface="Google Sans"/>
              </a:rPr>
              <a:t>Benefits:</a:t>
            </a:r>
            <a:endParaRPr lang="en-US" sz="1400" b="0" i="0">
              <a:solidFill>
                <a:srgbClr val="1F1F1F"/>
              </a:solidFill>
              <a:effectLst/>
              <a:highlight>
                <a:srgbClr val="FFFFFF"/>
              </a:highlight>
              <a:latin typeface="Google Sans"/>
            </a:endParaRPr>
          </a:p>
          <a:p>
            <a:pPr marL="742950" lvl="1" indent="-285750" algn="l">
              <a:buFont typeface="Arial" panose="020B0604020202020204" pitchFamily="34" charset="0"/>
              <a:buChar char="•"/>
            </a:pPr>
            <a:r>
              <a:rPr lang="en-US" sz="1400" b="0" i="0">
                <a:solidFill>
                  <a:srgbClr val="1F1F1F"/>
                </a:solidFill>
                <a:effectLst/>
                <a:highlight>
                  <a:srgbClr val="FFFFFF"/>
                </a:highlight>
                <a:latin typeface="Google Sans"/>
              </a:rPr>
              <a:t>Scalability: Easily adjust resources up or down based on needs.</a:t>
            </a:r>
          </a:p>
          <a:p>
            <a:pPr marL="742950" lvl="1" indent="-285750" algn="l">
              <a:buFont typeface="Arial" panose="020B0604020202020204" pitchFamily="34" charset="0"/>
              <a:buChar char="•"/>
            </a:pPr>
            <a:r>
              <a:rPr lang="en-US" sz="1400" b="0" i="0">
                <a:solidFill>
                  <a:srgbClr val="1F1F1F"/>
                </a:solidFill>
                <a:effectLst/>
                <a:highlight>
                  <a:srgbClr val="FFFFFF"/>
                </a:highlight>
                <a:latin typeface="Google Sans"/>
              </a:rPr>
              <a:t>Cost-effectiveness: Pay only for the resources you use.</a:t>
            </a:r>
          </a:p>
          <a:p>
            <a:pPr marL="742950" lvl="1" indent="-285750" algn="l">
              <a:buFont typeface="Arial" panose="020B0604020202020204" pitchFamily="34" charset="0"/>
              <a:buChar char="•"/>
            </a:pPr>
            <a:r>
              <a:rPr lang="en-US" sz="1400" b="0" i="0">
                <a:solidFill>
                  <a:srgbClr val="1F1F1F"/>
                </a:solidFill>
                <a:effectLst/>
                <a:highlight>
                  <a:srgbClr val="FFFFFF"/>
                </a:highlight>
                <a:latin typeface="Google Sans"/>
              </a:rPr>
              <a:t>Flexibility: Access resources from anywhere with an internet connection.</a:t>
            </a:r>
          </a:p>
          <a:p>
            <a:pPr marL="742950" lvl="1" indent="-285750" algn="l">
              <a:buFont typeface="Arial" panose="020B0604020202020204" pitchFamily="34" charset="0"/>
              <a:buChar char="•"/>
            </a:pPr>
            <a:r>
              <a:rPr lang="en-US" sz="1400" b="0" i="0">
                <a:solidFill>
                  <a:srgbClr val="1F1F1F"/>
                </a:solidFill>
                <a:effectLst/>
                <a:highlight>
                  <a:srgbClr val="FFFFFF"/>
                </a:highlight>
                <a:latin typeface="Google Sans"/>
              </a:rPr>
              <a:t>Security: Cloud providers invest heavily in security measures.</a:t>
            </a:r>
          </a:p>
          <a:p>
            <a:pPr algn="l">
              <a:buFont typeface="Arial" panose="020B0604020202020204" pitchFamily="34" charset="0"/>
              <a:buChar char="•"/>
            </a:pPr>
            <a:r>
              <a:rPr lang="en-US" sz="1400" b="1" i="0">
                <a:solidFill>
                  <a:srgbClr val="1F1F1F"/>
                </a:solidFill>
                <a:effectLst/>
                <a:highlight>
                  <a:srgbClr val="FFFFFF"/>
                </a:highlight>
                <a:latin typeface="Google Sans"/>
              </a:rPr>
              <a:t>Applications:</a:t>
            </a:r>
            <a:endParaRPr lang="en-US" sz="1400" b="0" i="0">
              <a:solidFill>
                <a:srgbClr val="1F1F1F"/>
              </a:solidFill>
              <a:effectLst/>
              <a:highlight>
                <a:srgbClr val="FFFFFF"/>
              </a:highlight>
              <a:latin typeface="Google Sans"/>
            </a:endParaRPr>
          </a:p>
          <a:p>
            <a:pPr marL="742950" lvl="1" indent="-285750" algn="l">
              <a:buFont typeface="Arial" panose="020B0604020202020204" pitchFamily="34" charset="0"/>
              <a:buChar char="•"/>
            </a:pPr>
            <a:r>
              <a:rPr lang="en-US" sz="1400" b="0" i="0">
                <a:solidFill>
                  <a:srgbClr val="1F1F1F"/>
                </a:solidFill>
                <a:effectLst/>
                <a:highlight>
                  <a:srgbClr val="FFFFFF"/>
                </a:highlight>
                <a:latin typeface="Google Sans"/>
              </a:rPr>
              <a:t>Data Storage and Backup</a:t>
            </a:r>
          </a:p>
          <a:p>
            <a:pPr marL="742950" lvl="1" indent="-285750" algn="l">
              <a:buFont typeface="Arial" panose="020B0604020202020204" pitchFamily="34" charset="0"/>
              <a:buChar char="•"/>
            </a:pPr>
            <a:r>
              <a:rPr lang="en-US" sz="1400" b="0" i="0">
                <a:solidFill>
                  <a:srgbClr val="1F1F1F"/>
                </a:solidFill>
                <a:effectLst/>
                <a:highlight>
                  <a:srgbClr val="FFFFFF"/>
                </a:highlight>
                <a:latin typeface="Google Sans"/>
              </a:rPr>
              <a:t>Web Applications and Services</a:t>
            </a:r>
          </a:p>
          <a:p>
            <a:pPr marL="742950" lvl="1" indent="-285750" algn="l">
              <a:buFont typeface="Arial" panose="020B0604020202020204" pitchFamily="34" charset="0"/>
              <a:buChar char="•"/>
            </a:pPr>
            <a:r>
              <a:rPr lang="en-US" sz="1400" b="0" i="0">
                <a:solidFill>
                  <a:srgbClr val="1F1F1F"/>
                </a:solidFill>
                <a:effectLst/>
                <a:highlight>
                  <a:srgbClr val="FFFFFF"/>
                </a:highlight>
                <a:latin typeface="Google Sans"/>
              </a:rPr>
              <a:t>Big Data Analytics</a:t>
            </a:r>
          </a:p>
          <a:p>
            <a:pPr marL="742950" lvl="1" indent="-285750" algn="l">
              <a:buFont typeface="Arial" panose="020B0604020202020204" pitchFamily="34" charset="0"/>
              <a:buChar char="•"/>
            </a:pPr>
            <a:r>
              <a:rPr lang="en-US" sz="1400" b="0" i="0">
                <a:solidFill>
                  <a:srgbClr val="1F1F1F"/>
                </a:solidFill>
                <a:effectLst/>
                <a:highlight>
                  <a:srgbClr val="FFFFFF"/>
                </a:highlight>
                <a:latin typeface="Google Sans"/>
              </a:rPr>
              <a:t>Disaster Recovery</a:t>
            </a:r>
          </a:p>
        </p:txBody>
      </p:sp>
    </p:spTree>
    <p:extLst>
      <p:ext uri="{BB962C8B-B14F-4D97-AF65-F5344CB8AC3E}">
        <p14:creationId xmlns:p14="http://schemas.microsoft.com/office/powerpoint/2010/main" val="207168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Smart city</a:t>
            </a:r>
            <a:endParaRPr lang="en" sz="2400" dirty="0"/>
          </a:p>
        </p:txBody>
      </p:sp>
      <p:pic>
        <p:nvPicPr>
          <p:cNvPr id="6146" name="Picture 2" descr="smart_cities_infrastructure_iot_wide">
            <a:extLst>
              <a:ext uri="{FF2B5EF4-FFF2-40B4-BE49-F238E27FC236}">
                <a16:creationId xmlns:a16="http://schemas.microsoft.com/office/drawing/2014/main" id="{2AC66987-CD11-4BBC-D324-2D32941F83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918430"/>
            <a:ext cx="7659688" cy="3535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42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Smart city</a:t>
            </a:r>
            <a:endParaRPr lang="en" sz="2400" dirty="0"/>
          </a:p>
        </p:txBody>
      </p:sp>
      <p:sp>
        <p:nvSpPr>
          <p:cNvPr id="2" name="Content Placeholder 1">
            <a:extLst>
              <a:ext uri="{FF2B5EF4-FFF2-40B4-BE49-F238E27FC236}">
                <a16:creationId xmlns:a16="http://schemas.microsoft.com/office/drawing/2014/main" id="{69312F64-3DA3-6DB4-9373-AC0F1066ABCC}"/>
              </a:ext>
            </a:extLst>
          </p:cNvPr>
          <p:cNvSpPr>
            <a:spLocks noGrp="1"/>
          </p:cNvSpPr>
          <p:nvPr>
            <p:ph idx="1"/>
          </p:nvPr>
        </p:nvSpPr>
        <p:spPr>
          <a:xfrm>
            <a:off x="609600" y="742949"/>
            <a:ext cx="7888986" cy="4267201"/>
          </a:xfrm>
        </p:spPr>
        <p:txBody>
          <a:bodyPr>
            <a:noAutofit/>
          </a:bodyPr>
          <a:lstStyle/>
          <a:p>
            <a:pPr algn="l"/>
            <a:r>
              <a:rPr lang="en-US" sz="1600" b="0" i="0">
                <a:solidFill>
                  <a:srgbClr val="1F1F1F"/>
                </a:solidFill>
                <a:effectLst/>
                <a:highlight>
                  <a:srgbClr val="FFFFFF"/>
                </a:highlight>
                <a:latin typeface="Google Sans"/>
              </a:rPr>
              <a:t>A smart city utilizes technology to improve the efficiency, sustainability, and overall quality of life for its citizens. It integrates various technologies like IoT, cloud computing, big data, and artificial intelligence (AI) to create a more interconnected and data-driven urban environment.</a:t>
            </a:r>
          </a:p>
          <a:p>
            <a:pPr algn="l">
              <a:buFont typeface="Arial" panose="020B0604020202020204" pitchFamily="34" charset="0"/>
              <a:buChar char="•"/>
            </a:pPr>
            <a:r>
              <a:rPr lang="en-US" sz="1600" b="1" i="0">
                <a:solidFill>
                  <a:srgbClr val="1F1F1F"/>
                </a:solidFill>
                <a:effectLst/>
                <a:highlight>
                  <a:srgbClr val="FFFFFF"/>
                </a:highlight>
                <a:latin typeface="Google Sans"/>
              </a:rPr>
              <a:t>Key Components:</a:t>
            </a:r>
            <a:endParaRPr lang="en-US" sz="1600" b="0" i="0">
              <a:solidFill>
                <a:srgbClr val="1F1F1F"/>
              </a:solidFill>
              <a:effectLst/>
              <a:highlight>
                <a:srgbClr val="FFFFFF"/>
              </a:highlight>
              <a:latin typeface="Google Sans"/>
            </a:endParaRP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Smart Infrastructure: Intelligent transportation systems, energy grids, and waste management.</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Connected Citizens: Access to information and services through mobile apps and citizen portals.</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Data-Driven Governance: Utilizing data to optimize city services and make informed decisions.</a:t>
            </a:r>
          </a:p>
          <a:p>
            <a:pPr algn="l">
              <a:buFont typeface="Arial" panose="020B0604020202020204" pitchFamily="34" charset="0"/>
              <a:buChar char="•"/>
            </a:pPr>
            <a:r>
              <a:rPr lang="en-US" sz="1600" b="1" i="0">
                <a:solidFill>
                  <a:srgbClr val="1F1F1F"/>
                </a:solidFill>
                <a:effectLst/>
                <a:highlight>
                  <a:srgbClr val="FFFFFF"/>
                </a:highlight>
                <a:latin typeface="Google Sans"/>
              </a:rPr>
              <a:t>Benefits:</a:t>
            </a:r>
            <a:endParaRPr lang="en-US" sz="1600" b="0" i="0">
              <a:solidFill>
                <a:srgbClr val="1F1F1F"/>
              </a:solidFill>
              <a:effectLst/>
              <a:highlight>
                <a:srgbClr val="FFFFFF"/>
              </a:highlight>
              <a:latin typeface="Google Sans"/>
            </a:endParaRP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Improved Traffic Management: Reduce congestion and optimize traffic flow.</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Enhanced Public Safety: Real-time monitoring and emergency response systems.</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Environmental Sustainability: Promote energy efficiency and resource conservation.</a:t>
            </a:r>
          </a:p>
          <a:p>
            <a:pPr marL="742950" lvl="1" indent="-285750" algn="l">
              <a:buFont typeface="Arial" panose="020B0604020202020204" pitchFamily="34" charset="0"/>
              <a:buChar char="•"/>
            </a:pPr>
            <a:r>
              <a:rPr lang="en-US" sz="1600" b="0" i="0">
                <a:solidFill>
                  <a:srgbClr val="1F1F1F"/>
                </a:solidFill>
                <a:effectLst/>
                <a:highlight>
                  <a:srgbClr val="FFFFFF"/>
                </a:highlight>
                <a:latin typeface="Google Sans"/>
              </a:rPr>
              <a:t>Citizen Engagement: Increase citizen participation and improve communication.</a:t>
            </a:r>
          </a:p>
        </p:txBody>
      </p:sp>
    </p:spTree>
    <p:extLst>
      <p:ext uri="{BB962C8B-B14F-4D97-AF65-F5344CB8AC3E}">
        <p14:creationId xmlns:p14="http://schemas.microsoft.com/office/powerpoint/2010/main" val="285716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Introduction to e-commerce</a:t>
            </a:r>
            <a:endParaRPr lang="en" sz="2400" dirty="0"/>
          </a:p>
        </p:txBody>
      </p:sp>
      <p:sp>
        <p:nvSpPr>
          <p:cNvPr id="2" name="Content Placeholder 1">
            <a:extLst>
              <a:ext uri="{FF2B5EF4-FFF2-40B4-BE49-F238E27FC236}">
                <a16:creationId xmlns:a16="http://schemas.microsoft.com/office/drawing/2014/main" id="{A165637B-8FAF-2615-8729-DBAD9CD71973}"/>
              </a:ext>
            </a:extLst>
          </p:cNvPr>
          <p:cNvSpPr>
            <a:spLocks noGrp="1"/>
          </p:cNvSpPr>
          <p:nvPr>
            <p:ph idx="1"/>
          </p:nvPr>
        </p:nvSpPr>
        <p:spPr>
          <a:xfrm>
            <a:off x="479950" y="590550"/>
            <a:ext cx="7888986" cy="4495800"/>
          </a:xfrm>
        </p:spPr>
        <p:txBody>
          <a:bodyPr>
            <a:normAutofit/>
          </a:bodyPr>
          <a:lstStyle/>
          <a:p>
            <a:pPr algn="l"/>
            <a:r>
              <a:rPr lang="en-US" sz="1600" b="0" i="0">
                <a:solidFill>
                  <a:srgbClr val="1F1F1F"/>
                </a:solidFill>
                <a:effectLst/>
                <a:highlight>
                  <a:srgbClr val="FFFFFF"/>
                </a:highlight>
                <a:latin typeface="Google Sans"/>
              </a:rPr>
              <a:t>E-commerce refers to the buying and selling of goods and services over the internet. It encompasses online stores, marketplaces, and other platforms that facilitate online transactions.</a:t>
            </a:r>
          </a:p>
          <a:p>
            <a:pPr algn="l">
              <a:buFont typeface="Arial" panose="020B0604020202020204" pitchFamily="34" charset="0"/>
              <a:buChar char="•"/>
            </a:pPr>
            <a:r>
              <a:rPr lang="en-US" sz="1600" b="1" i="0">
                <a:solidFill>
                  <a:srgbClr val="1F1F1F"/>
                </a:solidFill>
                <a:effectLst/>
                <a:highlight>
                  <a:srgbClr val="FFFFFF"/>
                </a:highlight>
                <a:latin typeface="Google Sans"/>
              </a:rPr>
              <a:t>Types of E-commerce:</a:t>
            </a:r>
            <a:endParaRPr lang="en-US" sz="1600" b="0" i="0">
              <a:solidFill>
                <a:srgbClr val="1F1F1F"/>
              </a:solidFill>
              <a:effectLst/>
              <a:highlight>
                <a:srgbClr val="FFFFFF"/>
              </a:highlight>
              <a:latin typeface="Google Sans"/>
            </a:endParaRPr>
          </a:p>
          <a:p>
            <a:pPr marL="742950" lvl="1" indent="-285750" algn="l">
              <a:buFont typeface="Arial" panose="020B0604020202020204" pitchFamily="34" charset="0"/>
              <a:buChar char="•"/>
            </a:pPr>
            <a:r>
              <a:rPr lang="en-US" sz="1600" b="1" i="0">
                <a:solidFill>
                  <a:srgbClr val="1F1F1F"/>
                </a:solidFill>
                <a:effectLst/>
                <a:highlight>
                  <a:srgbClr val="FFFFFF"/>
                </a:highlight>
                <a:latin typeface="Google Sans"/>
              </a:rPr>
              <a:t>Business-to-Consumer (B2C):</a:t>
            </a:r>
            <a:r>
              <a:rPr lang="en-US" sz="1600" b="0" i="0">
                <a:solidFill>
                  <a:srgbClr val="1F1F1F"/>
                </a:solidFill>
                <a:effectLst/>
                <a:highlight>
                  <a:srgbClr val="FFFFFF"/>
                </a:highlight>
                <a:latin typeface="Google Sans"/>
              </a:rPr>
              <a:t> Businesses selling directly to consumers (e.g., Amazon, eBay).</a:t>
            </a:r>
          </a:p>
          <a:p>
            <a:pPr marL="742950" lvl="1" indent="-285750" algn="l">
              <a:buFont typeface="Arial" panose="020B0604020202020204" pitchFamily="34" charset="0"/>
              <a:buChar char="•"/>
            </a:pPr>
            <a:r>
              <a:rPr lang="en-US" sz="1600" b="1" i="0">
                <a:solidFill>
                  <a:srgbClr val="1F1F1F"/>
                </a:solidFill>
                <a:effectLst/>
                <a:highlight>
                  <a:srgbClr val="FFFFFF"/>
                </a:highlight>
                <a:latin typeface="Google Sans"/>
              </a:rPr>
              <a:t>Business-to-Business (B2B):</a:t>
            </a:r>
            <a:r>
              <a:rPr lang="en-US" sz="1600" b="0" i="0">
                <a:solidFill>
                  <a:srgbClr val="1F1F1F"/>
                </a:solidFill>
                <a:effectLst/>
                <a:highlight>
                  <a:srgbClr val="FFFFFF"/>
                </a:highlight>
                <a:latin typeface="Google Sans"/>
              </a:rPr>
              <a:t> Businesses selling to other businesses (e.g., electronic marketplaces for industrial supplies).</a:t>
            </a:r>
          </a:p>
          <a:p>
            <a:pPr marL="742950" lvl="1" indent="-285750" algn="l">
              <a:buFont typeface="Arial" panose="020B0604020202020204" pitchFamily="34" charset="0"/>
              <a:buChar char="•"/>
            </a:pPr>
            <a:r>
              <a:rPr lang="en-US" sz="1600" b="1" i="0">
                <a:solidFill>
                  <a:srgbClr val="1F1F1F"/>
                </a:solidFill>
                <a:effectLst/>
                <a:highlight>
                  <a:srgbClr val="FFFFFF"/>
                </a:highlight>
                <a:latin typeface="Google Sans"/>
              </a:rPr>
              <a:t>Consumer-to-Consumer (C2C):</a:t>
            </a:r>
            <a:r>
              <a:rPr lang="en-US" sz="1600" b="0" i="0">
                <a:solidFill>
                  <a:srgbClr val="1F1F1F"/>
                </a:solidFill>
                <a:effectLst/>
                <a:highlight>
                  <a:srgbClr val="FFFFFF"/>
                </a:highlight>
                <a:latin typeface="Google Sans"/>
              </a:rPr>
              <a:t> Platforms for individuals to sell directly to each other (e.g., online marketplaces for used goods).</a:t>
            </a:r>
          </a:p>
        </p:txBody>
      </p:sp>
      <p:pic>
        <p:nvPicPr>
          <p:cNvPr id="3" name="Content Placeholder 6">
            <a:extLst>
              <a:ext uri="{FF2B5EF4-FFF2-40B4-BE49-F238E27FC236}">
                <a16:creationId xmlns:a16="http://schemas.microsoft.com/office/drawing/2014/main" id="{96364961-DA6A-420E-3DED-6863EA2503EA}"/>
              </a:ext>
            </a:extLst>
          </p:cNvPr>
          <p:cNvPicPr>
            <a:picLocks noChangeAspect="1"/>
          </p:cNvPicPr>
          <p:nvPr/>
        </p:nvPicPr>
        <p:blipFill>
          <a:blip r:embed="rId3"/>
          <a:stretch>
            <a:fillRect/>
          </a:stretch>
        </p:blipFill>
        <p:spPr bwMode="auto">
          <a:xfrm>
            <a:off x="2895600" y="3143480"/>
            <a:ext cx="3352800" cy="1866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15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Introduction to e-commerce</a:t>
            </a:r>
            <a:endParaRPr lang="en" sz="2400" dirty="0"/>
          </a:p>
        </p:txBody>
      </p:sp>
      <p:sp>
        <p:nvSpPr>
          <p:cNvPr id="2" name="Content Placeholder 1">
            <a:extLst>
              <a:ext uri="{FF2B5EF4-FFF2-40B4-BE49-F238E27FC236}">
                <a16:creationId xmlns:a16="http://schemas.microsoft.com/office/drawing/2014/main" id="{A165637B-8FAF-2615-8729-DBAD9CD71973}"/>
              </a:ext>
            </a:extLst>
          </p:cNvPr>
          <p:cNvSpPr>
            <a:spLocks noGrp="1"/>
          </p:cNvSpPr>
          <p:nvPr>
            <p:ph idx="1"/>
          </p:nvPr>
        </p:nvSpPr>
        <p:spPr>
          <a:xfrm>
            <a:off x="479950" y="895350"/>
            <a:ext cx="7888986" cy="4191000"/>
          </a:xfrm>
        </p:spPr>
        <p:txBody>
          <a:bodyPr>
            <a:normAutofit/>
          </a:bodyPr>
          <a:lstStyle/>
          <a:p>
            <a:pPr algn="l">
              <a:buFont typeface="Arial" panose="020B0604020202020204" pitchFamily="34" charset="0"/>
              <a:buChar char="•"/>
            </a:pPr>
            <a:r>
              <a:rPr lang="en-US" sz="1800" b="1" i="0">
                <a:solidFill>
                  <a:srgbClr val="1F1F1F"/>
                </a:solidFill>
                <a:effectLst/>
                <a:highlight>
                  <a:srgbClr val="FFFFFF"/>
                </a:highlight>
                <a:latin typeface="Google Sans"/>
              </a:rPr>
              <a:t>Benefits:</a:t>
            </a:r>
            <a:endParaRPr lang="en-US" sz="1800" b="0" i="0">
              <a:solidFill>
                <a:srgbClr val="1F1F1F"/>
              </a:solidFill>
              <a:effectLst/>
              <a:highlight>
                <a:srgbClr val="FFFFFF"/>
              </a:highlight>
              <a:latin typeface="Google Sans"/>
            </a:endParaRPr>
          </a:p>
          <a:p>
            <a:pPr marL="537210" indent="-285750">
              <a:buFont typeface="Arial" panose="020B0604020202020204" pitchFamily="34" charset="0"/>
              <a:buChar char="•"/>
            </a:pPr>
            <a:r>
              <a:rPr lang="en-US" sz="1800" b="0" i="0">
                <a:solidFill>
                  <a:srgbClr val="1F1F1F"/>
                </a:solidFill>
                <a:effectLst/>
                <a:highlight>
                  <a:srgbClr val="FFFFFF"/>
                </a:highlight>
                <a:latin typeface="Google Sans"/>
              </a:rPr>
              <a:t>Convenience: Shop anytime, anywhere with an internet connection.</a:t>
            </a:r>
          </a:p>
          <a:p>
            <a:pPr marL="537210" indent="-285750">
              <a:buFont typeface="Arial" panose="020B0604020202020204" pitchFamily="34" charset="0"/>
              <a:buChar char="•"/>
            </a:pPr>
            <a:r>
              <a:rPr lang="en-US" sz="1800" b="0" i="0">
                <a:solidFill>
                  <a:srgbClr val="1F1F1F"/>
                </a:solidFill>
                <a:effectLst/>
                <a:highlight>
                  <a:srgbClr val="FFFFFF"/>
                </a:highlight>
                <a:latin typeface="Google Sans"/>
              </a:rPr>
              <a:t>Wider Selection: Access to a vast range of products and services.</a:t>
            </a:r>
          </a:p>
          <a:p>
            <a:pPr marL="537210" indent="-285750">
              <a:buFont typeface="Arial" panose="020B0604020202020204" pitchFamily="34" charset="0"/>
              <a:buChar char="•"/>
            </a:pPr>
            <a:r>
              <a:rPr lang="en-US" sz="1800" b="0" i="0">
                <a:solidFill>
                  <a:srgbClr val="1F1F1F"/>
                </a:solidFill>
                <a:effectLst/>
                <a:highlight>
                  <a:srgbClr val="FFFFFF"/>
                </a:highlight>
                <a:latin typeface="Google Sans"/>
              </a:rPr>
              <a:t>Competitive Prices: Compare prices from multiple sellers easily.</a:t>
            </a:r>
          </a:p>
          <a:p>
            <a:pPr marL="537210" indent="-285750">
              <a:buFont typeface="Arial" panose="020B0604020202020204" pitchFamily="34" charset="0"/>
              <a:buChar char="•"/>
            </a:pPr>
            <a:r>
              <a:rPr lang="en-US" sz="1800" b="0" i="0">
                <a:solidFill>
                  <a:srgbClr val="1F1F1F"/>
                </a:solidFill>
                <a:effectLst/>
                <a:highlight>
                  <a:srgbClr val="FFFFFF"/>
                </a:highlight>
                <a:latin typeface="Google Sans"/>
              </a:rPr>
              <a:t>Personalized Shopping: Recommendations and targeted marketing based on user preferences.</a:t>
            </a:r>
          </a:p>
        </p:txBody>
      </p:sp>
    </p:spTree>
    <p:extLst>
      <p:ext uri="{BB962C8B-B14F-4D97-AF65-F5344CB8AC3E}">
        <p14:creationId xmlns:p14="http://schemas.microsoft.com/office/powerpoint/2010/main" val="224466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E-governance</a:t>
            </a:r>
            <a:endParaRPr lang="en" sz="2400" dirty="0"/>
          </a:p>
        </p:txBody>
      </p:sp>
      <p:sp>
        <p:nvSpPr>
          <p:cNvPr id="8" name="Content Placeholder 7">
            <a:extLst>
              <a:ext uri="{FF2B5EF4-FFF2-40B4-BE49-F238E27FC236}">
                <a16:creationId xmlns:a16="http://schemas.microsoft.com/office/drawing/2014/main" id="{22AD5503-B2C4-7A84-33F6-ED2E6DAD1108}"/>
              </a:ext>
            </a:extLst>
          </p:cNvPr>
          <p:cNvSpPr>
            <a:spLocks noGrp="1"/>
          </p:cNvSpPr>
          <p:nvPr>
            <p:ph idx="1"/>
          </p:nvPr>
        </p:nvSpPr>
        <p:spPr>
          <a:xfrm>
            <a:off x="571500" y="742950"/>
            <a:ext cx="7774686" cy="3886200"/>
          </a:xfrm>
        </p:spPr>
        <p:txBody>
          <a:bodyPr>
            <a:normAutofit/>
          </a:bodyPr>
          <a:lstStyle/>
          <a:p>
            <a:pPr marL="0" indent="0">
              <a:buNone/>
            </a:pPr>
            <a:r>
              <a:rPr lang="en-US" sz="1800" b="0" i="0">
                <a:solidFill>
                  <a:srgbClr val="1F1F1F"/>
                </a:solidFill>
                <a:effectLst/>
                <a:highlight>
                  <a:srgbClr val="FFFFFF"/>
                </a:highlight>
                <a:latin typeface="Google Sans"/>
              </a:rPr>
              <a:t>E-governance refers to the use of technology to deliver government services, improve communication with citizens, and enhance public participation. It aims to make government operations more efficient, transparent, and accountable.</a:t>
            </a:r>
            <a:endParaRPr lang="en-US" sz="1800"/>
          </a:p>
        </p:txBody>
      </p:sp>
      <p:pic>
        <p:nvPicPr>
          <p:cNvPr id="4104" name="Picture 8">
            <a:extLst>
              <a:ext uri="{FF2B5EF4-FFF2-40B4-BE49-F238E27FC236}">
                <a16:creationId xmlns:a16="http://schemas.microsoft.com/office/drawing/2014/main" id="{CC4D13FF-6938-591D-040A-19C59AE85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447961"/>
            <a:ext cx="3505200" cy="214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75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E-governance</a:t>
            </a:r>
            <a:endParaRPr lang="en" sz="2400" dirty="0"/>
          </a:p>
        </p:txBody>
      </p:sp>
      <p:sp>
        <p:nvSpPr>
          <p:cNvPr id="8" name="Content Placeholder 7">
            <a:extLst>
              <a:ext uri="{FF2B5EF4-FFF2-40B4-BE49-F238E27FC236}">
                <a16:creationId xmlns:a16="http://schemas.microsoft.com/office/drawing/2014/main" id="{22AD5503-B2C4-7A84-33F6-ED2E6DAD1108}"/>
              </a:ext>
            </a:extLst>
          </p:cNvPr>
          <p:cNvSpPr>
            <a:spLocks noGrp="1"/>
          </p:cNvSpPr>
          <p:nvPr>
            <p:ph idx="1"/>
          </p:nvPr>
        </p:nvSpPr>
        <p:spPr>
          <a:xfrm>
            <a:off x="571500" y="742950"/>
            <a:ext cx="7774686" cy="4191000"/>
          </a:xfrm>
        </p:spPr>
        <p:txBody>
          <a:bodyPr>
            <a:noAutofit/>
          </a:bodyPr>
          <a:lstStyle/>
          <a:p>
            <a:pPr algn="l">
              <a:lnSpc>
                <a:spcPct val="100000"/>
              </a:lnSpc>
              <a:spcBef>
                <a:spcPts val="300"/>
              </a:spcBef>
              <a:spcAft>
                <a:spcPts val="300"/>
              </a:spcAft>
              <a:buFont typeface="Arial" panose="020B0604020202020204" pitchFamily="34" charset="0"/>
              <a:buChar char="•"/>
            </a:pPr>
            <a:r>
              <a:rPr lang="en-US" sz="1600" b="1" i="0">
                <a:solidFill>
                  <a:srgbClr val="1F1F1F"/>
                </a:solidFill>
                <a:effectLst/>
                <a:highlight>
                  <a:srgbClr val="FFFFFF"/>
                </a:highlight>
                <a:latin typeface="Google Sans"/>
              </a:rPr>
              <a:t>Applications:</a:t>
            </a:r>
            <a:endParaRPr lang="en-US" sz="1600" b="0" i="0">
              <a:solidFill>
                <a:srgbClr val="1F1F1F"/>
              </a:solidFill>
              <a:effectLst/>
              <a:highlight>
                <a:srgbClr val="FFFFFF"/>
              </a:highlight>
              <a:latin typeface="Google Sans"/>
            </a:endParaRPr>
          </a:p>
          <a:p>
            <a:pPr marL="742950" lvl="1" indent="-285750" algn="l">
              <a:lnSpc>
                <a:spcPct val="100000"/>
              </a:lnSpc>
              <a:spcAft>
                <a:spcPts val="300"/>
              </a:spcAft>
              <a:buFont typeface="Arial" panose="020B0604020202020204" pitchFamily="34" charset="0"/>
              <a:buChar char="•"/>
            </a:pPr>
            <a:r>
              <a:rPr lang="en-US" sz="1600" b="0" i="0">
                <a:solidFill>
                  <a:srgbClr val="1F1F1F"/>
                </a:solidFill>
                <a:effectLst/>
                <a:highlight>
                  <a:srgbClr val="FFFFFF"/>
                </a:highlight>
                <a:latin typeface="Google Sans"/>
              </a:rPr>
              <a:t>Online Services: Accessing government forms, licenses, and permits electronically.</a:t>
            </a:r>
          </a:p>
          <a:p>
            <a:pPr marL="742950" lvl="1" indent="-285750" algn="l">
              <a:lnSpc>
                <a:spcPct val="100000"/>
              </a:lnSpc>
              <a:spcAft>
                <a:spcPts val="300"/>
              </a:spcAft>
              <a:buFont typeface="Arial" panose="020B0604020202020204" pitchFamily="34" charset="0"/>
              <a:buChar char="•"/>
            </a:pPr>
            <a:r>
              <a:rPr lang="en-US" sz="1600" b="0" i="0">
                <a:solidFill>
                  <a:srgbClr val="1F1F1F"/>
                </a:solidFill>
                <a:effectLst/>
                <a:highlight>
                  <a:srgbClr val="FFFFFF"/>
                </a:highlight>
                <a:latin typeface="Google Sans"/>
              </a:rPr>
              <a:t>E-voting: Secure online voting systems.</a:t>
            </a:r>
          </a:p>
          <a:p>
            <a:pPr marL="742950" lvl="1" indent="-285750" algn="l">
              <a:lnSpc>
                <a:spcPct val="100000"/>
              </a:lnSpc>
              <a:spcAft>
                <a:spcPts val="300"/>
              </a:spcAft>
              <a:buFont typeface="Arial" panose="020B0604020202020204" pitchFamily="34" charset="0"/>
              <a:buChar char="•"/>
            </a:pPr>
            <a:r>
              <a:rPr lang="en-US" sz="1600" b="0" i="0">
                <a:solidFill>
                  <a:srgbClr val="1F1F1F"/>
                </a:solidFill>
                <a:effectLst/>
                <a:highlight>
                  <a:srgbClr val="FFFFFF"/>
                </a:highlight>
                <a:latin typeface="Google Sans"/>
              </a:rPr>
              <a:t>Citizen Engagement: Platforms for citizens to interact with government and provide feedback.</a:t>
            </a:r>
          </a:p>
          <a:p>
            <a:pPr marL="742950" lvl="1" indent="-285750" algn="l">
              <a:lnSpc>
                <a:spcPct val="100000"/>
              </a:lnSpc>
              <a:spcAft>
                <a:spcPts val="300"/>
              </a:spcAft>
              <a:buFont typeface="Arial" panose="020B0604020202020204" pitchFamily="34" charset="0"/>
              <a:buChar char="•"/>
            </a:pPr>
            <a:r>
              <a:rPr lang="en-US" sz="1600" b="0" i="0">
                <a:solidFill>
                  <a:srgbClr val="1F1F1F"/>
                </a:solidFill>
                <a:effectLst/>
                <a:highlight>
                  <a:srgbClr val="FFFFFF"/>
                </a:highlight>
                <a:latin typeface="Google Sans"/>
              </a:rPr>
              <a:t>Transparency: Public access to government data and information.</a:t>
            </a:r>
          </a:p>
          <a:p>
            <a:pPr algn="l">
              <a:lnSpc>
                <a:spcPct val="100000"/>
              </a:lnSpc>
              <a:spcBef>
                <a:spcPts val="300"/>
              </a:spcBef>
              <a:spcAft>
                <a:spcPts val="300"/>
              </a:spcAft>
              <a:buFont typeface="Arial" panose="020B0604020202020204" pitchFamily="34" charset="0"/>
              <a:buChar char="•"/>
            </a:pPr>
            <a:r>
              <a:rPr lang="en-US" sz="1600" b="1" i="0">
                <a:solidFill>
                  <a:srgbClr val="1F1F1F"/>
                </a:solidFill>
                <a:effectLst/>
                <a:highlight>
                  <a:srgbClr val="FFFFFF"/>
                </a:highlight>
                <a:latin typeface="Google Sans"/>
              </a:rPr>
              <a:t>Types of E-governance:</a:t>
            </a:r>
          </a:p>
          <a:p>
            <a:pPr marL="205740" lvl="1" indent="0">
              <a:lnSpc>
                <a:spcPct val="100000"/>
              </a:lnSpc>
              <a:spcAft>
                <a:spcPts val="300"/>
              </a:spcAft>
              <a:buNone/>
            </a:pPr>
            <a:r>
              <a:rPr lang="en-US" sz="1600" b="0" i="0">
                <a:solidFill>
                  <a:srgbClr val="1F1F1F"/>
                </a:solidFill>
                <a:effectLst/>
                <a:highlight>
                  <a:srgbClr val="FFFFFF"/>
                </a:highlight>
                <a:latin typeface="Google Sans"/>
              </a:rPr>
              <a:t>E-governance utilizes technology to improve communication and service delivery between various entities. four main types of E-governance interactions are as follows</a:t>
            </a:r>
            <a:endParaRPr lang="en-US" sz="1600" b="1">
              <a:solidFill>
                <a:srgbClr val="1F1F1F"/>
              </a:solidFill>
              <a:highlight>
                <a:srgbClr val="FFFFFF"/>
              </a:highlight>
              <a:latin typeface="Google Sans"/>
            </a:endParaRPr>
          </a:p>
          <a:p>
            <a:pPr marL="742950" lvl="1" indent="-285750" algn="l">
              <a:lnSpc>
                <a:spcPct val="100000"/>
              </a:lnSpc>
              <a:spcAft>
                <a:spcPts val="300"/>
              </a:spcAft>
              <a:buFont typeface="Arial" panose="020B0604020202020204" pitchFamily="34" charset="0"/>
              <a:buChar char="•"/>
            </a:pPr>
            <a:r>
              <a:rPr lang="en-US" sz="1600" b="1" i="0">
                <a:solidFill>
                  <a:srgbClr val="1F1F1F"/>
                </a:solidFill>
                <a:effectLst/>
                <a:highlight>
                  <a:srgbClr val="FFFFFF"/>
                </a:highlight>
                <a:latin typeface="Google Sans"/>
              </a:rPr>
              <a:t>Government to Citizen (G2C):</a:t>
            </a:r>
            <a:endParaRPr lang="en-US" sz="1600">
              <a:solidFill>
                <a:srgbClr val="1F1F1F"/>
              </a:solidFill>
              <a:highlight>
                <a:srgbClr val="FFFFFF"/>
              </a:highlight>
              <a:latin typeface="Google Sans"/>
            </a:endParaRPr>
          </a:p>
          <a:p>
            <a:pPr marL="742950" lvl="1" indent="-285750" algn="l">
              <a:lnSpc>
                <a:spcPct val="100000"/>
              </a:lnSpc>
              <a:spcAft>
                <a:spcPts val="300"/>
              </a:spcAft>
              <a:buFont typeface="Arial" panose="020B0604020202020204" pitchFamily="34" charset="0"/>
              <a:buChar char="•"/>
            </a:pPr>
            <a:r>
              <a:rPr lang="en-US" sz="1600" b="1" i="0">
                <a:solidFill>
                  <a:srgbClr val="1F1F1F"/>
                </a:solidFill>
                <a:effectLst/>
                <a:highlight>
                  <a:srgbClr val="FFFFFF"/>
                </a:highlight>
                <a:latin typeface="Google Sans"/>
              </a:rPr>
              <a:t>Government to Business (G2B):</a:t>
            </a:r>
          </a:p>
          <a:p>
            <a:pPr marL="742950" lvl="1" indent="-285750" algn="l">
              <a:lnSpc>
                <a:spcPct val="100000"/>
              </a:lnSpc>
              <a:spcAft>
                <a:spcPts val="300"/>
              </a:spcAft>
              <a:buFont typeface="Arial" panose="020B0604020202020204" pitchFamily="34" charset="0"/>
              <a:buChar char="•"/>
            </a:pPr>
            <a:r>
              <a:rPr lang="en-US" sz="1600" b="1" i="0">
                <a:solidFill>
                  <a:srgbClr val="1F1F1F"/>
                </a:solidFill>
                <a:effectLst/>
                <a:highlight>
                  <a:srgbClr val="FFFFFF"/>
                </a:highlight>
                <a:latin typeface="Google Sans"/>
              </a:rPr>
              <a:t>Government to Government (G2G):</a:t>
            </a:r>
            <a:endParaRPr lang="en-US" sz="1600" b="1">
              <a:solidFill>
                <a:srgbClr val="1F1F1F"/>
              </a:solidFill>
              <a:highlight>
                <a:srgbClr val="FFFFFF"/>
              </a:highlight>
              <a:latin typeface="Google Sans"/>
            </a:endParaRPr>
          </a:p>
          <a:p>
            <a:pPr marL="742950" lvl="1" indent="-285750" algn="l">
              <a:lnSpc>
                <a:spcPct val="100000"/>
              </a:lnSpc>
              <a:spcAft>
                <a:spcPts val="300"/>
              </a:spcAft>
              <a:buFont typeface="Arial" panose="020B0604020202020204" pitchFamily="34" charset="0"/>
              <a:buChar char="•"/>
            </a:pPr>
            <a:r>
              <a:rPr lang="en-US" sz="1600" b="1" i="0">
                <a:solidFill>
                  <a:srgbClr val="1F1F1F"/>
                </a:solidFill>
                <a:effectLst/>
                <a:highlight>
                  <a:srgbClr val="FFFFFF"/>
                </a:highlight>
                <a:latin typeface="Google Sans"/>
              </a:rPr>
              <a:t>Government to Employee (G2E):</a:t>
            </a:r>
            <a:endParaRPr lang="en-US" sz="1600">
              <a:solidFill>
                <a:srgbClr val="1F1F1F"/>
              </a:solidFill>
              <a:highlight>
                <a:srgbClr val="FFFFFF"/>
              </a:highlight>
              <a:latin typeface="Google Sans"/>
            </a:endParaRPr>
          </a:p>
        </p:txBody>
      </p:sp>
    </p:spTree>
    <p:extLst>
      <p:ext uri="{BB962C8B-B14F-4D97-AF65-F5344CB8AC3E}">
        <p14:creationId xmlns:p14="http://schemas.microsoft.com/office/powerpoint/2010/main" val="421891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E-governance</a:t>
            </a:r>
            <a:endParaRPr lang="en" sz="2400" dirty="0"/>
          </a:p>
        </p:txBody>
      </p:sp>
      <p:sp>
        <p:nvSpPr>
          <p:cNvPr id="8" name="Content Placeholder 7">
            <a:extLst>
              <a:ext uri="{FF2B5EF4-FFF2-40B4-BE49-F238E27FC236}">
                <a16:creationId xmlns:a16="http://schemas.microsoft.com/office/drawing/2014/main" id="{22AD5503-B2C4-7A84-33F6-ED2E6DAD1108}"/>
              </a:ext>
            </a:extLst>
          </p:cNvPr>
          <p:cNvSpPr>
            <a:spLocks noGrp="1"/>
          </p:cNvSpPr>
          <p:nvPr>
            <p:ph idx="1"/>
          </p:nvPr>
        </p:nvSpPr>
        <p:spPr>
          <a:xfrm>
            <a:off x="571500" y="631801"/>
            <a:ext cx="7886700" cy="4343400"/>
          </a:xfrm>
        </p:spPr>
        <p:txBody>
          <a:bodyPr>
            <a:noAutofit/>
          </a:bodyPr>
          <a:lstStyle/>
          <a:p>
            <a:pPr marL="0" indent="0" algn="l">
              <a:lnSpc>
                <a:spcPct val="100000"/>
              </a:lnSpc>
              <a:spcBef>
                <a:spcPts val="300"/>
              </a:spcBef>
              <a:spcAft>
                <a:spcPts val="300"/>
              </a:spcAft>
              <a:buNone/>
            </a:pPr>
            <a:r>
              <a:rPr lang="en-US" b="1" i="0">
                <a:solidFill>
                  <a:srgbClr val="1F1F1F"/>
                </a:solidFill>
                <a:effectLst/>
                <a:highlight>
                  <a:srgbClr val="FFFFFF"/>
                </a:highlight>
                <a:latin typeface="Google Sans"/>
              </a:rPr>
              <a:t>1. Government to Citizen (G2C):</a:t>
            </a:r>
            <a:endParaRPr lang="en-US" b="0" i="0">
              <a:solidFill>
                <a:srgbClr val="1F1F1F"/>
              </a:solidFill>
              <a:effectLst/>
              <a:highlight>
                <a:srgbClr val="FFFFFF"/>
              </a:highlight>
              <a:latin typeface="Google Sans"/>
            </a:endParaRPr>
          </a:p>
          <a:p>
            <a:pPr marL="0" indent="0" algn="l">
              <a:lnSpc>
                <a:spcPct val="100000"/>
              </a:lnSpc>
              <a:spcBef>
                <a:spcPts val="300"/>
              </a:spcBef>
              <a:spcAft>
                <a:spcPts val="300"/>
              </a:spcAft>
              <a:buNone/>
            </a:pPr>
            <a:r>
              <a:rPr lang="en-US" b="0" i="0">
                <a:solidFill>
                  <a:srgbClr val="1F1F1F"/>
                </a:solidFill>
                <a:effectLst/>
                <a:highlight>
                  <a:srgbClr val="FFFFFF"/>
                </a:highlight>
                <a:latin typeface="Google Sans"/>
              </a:rPr>
              <a:t>This is the most common type of e-governance, focusing on delivering government services to citizens electronically. It aims to make interacting with the government more convenient, efficient, and transparent. </a:t>
            </a:r>
          </a:p>
          <a:p>
            <a:pPr marL="205740" lvl="1" indent="0">
              <a:lnSpc>
                <a:spcPct val="100000"/>
              </a:lnSpc>
              <a:spcBef>
                <a:spcPts val="100"/>
              </a:spcBef>
              <a:spcAft>
                <a:spcPts val="100"/>
              </a:spcAft>
              <a:buNone/>
            </a:pPr>
            <a:r>
              <a:rPr lang="en-US" b="1" i="0">
                <a:solidFill>
                  <a:srgbClr val="1F1F1F"/>
                </a:solidFill>
                <a:effectLst/>
                <a:highlight>
                  <a:srgbClr val="FFFFFF"/>
                </a:highlight>
                <a:latin typeface="Google Sans"/>
              </a:rPr>
              <a:t>Examples:</a:t>
            </a:r>
            <a:endParaRPr lang="en-US" b="0" i="0">
              <a:solidFill>
                <a:srgbClr val="1F1F1F"/>
              </a:solidFill>
              <a:effectLst/>
              <a:highlight>
                <a:srgbClr val="FFFFFF"/>
              </a:highlight>
              <a:latin typeface="Google Sans"/>
            </a:endParaRPr>
          </a:p>
          <a:p>
            <a:pPr marL="742950" lvl="1" indent="-285750" algn="l">
              <a:lnSpc>
                <a:spcPct val="100000"/>
              </a:lnSpc>
              <a:spcBef>
                <a:spcPts val="100"/>
              </a:spcBef>
              <a:spcAft>
                <a:spcPts val="100"/>
              </a:spcAft>
              <a:buFont typeface="Arial" panose="020B0604020202020204" pitchFamily="34" charset="0"/>
              <a:buChar char="•"/>
            </a:pPr>
            <a:r>
              <a:rPr lang="en-US" b="0" i="0">
                <a:solidFill>
                  <a:srgbClr val="1F1F1F"/>
                </a:solidFill>
                <a:effectLst/>
                <a:highlight>
                  <a:srgbClr val="FFFFFF"/>
                </a:highlight>
                <a:latin typeface="Google Sans"/>
              </a:rPr>
              <a:t>Online portals for applying for licenses, permits, or social benefits.</a:t>
            </a:r>
          </a:p>
          <a:p>
            <a:pPr marL="742950" lvl="1" indent="-285750" algn="l">
              <a:lnSpc>
                <a:spcPct val="100000"/>
              </a:lnSpc>
              <a:spcBef>
                <a:spcPts val="100"/>
              </a:spcBef>
              <a:spcAft>
                <a:spcPts val="100"/>
              </a:spcAft>
              <a:buFont typeface="Arial" panose="020B0604020202020204" pitchFamily="34" charset="0"/>
              <a:buChar char="•"/>
            </a:pPr>
            <a:r>
              <a:rPr lang="en-US" b="0" i="0">
                <a:solidFill>
                  <a:srgbClr val="1F1F1F"/>
                </a:solidFill>
                <a:effectLst/>
                <a:highlight>
                  <a:srgbClr val="FFFFFF"/>
                </a:highlight>
                <a:latin typeface="Google Sans"/>
              </a:rPr>
              <a:t>E-filing of taxes.</a:t>
            </a:r>
          </a:p>
          <a:p>
            <a:pPr marL="742950" lvl="1" indent="-285750" algn="l">
              <a:lnSpc>
                <a:spcPct val="100000"/>
              </a:lnSpc>
              <a:spcBef>
                <a:spcPts val="100"/>
              </a:spcBef>
              <a:spcAft>
                <a:spcPts val="100"/>
              </a:spcAft>
              <a:buFont typeface="Arial" panose="020B0604020202020204" pitchFamily="34" charset="0"/>
              <a:buChar char="•"/>
            </a:pPr>
            <a:r>
              <a:rPr lang="en-US" b="0" i="0">
                <a:solidFill>
                  <a:srgbClr val="1F1F1F"/>
                </a:solidFill>
                <a:effectLst/>
                <a:highlight>
                  <a:srgbClr val="FFFFFF"/>
                </a:highlight>
                <a:latin typeface="Google Sans"/>
              </a:rPr>
              <a:t>Online bill payments for utilities or traffic violations.</a:t>
            </a:r>
          </a:p>
          <a:p>
            <a:pPr marL="742950" lvl="1" indent="-285750" algn="l">
              <a:lnSpc>
                <a:spcPct val="100000"/>
              </a:lnSpc>
              <a:spcBef>
                <a:spcPts val="100"/>
              </a:spcBef>
              <a:spcAft>
                <a:spcPts val="100"/>
              </a:spcAft>
              <a:buFont typeface="Arial" panose="020B0604020202020204" pitchFamily="34" charset="0"/>
              <a:buChar char="•"/>
            </a:pPr>
            <a:r>
              <a:rPr lang="en-US" b="0" i="0">
                <a:solidFill>
                  <a:srgbClr val="1F1F1F"/>
                </a:solidFill>
                <a:effectLst/>
                <a:highlight>
                  <a:srgbClr val="FFFFFF"/>
                </a:highlight>
                <a:latin typeface="Google Sans"/>
              </a:rPr>
              <a:t>Public information dissemination websites.</a:t>
            </a:r>
          </a:p>
          <a:p>
            <a:pPr marL="0" indent="0" algn="l">
              <a:lnSpc>
                <a:spcPct val="100000"/>
              </a:lnSpc>
              <a:spcBef>
                <a:spcPts val="300"/>
              </a:spcBef>
              <a:spcAft>
                <a:spcPts val="300"/>
              </a:spcAft>
              <a:buNone/>
            </a:pPr>
            <a:r>
              <a:rPr lang="en-US" b="1" i="0">
                <a:solidFill>
                  <a:srgbClr val="1F1F1F"/>
                </a:solidFill>
                <a:effectLst/>
                <a:highlight>
                  <a:srgbClr val="FFFFFF"/>
                </a:highlight>
                <a:latin typeface="Google Sans"/>
              </a:rPr>
              <a:t>2. Government to Business (G2B):</a:t>
            </a:r>
            <a:endParaRPr lang="en-US" b="0" i="0">
              <a:solidFill>
                <a:srgbClr val="1F1F1F"/>
              </a:solidFill>
              <a:effectLst/>
              <a:highlight>
                <a:srgbClr val="FFFFFF"/>
              </a:highlight>
              <a:latin typeface="Google Sans"/>
            </a:endParaRPr>
          </a:p>
          <a:p>
            <a:pPr marL="0" indent="0" algn="l">
              <a:lnSpc>
                <a:spcPct val="100000"/>
              </a:lnSpc>
              <a:spcBef>
                <a:spcPts val="300"/>
              </a:spcBef>
              <a:spcAft>
                <a:spcPts val="300"/>
              </a:spcAft>
              <a:buNone/>
            </a:pPr>
            <a:r>
              <a:rPr lang="en-US" b="0" i="0">
                <a:solidFill>
                  <a:srgbClr val="1F1F1F"/>
                </a:solidFill>
                <a:effectLst/>
                <a:highlight>
                  <a:srgbClr val="FFFFFF"/>
                </a:highlight>
                <a:latin typeface="Google Sans"/>
              </a:rPr>
              <a:t>G2B focuses on streamlining interactions between the government and businesses. It facilitates electronic transactions and improves the efficiency of government processes for businesses.</a:t>
            </a:r>
          </a:p>
          <a:p>
            <a:pPr marL="205740" lvl="1" indent="0">
              <a:lnSpc>
                <a:spcPct val="100000"/>
              </a:lnSpc>
              <a:spcAft>
                <a:spcPts val="300"/>
              </a:spcAft>
              <a:buNone/>
            </a:pPr>
            <a:r>
              <a:rPr lang="en-US" b="1" i="0">
                <a:solidFill>
                  <a:srgbClr val="1F1F1F"/>
                </a:solidFill>
                <a:effectLst/>
                <a:highlight>
                  <a:srgbClr val="FFFFFF"/>
                </a:highlight>
                <a:latin typeface="Google Sans"/>
              </a:rPr>
              <a:t>Examples:</a:t>
            </a:r>
            <a:endParaRPr lang="en-US" b="0" i="0">
              <a:solidFill>
                <a:srgbClr val="1F1F1F"/>
              </a:solidFill>
              <a:effectLst/>
              <a:highlight>
                <a:srgbClr val="FFFFFF"/>
              </a:highlight>
              <a:latin typeface="Google Sans"/>
            </a:endParaRPr>
          </a:p>
          <a:p>
            <a:pPr marL="742950" lvl="1" indent="-285750" algn="l">
              <a:lnSpc>
                <a:spcPct val="100000"/>
              </a:lnSpc>
              <a:spcBef>
                <a:spcPts val="100"/>
              </a:spcBef>
              <a:spcAft>
                <a:spcPts val="100"/>
              </a:spcAft>
              <a:buFont typeface="Arial" panose="020B0604020202020204" pitchFamily="34" charset="0"/>
              <a:buChar char="•"/>
            </a:pPr>
            <a:r>
              <a:rPr lang="en-US" b="0" i="0">
                <a:solidFill>
                  <a:srgbClr val="1F1F1F"/>
                </a:solidFill>
                <a:effectLst/>
                <a:highlight>
                  <a:srgbClr val="FFFFFF"/>
                </a:highlight>
                <a:latin typeface="Google Sans"/>
              </a:rPr>
              <a:t>Online portals for submitting business registrations, tenders, and tax returns.</a:t>
            </a:r>
          </a:p>
          <a:p>
            <a:pPr marL="742950" lvl="1" indent="-285750" algn="l">
              <a:lnSpc>
                <a:spcPct val="100000"/>
              </a:lnSpc>
              <a:spcBef>
                <a:spcPts val="100"/>
              </a:spcBef>
              <a:spcAft>
                <a:spcPts val="100"/>
              </a:spcAft>
              <a:buFont typeface="Arial" panose="020B0604020202020204" pitchFamily="34" charset="0"/>
              <a:buChar char="•"/>
            </a:pPr>
            <a:r>
              <a:rPr lang="en-US" b="0" i="0">
                <a:solidFill>
                  <a:srgbClr val="1F1F1F"/>
                </a:solidFill>
                <a:effectLst/>
                <a:highlight>
                  <a:srgbClr val="FFFFFF"/>
                </a:highlight>
                <a:latin typeface="Google Sans"/>
              </a:rPr>
              <a:t>Electronic procurement systems for government contracts.</a:t>
            </a:r>
          </a:p>
          <a:p>
            <a:pPr marL="742950" lvl="1" indent="-285750" algn="l">
              <a:lnSpc>
                <a:spcPct val="100000"/>
              </a:lnSpc>
              <a:spcBef>
                <a:spcPts val="100"/>
              </a:spcBef>
              <a:spcAft>
                <a:spcPts val="100"/>
              </a:spcAft>
              <a:buFont typeface="Arial" panose="020B0604020202020204" pitchFamily="34" charset="0"/>
              <a:buChar char="•"/>
            </a:pPr>
            <a:r>
              <a:rPr lang="en-US" b="0" i="0">
                <a:solidFill>
                  <a:srgbClr val="1F1F1F"/>
                </a:solidFill>
                <a:effectLst/>
                <a:highlight>
                  <a:srgbClr val="FFFFFF"/>
                </a:highlight>
                <a:latin typeface="Google Sans"/>
              </a:rPr>
              <a:t>Business licensing and permit applications through online platforms.</a:t>
            </a:r>
          </a:p>
          <a:p>
            <a:pPr marL="742950" lvl="1" indent="-285750" algn="l">
              <a:lnSpc>
                <a:spcPct val="100000"/>
              </a:lnSpc>
              <a:spcBef>
                <a:spcPts val="100"/>
              </a:spcBef>
              <a:spcAft>
                <a:spcPts val="100"/>
              </a:spcAft>
              <a:buFont typeface="Arial" panose="020B0604020202020204" pitchFamily="34" charset="0"/>
              <a:buChar char="•"/>
            </a:pPr>
            <a:r>
              <a:rPr lang="en-US" b="0" i="0">
                <a:solidFill>
                  <a:srgbClr val="1F1F1F"/>
                </a:solidFill>
                <a:effectLst/>
                <a:highlight>
                  <a:srgbClr val="FFFFFF"/>
                </a:highlight>
                <a:latin typeface="Google Sans"/>
              </a:rPr>
              <a:t>Access to government data and statistics for business analysis.</a:t>
            </a:r>
            <a:endParaRPr lang="en-US" sz="1600">
              <a:solidFill>
                <a:srgbClr val="1F1F1F"/>
              </a:solidFill>
              <a:highlight>
                <a:srgbClr val="FFFFFF"/>
              </a:highlight>
              <a:latin typeface="Google Sans"/>
            </a:endParaRPr>
          </a:p>
        </p:txBody>
      </p:sp>
    </p:spTree>
    <p:extLst>
      <p:ext uri="{BB962C8B-B14F-4D97-AF65-F5344CB8AC3E}">
        <p14:creationId xmlns:p14="http://schemas.microsoft.com/office/powerpoint/2010/main" val="9960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E-governance</a:t>
            </a:r>
            <a:endParaRPr lang="en" sz="2400" dirty="0"/>
          </a:p>
        </p:txBody>
      </p:sp>
      <p:sp>
        <p:nvSpPr>
          <p:cNvPr id="8" name="Content Placeholder 7">
            <a:extLst>
              <a:ext uri="{FF2B5EF4-FFF2-40B4-BE49-F238E27FC236}">
                <a16:creationId xmlns:a16="http://schemas.microsoft.com/office/drawing/2014/main" id="{22AD5503-B2C4-7A84-33F6-ED2E6DAD1108}"/>
              </a:ext>
            </a:extLst>
          </p:cNvPr>
          <p:cNvSpPr>
            <a:spLocks noGrp="1"/>
          </p:cNvSpPr>
          <p:nvPr>
            <p:ph idx="1"/>
          </p:nvPr>
        </p:nvSpPr>
        <p:spPr>
          <a:xfrm>
            <a:off x="481047" y="590550"/>
            <a:ext cx="7888986" cy="4552950"/>
          </a:xfrm>
        </p:spPr>
        <p:txBody>
          <a:bodyPr>
            <a:noAutofit/>
          </a:bodyPr>
          <a:lstStyle/>
          <a:p>
            <a:pPr marL="0" indent="0" algn="l">
              <a:lnSpc>
                <a:spcPct val="100000"/>
              </a:lnSpc>
              <a:spcBef>
                <a:spcPts val="100"/>
              </a:spcBef>
              <a:spcAft>
                <a:spcPts val="100"/>
              </a:spcAft>
              <a:buNone/>
            </a:pPr>
            <a:r>
              <a:rPr lang="en-US" sz="1600" b="1" i="0">
                <a:solidFill>
                  <a:srgbClr val="1F1F1F"/>
                </a:solidFill>
                <a:effectLst/>
                <a:highlight>
                  <a:srgbClr val="FFFFFF"/>
                </a:highlight>
                <a:latin typeface="Google Sans"/>
              </a:rPr>
              <a:t>3. Government to Government (G2G):</a:t>
            </a:r>
            <a:endParaRPr lang="en-US" sz="1600" b="0" i="0">
              <a:solidFill>
                <a:srgbClr val="1F1F1F"/>
              </a:solidFill>
              <a:effectLst/>
              <a:highlight>
                <a:srgbClr val="FFFFFF"/>
              </a:highlight>
              <a:latin typeface="Google Sans"/>
            </a:endParaRPr>
          </a:p>
          <a:p>
            <a:pPr marL="0" indent="0" algn="l">
              <a:lnSpc>
                <a:spcPct val="100000"/>
              </a:lnSpc>
              <a:spcBef>
                <a:spcPts val="300"/>
              </a:spcBef>
              <a:spcAft>
                <a:spcPts val="300"/>
              </a:spcAft>
              <a:buNone/>
            </a:pPr>
            <a:r>
              <a:rPr lang="en-US" sz="1600" b="0" i="0">
                <a:solidFill>
                  <a:srgbClr val="1F1F1F"/>
                </a:solidFill>
                <a:effectLst/>
                <a:highlight>
                  <a:srgbClr val="FFFFFF"/>
                </a:highlight>
                <a:latin typeface="Google Sans"/>
              </a:rPr>
              <a:t>This type of e-governance involves electronic interaction and data exchange between different government agencies and departments. It promotes collaboration, improves efficiency, and reduces administrative burdens.</a:t>
            </a:r>
          </a:p>
          <a:p>
            <a:pPr marL="205740" lvl="1" indent="0">
              <a:lnSpc>
                <a:spcPct val="100000"/>
              </a:lnSpc>
              <a:spcBef>
                <a:spcPts val="100"/>
              </a:spcBef>
              <a:spcAft>
                <a:spcPts val="100"/>
              </a:spcAft>
              <a:buNone/>
            </a:pPr>
            <a:r>
              <a:rPr lang="en-US" sz="1400" b="1" i="0">
                <a:solidFill>
                  <a:srgbClr val="1F1F1F"/>
                </a:solidFill>
                <a:effectLst/>
                <a:highlight>
                  <a:srgbClr val="FFFFFF"/>
                </a:highlight>
                <a:latin typeface="Google Sans"/>
              </a:rPr>
              <a:t>Examples:</a:t>
            </a:r>
            <a:endParaRPr lang="en-US" sz="1400" b="0" i="0">
              <a:solidFill>
                <a:srgbClr val="1F1F1F"/>
              </a:solidFill>
              <a:effectLst/>
              <a:highlight>
                <a:srgbClr val="FFFFFF"/>
              </a:highlight>
              <a:latin typeface="Google Sans"/>
            </a:endParaRPr>
          </a:p>
          <a:p>
            <a:pPr marL="742950" lvl="1" indent="-285750" algn="l">
              <a:lnSpc>
                <a:spcPct val="100000"/>
              </a:lnSpc>
              <a:spcBef>
                <a:spcPts val="100"/>
              </a:spcBef>
              <a:spcAft>
                <a:spcPts val="100"/>
              </a:spcAft>
              <a:buFont typeface="Arial" panose="020B0604020202020204" pitchFamily="34" charset="0"/>
              <a:buChar char="•"/>
            </a:pPr>
            <a:r>
              <a:rPr lang="en-US" sz="1400" b="0" i="0">
                <a:solidFill>
                  <a:srgbClr val="1F1F1F"/>
                </a:solidFill>
                <a:effectLst/>
                <a:highlight>
                  <a:srgbClr val="FFFFFF"/>
                </a:highlight>
                <a:latin typeface="Google Sans"/>
              </a:rPr>
              <a:t>Sharing information and resources between government agencies.</a:t>
            </a:r>
          </a:p>
          <a:p>
            <a:pPr marL="742950" lvl="1" indent="-285750" algn="l">
              <a:lnSpc>
                <a:spcPct val="100000"/>
              </a:lnSpc>
              <a:spcBef>
                <a:spcPts val="100"/>
              </a:spcBef>
              <a:spcAft>
                <a:spcPts val="100"/>
              </a:spcAft>
              <a:buFont typeface="Arial" panose="020B0604020202020204" pitchFamily="34" charset="0"/>
              <a:buChar char="•"/>
            </a:pPr>
            <a:r>
              <a:rPr lang="en-US" sz="1400" b="0" i="0">
                <a:solidFill>
                  <a:srgbClr val="1F1F1F"/>
                </a:solidFill>
                <a:effectLst/>
                <a:highlight>
                  <a:srgbClr val="FFFFFF"/>
                </a:highlight>
                <a:latin typeface="Google Sans"/>
              </a:rPr>
              <a:t>Online collaboration platforms for joint projects.</a:t>
            </a:r>
          </a:p>
          <a:p>
            <a:pPr marL="742950" lvl="1" indent="-285750" algn="l">
              <a:lnSpc>
                <a:spcPct val="100000"/>
              </a:lnSpc>
              <a:spcBef>
                <a:spcPts val="100"/>
              </a:spcBef>
              <a:spcAft>
                <a:spcPts val="100"/>
              </a:spcAft>
              <a:buFont typeface="Arial" panose="020B0604020202020204" pitchFamily="34" charset="0"/>
              <a:buChar char="•"/>
            </a:pPr>
            <a:r>
              <a:rPr lang="en-US" sz="1400" b="0" i="0">
                <a:solidFill>
                  <a:srgbClr val="1F1F1F"/>
                </a:solidFill>
                <a:effectLst/>
                <a:highlight>
                  <a:srgbClr val="FFFFFF"/>
                </a:highlight>
                <a:latin typeface="Google Sans"/>
              </a:rPr>
              <a:t>Standardizing data formats and communication protocols across government entities.</a:t>
            </a:r>
          </a:p>
          <a:p>
            <a:pPr marL="742950" lvl="1" indent="-285750" algn="l">
              <a:lnSpc>
                <a:spcPct val="100000"/>
              </a:lnSpc>
              <a:spcBef>
                <a:spcPts val="100"/>
              </a:spcBef>
              <a:spcAft>
                <a:spcPts val="100"/>
              </a:spcAft>
              <a:buFont typeface="Arial" panose="020B0604020202020204" pitchFamily="34" charset="0"/>
              <a:buChar char="•"/>
            </a:pPr>
            <a:r>
              <a:rPr lang="en-US" sz="1400" b="0" i="0">
                <a:solidFill>
                  <a:srgbClr val="1F1F1F"/>
                </a:solidFill>
                <a:effectLst/>
                <a:highlight>
                  <a:srgbClr val="FFFFFF"/>
                </a:highlight>
                <a:latin typeface="Google Sans"/>
              </a:rPr>
              <a:t>Inter-governmental e-procurement systems.</a:t>
            </a:r>
          </a:p>
          <a:p>
            <a:pPr marL="0" indent="0" algn="l">
              <a:lnSpc>
                <a:spcPct val="100000"/>
              </a:lnSpc>
              <a:spcBef>
                <a:spcPts val="100"/>
              </a:spcBef>
              <a:spcAft>
                <a:spcPts val="100"/>
              </a:spcAft>
              <a:buNone/>
            </a:pPr>
            <a:r>
              <a:rPr lang="en-US" sz="1600" b="1" i="0">
                <a:solidFill>
                  <a:srgbClr val="1F1F1F"/>
                </a:solidFill>
                <a:effectLst/>
                <a:highlight>
                  <a:srgbClr val="FFFFFF"/>
                </a:highlight>
                <a:latin typeface="Google Sans"/>
              </a:rPr>
              <a:t>4. Government to Employee (G2E):</a:t>
            </a:r>
            <a:endParaRPr lang="en-US" sz="1600" b="0" i="0">
              <a:solidFill>
                <a:srgbClr val="1F1F1F"/>
              </a:solidFill>
              <a:effectLst/>
              <a:highlight>
                <a:srgbClr val="FFFFFF"/>
              </a:highlight>
              <a:latin typeface="Google Sans"/>
            </a:endParaRPr>
          </a:p>
          <a:p>
            <a:pPr marL="0" indent="0" algn="l">
              <a:lnSpc>
                <a:spcPct val="100000"/>
              </a:lnSpc>
              <a:spcBef>
                <a:spcPts val="300"/>
              </a:spcBef>
              <a:spcAft>
                <a:spcPts val="300"/>
              </a:spcAft>
              <a:buNone/>
            </a:pPr>
            <a:r>
              <a:rPr lang="en-US" sz="1600" b="0" i="0">
                <a:solidFill>
                  <a:srgbClr val="1F1F1F"/>
                </a:solidFill>
                <a:effectLst/>
                <a:highlight>
                  <a:srgbClr val="FFFFFF"/>
                </a:highlight>
                <a:latin typeface="Google Sans"/>
              </a:rPr>
              <a:t>G2E refers to the use of technology to manage internal government operations and communication with employees. It can improve efficiency, transparency, and employee engagement within government agencies.</a:t>
            </a:r>
          </a:p>
          <a:p>
            <a:pPr marL="205740" lvl="1" indent="0">
              <a:lnSpc>
                <a:spcPct val="100000"/>
              </a:lnSpc>
              <a:spcBef>
                <a:spcPts val="100"/>
              </a:spcBef>
              <a:spcAft>
                <a:spcPts val="100"/>
              </a:spcAft>
              <a:buNone/>
            </a:pPr>
            <a:r>
              <a:rPr lang="en-US" sz="1400" b="1" i="0">
                <a:solidFill>
                  <a:srgbClr val="1F1F1F"/>
                </a:solidFill>
                <a:effectLst/>
                <a:highlight>
                  <a:srgbClr val="FFFFFF"/>
                </a:highlight>
                <a:latin typeface="Google Sans"/>
              </a:rPr>
              <a:t>Examples:</a:t>
            </a:r>
            <a:endParaRPr lang="en-US" sz="1400" b="0" i="0">
              <a:solidFill>
                <a:srgbClr val="1F1F1F"/>
              </a:solidFill>
              <a:effectLst/>
              <a:highlight>
                <a:srgbClr val="FFFFFF"/>
              </a:highlight>
              <a:latin typeface="Google Sans"/>
            </a:endParaRPr>
          </a:p>
          <a:p>
            <a:pPr marL="742950" lvl="1" indent="-285750" algn="l">
              <a:lnSpc>
                <a:spcPct val="100000"/>
              </a:lnSpc>
              <a:spcBef>
                <a:spcPts val="100"/>
              </a:spcBef>
              <a:spcAft>
                <a:spcPts val="100"/>
              </a:spcAft>
              <a:buFont typeface="Arial" panose="020B0604020202020204" pitchFamily="34" charset="0"/>
              <a:buChar char="•"/>
            </a:pPr>
            <a:r>
              <a:rPr lang="en-US" sz="1400" b="0" i="0">
                <a:solidFill>
                  <a:srgbClr val="1F1F1F"/>
                </a:solidFill>
                <a:effectLst/>
                <a:highlight>
                  <a:srgbClr val="FFFFFF"/>
                </a:highlight>
                <a:latin typeface="Google Sans"/>
              </a:rPr>
              <a:t>Online training and development programs for government employees.</a:t>
            </a:r>
          </a:p>
          <a:p>
            <a:pPr marL="742950" lvl="1" indent="-285750" algn="l">
              <a:lnSpc>
                <a:spcPct val="100000"/>
              </a:lnSpc>
              <a:spcBef>
                <a:spcPts val="100"/>
              </a:spcBef>
              <a:spcAft>
                <a:spcPts val="100"/>
              </a:spcAft>
              <a:buFont typeface="Arial" panose="020B0604020202020204" pitchFamily="34" charset="0"/>
              <a:buChar char="•"/>
            </a:pPr>
            <a:r>
              <a:rPr lang="en-US" sz="1400" b="0" i="0">
                <a:solidFill>
                  <a:srgbClr val="1F1F1F"/>
                </a:solidFill>
                <a:effectLst/>
                <a:highlight>
                  <a:srgbClr val="FFFFFF"/>
                </a:highlight>
                <a:latin typeface="Google Sans"/>
              </a:rPr>
              <a:t>Internal communication platforms for news announcements and policy updates.</a:t>
            </a:r>
          </a:p>
          <a:p>
            <a:pPr marL="742950" lvl="1" indent="-285750" algn="l">
              <a:lnSpc>
                <a:spcPct val="100000"/>
              </a:lnSpc>
              <a:spcBef>
                <a:spcPts val="100"/>
              </a:spcBef>
              <a:spcAft>
                <a:spcPts val="100"/>
              </a:spcAft>
              <a:buFont typeface="Arial" panose="020B0604020202020204" pitchFamily="34" charset="0"/>
              <a:buChar char="•"/>
            </a:pPr>
            <a:r>
              <a:rPr lang="en-US" sz="1400" b="0" i="0">
                <a:solidFill>
                  <a:srgbClr val="1F1F1F"/>
                </a:solidFill>
                <a:effectLst/>
                <a:highlight>
                  <a:srgbClr val="FFFFFF"/>
                </a:highlight>
                <a:latin typeface="Google Sans"/>
              </a:rPr>
              <a:t>Electronic document management systems for streamlining workflows.</a:t>
            </a:r>
          </a:p>
          <a:p>
            <a:pPr marL="742950" lvl="1" indent="-285750" algn="l">
              <a:lnSpc>
                <a:spcPct val="100000"/>
              </a:lnSpc>
              <a:spcBef>
                <a:spcPts val="100"/>
              </a:spcBef>
              <a:spcAft>
                <a:spcPts val="100"/>
              </a:spcAft>
              <a:buFont typeface="Arial" panose="020B0604020202020204" pitchFamily="34" charset="0"/>
              <a:buChar char="•"/>
            </a:pPr>
            <a:r>
              <a:rPr lang="en-US" sz="1400" b="0" i="0">
                <a:solidFill>
                  <a:srgbClr val="1F1F1F"/>
                </a:solidFill>
                <a:effectLst/>
                <a:highlight>
                  <a:srgbClr val="FFFFFF"/>
                </a:highlight>
                <a:latin typeface="Google Sans"/>
              </a:rPr>
              <a:t>Payroll and benefits administration through online portals.</a:t>
            </a:r>
          </a:p>
        </p:txBody>
      </p:sp>
    </p:spTree>
    <p:extLst>
      <p:ext uri="{BB962C8B-B14F-4D97-AF65-F5344CB8AC3E}">
        <p14:creationId xmlns:p14="http://schemas.microsoft.com/office/powerpoint/2010/main" val="420975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533399"/>
          </a:xfrm>
          <a:prstGeom prst="rect">
            <a:avLst/>
          </a:prstGeom>
        </p:spPr>
        <p:txBody>
          <a:bodyPr lIns="91425" tIns="91425" rIns="91425" bIns="91425" anchor="b" anchorCtr="0">
            <a:noAutofit/>
          </a:bodyPr>
          <a:lstStyle/>
          <a:p>
            <a:r>
              <a:rPr lang="en-US" sz="2400">
                <a:effectLst/>
              </a:rPr>
              <a:t>Intranet</a:t>
            </a:r>
            <a:endParaRPr lang="en" sz="2400" dirty="0"/>
          </a:p>
        </p:txBody>
      </p:sp>
      <p:sp>
        <p:nvSpPr>
          <p:cNvPr id="37" name="Shape 37"/>
          <p:cNvSpPr txBox="1">
            <a:spLocks noGrp="1"/>
          </p:cNvSpPr>
          <p:nvPr>
            <p:ph idx="1"/>
          </p:nvPr>
        </p:nvSpPr>
        <p:spPr>
          <a:xfrm>
            <a:off x="304800" y="666749"/>
            <a:ext cx="8229600" cy="4343399"/>
          </a:xfrm>
          <a:prstGeom prst="rect">
            <a:avLst/>
          </a:prstGeom>
        </p:spPr>
        <p:txBody>
          <a:bodyPr lIns="91425" tIns="91425" rIns="91425" bIns="91425" anchor="t" anchorCtr="0">
            <a:noAutofit/>
          </a:bodyPr>
          <a:lstStyle/>
          <a:p>
            <a:pPr marL="0" indent="0" algn="l">
              <a:lnSpc>
                <a:spcPct val="100000"/>
              </a:lnSpc>
              <a:spcBef>
                <a:spcPts val="300"/>
              </a:spcBef>
              <a:spcAft>
                <a:spcPts val="300"/>
              </a:spcAft>
              <a:buNone/>
            </a:pPr>
            <a:r>
              <a:rPr lang="en-US" sz="1800" b="0" i="0">
                <a:solidFill>
                  <a:srgbClr val="1F1F1F"/>
                </a:solidFill>
                <a:effectLst/>
                <a:latin typeface="Google Sans"/>
              </a:rPr>
              <a:t>Intranet and extranet are both private networks, but with key differences in who can access them:</a:t>
            </a:r>
          </a:p>
          <a:p>
            <a:pPr algn="l">
              <a:spcBef>
                <a:spcPts val="300"/>
              </a:spcBef>
              <a:spcAft>
                <a:spcPts val="300"/>
              </a:spcAft>
              <a:buFont typeface="Arial" panose="020B0604020202020204" pitchFamily="34" charset="0"/>
              <a:buChar char="•"/>
            </a:pPr>
            <a:r>
              <a:rPr lang="en-US" sz="1800" b="1" i="0">
                <a:solidFill>
                  <a:srgbClr val="1F1F1F"/>
                </a:solidFill>
                <a:effectLst/>
                <a:latin typeface="Google Sans"/>
              </a:rPr>
              <a:t>Intranet:</a:t>
            </a:r>
            <a:endParaRPr lang="en-US" sz="1800" b="0" i="0">
              <a:solidFill>
                <a:srgbClr val="1F1F1F"/>
              </a:solidFill>
              <a:effectLst/>
              <a:latin typeface="Google Sans"/>
            </a:endParaRPr>
          </a:p>
          <a:p>
            <a:pPr marL="742950" lvl="1" indent="-285750" algn="l">
              <a:spcAft>
                <a:spcPts val="300"/>
              </a:spcAft>
              <a:buFont typeface="Arial" panose="020B0604020202020204" pitchFamily="34" charset="0"/>
              <a:buChar char="•"/>
            </a:pPr>
            <a:r>
              <a:rPr lang="en-US" sz="1800" b="0" i="0">
                <a:solidFill>
                  <a:srgbClr val="1F1F1F"/>
                </a:solidFill>
                <a:effectLst/>
                <a:latin typeface="Google Sans"/>
              </a:rPr>
              <a:t>Internal network within an organization to share information, operational systems, or computing services.</a:t>
            </a:r>
          </a:p>
          <a:p>
            <a:pPr marL="742950" lvl="1" indent="-285750" algn="l">
              <a:spcAft>
                <a:spcPts val="300"/>
              </a:spcAft>
              <a:buFont typeface="Arial" panose="020B0604020202020204" pitchFamily="34" charset="0"/>
              <a:buChar char="•"/>
            </a:pPr>
            <a:r>
              <a:rPr lang="en-US" sz="1800" b="0" i="0">
                <a:solidFill>
                  <a:srgbClr val="1F1F1F"/>
                </a:solidFill>
                <a:effectLst/>
                <a:latin typeface="Google Sans"/>
              </a:rPr>
              <a:t>Think of it as a company's digital workplace.</a:t>
            </a:r>
          </a:p>
          <a:p>
            <a:pPr marL="742950" lvl="1" indent="-285750" algn="l">
              <a:spcAft>
                <a:spcPts val="300"/>
              </a:spcAft>
              <a:buFont typeface="Arial" panose="020B0604020202020204" pitchFamily="34" charset="0"/>
              <a:buChar char="•"/>
            </a:pPr>
            <a:r>
              <a:rPr lang="en-US" sz="1800" b="0" i="0">
                <a:solidFill>
                  <a:srgbClr val="1F1F1F"/>
                </a:solidFill>
                <a:effectLst/>
                <a:latin typeface="Google Sans"/>
              </a:rPr>
              <a:t>Highly secure with limited users.</a:t>
            </a:r>
          </a:p>
          <a:p>
            <a:pPr algn="l">
              <a:spcBef>
                <a:spcPts val="300"/>
              </a:spcBef>
              <a:spcAft>
                <a:spcPts val="300"/>
              </a:spcAft>
              <a:buFont typeface="Arial" panose="020B0604020202020204" pitchFamily="34" charset="0"/>
              <a:buChar char="•"/>
            </a:pPr>
            <a:r>
              <a:rPr lang="en-US" sz="1800" b="1" i="0">
                <a:solidFill>
                  <a:srgbClr val="1F1F1F"/>
                </a:solidFill>
                <a:effectLst/>
                <a:latin typeface="Google Sans"/>
              </a:rPr>
              <a:t>Extranet:</a:t>
            </a:r>
            <a:endParaRPr lang="en-US" sz="1800" b="0" i="0">
              <a:solidFill>
                <a:srgbClr val="1F1F1F"/>
              </a:solidFill>
              <a:effectLst/>
              <a:latin typeface="Google Sans"/>
            </a:endParaRPr>
          </a:p>
          <a:p>
            <a:pPr marL="742950" lvl="1" indent="-285750" algn="l">
              <a:spcAft>
                <a:spcPts val="300"/>
              </a:spcAft>
              <a:buFont typeface="Arial" panose="020B0604020202020204" pitchFamily="34" charset="0"/>
              <a:buChar char="•"/>
            </a:pPr>
            <a:r>
              <a:rPr lang="en-US" sz="1800" b="0" i="0">
                <a:solidFill>
                  <a:srgbClr val="1F1F1F"/>
                </a:solidFill>
                <a:effectLst/>
                <a:latin typeface="Google Sans"/>
              </a:rPr>
              <a:t>Extends the intranet to authorized external users like partners, vendors, or customers.</a:t>
            </a:r>
          </a:p>
          <a:p>
            <a:pPr marL="742950" lvl="1" indent="-285750" algn="l">
              <a:spcAft>
                <a:spcPts val="300"/>
              </a:spcAft>
              <a:buFont typeface="Arial" panose="020B0604020202020204" pitchFamily="34" charset="0"/>
              <a:buChar char="•"/>
            </a:pPr>
            <a:r>
              <a:rPr lang="en-US" sz="1800">
                <a:solidFill>
                  <a:srgbClr val="1F1F1F"/>
                </a:solidFill>
                <a:latin typeface="Google Sans"/>
              </a:rPr>
              <a:t>Extranet extend a private network onto the internet with special provisions for authentication, authorization and accounting.</a:t>
            </a:r>
            <a:endParaRPr lang="en-US" sz="1800" b="0" i="0">
              <a:solidFill>
                <a:srgbClr val="1F1F1F"/>
              </a:solidFill>
              <a:effectLst/>
              <a:latin typeface="Google Sans"/>
            </a:endParaRPr>
          </a:p>
          <a:p>
            <a:pPr marL="742950" lvl="1" indent="-285750" algn="l">
              <a:spcAft>
                <a:spcPts val="300"/>
              </a:spcAft>
              <a:buFont typeface="Arial" panose="020B0604020202020204" pitchFamily="34" charset="0"/>
              <a:buChar char="•"/>
            </a:pPr>
            <a:r>
              <a:rPr lang="en-US" sz="1800" b="0" i="0">
                <a:solidFill>
                  <a:srgbClr val="1F1F1F"/>
                </a:solidFill>
                <a:effectLst/>
                <a:latin typeface="Google Sans"/>
              </a:rPr>
              <a:t>Acts as a secure bridge between a company and its external contacts.</a:t>
            </a:r>
          </a:p>
          <a:p>
            <a:pPr marL="742950" lvl="1" indent="-285750" algn="l">
              <a:spcAft>
                <a:spcPts val="300"/>
              </a:spcAft>
              <a:buFont typeface="Arial" panose="020B0604020202020204" pitchFamily="34" charset="0"/>
              <a:buChar char="•"/>
            </a:pPr>
            <a:r>
              <a:rPr lang="en-US" sz="1800" b="0" i="0">
                <a:solidFill>
                  <a:srgbClr val="1F1F1F"/>
                </a:solidFill>
                <a:effectLst/>
                <a:latin typeface="Google Sans"/>
              </a:rPr>
              <a:t>Requires user authentication for access.</a:t>
            </a:r>
          </a:p>
        </p:txBody>
      </p:sp>
    </p:spTree>
    <p:extLst>
      <p:ext uri="{BB962C8B-B14F-4D97-AF65-F5344CB8AC3E}">
        <p14:creationId xmlns:p14="http://schemas.microsoft.com/office/powerpoint/2010/main" val="350406134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gis</a:t>
            </a:r>
            <a:endParaRPr lang="en" sz="2400" dirty="0"/>
          </a:p>
        </p:txBody>
      </p:sp>
      <p:sp>
        <p:nvSpPr>
          <p:cNvPr id="2" name="Content Placeholder 1">
            <a:extLst>
              <a:ext uri="{FF2B5EF4-FFF2-40B4-BE49-F238E27FC236}">
                <a16:creationId xmlns:a16="http://schemas.microsoft.com/office/drawing/2014/main" id="{5AF3974E-54EF-1083-98B5-6281D5D74149}"/>
              </a:ext>
            </a:extLst>
          </p:cNvPr>
          <p:cNvSpPr>
            <a:spLocks noGrp="1"/>
          </p:cNvSpPr>
          <p:nvPr>
            <p:ph idx="1"/>
          </p:nvPr>
        </p:nvSpPr>
        <p:spPr>
          <a:xfrm>
            <a:off x="571500" y="742950"/>
            <a:ext cx="8077200" cy="4343400"/>
          </a:xfrm>
        </p:spPr>
        <p:txBody>
          <a:bodyPr>
            <a:normAutofit/>
          </a:bodyPr>
          <a:lstStyle/>
          <a:p>
            <a:pPr marL="0" indent="0">
              <a:buNone/>
            </a:pPr>
            <a:r>
              <a:rPr lang="en-US" sz="1800" b="0" i="0">
                <a:solidFill>
                  <a:srgbClr val="1F1F1F"/>
                </a:solidFill>
                <a:effectLst/>
                <a:highlight>
                  <a:srgbClr val="FFFFFF"/>
                </a:highlight>
                <a:latin typeface="Google Sans"/>
              </a:rPr>
              <a:t>A Geographic Information System (GIS) is a powerful computer system that captures, stores, analyzes, and displays geographic data. It's essentially a digital toolbox for working with information that has a location on Earth.</a:t>
            </a:r>
            <a:endParaRPr lang="en-US" sz="1800"/>
          </a:p>
        </p:txBody>
      </p:sp>
      <p:pic>
        <p:nvPicPr>
          <p:cNvPr id="3" name="Picture 2">
            <a:extLst>
              <a:ext uri="{FF2B5EF4-FFF2-40B4-BE49-F238E27FC236}">
                <a16:creationId xmlns:a16="http://schemas.microsoft.com/office/drawing/2014/main" id="{DB956631-DD39-6D74-046E-EEDC79088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879" y="2114550"/>
            <a:ext cx="4162441" cy="2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03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gis</a:t>
            </a:r>
            <a:endParaRPr lang="en" sz="2400" dirty="0"/>
          </a:p>
        </p:txBody>
      </p:sp>
      <p:sp>
        <p:nvSpPr>
          <p:cNvPr id="2" name="Content Placeholder 1">
            <a:extLst>
              <a:ext uri="{FF2B5EF4-FFF2-40B4-BE49-F238E27FC236}">
                <a16:creationId xmlns:a16="http://schemas.microsoft.com/office/drawing/2014/main" id="{5AF3974E-54EF-1083-98B5-6281D5D74149}"/>
              </a:ext>
            </a:extLst>
          </p:cNvPr>
          <p:cNvSpPr>
            <a:spLocks noGrp="1"/>
          </p:cNvSpPr>
          <p:nvPr>
            <p:ph idx="1"/>
          </p:nvPr>
        </p:nvSpPr>
        <p:spPr>
          <a:xfrm>
            <a:off x="571500" y="742950"/>
            <a:ext cx="8077200" cy="4343400"/>
          </a:xfrm>
        </p:spPr>
        <p:txBody>
          <a:bodyPr>
            <a:noAutofit/>
          </a:bodyPr>
          <a:lstStyle/>
          <a:p>
            <a:pPr algn="l"/>
            <a:r>
              <a:rPr lang="en-US" sz="1700" b="1" i="0">
                <a:solidFill>
                  <a:srgbClr val="1F1F1F"/>
                </a:solidFill>
                <a:effectLst/>
                <a:highlight>
                  <a:srgbClr val="FFFFFF"/>
                </a:highlight>
                <a:latin typeface="Google Sans"/>
              </a:rPr>
              <a:t>Applications of GIS:</a:t>
            </a:r>
            <a:endParaRPr lang="en-US" sz="1700" b="0" i="0">
              <a:solidFill>
                <a:srgbClr val="1F1F1F"/>
              </a:solidFill>
              <a:effectLst/>
              <a:highlight>
                <a:srgbClr val="FFFFFF"/>
              </a:highlight>
              <a:latin typeface="Google Sans"/>
            </a:endParaRPr>
          </a:p>
          <a:p>
            <a:pPr algn="l"/>
            <a:r>
              <a:rPr lang="en-US" sz="1700" b="0" i="0">
                <a:solidFill>
                  <a:srgbClr val="1F1F1F"/>
                </a:solidFill>
                <a:effectLst/>
                <a:highlight>
                  <a:srgbClr val="FFFFFF"/>
                </a:highlight>
                <a:latin typeface="Google Sans"/>
              </a:rPr>
              <a:t>GIS has a wide range of applications across various sectors. Here are some examples:</a:t>
            </a:r>
          </a:p>
          <a:p>
            <a:pPr algn="l">
              <a:buFont typeface="Arial" panose="020B0604020202020204" pitchFamily="34" charset="0"/>
              <a:buChar char="•"/>
            </a:pPr>
            <a:r>
              <a:rPr lang="en-US" sz="1700" b="1" i="0">
                <a:solidFill>
                  <a:srgbClr val="1F1F1F"/>
                </a:solidFill>
                <a:effectLst/>
                <a:highlight>
                  <a:srgbClr val="FFFFFF"/>
                </a:highlight>
                <a:latin typeface="Google Sans"/>
              </a:rPr>
              <a:t>Urban Planning:</a:t>
            </a:r>
            <a:r>
              <a:rPr lang="en-US" sz="1700" b="0" i="0">
                <a:solidFill>
                  <a:srgbClr val="1F1F1F"/>
                </a:solidFill>
                <a:effectLst/>
                <a:highlight>
                  <a:srgbClr val="FFFFFF"/>
                </a:highlight>
                <a:latin typeface="Google Sans"/>
              </a:rPr>
              <a:t> Analyze demographics, land use, and infrastructure for informed urban development plans.</a:t>
            </a:r>
          </a:p>
          <a:p>
            <a:pPr algn="l">
              <a:buFont typeface="Arial" panose="020B0604020202020204" pitchFamily="34" charset="0"/>
              <a:buChar char="•"/>
            </a:pPr>
            <a:r>
              <a:rPr lang="en-US" sz="1700" b="1" i="0">
                <a:solidFill>
                  <a:srgbClr val="1F1F1F"/>
                </a:solidFill>
                <a:effectLst/>
                <a:highlight>
                  <a:srgbClr val="FFFFFF"/>
                </a:highlight>
                <a:latin typeface="Google Sans"/>
              </a:rPr>
              <a:t>Environmental Management:</a:t>
            </a:r>
            <a:r>
              <a:rPr lang="en-US" sz="1700" b="0" i="0">
                <a:solidFill>
                  <a:srgbClr val="1F1F1F"/>
                </a:solidFill>
                <a:effectLst/>
                <a:highlight>
                  <a:srgbClr val="FFFFFF"/>
                </a:highlight>
                <a:latin typeface="Google Sans"/>
              </a:rPr>
              <a:t> Monitor deforestation, track pollution sources, and map wildlife habitats.</a:t>
            </a:r>
          </a:p>
          <a:p>
            <a:pPr algn="l">
              <a:buFont typeface="Arial" panose="020B0604020202020204" pitchFamily="34" charset="0"/>
              <a:buChar char="•"/>
            </a:pPr>
            <a:r>
              <a:rPr lang="en-US" sz="1700" b="1" i="0">
                <a:solidFill>
                  <a:srgbClr val="1F1F1F"/>
                </a:solidFill>
                <a:effectLst/>
                <a:highlight>
                  <a:srgbClr val="FFFFFF"/>
                </a:highlight>
                <a:latin typeface="Google Sans"/>
              </a:rPr>
              <a:t>Disaster Management:</a:t>
            </a:r>
            <a:r>
              <a:rPr lang="en-US" sz="1700" b="0" i="0">
                <a:solidFill>
                  <a:srgbClr val="1F1F1F"/>
                </a:solidFill>
                <a:effectLst/>
                <a:highlight>
                  <a:srgbClr val="FFFFFF"/>
                </a:highlight>
                <a:latin typeface="Google Sans"/>
              </a:rPr>
              <a:t> Identify areas at risk, assess damage after natural disasters, and plan evacuation routes.</a:t>
            </a:r>
          </a:p>
          <a:p>
            <a:pPr algn="l">
              <a:buFont typeface="Arial" panose="020B0604020202020204" pitchFamily="34" charset="0"/>
              <a:buChar char="•"/>
            </a:pPr>
            <a:r>
              <a:rPr lang="en-US" sz="1700" b="1" i="0">
                <a:solidFill>
                  <a:srgbClr val="1F1F1F"/>
                </a:solidFill>
                <a:effectLst/>
                <a:highlight>
                  <a:srgbClr val="FFFFFF"/>
                </a:highlight>
                <a:latin typeface="Google Sans"/>
              </a:rPr>
              <a:t>Public Health:</a:t>
            </a:r>
            <a:r>
              <a:rPr lang="en-US" sz="1700" b="0" i="0">
                <a:solidFill>
                  <a:srgbClr val="1F1F1F"/>
                </a:solidFill>
                <a:effectLst/>
                <a:highlight>
                  <a:srgbClr val="FFFFFF"/>
                </a:highlight>
                <a:latin typeface="Google Sans"/>
              </a:rPr>
              <a:t> Track disease outbreaks, identify high-risk populations, and allocate resources efficiently.</a:t>
            </a:r>
          </a:p>
          <a:p>
            <a:pPr algn="l">
              <a:buFont typeface="Arial" panose="020B0604020202020204" pitchFamily="34" charset="0"/>
              <a:buChar char="•"/>
            </a:pPr>
            <a:r>
              <a:rPr lang="en-US" sz="1700" b="1" i="0">
                <a:solidFill>
                  <a:srgbClr val="1F1F1F"/>
                </a:solidFill>
                <a:effectLst/>
                <a:highlight>
                  <a:srgbClr val="FFFFFF"/>
                </a:highlight>
                <a:latin typeface="Google Sans"/>
              </a:rPr>
              <a:t>Precision Agriculture:</a:t>
            </a:r>
            <a:r>
              <a:rPr lang="en-US" sz="1700" b="0" i="0">
                <a:solidFill>
                  <a:srgbClr val="1F1F1F"/>
                </a:solidFill>
                <a:effectLst/>
                <a:highlight>
                  <a:srgbClr val="FFFFFF"/>
                </a:highlight>
                <a:latin typeface="Google Sans"/>
              </a:rPr>
              <a:t> Optimize crop yields, manage soil health, and monitor water usage based on spatial data.</a:t>
            </a:r>
          </a:p>
          <a:p>
            <a:pPr algn="l">
              <a:buFont typeface="Arial" panose="020B0604020202020204" pitchFamily="34" charset="0"/>
              <a:buChar char="•"/>
            </a:pPr>
            <a:r>
              <a:rPr lang="en-US" sz="1700" b="1" i="0">
                <a:solidFill>
                  <a:srgbClr val="1F1F1F"/>
                </a:solidFill>
                <a:effectLst/>
                <a:highlight>
                  <a:srgbClr val="FFFFFF"/>
                </a:highlight>
                <a:latin typeface="Google Sans"/>
              </a:rPr>
              <a:t>Logistics and Supply Chain Management:</a:t>
            </a:r>
            <a:r>
              <a:rPr lang="en-US" sz="1700" b="0" i="0">
                <a:solidFill>
                  <a:srgbClr val="1F1F1F"/>
                </a:solidFill>
                <a:effectLst/>
                <a:highlight>
                  <a:srgbClr val="FFFFFF"/>
                </a:highlight>
                <a:latin typeface="Google Sans"/>
              </a:rPr>
              <a:t> Optimize delivery routes, track assets in real-time, and identify potential disruptions.</a:t>
            </a:r>
          </a:p>
        </p:txBody>
      </p:sp>
    </p:spTree>
    <p:extLst>
      <p:ext uri="{BB962C8B-B14F-4D97-AF65-F5344CB8AC3E}">
        <p14:creationId xmlns:p14="http://schemas.microsoft.com/office/powerpoint/2010/main" val="364434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gis</a:t>
            </a:r>
            <a:endParaRPr lang="en" sz="2400" dirty="0"/>
          </a:p>
        </p:txBody>
      </p:sp>
      <p:sp>
        <p:nvSpPr>
          <p:cNvPr id="2" name="Content Placeholder 1">
            <a:extLst>
              <a:ext uri="{FF2B5EF4-FFF2-40B4-BE49-F238E27FC236}">
                <a16:creationId xmlns:a16="http://schemas.microsoft.com/office/drawing/2014/main" id="{5AF3974E-54EF-1083-98B5-6281D5D74149}"/>
              </a:ext>
            </a:extLst>
          </p:cNvPr>
          <p:cNvSpPr>
            <a:spLocks noGrp="1"/>
          </p:cNvSpPr>
          <p:nvPr>
            <p:ph idx="1"/>
          </p:nvPr>
        </p:nvSpPr>
        <p:spPr>
          <a:xfrm>
            <a:off x="571500" y="742950"/>
            <a:ext cx="8077200" cy="4343400"/>
          </a:xfrm>
        </p:spPr>
        <p:txBody>
          <a:bodyPr>
            <a:noAutofit/>
          </a:bodyPr>
          <a:lstStyle/>
          <a:p>
            <a:pPr marL="0" indent="0" algn="l">
              <a:buNone/>
            </a:pPr>
            <a:r>
              <a:rPr lang="en-US" sz="1800" b="1" i="0">
                <a:solidFill>
                  <a:srgbClr val="1F1F1F"/>
                </a:solidFill>
                <a:effectLst/>
                <a:highlight>
                  <a:srgbClr val="FFFFFF"/>
                </a:highlight>
                <a:latin typeface="Google Sans"/>
              </a:rPr>
              <a:t>Physical Components of GIS:</a:t>
            </a:r>
            <a:endParaRPr lang="en-US" sz="1800" b="0" i="0">
              <a:solidFill>
                <a:srgbClr val="1F1F1F"/>
              </a:solidFill>
              <a:effectLst/>
              <a:highlight>
                <a:srgbClr val="FFFFFF"/>
              </a:highlight>
              <a:latin typeface="Google Sans"/>
            </a:endParaRPr>
          </a:p>
          <a:p>
            <a:pPr marL="0" indent="0" algn="l">
              <a:buNone/>
            </a:pPr>
            <a:r>
              <a:rPr lang="en-US" sz="1800" b="0" i="0">
                <a:solidFill>
                  <a:srgbClr val="1F1F1F"/>
                </a:solidFill>
                <a:effectLst/>
                <a:highlight>
                  <a:srgbClr val="FFFFFF"/>
                </a:highlight>
                <a:latin typeface="Google Sans"/>
              </a:rPr>
              <a:t>A GIS system typically consists of five main components:</a:t>
            </a:r>
          </a:p>
          <a:p>
            <a:pPr algn="l">
              <a:buFont typeface="+mj-lt"/>
              <a:buAutoNum type="arabicPeriod"/>
            </a:pPr>
            <a:r>
              <a:rPr lang="en-US" sz="1800" b="1" i="0">
                <a:solidFill>
                  <a:srgbClr val="1F1F1F"/>
                </a:solidFill>
                <a:effectLst/>
                <a:highlight>
                  <a:srgbClr val="FFFFFF"/>
                </a:highlight>
                <a:latin typeface="Google Sans"/>
              </a:rPr>
              <a:t>Hardware:</a:t>
            </a:r>
            <a:r>
              <a:rPr lang="en-US" sz="1800" b="0" i="0">
                <a:solidFill>
                  <a:srgbClr val="1F1F1F"/>
                </a:solidFill>
                <a:effectLst/>
                <a:highlight>
                  <a:srgbClr val="FFFFFF"/>
                </a:highlight>
                <a:latin typeface="Google Sans"/>
              </a:rPr>
              <a:t> Computers, servers, and other electronic devices needed to run the GIS software.</a:t>
            </a:r>
          </a:p>
          <a:p>
            <a:pPr algn="l">
              <a:buFont typeface="+mj-lt"/>
              <a:buAutoNum type="arabicPeriod"/>
            </a:pPr>
            <a:r>
              <a:rPr lang="en-US" sz="1800" b="1" i="0">
                <a:solidFill>
                  <a:srgbClr val="1F1F1F"/>
                </a:solidFill>
                <a:effectLst/>
                <a:highlight>
                  <a:srgbClr val="FFFFFF"/>
                </a:highlight>
                <a:latin typeface="Google Sans"/>
              </a:rPr>
              <a:t>Software:</a:t>
            </a:r>
            <a:r>
              <a:rPr lang="en-US" sz="1800" b="0" i="0">
                <a:solidFill>
                  <a:srgbClr val="1F1F1F"/>
                </a:solidFill>
                <a:effectLst/>
                <a:highlight>
                  <a:srgbClr val="FFFFFF"/>
                </a:highlight>
                <a:latin typeface="Google Sans"/>
              </a:rPr>
              <a:t> Specialized GIS software applications for data input, manipulation, analysis, and visualization.</a:t>
            </a:r>
          </a:p>
          <a:p>
            <a:pPr algn="l">
              <a:buFont typeface="+mj-lt"/>
              <a:buAutoNum type="arabicPeriod"/>
            </a:pPr>
            <a:r>
              <a:rPr lang="en-US" sz="1800" b="1" i="0">
                <a:solidFill>
                  <a:srgbClr val="1F1F1F"/>
                </a:solidFill>
                <a:effectLst/>
                <a:highlight>
                  <a:srgbClr val="FFFFFF"/>
                </a:highlight>
                <a:latin typeface="Google Sans"/>
              </a:rPr>
              <a:t>Data:</a:t>
            </a:r>
            <a:r>
              <a:rPr lang="en-US" sz="1800" b="0" i="0">
                <a:solidFill>
                  <a:srgbClr val="1F1F1F"/>
                </a:solidFill>
                <a:effectLst/>
                <a:highlight>
                  <a:srgbClr val="FFFFFF"/>
                </a:highlight>
                <a:latin typeface="Google Sans"/>
              </a:rPr>
              <a:t> Geographic data like maps, satellite imagery, demographic information, and environmental data.</a:t>
            </a:r>
          </a:p>
          <a:p>
            <a:pPr algn="l">
              <a:buFont typeface="+mj-lt"/>
              <a:buAutoNum type="arabicPeriod"/>
            </a:pPr>
            <a:r>
              <a:rPr lang="en-US" sz="1800" b="1" i="0">
                <a:solidFill>
                  <a:srgbClr val="1F1F1F"/>
                </a:solidFill>
                <a:effectLst/>
                <a:highlight>
                  <a:srgbClr val="FFFFFF"/>
                </a:highlight>
                <a:latin typeface="Google Sans"/>
              </a:rPr>
              <a:t>Users:</a:t>
            </a:r>
            <a:r>
              <a:rPr lang="en-US" sz="1800" b="0" i="0">
                <a:solidFill>
                  <a:srgbClr val="1F1F1F"/>
                </a:solidFill>
                <a:effectLst/>
                <a:highlight>
                  <a:srgbClr val="FFFFFF"/>
                </a:highlight>
                <a:latin typeface="Google Sans"/>
              </a:rPr>
              <a:t> People who interact with the GIS, including data analysts, planners, researchers, and decision-makers.</a:t>
            </a:r>
          </a:p>
          <a:p>
            <a:pPr algn="l">
              <a:buFont typeface="+mj-lt"/>
              <a:buAutoNum type="arabicPeriod"/>
            </a:pPr>
            <a:r>
              <a:rPr lang="en-US" sz="1800" b="1" i="0">
                <a:solidFill>
                  <a:srgbClr val="1F1F1F"/>
                </a:solidFill>
                <a:effectLst/>
                <a:highlight>
                  <a:srgbClr val="FFFFFF"/>
                </a:highlight>
                <a:latin typeface="Google Sans"/>
              </a:rPr>
              <a:t>Procedures:</a:t>
            </a:r>
            <a:r>
              <a:rPr lang="en-US" sz="1800" b="0" i="0">
                <a:solidFill>
                  <a:srgbClr val="1F1F1F"/>
                </a:solidFill>
                <a:effectLst/>
                <a:highlight>
                  <a:srgbClr val="FFFFFF"/>
                </a:highlight>
                <a:latin typeface="Google Sans"/>
              </a:rPr>
              <a:t> Established workflows and methodologies for data collection, analysis, and presentation.</a:t>
            </a:r>
          </a:p>
        </p:txBody>
      </p:sp>
    </p:spTree>
    <p:extLst>
      <p:ext uri="{BB962C8B-B14F-4D97-AF65-F5344CB8AC3E}">
        <p14:creationId xmlns:p14="http://schemas.microsoft.com/office/powerpoint/2010/main" val="266065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gis</a:t>
            </a:r>
            <a:endParaRPr lang="en" sz="2400" dirty="0"/>
          </a:p>
        </p:txBody>
      </p:sp>
      <p:sp>
        <p:nvSpPr>
          <p:cNvPr id="2" name="Content Placeholder 1">
            <a:extLst>
              <a:ext uri="{FF2B5EF4-FFF2-40B4-BE49-F238E27FC236}">
                <a16:creationId xmlns:a16="http://schemas.microsoft.com/office/drawing/2014/main" id="{5AF3974E-54EF-1083-98B5-6281D5D74149}"/>
              </a:ext>
            </a:extLst>
          </p:cNvPr>
          <p:cNvSpPr>
            <a:spLocks noGrp="1"/>
          </p:cNvSpPr>
          <p:nvPr>
            <p:ph idx="1"/>
          </p:nvPr>
        </p:nvSpPr>
        <p:spPr>
          <a:xfrm>
            <a:off x="571500" y="742950"/>
            <a:ext cx="8077200" cy="4343400"/>
          </a:xfrm>
        </p:spPr>
        <p:txBody>
          <a:bodyPr>
            <a:noAutofit/>
          </a:bodyPr>
          <a:lstStyle/>
          <a:p>
            <a:pPr algn="l"/>
            <a:r>
              <a:rPr lang="en-US" sz="1800" b="1" i="0">
                <a:solidFill>
                  <a:srgbClr val="1F1F1F"/>
                </a:solidFill>
                <a:effectLst/>
                <a:highlight>
                  <a:srgbClr val="FFFFFF"/>
                </a:highlight>
                <a:latin typeface="Google Sans"/>
              </a:rPr>
              <a:t>GIS and Related Technologies:</a:t>
            </a:r>
            <a:endParaRPr lang="en-US" sz="1800" b="0" i="0">
              <a:solidFill>
                <a:srgbClr val="1F1F1F"/>
              </a:solidFill>
              <a:effectLst/>
              <a:highlight>
                <a:srgbClr val="FFFFFF"/>
              </a:highlight>
              <a:latin typeface="Google Sans"/>
            </a:endParaRPr>
          </a:p>
          <a:p>
            <a:pPr algn="l"/>
            <a:r>
              <a:rPr lang="en-US" sz="1800" b="0" i="0">
                <a:solidFill>
                  <a:srgbClr val="1F1F1F"/>
                </a:solidFill>
                <a:effectLst/>
                <a:highlight>
                  <a:srgbClr val="FFFFFF"/>
                </a:highlight>
                <a:latin typeface="Google Sans"/>
              </a:rPr>
              <a:t>GIS works effectively alongside other technologies that provide valuable spatial data:</a:t>
            </a:r>
          </a:p>
          <a:p>
            <a:pPr algn="l">
              <a:buFont typeface="Arial" panose="020B0604020202020204" pitchFamily="34" charset="0"/>
              <a:buChar char="•"/>
            </a:pPr>
            <a:r>
              <a:rPr lang="en-US" sz="1800" b="1" i="0">
                <a:solidFill>
                  <a:srgbClr val="1F1F1F"/>
                </a:solidFill>
                <a:effectLst/>
                <a:highlight>
                  <a:srgbClr val="FFFFFF"/>
                </a:highlight>
                <a:latin typeface="Google Sans"/>
              </a:rPr>
              <a:t>Desktop Mapping:</a:t>
            </a:r>
            <a:r>
              <a:rPr lang="en-US" sz="1800" b="0" i="0">
                <a:solidFill>
                  <a:srgbClr val="1F1F1F"/>
                </a:solidFill>
                <a:effectLst/>
                <a:highlight>
                  <a:srgbClr val="FFFFFF"/>
                </a:highlight>
                <a:latin typeface="Google Sans"/>
              </a:rPr>
              <a:t> GIS software often integrates with desktop mapping tools for creating custom maps and visualizations.</a:t>
            </a:r>
          </a:p>
          <a:p>
            <a:pPr algn="l">
              <a:buFont typeface="Arial" panose="020B0604020202020204" pitchFamily="34" charset="0"/>
              <a:buChar char="•"/>
            </a:pPr>
            <a:r>
              <a:rPr lang="en-US" sz="1800" b="1" i="0">
                <a:solidFill>
                  <a:srgbClr val="1F1F1F"/>
                </a:solidFill>
                <a:effectLst/>
                <a:highlight>
                  <a:srgbClr val="FFFFFF"/>
                </a:highlight>
                <a:latin typeface="Google Sans"/>
              </a:rPr>
              <a:t>Computer-Aided Design (CAD):</a:t>
            </a:r>
            <a:r>
              <a:rPr lang="en-US" sz="1800" b="0" i="0">
                <a:solidFill>
                  <a:srgbClr val="1F1F1F"/>
                </a:solidFill>
                <a:effectLst/>
                <a:highlight>
                  <a:srgbClr val="FFFFFF"/>
                </a:highlight>
                <a:latin typeface="Google Sans"/>
              </a:rPr>
              <a:t> GIS can be used to incorporate CAD drawings of infrastructure and buildings into spatial analyses.</a:t>
            </a:r>
          </a:p>
          <a:p>
            <a:pPr algn="l">
              <a:buFont typeface="Arial" panose="020B0604020202020204" pitchFamily="34" charset="0"/>
              <a:buChar char="•"/>
            </a:pPr>
            <a:r>
              <a:rPr lang="en-US" sz="1800" b="1" i="0">
                <a:solidFill>
                  <a:srgbClr val="1F1F1F"/>
                </a:solidFill>
                <a:effectLst/>
                <a:highlight>
                  <a:srgbClr val="FFFFFF"/>
                </a:highlight>
                <a:latin typeface="Google Sans"/>
              </a:rPr>
              <a:t>Remote Sensing:</a:t>
            </a:r>
            <a:r>
              <a:rPr lang="en-US" sz="1800" b="0" i="0">
                <a:solidFill>
                  <a:srgbClr val="1F1F1F"/>
                </a:solidFill>
                <a:effectLst/>
                <a:highlight>
                  <a:srgbClr val="FFFFFF"/>
                </a:highlight>
                <a:latin typeface="Google Sans"/>
              </a:rPr>
              <a:t> Satellite imagery and aerial photographs provide valuable data for land cover analysis, change detection, and environmental monitoring within GIS.</a:t>
            </a:r>
          </a:p>
          <a:p>
            <a:pPr algn="l">
              <a:buFont typeface="Arial" panose="020B0604020202020204" pitchFamily="34" charset="0"/>
              <a:buChar char="•"/>
            </a:pPr>
            <a:r>
              <a:rPr lang="en-US" sz="1800" b="1" i="0">
                <a:solidFill>
                  <a:srgbClr val="1F1F1F"/>
                </a:solidFill>
                <a:effectLst/>
                <a:highlight>
                  <a:srgbClr val="FFFFFF"/>
                </a:highlight>
                <a:latin typeface="Google Sans"/>
              </a:rPr>
              <a:t>Global Positioning System (GPS):</a:t>
            </a:r>
            <a:r>
              <a:rPr lang="en-US" sz="1800" b="0" i="0">
                <a:solidFill>
                  <a:srgbClr val="1F1F1F"/>
                </a:solidFill>
                <a:effectLst/>
                <a:highlight>
                  <a:srgbClr val="FFFFFF"/>
                </a:highlight>
                <a:latin typeface="Google Sans"/>
              </a:rPr>
              <a:t> GPS data from handheld devices or embedded sensors can be used to collect real-time location information and integrate it into the GIS.</a:t>
            </a:r>
          </a:p>
          <a:p>
            <a:pPr algn="l">
              <a:buFont typeface="Arial" panose="020B0604020202020204" pitchFamily="34" charset="0"/>
              <a:buChar char="•"/>
            </a:pPr>
            <a:r>
              <a:rPr lang="en-US" sz="1800" b="1" i="0">
                <a:solidFill>
                  <a:srgbClr val="1F1F1F"/>
                </a:solidFill>
                <a:effectLst/>
                <a:highlight>
                  <a:srgbClr val="FFFFFF"/>
                </a:highlight>
                <a:latin typeface="Google Sans"/>
              </a:rPr>
              <a:t>Database Management Systems (DBMS):</a:t>
            </a:r>
            <a:r>
              <a:rPr lang="en-US" sz="1800" b="0" i="0">
                <a:solidFill>
                  <a:srgbClr val="1F1F1F"/>
                </a:solidFill>
                <a:effectLst/>
                <a:highlight>
                  <a:srgbClr val="FFFFFF"/>
                </a:highlight>
                <a:latin typeface="Google Sans"/>
              </a:rPr>
              <a:t> GIS often interacts with DBMS to store, manage, and query large datasets efficiently.</a:t>
            </a:r>
          </a:p>
          <a:p>
            <a:pPr marL="0" indent="0" algn="l">
              <a:buNone/>
            </a:pPr>
            <a:endParaRPr lang="en-US" sz="1800" b="0" i="0">
              <a:solidFill>
                <a:srgbClr val="1F1F1F"/>
              </a:solidFill>
              <a:effectLst/>
              <a:highlight>
                <a:srgbClr val="FFFFFF"/>
              </a:highlight>
              <a:latin typeface="Google Sans"/>
            </a:endParaRPr>
          </a:p>
        </p:txBody>
      </p:sp>
    </p:spTree>
    <p:extLst>
      <p:ext uri="{BB962C8B-B14F-4D97-AF65-F5344CB8AC3E}">
        <p14:creationId xmlns:p14="http://schemas.microsoft.com/office/powerpoint/2010/main" val="309515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6">
            <a:extLst>
              <a:ext uri="{FF2B5EF4-FFF2-40B4-BE49-F238E27FC236}">
                <a16:creationId xmlns:a16="http://schemas.microsoft.com/office/drawing/2014/main" id="{02D69CD6-D9C2-EABA-362D-1BBCDE6B699E}"/>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gis</a:t>
            </a:r>
            <a:endParaRPr lang="en" sz="2400" dirty="0"/>
          </a:p>
        </p:txBody>
      </p:sp>
      <p:sp>
        <p:nvSpPr>
          <p:cNvPr id="2" name="Content Placeholder 1">
            <a:extLst>
              <a:ext uri="{FF2B5EF4-FFF2-40B4-BE49-F238E27FC236}">
                <a16:creationId xmlns:a16="http://schemas.microsoft.com/office/drawing/2014/main" id="{5AF3974E-54EF-1083-98B5-6281D5D74149}"/>
              </a:ext>
            </a:extLst>
          </p:cNvPr>
          <p:cNvSpPr>
            <a:spLocks noGrp="1"/>
          </p:cNvSpPr>
          <p:nvPr>
            <p:ph idx="1"/>
          </p:nvPr>
        </p:nvSpPr>
        <p:spPr>
          <a:xfrm>
            <a:off x="571500" y="742950"/>
            <a:ext cx="8077200" cy="4343400"/>
          </a:xfrm>
        </p:spPr>
        <p:txBody>
          <a:bodyPr>
            <a:noAutofit/>
          </a:bodyPr>
          <a:lstStyle/>
          <a:p>
            <a:pPr algn="l"/>
            <a:r>
              <a:rPr lang="en-US" sz="1800" b="1" i="0">
                <a:solidFill>
                  <a:srgbClr val="1F1F1F"/>
                </a:solidFill>
                <a:effectLst/>
                <a:highlight>
                  <a:srgbClr val="FFFFFF"/>
                </a:highlight>
                <a:latin typeface="Google Sans"/>
              </a:rPr>
              <a:t>Advantages of GIS:</a:t>
            </a:r>
            <a:endParaRPr lang="en-US" sz="1800" b="0" i="0">
              <a:solidFill>
                <a:srgbClr val="1F1F1F"/>
              </a:solidFill>
              <a:effectLst/>
              <a:highlight>
                <a:srgbClr val="FFFFFF"/>
              </a:highlight>
              <a:latin typeface="Google Sans"/>
            </a:endParaRPr>
          </a:p>
          <a:p>
            <a:pPr algn="l"/>
            <a:r>
              <a:rPr lang="en-US" sz="1800" b="0" i="0">
                <a:solidFill>
                  <a:srgbClr val="1F1F1F"/>
                </a:solidFill>
                <a:effectLst/>
                <a:highlight>
                  <a:srgbClr val="FFFFFF"/>
                </a:highlight>
                <a:latin typeface="Google Sans"/>
              </a:rPr>
              <a:t>Implementing GIS offers several benefits for organizations and individuals:</a:t>
            </a:r>
          </a:p>
          <a:p>
            <a:pPr algn="l">
              <a:buFont typeface="Arial" panose="020B0604020202020204" pitchFamily="34" charset="0"/>
              <a:buChar char="•"/>
            </a:pPr>
            <a:r>
              <a:rPr lang="en-US" sz="1800" b="1" i="0">
                <a:solidFill>
                  <a:srgbClr val="1F1F1F"/>
                </a:solidFill>
                <a:effectLst/>
                <a:highlight>
                  <a:srgbClr val="FFFFFF"/>
                </a:highlight>
                <a:latin typeface="Google Sans"/>
              </a:rPr>
              <a:t>Cost Saving from Greater Efficiency:</a:t>
            </a:r>
            <a:r>
              <a:rPr lang="en-US" sz="1800" b="0" i="0">
                <a:solidFill>
                  <a:srgbClr val="1F1F1F"/>
                </a:solidFill>
                <a:effectLst/>
                <a:highlight>
                  <a:srgbClr val="FFFFFF"/>
                </a:highlight>
                <a:latin typeface="Google Sans"/>
              </a:rPr>
              <a:t> Streamline workflows, optimize resource allocation, and reduce manual data processing costs.</a:t>
            </a:r>
          </a:p>
          <a:p>
            <a:pPr algn="l">
              <a:buFont typeface="Arial" panose="020B0604020202020204" pitchFamily="34" charset="0"/>
              <a:buChar char="•"/>
            </a:pPr>
            <a:r>
              <a:rPr lang="en-US" sz="1800" b="1" i="0">
                <a:solidFill>
                  <a:srgbClr val="1F1F1F"/>
                </a:solidFill>
                <a:effectLst/>
                <a:highlight>
                  <a:srgbClr val="FFFFFF"/>
                </a:highlight>
                <a:latin typeface="Google Sans"/>
              </a:rPr>
              <a:t>Improved Communications:</a:t>
            </a:r>
            <a:r>
              <a:rPr lang="en-US" sz="1800" b="0" i="0">
                <a:solidFill>
                  <a:srgbClr val="1F1F1F"/>
                </a:solidFill>
                <a:effectLst/>
                <a:highlight>
                  <a:srgbClr val="FFFFFF"/>
                </a:highlight>
                <a:latin typeface="Google Sans"/>
              </a:rPr>
              <a:t> Create clear and compelling maps and visualizations for better communication and collaboration.</a:t>
            </a:r>
          </a:p>
          <a:p>
            <a:pPr algn="l">
              <a:buFont typeface="Arial" panose="020B0604020202020204" pitchFamily="34" charset="0"/>
              <a:buChar char="•"/>
            </a:pPr>
            <a:r>
              <a:rPr lang="en-US" sz="1800" b="1" i="0">
                <a:solidFill>
                  <a:srgbClr val="1F1F1F"/>
                </a:solidFill>
                <a:effectLst/>
                <a:highlight>
                  <a:srgbClr val="FFFFFF"/>
                </a:highlight>
                <a:latin typeface="Google Sans"/>
              </a:rPr>
              <a:t>Better Decision Making:</a:t>
            </a:r>
            <a:r>
              <a:rPr lang="en-US" sz="1800" b="0" i="0">
                <a:solidFill>
                  <a:srgbClr val="1F1F1F"/>
                </a:solidFill>
                <a:effectLst/>
                <a:highlight>
                  <a:srgbClr val="FFFFFF"/>
                </a:highlight>
                <a:latin typeface="Google Sans"/>
              </a:rPr>
              <a:t> Gain data-driven insights to support informed decision-making across various fields.</a:t>
            </a:r>
          </a:p>
          <a:p>
            <a:pPr algn="l">
              <a:buFont typeface="Arial" panose="020B0604020202020204" pitchFamily="34" charset="0"/>
              <a:buChar char="•"/>
            </a:pPr>
            <a:r>
              <a:rPr lang="en-US" sz="1800" b="1" i="0">
                <a:solidFill>
                  <a:srgbClr val="1F1F1F"/>
                </a:solidFill>
                <a:effectLst/>
                <a:highlight>
                  <a:srgbClr val="FFFFFF"/>
                </a:highlight>
                <a:latin typeface="Google Sans"/>
              </a:rPr>
              <a:t>Better Record Keeping:</a:t>
            </a:r>
            <a:r>
              <a:rPr lang="en-US" sz="1800" b="0" i="0">
                <a:solidFill>
                  <a:srgbClr val="1F1F1F"/>
                </a:solidFill>
                <a:effectLst/>
                <a:highlight>
                  <a:srgbClr val="FFFFFF"/>
                </a:highlight>
                <a:latin typeface="Google Sans"/>
              </a:rPr>
              <a:t> Maintain a centralized and organized repository of spatial data for future reference.</a:t>
            </a:r>
          </a:p>
          <a:p>
            <a:pPr algn="l">
              <a:buFont typeface="Arial" panose="020B0604020202020204" pitchFamily="34" charset="0"/>
              <a:buChar char="•"/>
            </a:pPr>
            <a:r>
              <a:rPr lang="en-US" sz="1800" b="1" i="0">
                <a:solidFill>
                  <a:srgbClr val="1F1F1F"/>
                </a:solidFill>
                <a:effectLst/>
                <a:highlight>
                  <a:srgbClr val="FFFFFF"/>
                </a:highlight>
                <a:latin typeface="Google Sans"/>
              </a:rPr>
              <a:t>Managing Geographically Dispersed Assets:</a:t>
            </a:r>
            <a:r>
              <a:rPr lang="en-US" sz="1800" b="0" i="0">
                <a:solidFill>
                  <a:srgbClr val="1F1F1F"/>
                </a:solidFill>
                <a:effectLst/>
                <a:highlight>
                  <a:srgbClr val="FFFFFF"/>
                </a:highlight>
                <a:latin typeface="Google Sans"/>
              </a:rPr>
              <a:t> Track and monitor assets, resources, and infrastructure located across vast areas.</a:t>
            </a:r>
          </a:p>
          <a:p>
            <a:pPr marL="0" indent="0" algn="l">
              <a:buNone/>
            </a:pPr>
            <a:endParaRPr lang="en-US" sz="1800" b="0" i="0">
              <a:solidFill>
                <a:srgbClr val="1F1F1F"/>
              </a:solidFill>
              <a:effectLst/>
              <a:highlight>
                <a:srgbClr val="FFFFFF"/>
              </a:highlight>
              <a:latin typeface="Google Sans"/>
            </a:endParaRPr>
          </a:p>
        </p:txBody>
      </p:sp>
    </p:spTree>
    <p:extLst>
      <p:ext uri="{BB962C8B-B14F-4D97-AF65-F5344CB8AC3E}">
        <p14:creationId xmlns:p14="http://schemas.microsoft.com/office/powerpoint/2010/main" val="131295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533399"/>
          </a:xfrm>
          <a:prstGeom prst="rect">
            <a:avLst/>
          </a:prstGeom>
        </p:spPr>
        <p:txBody>
          <a:bodyPr lIns="91425" tIns="91425" rIns="91425" bIns="91425" anchor="b" anchorCtr="0">
            <a:noAutofit/>
          </a:bodyPr>
          <a:lstStyle/>
          <a:p>
            <a:r>
              <a:rPr lang="en-US" sz="2400">
                <a:effectLst/>
              </a:rPr>
              <a:t>History of Internet</a:t>
            </a:r>
            <a:endParaRPr lang="en" sz="2400" dirty="0"/>
          </a:p>
        </p:txBody>
      </p:sp>
      <p:sp>
        <p:nvSpPr>
          <p:cNvPr id="37" name="Shape 37"/>
          <p:cNvSpPr txBox="1">
            <a:spLocks noGrp="1"/>
          </p:cNvSpPr>
          <p:nvPr>
            <p:ph idx="1"/>
          </p:nvPr>
        </p:nvSpPr>
        <p:spPr>
          <a:xfrm>
            <a:off x="304800" y="666750"/>
            <a:ext cx="8229600" cy="4114800"/>
          </a:xfrm>
          <a:prstGeom prst="rect">
            <a:avLst/>
          </a:prstGeom>
        </p:spPr>
        <p:txBody>
          <a:bodyPr lIns="91425" tIns="91425" rIns="91425" bIns="91425" anchor="t" anchorCtr="0">
            <a:noAutofit/>
          </a:bodyPr>
          <a:lstStyle/>
          <a:p>
            <a:pPr algn="l">
              <a:buFont typeface="Arial" panose="020B0604020202020204" pitchFamily="34" charset="0"/>
              <a:buChar char="•"/>
            </a:pPr>
            <a:r>
              <a:rPr lang="en-US" sz="1800" b="1" i="0">
                <a:solidFill>
                  <a:srgbClr val="1F1F1F"/>
                </a:solidFill>
                <a:effectLst/>
                <a:latin typeface="Google Sans"/>
              </a:rPr>
              <a:t>1960s:</a:t>
            </a:r>
            <a:r>
              <a:rPr lang="en-US" sz="1800" b="0" i="0">
                <a:solidFill>
                  <a:srgbClr val="1F1F1F"/>
                </a:solidFill>
                <a:effectLst/>
                <a:latin typeface="Google Sans"/>
              </a:rPr>
              <a:t> The seeds are sown with ARPANET, a US Department of Defense project creating a communication network for researchers to share information during the Cold War.</a:t>
            </a:r>
          </a:p>
          <a:p>
            <a:pPr algn="l">
              <a:buFont typeface="Arial" panose="020B0604020202020204" pitchFamily="34" charset="0"/>
              <a:buChar char="•"/>
            </a:pPr>
            <a:r>
              <a:rPr lang="en-US" sz="1800" b="1" i="0">
                <a:solidFill>
                  <a:srgbClr val="1F1F1F"/>
                </a:solidFill>
                <a:effectLst/>
                <a:latin typeface="Google Sans"/>
              </a:rPr>
              <a:t>1970s:</a:t>
            </a:r>
            <a:r>
              <a:rPr lang="en-US" sz="1800" b="0" i="0">
                <a:solidFill>
                  <a:srgbClr val="1F1F1F"/>
                </a:solidFill>
                <a:effectLst/>
                <a:latin typeface="Google Sans"/>
              </a:rPr>
              <a:t> Bob Kahn and Vint Cerf develop the TCP/IP protocol, the foundation for the modern internet's communication language.</a:t>
            </a:r>
          </a:p>
          <a:p>
            <a:pPr algn="l">
              <a:buFont typeface="Arial" panose="020B0604020202020204" pitchFamily="34" charset="0"/>
              <a:buChar char="•"/>
            </a:pPr>
            <a:r>
              <a:rPr lang="en-US" sz="1800" b="1" i="0">
                <a:solidFill>
                  <a:srgbClr val="1F1F1F"/>
                </a:solidFill>
                <a:effectLst/>
                <a:latin typeface="Google Sans"/>
              </a:rPr>
              <a:t>1983:</a:t>
            </a:r>
            <a:r>
              <a:rPr lang="en-US" sz="1800" b="0" i="0">
                <a:solidFill>
                  <a:srgbClr val="1F1F1F"/>
                </a:solidFill>
                <a:effectLst/>
                <a:latin typeface="Google Sans"/>
              </a:rPr>
              <a:t> TCP/IP becomes the standard, allowing different networks to seamlessly connect, marking a significant step towards the internet as we know it.</a:t>
            </a:r>
          </a:p>
          <a:p>
            <a:pPr algn="l">
              <a:buFont typeface="Arial" panose="020B0604020202020204" pitchFamily="34" charset="0"/>
              <a:buChar char="•"/>
            </a:pPr>
            <a:r>
              <a:rPr lang="en-US" sz="1800" b="1" i="0">
                <a:solidFill>
                  <a:srgbClr val="1F1F1F"/>
                </a:solidFill>
                <a:effectLst/>
                <a:latin typeface="Google Sans"/>
              </a:rPr>
              <a:t>1989:</a:t>
            </a:r>
            <a:r>
              <a:rPr lang="en-US" sz="1800" b="0" i="0">
                <a:solidFill>
                  <a:srgbClr val="1F1F1F"/>
                </a:solidFill>
                <a:effectLst/>
                <a:latin typeface="Google Sans"/>
              </a:rPr>
              <a:t> Tim Berners-Lee invents the World Wide Web (WWW), introducing hyperlinks and web pages, making information access user-friendly.</a:t>
            </a:r>
          </a:p>
          <a:p>
            <a:pPr algn="l">
              <a:buFont typeface="Arial" panose="020B0604020202020204" pitchFamily="34" charset="0"/>
              <a:buChar char="•"/>
            </a:pPr>
            <a:r>
              <a:rPr lang="en-US" sz="1800" b="1" i="0">
                <a:solidFill>
                  <a:srgbClr val="1F1F1F"/>
                </a:solidFill>
                <a:effectLst/>
                <a:latin typeface="Google Sans"/>
              </a:rPr>
              <a:t>1990s:</a:t>
            </a:r>
            <a:r>
              <a:rPr lang="en-US" sz="1800" b="0" i="0">
                <a:solidFill>
                  <a:srgbClr val="1F1F1F"/>
                </a:solidFill>
                <a:effectLst/>
                <a:latin typeface="Google Sans"/>
              </a:rPr>
              <a:t> The internet explodes in popularity with the rise of web browsers, email, and search engines.</a:t>
            </a:r>
          </a:p>
          <a:p>
            <a:pPr algn="l">
              <a:buFont typeface="Arial" panose="020B0604020202020204" pitchFamily="34" charset="0"/>
              <a:buChar char="•"/>
            </a:pPr>
            <a:r>
              <a:rPr lang="en-US" sz="1800" b="1" i="0">
                <a:solidFill>
                  <a:srgbClr val="1F1F1F"/>
                </a:solidFill>
                <a:effectLst/>
                <a:latin typeface="Google Sans"/>
              </a:rPr>
              <a:t>2000s:</a:t>
            </a:r>
            <a:r>
              <a:rPr lang="en-US" sz="1800" b="0" i="0">
                <a:solidFill>
                  <a:srgbClr val="1F1F1F"/>
                </a:solidFill>
                <a:effectLst/>
                <a:latin typeface="Google Sans"/>
              </a:rPr>
              <a:t> The internet becomes a social and commercial hub with the emergence of social media platforms, online shopping, and streaming services.</a:t>
            </a:r>
          </a:p>
          <a:p>
            <a:pPr algn="l">
              <a:buFont typeface="Arial" panose="020B0604020202020204" pitchFamily="34" charset="0"/>
              <a:buChar char="•"/>
            </a:pPr>
            <a:r>
              <a:rPr lang="en-US" sz="1800" b="1" i="0">
                <a:solidFill>
                  <a:srgbClr val="1F1F1F"/>
                </a:solidFill>
                <a:effectLst/>
                <a:latin typeface="Google Sans"/>
              </a:rPr>
              <a:t>Present Day:</a:t>
            </a:r>
            <a:r>
              <a:rPr lang="en-US" sz="1800" b="0" i="0">
                <a:solidFill>
                  <a:srgbClr val="1F1F1F"/>
                </a:solidFill>
                <a:effectLst/>
                <a:latin typeface="Google Sans"/>
              </a:rPr>
              <a:t> The internet continues to evolve, shaping communication, education, and global interaction in profound ways.</a:t>
            </a:r>
          </a:p>
          <a:p>
            <a:pPr marL="0" indent="0">
              <a:lnSpc>
                <a:spcPct val="100000"/>
              </a:lnSpc>
              <a:spcBef>
                <a:spcPts val="300"/>
              </a:spcBef>
              <a:spcAft>
                <a:spcPts val="300"/>
              </a:spcAft>
              <a:buNone/>
            </a:pP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20387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533399"/>
          </a:xfrm>
          <a:prstGeom prst="rect">
            <a:avLst/>
          </a:prstGeom>
        </p:spPr>
        <p:txBody>
          <a:bodyPr lIns="91425" tIns="91425" rIns="91425" bIns="91425" anchor="b" anchorCtr="0">
            <a:noAutofit/>
          </a:bodyPr>
          <a:lstStyle/>
          <a:p>
            <a:r>
              <a:rPr lang="en-US" sz="2400">
                <a:effectLst/>
              </a:rPr>
              <a:t>Internetworking protocol</a:t>
            </a:r>
            <a:endParaRPr lang="en" sz="2400" dirty="0"/>
          </a:p>
        </p:txBody>
      </p:sp>
      <p:sp>
        <p:nvSpPr>
          <p:cNvPr id="37" name="Shape 37"/>
          <p:cNvSpPr txBox="1">
            <a:spLocks noGrp="1"/>
          </p:cNvSpPr>
          <p:nvPr>
            <p:ph idx="1"/>
          </p:nvPr>
        </p:nvSpPr>
        <p:spPr>
          <a:xfrm>
            <a:off x="304800" y="666750"/>
            <a:ext cx="8229600" cy="4114800"/>
          </a:xfrm>
          <a:prstGeom prst="rect">
            <a:avLst/>
          </a:prstGeom>
        </p:spPr>
        <p:txBody>
          <a:bodyPr lIns="91425" tIns="91425" rIns="91425" bIns="91425" anchor="t" anchorCtr="0">
            <a:noAutofit/>
          </a:bodyPr>
          <a:lstStyle/>
          <a:p>
            <a:pPr algn="l"/>
            <a:r>
              <a:rPr lang="en-US" sz="1800" b="0" i="0">
                <a:solidFill>
                  <a:srgbClr val="1F1F1F"/>
                </a:solidFill>
                <a:effectLst/>
                <a:latin typeface="Google Sans"/>
              </a:rPr>
              <a:t>The Transmission Control Protocol/Internet Protocol (TCP/IP) suite is the foundation of internetworking. It's a layered model with each layer performing specific functions:</a:t>
            </a:r>
          </a:p>
          <a:p>
            <a:pPr algn="l">
              <a:buFont typeface="Arial" panose="020B0604020202020204" pitchFamily="34" charset="0"/>
              <a:buChar char="•"/>
            </a:pPr>
            <a:r>
              <a:rPr lang="en-US" sz="1800" b="1" i="0">
                <a:solidFill>
                  <a:srgbClr val="1F1F1F"/>
                </a:solidFill>
                <a:effectLst/>
                <a:latin typeface="Google Sans"/>
              </a:rPr>
              <a:t>Network Access Layer:</a:t>
            </a:r>
            <a:r>
              <a:rPr lang="en-US" sz="1800" b="0" i="0">
                <a:solidFill>
                  <a:srgbClr val="1F1F1F"/>
                </a:solidFill>
                <a:effectLst/>
                <a:latin typeface="Google Sans"/>
              </a:rPr>
              <a:t> Establishes the physical connection between devices (Ethernet, Wi-Fi).</a:t>
            </a:r>
          </a:p>
          <a:p>
            <a:pPr algn="l">
              <a:buFont typeface="Arial" panose="020B0604020202020204" pitchFamily="34" charset="0"/>
              <a:buChar char="•"/>
            </a:pPr>
            <a:r>
              <a:rPr lang="en-US" sz="1800" b="1" i="0">
                <a:solidFill>
                  <a:srgbClr val="1F1F1F"/>
                </a:solidFill>
                <a:effectLst/>
                <a:latin typeface="Google Sans"/>
              </a:rPr>
              <a:t>Internet Layer:</a:t>
            </a:r>
            <a:r>
              <a:rPr lang="en-US" sz="1800" b="0" i="0">
                <a:solidFill>
                  <a:srgbClr val="1F1F1F"/>
                </a:solidFill>
                <a:effectLst/>
                <a:latin typeface="Google Sans"/>
              </a:rPr>
              <a:t> Handles routing data packets across networks using IP addresses.</a:t>
            </a:r>
          </a:p>
          <a:p>
            <a:pPr algn="l">
              <a:buFont typeface="Arial" panose="020B0604020202020204" pitchFamily="34" charset="0"/>
              <a:buChar char="•"/>
            </a:pPr>
            <a:r>
              <a:rPr lang="en-US" sz="1800" b="1" i="0">
                <a:solidFill>
                  <a:srgbClr val="1F1F1F"/>
                </a:solidFill>
                <a:effectLst/>
                <a:latin typeface="Google Sans"/>
              </a:rPr>
              <a:t>Transport Layer:</a:t>
            </a:r>
            <a:r>
              <a:rPr lang="en-US" sz="1800" b="0" i="0">
                <a:solidFill>
                  <a:srgbClr val="1F1F1F"/>
                </a:solidFill>
                <a:effectLst/>
                <a:latin typeface="Google Sans"/>
              </a:rPr>
              <a:t> Provides reliable (TCP) or connectionless (UDP) data transfer between applications.</a:t>
            </a:r>
          </a:p>
          <a:p>
            <a:pPr algn="l">
              <a:buFont typeface="Arial" panose="020B0604020202020204" pitchFamily="34" charset="0"/>
              <a:buChar char="•"/>
            </a:pPr>
            <a:r>
              <a:rPr lang="en-US" sz="1800" b="1" i="0">
                <a:solidFill>
                  <a:srgbClr val="1F1F1F"/>
                </a:solidFill>
                <a:effectLst/>
                <a:latin typeface="Google Sans"/>
              </a:rPr>
              <a:t>Application Layer:</a:t>
            </a:r>
            <a:r>
              <a:rPr lang="en-US" sz="1800" b="0" i="0">
                <a:solidFill>
                  <a:srgbClr val="1F1F1F"/>
                </a:solidFill>
                <a:effectLst/>
                <a:latin typeface="Google Sans"/>
              </a:rPr>
              <a:t> Defines protocols for specific applications like HTTP (web browsing), FTP (file transfer), and SMTP (email).</a:t>
            </a:r>
          </a:p>
        </p:txBody>
      </p:sp>
    </p:spTree>
    <p:extLst>
      <p:ext uri="{BB962C8B-B14F-4D97-AF65-F5344CB8AC3E}">
        <p14:creationId xmlns:p14="http://schemas.microsoft.com/office/powerpoint/2010/main" val="239252492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437D0-3897-8FB9-7F11-9EF745FECF25}"/>
              </a:ext>
            </a:extLst>
          </p:cNvPr>
          <p:cNvSpPr>
            <a:spLocks noGrp="1"/>
          </p:cNvSpPr>
          <p:nvPr>
            <p:ph idx="1"/>
          </p:nvPr>
        </p:nvSpPr>
        <p:spPr>
          <a:xfrm>
            <a:off x="609600" y="742950"/>
            <a:ext cx="8001000" cy="4191000"/>
          </a:xfrm>
        </p:spPr>
        <p:txBody>
          <a:bodyPr>
            <a:normAutofit/>
          </a:bodyPr>
          <a:lstStyle/>
          <a:p>
            <a:r>
              <a:rPr lang="en-US" sz="1800" b="0" i="0" u="none" strike="noStrike" baseline="0">
                <a:latin typeface="Times New Roman" panose="02020603050405020304" pitchFamily="18" charset="0"/>
              </a:rPr>
              <a:t>The architecture of internet is hierarchial in Nature</a:t>
            </a:r>
            <a:r>
              <a:rPr lang="en-US" sz="1800">
                <a:latin typeface="Times New Roman" panose="02020603050405020304" pitchFamily="18" charset="0"/>
              </a:rPr>
              <a:t> consisting of Clients, Local Internet Service Provider (ISP), Regional ISP, Backbone and Network Access Point (NAP).</a:t>
            </a:r>
            <a:endParaRPr lang="en-US" sz="1800" b="0" i="0" u="none" strike="noStrike" baseline="0">
              <a:latin typeface="Times New Roman" panose="02020603050405020304" pitchFamily="18" charset="0"/>
            </a:endParaRPr>
          </a:p>
        </p:txBody>
      </p:sp>
      <p:pic>
        <p:nvPicPr>
          <p:cNvPr id="1026" name="Picture 2">
            <a:extLst>
              <a:ext uri="{FF2B5EF4-FFF2-40B4-BE49-F238E27FC236}">
                <a16:creationId xmlns:a16="http://schemas.microsoft.com/office/drawing/2014/main" id="{B6123F67-4C9A-CAF6-61B9-1124CF6BA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57350"/>
            <a:ext cx="5781782" cy="3256827"/>
          </a:xfrm>
          <a:prstGeom prst="rect">
            <a:avLst/>
          </a:prstGeom>
          <a:noFill/>
          <a:extLst>
            <a:ext uri="{909E8E84-426E-40DD-AFC4-6F175D3DCCD1}">
              <a14:hiddenFill xmlns:a14="http://schemas.microsoft.com/office/drawing/2010/main">
                <a:solidFill>
                  <a:srgbClr val="FFFFFF"/>
                </a:solidFill>
              </a14:hiddenFill>
            </a:ext>
          </a:extLst>
        </p:spPr>
      </p:pic>
      <p:sp>
        <p:nvSpPr>
          <p:cNvPr id="4" name="Shape 36">
            <a:extLst>
              <a:ext uri="{FF2B5EF4-FFF2-40B4-BE49-F238E27FC236}">
                <a16:creationId xmlns:a16="http://schemas.microsoft.com/office/drawing/2014/main" id="{F4E06B47-6B71-2FAD-E6A6-8D1409F73503}"/>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The internet architecture</a:t>
            </a:r>
            <a:endParaRPr lang="en" sz="2400" dirty="0"/>
          </a:p>
        </p:txBody>
      </p:sp>
    </p:spTree>
    <p:extLst>
      <p:ext uri="{BB962C8B-B14F-4D97-AF65-F5344CB8AC3E}">
        <p14:creationId xmlns:p14="http://schemas.microsoft.com/office/powerpoint/2010/main" val="78277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437D0-3897-8FB9-7F11-9EF745FECF25}"/>
              </a:ext>
            </a:extLst>
          </p:cNvPr>
          <p:cNvSpPr>
            <a:spLocks noGrp="1"/>
          </p:cNvSpPr>
          <p:nvPr>
            <p:ph idx="1"/>
          </p:nvPr>
        </p:nvSpPr>
        <p:spPr>
          <a:xfrm>
            <a:off x="609600" y="742950"/>
            <a:ext cx="8001000" cy="4191000"/>
          </a:xfrm>
        </p:spPr>
        <p:txBody>
          <a:bodyPr/>
          <a:lstStyle/>
          <a:p>
            <a:r>
              <a:rPr lang="en-US" sz="1600" b="1" i="0">
                <a:solidFill>
                  <a:srgbClr val="1F1F1F"/>
                </a:solidFill>
                <a:effectLst/>
                <a:latin typeface="Google Sans"/>
              </a:rPr>
              <a:t>Client:</a:t>
            </a:r>
            <a:r>
              <a:rPr lang="en-US" sz="1600" b="0" i="0">
                <a:solidFill>
                  <a:srgbClr val="1F1F1F"/>
                </a:solidFill>
                <a:effectLst/>
                <a:latin typeface="Google Sans"/>
              </a:rPr>
              <a:t> This is your device, like your computer or phone, that connects to the internet.</a:t>
            </a:r>
          </a:p>
          <a:p>
            <a:r>
              <a:rPr lang="en-US" sz="1600" b="1" i="0">
                <a:solidFill>
                  <a:srgbClr val="1F1F1F"/>
                </a:solidFill>
                <a:effectLst/>
                <a:latin typeface="Google Sans"/>
              </a:rPr>
              <a:t>Local ISP (Internet Service Provider):</a:t>
            </a:r>
            <a:r>
              <a:rPr lang="en-US" sz="1600" b="0" i="0">
                <a:solidFill>
                  <a:srgbClr val="1F1F1F"/>
                </a:solidFill>
                <a:effectLst/>
                <a:latin typeface="Google Sans"/>
              </a:rPr>
              <a:t> This is your local internet provider, the company you pay for internet access. They connect you to the bigger internet.</a:t>
            </a:r>
          </a:p>
          <a:p>
            <a:r>
              <a:rPr lang="en-US" sz="1600" b="1" i="0">
                <a:solidFill>
                  <a:srgbClr val="1F1F1F"/>
                </a:solidFill>
                <a:effectLst/>
                <a:latin typeface="Google Sans"/>
              </a:rPr>
              <a:t>Regional ISP:</a:t>
            </a:r>
            <a:r>
              <a:rPr lang="en-US" sz="1600" b="0" i="0">
                <a:solidFill>
                  <a:srgbClr val="1F1F1F"/>
                </a:solidFill>
                <a:effectLst/>
                <a:latin typeface="Google Sans"/>
              </a:rPr>
              <a:t> These ISPs act as middlemen, buying bandwidth from national ISPs and reselling it to local ISPs.</a:t>
            </a:r>
          </a:p>
          <a:p>
            <a:r>
              <a:rPr lang="en-US" sz="1600" b="1" i="0">
                <a:solidFill>
                  <a:srgbClr val="1F1F1F"/>
                </a:solidFill>
                <a:effectLst/>
                <a:latin typeface="Google Sans"/>
              </a:rPr>
              <a:t>National ISP (Tier 1):</a:t>
            </a:r>
            <a:r>
              <a:rPr lang="en-US" sz="1600" b="0" i="0">
                <a:solidFill>
                  <a:srgbClr val="1F1F1F"/>
                </a:solidFill>
                <a:effectLst/>
                <a:latin typeface="Google Sans"/>
              </a:rPr>
              <a:t> These are the big players with high-speed backbone networks spanning large regions or even globally. They have peering agreements to exchange traffic efficiently.</a:t>
            </a:r>
          </a:p>
          <a:p>
            <a:r>
              <a:rPr lang="en-US" sz="1600" b="1" i="0">
                <a:solidFill>
                  <a:srgbClr val="1F1F1F"/>
                </a:solidFill>
                <a:effectLst/>
                <a:latin typeface="Google Sans"/>
              </a:rPr>
              <a:t>Backbone:</a:t>
            </a:r>
            <a:r>
              <a:rPr lang="en-US" sz="1600" b="0" i="0">
                <a:solidFill>
                  <a:srgbClr val="1F1F1F"/>
                </a:solidFill>
                <a:effectLst/>
                <a:latin typeface="Google Sans"/>
              </a:rPr>
              <a:t> Think of this as the internet's highway system. It's a network of high-bandwidth connections carrying most of the internet traffic between National ISPs.</a:t>
            </a:r>
          </a:p>
          <a:p>
            <a:r>
              <a:rPr lang="en-US" sz="1600" b="1" i="0">
                <a:solidFill>
                  <a:srgbClr val="1F1F1F"/>
                </a:solidFill>
                <a:effectLst/>
                <a:latin typeface="Google Sans"/>
              </a:rPr>
              <a:t>Network Access Point (NAP):</a:t>
            </a:r>
            <a:r>
              <a:rPr lang="en-US" sz="1600" b="0" i="0">
                <a:solidFill>
                  <a:srgbClr val="1F1F1F"/>
                </a:solidFill>
                <a:effectLst/>
                <a:latin typeface="Google Sans"/>
              </a:rPr>
              <a:t> These are physical locations where multiple ISPs interconnect, allowing them to exchange traffic directly without going through a central hub. This helps keep data transfer efficient.</a:t>
            </a:r>
          </a:p>
          <a:p>
            <a:endParaRPr lang="en-US" sz="1400" b="0" i="0" u="none" strike="noStrike" baseline="0">
              <a:latin typeface="Times New Roman" panose="02020603050405020304" pitchFamily="18" charset="0"/>
            </a:endParaRPr>
          </a:p>
        </p:txBody>
      </p:sp>
      <p:sp>
        <p:nvSpPr>
          <p:cNvPr id="4" name="Shape 36">
            <a:extLst>
              <a:ext uri="{FF2B5EF4-FFF2-40B4-BE49-F238E27FC236}">
                <a16:creationId xmlns:a16="http://schemas.microsoft.com/office/drawing/2014/main" id="{F4E06B47-6B71-2FAD-E6A6-8D1409F73503}"/>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The internet architecture</a:t>
            </a:r>
            <a:endParaRPr lang="en" sz="2400" dirty="0"/>
          </a:p>
        </p:txBody>
      </p:sp>
    </p:spTree>
    <p:extLst>
      <p:ext uri="{BB962C8B-B14F-4D97-AF65-F5344CB8AC3E}">
        <p14:creationId xmlns:p14="http://schemas.microsoft.com/office/powerpoint/2010/main" val="64841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B6B5D-33CE-1EF2-1B69-FF3CED91F599}"/>
              </a:ext>
            </a:extLst>
          </p:cNvPr>
          <p:cNvSpPr>
            <a:spLocks noGrp="1"/>
          </p:cNvSpPr>
          <p:nvPr>
            <p:ph idx="1"/>
          </p:nvPr>
        </p:nvSpPr>
        <p:spPr>
          <a:xfrm>
            <a:off x="609600" y="819150"/>
            <a:ext cx="7736586" cy="3810000"/>
          </a:xfrm>
        </p:spPr>
        <p:txBody>
          <a:bodyPr>
            <a:normAutofit/>
          </a:bodyPr>
          <a:lstStyle/>
          <a:p>
            <a:pPr marL="0" indent="0">
              <a:buNone/>
            </a:pPr>
            <a:r>
              <a:rPr lang="en-US" sz="1800" b="1"/>
              <a:t>Connecting to internet</a:t>
            </a:r>
            <a:endParaRPr lang="en" sz="1800" b="1"/>
          </a:p>
          <a:p>
            <a:pPr marL="0" indent="0" algn="l">
              <a:buNone/>
            </a:pPr>
            <a:r>
              <a:rPr lang="en-US" sz="1800" i="0" u="none" strike="noStrike" baseline="0">
                <a:latin typeface="Times New Roman" panose="02020603050405020304" pitchFamily="18" charset="0"/>
              </a:rPr>
              <a:t>To be able to connect your computer to the internet, you require</a:t>
            </a:r>
          </a:p>
          <a:p>
            <a:r>
              <a:rPr lang="en-US" sz="1800" i="0" u="none" strike="noStrike" baseline="0">
                <a:latin typeface="Times New Roman" panose="02020603050405020304" pitchFamily="18" charset="0"/>
              </a:rPr>
              <a:t>A TCP/IP enabled computer,</a:t>
            </a:r>
          </a:p>
          <a:p>
            <a:r>
              <a:rPr lang="en-US" sz="1800">
                <a:latin typeface="Times New Roman" panose="02020603050405020304" pitchFamily="18" charset="0"/>
              </a:rPr>
              <a:t>Software like web browser</a:t>
            </a:r>
          </a:p>
          <a:p>
            <a:r>
              <a:rPr lang="en-US" sz="1800" i="0" u="none" strike="noStrike" baseline="0">
                <a:latin typeface="Times New Roman" panose="02020603050405020304" pitchFamily="18" charset="0"/>
              </a:rPr>
              <a:t>An account with an ISP,</a:t>
            </a:r>
          </a:p>
          <a:p>
            <a:r>
              <a:rPr lang="en-US" sz="1800">
                <a:latin typeface="Times New Roman" panose="02020603050405020304" pitchFamily="18" charset="0"/>
              </a:rPr>
              <a:t>Connection line (telephone line, coaxial cable or fiber connection),</a:t>
            </a:r>
          </a:p>
          <a:p>
            <a:r>
              <a:rPr lang="en-US" sz="1800" i="0" u="none" strike="noStrike" baseline="0">
                <a:latin typeface="Times New Roman" panose="02020603050405020304" pitchFamily="18" charset="0"/>
              </a:rPr>
              <a:t>Hardware like modem or Network Interface Card (NIC) to connect computer to the network</a:t>
            </a:r>
          </a:p>
        </p:txBody>
      </p:sp>
      <p:pic>
        <p:nvPicPr>
          <p:cNvPr id="5" name="Picture 4">
            <a:extLst>
              <a:ext uri="{FF2B5EF4-FFF2-40B4-BE49-F238E27FC236}">
                <a16:creationId xmlns:a16="http://schemas.microsoft.com/office/drawing/2014/main" id="{902D0AB4-7B5C-7917-355C-6EABB7A2324C}"/>
              </a:ext>
            </a:extLst>
          </p:cNvPr>
          <p:cNvPicPr>
            <a:picLocks noChangeAspect="1"/>
          </p:cNvPicPr>
          <p:nvPr/>
        </p:nvPicPr>
        <p:blipFill rotWithShape="1">
          <a:blip r:embed="rId2"/>
          <a:srcRect r="1369" b="13149"/>
          <a:stretch/>
        </p:blipFill>
        <p:spPr>
          <a:xfrm>
            <a:off x="1752600" y="3257550"/>
            <a:ext cx="5486400" cy="1524000"/>
          </a:xfrm>
          <a:prstGeom prst="rect">
            <a:avLst/>
          </a:prstGeom>
        </p:spPr>
      </p:pic>
      <p:sp>
        <p:nvSpPr>
          <p:cNvPr id="6" name="Shape 36">
            <a:extLst>
              <a:ext uri="{FF2B5EF4-FFF2-40B4-BE49-F238E27FC236}">
                <a16:creationId xmlns:a16="http://schemas.microsoft.com/office/drawing/2014/main" id="{1352F140-3338-2086-F2AB-28636DAEA834}"/>
              </a:ext>
            </a:extLst>
          </p:cNvPr>
          <p:cNvSpPr txBox="1">
            <a:spLocks/>
          </p:cNvSpPr>
          <p:nvPr/>
        </p:nvSpPr>
        <p:spPr>
          <a:xfrm>
            <a:off x="571500" y="133350"/>
            <a:ext cx="8077200" cy="533399"/>
          </a:xfrm>
          <a:prstGeom prst="rect">
            <a:avLst/>
          </a:prstGeom>
        </p:spPr>
        <p:txBody>
          <a:bodyPr vert="horz" lIns="91425" tIns="91425" rIns="91425" bIns="91425" rtlCol="0" anchor="b" anchorCtr="0">
            <a:noAutofit/>
          </a:bodyPr>
          <a:lstStyle>
            <a:lvl1pPr algn="l" defTabSz="685800" rtl="0" eaLnBrk="1" latinLnBrk="0" hangingPunct="1">
              <a:lnSpc>
                <a:spcPct val="90000"/>
              </a:lnSpc>
              <a:spcBef>
                <a:spcPct val="0"/>
              </a:spcBef>
              <a:buNone/>
              <a:defRPr sz="405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400"/>
              <a:t>Managing the internet</a:t>
            </a:r>
            <a:endParaRPr lang="en" sz="2400" dirty="0"/>
          </a:p>
        </p:txBody>
      </p:sp>
    </p:spTree>
    <p:extLst>
      <p:ext uri="{BB962C8B-B14F-4D97-AF65-F5344CB8AC3E}">
        <p14:creationId xmlns:p14="http://schemas.microsoft.com/office/powerpoint/2010/main" val="182207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3436</TotalTime>
  <Words>4573</Words>
  <Application>Microsoft Office PowerPoint</Application>
  <PresentationFormat>On-screen Show (16:9)</PresentationFormat>
  <Paragraphs>309</Paragraphs>
  <Slides>44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Arial</vt:lpstr>
      <vt:lpstr>Google Sans</vt:lpstr>
      <vt:lpstr>Rockwell</vt:lpstr>
      <vt:lpstr>Rockwell Condensed</vt:lpstr>
      <vt:lpstr>Times New Roman</vt:lpstr>
      <vt:lpstr>Wingdings</vt:lpstr>
      <vt:lpstr>Wood Type</vt:lpstr>
      <vt:lpstr>The Internet and Internet Services  </vt:lpstr>
      <vt:lpstr>Introduction</vt:lpstr>
      <vt:lpstr>Introduction</vt:lpstr>
      <vt:lpstr>Intranet</vt:lpstr>
      <vt:lpstr>History of Internet</vt:lpstr>
      <vt:lpstr>Internetworking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DEBRIEFING ON  ANDROID COUNSELLING</dc:title>
  <cp:lastModifiedBy>Natabar Khatri</cp:lastModifiedBy>
  <cp:revision>61</cp:revision>
  <dcterms:modified xsi:type="dcterms:W3CDTF">2024-04-07T03:55:23Z</dcterms:modified>
</cp:coreProperties>
</file>