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65"/>
  </p:notesMasterIdLst>
  <p:sldIdLst>
    <p:sldId id="256" r:id="rId2"/>
    <p:sldId id="389" r:id="rId3"/>
    <p:sldId id="388" r:id="rId4"/>
    <p:sldId id="332" r:id="rId5"/>
    <p:sldId id="333" r:id="rId6"/>
    <p:sldId id="334" r:id="rId7"/>
    <p:sldId id="338" r:id="rId8"/>
    <p:sldId id="339" r:id="rId9"/>
    <p:sldId id="335" r:id="rId10"/>
    <p:sldId id="341" r:id="rId11"/>
    <p:sldId id="336" r:id="rId12"/>
    <p:sldId id="337" r:id="rId13"/>
    <p:sldId id="340" r:id="rId14"/>
    <p:sldId id="342" r:id="rId15"/>
    <p:sldId id="343" r:id="rId16"/>
    <p:sldId id="344" r:id="rId17"/>
    <p:sldId id="345" r:id="rId18"/>
    <p:sldId id="346" r:id="rId19"/>
    <p:sldId id="347" r:id="rId20"/>
    <p:sldId id="348" r:id="rId21"/>
    <p:sldId id="358" r:id="rId22"/>
    <p:sldId id="350" r:id="rId23"/>
    <p:sldId id="353" r:id="rId24"/>
    <p:sldId id="349" r:id="rId25"/>
    <p:sldId id="352" r:id="rId26"/>
    <p:sldId id="359" r:id="rId27"/>
    <p:sldId id="351" r:id="rId28"/>
    <p:sldId id="360" r:id="rId29"/>
    <p:sldId id="354" r:id="rId30"/>
    <p:sldId id="355" r:id="rId31"/>
    <p:sldId id="356" r:id="rId32"/>
    <p:sldId id="357" r:id="rId33"/>
    <p:sldId id="361" r:id="rId34"/>
    <p:sldId id="363" r:id="rId35"/>
    <p:sldId id="364" r:id="rId36"/>
    <p:sldId id="365" r:id="rId37"/>
    <p:sldId id="366" r:id="rId38"/>
    <p:sldId id="367" r:id="rId39"/>
    <p:sldId id="368" r:id="rId40"/>
    <p:sldId id="369" r:id="rId41"/>
    <p:sldId id="370" r:id="rId42"/>
    <p:sldId id="371" r:id="rId43"/>
    <p:sldId id="372" r:id="rId44"/>
    <p:sldId id="373" r:id="rId45"/>
    <p:sldId id="374" r:id="rId46"/>
    <p:sldId id="375" r:id="rId47"/>
    <p:sldId id="380" r:id="rId48"/>
    <p:sldId id="381" r:id="rId49"/>
    <p:sldId id="382" r:id="rId50"/>
    <p:sldId id="384" r:id="rId51"/>
    <p:sldId id="385" r:id="rId52"/>
    <p:sldId id="386" r:id="rId53"/>
    <p:sldId id="387" r:id="rId54"/>
    <p:sldId id="376" r:id="rId55"/>
    <p:sldId id="377" r:id="rId56"/>
    <p:sldId id="378" r:id="rId57"/>
    <p:sldId id="383" r:id="rId58"/>
    <p:sldId id="379" r:id="rId59"/>
    <p:sldId id="258" r:id="rId60"/>
    <p:sldId id="327" r:id="rId61"/>
    <p:sldId id="328" r:id="rId62"/>
    <p:sldId id="329" r:id="rId63"/>
    <p:sldId id="330" r:id="rId6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146" autoAdjust="0"/>
    <p:restoredTop sz="94660"/>
  </p:normalViewPr>
  <p:slideViewPr>
    <p:cSldViewPr>
      <p:cViewPr varScale="1">
        <p:scale>
          <a:sx n="89" d="100"/>
          <a:sy n="89" d="100"/>
        </p:scale>
        <p:origin x="64" y="18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58444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27588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209717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48531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91194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56515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5754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19607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90616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85377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b="0" i="0" dirty="0">
                <a:solidFill>
                  <a:srgbClr val="EEF0FF"/>
                </a:solidFill>
                <a:effectLst/>
                <a:latin typeface="Google Sans"/>
              </a:rPr>
              <a:t>Data isolation refers to segregating datasets to restrict unauthorized access, enhancing security and preventing data breaches or leaks, while also ensuring data integrity within database systems. </a:t>
            </a:r>
            <a:endParaRPr dirty="0"/>
          </a:p>
        </p:txBody>
      </p:sp>
    </p:spTree>
    <p:extLst>
      <p:ext uri="{BB962C8B-B14F-4D97-AF65-F5344CB8AC3E}">
        <p14:creationId xmlns:p14="http://schemas.microsoft.com/office/powerpoint/2010/main" val="40763023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73432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959611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126565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66149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250796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373269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210110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600324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037653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13868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514220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4216151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482845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05793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2000432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398699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543811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820389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746245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223055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406665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66929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1180782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85742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7936029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0586016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961241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09565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596137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374072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949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4970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63305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186543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1254616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Clients communicate directly with the central database server, usually through a local network.</a:t>
            </a:r>
          </a:p>
          <a:p>
            <a:pPr>
              <a:spcBef>
                <a:spcPts val="0"/>
              </a:spcBef>
              <a:buNone/>
            </a:pPr>
            <a:r>
              <a:rPr lang="en-US" dirty="0"/>
              <a:t>Example: A university might have a centralized database to store student records, course information, and grades. All departments, faculty, and students access this data from a central server via the network.</a:t>
            </a:r>
            <a:endParaRPr dirty="0"/>
          </a:p>
        </p:txBody>
      </p:sp>
    </p:spTree>
    <p:extLst>
      <p:ext uri="{BB962C8B-B14F-4D97-AF65-F5344CB8AC3E}">
        <p14:creationId xmlns:p14="http://schemas.microsoft.com/office/powerpoint/2010/main" val="229482063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r>
              <a:rPr lang="en-US" dirty="0"/>
              <a:t>Communication occurs over a </a:t>
            </a:r>
            <a:r>
              <a:rPr lang="en-US" b="1" dirty="0"/>
              <a:t>network</a:t>
            </a:r>
            <a:r>
              <a:rPr lang="en-US" dirty="0"/>
              <a:t> (e.g., LAN, WAN, or the internet).</a:t>
            </a:r>
          </a:p>
          <a:p>
            <a:pPr>
              <a:spcBef>
                <a:spcPts val="0"/>
              </a:spcBef>
              <a:buNone/>
            </a:pPr>
            <a:r>
              <a:rPr lang="en-US" dirty="0"/>
              <a:t>In an e-commerce platform, the client-side (like a website or mobile app) interacts with the server-side DBMS (hosted on a database server) to retrieve product details, process customer orders, and update stock levels.</a:t>
            </a:r>
            <a:endParaRPr dirty="0"/>
          </a:p>
        </p:txBody>
      </p:sp>
    </p:spTree>
    <p:extLst>
      <p:ext uri="{BB962C8B-B14F-4D97-AF65-F5344CB8AC3E}">
        <p14:creationId xmlns:p14="http://schemas.microsoft.com/office/powerpoint/2010/main" val="13769776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455858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9166683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67410199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800729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475465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74221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57868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Shape 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0" name="Shape 4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4834877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pPr>
              <a:spcBef>
                <a:spcPts val="0"/>
              </a:spcBef>
              <a:buNone/>
            </a:pPr>
            <a:fld id="{00000000-1234-1234-1234-123412341234}" type="slidenum">
              <a:rPr lang="en" smtClean="0"/>
              <a:pPr>
                <a:spcBef>
                  <a:spcPts val="0"/>
                </a:spcBef>
                <a:buNone/>
              </a:pPr>
              <a:t>‹#›</a:t>
            </a:fld>
            <a:endParaRPr lang="en"/>
          </a:p>
        </p:txBody>
      </p:sp>
    </p:spTree>
    <p:extLst>
      <p:ext uri="{BB962C8B-B14F-4D97-AF65-F5344CB8AC3E}">
        <p14:creationId xmlns:p14="http://schemas.microsoft.com/office/powerpoint/2010/main" val="3247698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1386245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0485274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152400" y="4743450"/>
            <a:ext cx="1905000" cy="40005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7239000" y="4800600"/>
            <a:ext cx="1905000" cy="342900"/>
          </a:xfrm>
        </p:spPr>
        <p:txBody>
          <a:bodyPr/>
          <a:lstStyle>
            <a:lvl1pPr>
              <a:defRPr/>
            </a:lvl1pPr>
          </a:lstStyle>
          <a:p>
            <a:pPr>
              <a:defRPr/>
            </a:pPr>
            <a:fld id="{1C2159FE-76F9-40C6-AB5F-AA1986CEF598}"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3200400" y="4743450"/>
            <a:ext cx="2895600" cy="40005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3074605411"/>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152400" y="4743450"/>
            <a:ext cx="1905000" cy="40005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7239000" y="4800600"/>
            <a:ext cx="1905000" cy="342900"/>
          </a:xfrm>
        </p:spPr>
        <p:txBody>
          <a:bodyPr/>
          <a:lstStyle>
            <a:lvl1pPr>
              <a:defRPr/>
            </a:lvl1pPr>
          </a:lstStyle>
          <a:p>
            <a:pPr>
              <a:defRPr/>
            </a:pPr>
            <a:fld id="{C0C11E27-8B9F-45E5-ADF7-BD60495901E5}"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3200400" y="4743450"/>
            <a:ext cx="2895600" cy="40005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2224027147"/>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152400" y="4743450"/>
            <a:ext cx="1905000" cy="40005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7239000" y="4800600"/>
            <a:ext cx="1905000" cy="342900"/>
          </a:xfrm>
        </p:spPr>
        <p:txBody>
          <a:bodyPr/>
          <a:lstStyle>
            <a:lvl1pPr>
              <a:defRPr/>
            </a:lvl1pPr>
          </a:lstStyle>
          <a:p>
            <a:pPr>
              <a:defRPr/>
            </a:pPr>
            <a:fld id="{2E278F35-60D3-4334-A414-12B06B998B57}"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3200400" y="4743450"/>
            <a:ext cx="2895600" cy="40005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1422807626"/>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6"/>
          <p:cNvSpPr>
            <a:spLocks noGrp="1"/>
          </p:cNvSpPr>
          <p:nvPr>
            <p:ph type="dt" sz="half" idx="10"/>
          </p:nvPr>
        </p:nvSpPr>
        <p:spPr>
          <a:xfrm>
            <a:off x="152400" y="4743450"/>
            <a:ext cx="1905000" cy="400050"/>
          </a:xfrm>
        </p:spPr>
        <p:txBody>
          <a:bodyPr/>
          <a:lstStyle>
            <a:lvl1pPr>
              <a:defRPr/>
            </a:lvl1pPr>
          </a:lstStyle>
          <a:p>
            <a:pPr>
              <a:defRPr/>
            </a:pPr>
            <a:endParaRPr lang="en-US">
              <a:solidFill>
                <a:prstClr val="black">
                  <a:tint val="75000"/>
                </a:prstClr>
              </a:solidFill>
            </a:endParaRPr>
          </a:p>
        </p:txBody>
      </p:sp>
      <p:sp>
        <p:nvSpPr>
          <p:cNvPr id="5" name="Slide Number Placeholder 7"/>
          <p:cNvSpPr>
            <a:spLocks noGrp="1"/>
          </p:cNvSpPr>
          <p:nvPr>
            <p:ph type="sldNum" sz="quarter" idx="11"/>
          </p:nvPr>
        </p:nvSpPr>
        <p:spPr>
          <a:xfrm>
            <a:off x="7239000" y="4800600"/>
            <a:ext cx="1905000" cy="342900"/>
          </a:xfrm>
        </p:spPr>
        <p:txBody>
          <a:bodyPr/>
          <a:lstStyle>
            <a:lvl1pPr>
              <a:defRPr/>
            </a:lvl1pPr>
          </a:lstStyle>
          <a:p>
            <a:pPr>
              <a:defRPr/>
            </a:pPr>
            <a:fld id="{A4FEA52A-D4CF-4076-948F-B612C981F86D}" type="slidenum">
              <a:rPr lang="en-US">
                <a:solidFill>
                  <a:prstClr val="black">
                    <a:tint val="75000"/>
                  </a:prstClr>
                </a:solidFill>
              </a:rPr>
              <a:pPr>
                <a:defRPr/>
              </a:pPr>
              <a:t>‹#›</a:t>
            </a:fld>
            <a:endParaRPr lang="en-US">
              <a:solidFill>
                <a:prstClr val="black">
                  <a:tint val="75000"/>
                </a:prstClr>
              </a:solidFill>
            </a:endParaRPr>
          </a:p>
        </p:txBody>
      </p:sp>
      <p:sp>
        <p:nvSpPr>
          <p:cNvPr id="6" name="Footer Placeholder 8"/>
          <p:cNvSpPr>
            <a:spLocks noGrp="1"/>
          </p:cNvSpPr>
          <p:nvPr>
            <p:ph type="ftr" sz="quarter" idx="12"/>
          </p:nvPr>
        </p:nvSpPr>
        <p:spPr>
          <a:xfrm>
            <a:off x="3200400" y="4743450"/>
            <a:ext cx="2895600" cy="400050"/>
          </a:xfrm>
        </p:spPr>
        <p:txBody>
          <a:bodyPr/>
          <a:lstStyle>
            <a:lvl1pPr>
              <a:defRPr/>
            </a:lvl1pPr>
          </a:lstStyle>
          <a:p>
            <a:pPr>
              <a:defRPr/>
            </a:pPr>
            <a:endParaRPr lang="en-US">
              <a:solidFill>
                <a:prstClr val="black">
                  <a:tint val="75000"/>
                </a:prstClr>
              </a:solidFill>
            </a:endParaRPr>
          </a:p>
        </p:txBody>
      </p:sp>
    </p:spTree>
    <p:extLst>
      <p:ext uri="{BB962C8B-B14F-4D97-AF65-F5344CB8AC3E}">
        <p14:creationId xmlns:p14="http://schemas.microsoft.com/office/powerpoint/2010/main" val="4258740737"/>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0CAEA6-9EDE-4E2E-8809-49B5CC40D17F}"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377441309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F40CAEA6-9EDE-4E2E-8809-49B5CC40D17F}" type="datetimeFigureOut">
              <a:rPr lang="en-US" smtClean="0"/>
              <a:pPr/>
              <a:t>3/21/2025</a:t>
            </a:fld>
            <a:endParaRPr lang="en-US"/>
          </a:p>
        </p:txBody>
      </p:sp>
      <p:sp>
        <p:nvSpPr>
          <p:cNvPr id="5" name="Footer Placeholder 4"/>
          <p:cNvSpPr>
            <a:spLocks noGrp="1"/>
          </p:cNvSpPr>
          <p:nvPr>
            <p:ph type="ftr" sz="quarter" idx="11"/>
          </p:nvPr>
        </p:nvSpPr>
        <p:spPr>
          <a:xfrm>
            <a:off x="1637031" y="4704588"/>
            <a:ext cx="4745736" cy="273844"/>
          </a:xfrm>
        </p:spPr>
        <p:txBody>
          <a:bodyPr/>
          <a:lstStyle/>
          <a:p>
            <a:endParaRPr lang="en-US"/>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481537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0CAEA6-9EDE-4E2E-8809-49B5CC40D17F}"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03868091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0CAEA6-9EDE-4E2E-8809-49B5CC40D17F}"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54108650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0CAEA6-9EDE-4E2E-8809-49B5CC40D17F}" type="datetimeFigureOut">
              <a:rPr lang="en-US" smtClean="0"/>
              <a:pPr/>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extLst>
      <p:ext uri="{BB962C8B-B14F-4D97-AF65-F5344CB8AC3E}">
        <p14:creationId xmlns:p14="http://schemas.microsoft.com/office/powerpoint/2010/main" val="284358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0CAEA6-9EDE-4E2E-8809-49B5CC40D17F}"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spcBef>
                <a:spcPts val="0"/>
              </a:spcBef>
              <a:buNone/>
            </a:pPr>
            <a:fld id="{00000000-1234-1234-1234-123412341234}" type="slidenum">
              <a:rPr lang="en" smtClean="0"/>
              <a:pPr>
                <a:spcBef>
                  <a:spcPts val="0"/>
                </a:spcBef>
                <a:buNone/>
              </a:pPr>
              <a:t>‹#›</a:t>
            </a:fld>
            <a:endParaRPr lang="en"/>
          </a:p>
        </p:txBody>
      </p:sp>
    </p:spTree>
    <p:extLst>
      <p:ext uri="{BB962C8B-B14F-4D97-AF65-F5344CB8AC3E}">
        <p14:creationId xmlns:p14="http://schemas.microsoft.com/office/powerpoint/2010/main" val="275413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0CAEA6-9EDE-4E2E-8809-49B5CC40D17F}"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2503890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5143500"/>
          </a:xfrm>
          <a:solidFill>
            <a:schemeClr val="tx2">
              <a:lumMod val="20000"/>
              <a:lumOff val="80000"/>
            </a:schemeClr>
          </a:solidFill>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40CAEA6-9EDE-4E2E-8809-49B5CC40D17F}" type="datetimeFigureOut">
              <a:rPr lang="en-US" smtClean="0"/>
              <a:pPr/>
              <a:t>3/21/2025</a:t>
            </a:fld>
            <a:endParaRPr lang="en-US"/>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411938177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F40CAEA6-9EDE-4E2E-8809-49B5CC40D17F}" type="datetimeFigureOut">
              <a:rPr lang="en-US" smtClean="0"/>
              <a:pPr/>
              <a:t>3/21/2025</a:t>
            </a:fld>
            <a:endParaRPr lang="en-US"/>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7">
                <a:duotone>
                  <a:schemeClr val="accent1">
                    <a:shade val="45000"/>
                    <a:satMod val="135000"/>
                  </a:schemeClr>
                  <a:prstClr val="white"/>
                </a:duotone>
                <a:extLst>
                  <a:ext uri="{BEBA8EAE-BF5A-486C-A8C5-ECC9F3942E4B}">
                    <a14:imgProps xmlns:a14="http://schemas.microsoft.com/office/drawing/2010/main">
                      <a14:imgLayer r:embed="rId18">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pPr algn="r">
              <a:spcBef>
                <a:spcPts val="0"/>
              </a:spcBef>
              <a:buNone/>
            </a:pPr>
            <a:fld id="{00000000-1234-1234-1234-123412341234}" type="slidenum">
              <a:rPr lang="en" sz="1300" smtClean="0">
                <a:solidFill>
                  <a:schemeClr val="lt1"/>
                </a:solidFill>
              </a:rPr>
              <a:pPr algn="r">
                <a:spcBef>
                  <a:spcPts val="0"/>
                </a:spcBef>
                <a:buNone/>
              </a:pPr>
              <a:t>‹#›</a:t>
            </a:fld>
            <a:endParaRPr lang="en" sz="1300">
              <a:solidFill>
                <a:schemeClr val="lt1"/>
              </a:solidFill>
            </a:endParaRPr>
          </a:p>
        </p:txBody>
      </p:sp>
    </p:spTree>
    <p:extLst>
      <p:ext uri="{BB962C8B-B14F-4D97-AF65-F5344CB8AC3E}">
        <p14:creationId xmlns:p14="http://schemas.microsoft.com/office/powerpoint/2010/main" val="18040485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Lst>
  <p:hf sldNum="0" hdr="0" ftr="0" dt="0"/>
  <p:txStyles>
    <p:titleStyle>
      <a:lvl1pPr algn="l" defTabSz="685800" rtl="0" eaLnBrk="1" latinLnBrk="0" hangingPunct="1">
        <a:lnSpc>
          <a:spcPct val="90000"/>
        </a:lnSpc>
        <a:spcBef>
          <a:spcPct val="0"/>
        </a:spcBef>
        <a:buNone/>
        <a:defRPr sz="4050" kern="1200" cap="all" baseline="0">
          <a:blipFill>
            <a:blip r:embed="rId19">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webp"/><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ctrTitle"/>
          </p:nvPr>
        </p:nvSpPr>
        <p:spPr>
          <a:prstGeom prst="rect">
            <a:avLst/>
          </a:prstGeom>
        </p:spPr>
        <p:txBody>
          <a:bodyPr lIns="91425" tIns="91425" rIns="91425" bIns="91425" anchor="b" anchorCtr="0">
            <a:noAutofit/>
          </a:bodyPr>
          <a:lstStyle/>
          <a:p>
            <a:r>
              <a:rPr lang="en-US" sz="3600">
                <a:effectLst/>
              </a:rPr>
              <a:t>Fundamentals of database</a:t>
            </a:r>
            <a:br>
              <a:rPr lang="en-US" sz="3600">
                <a:effectLst/>
              </a:rPr>
            </a:br>
            <a:endParaRPr lang="en-US" sz="3600">
              <a:effectLst/>
            </a:endParaRPr>
          </a:p>
        </p:txBody>
      </p:sp>
      <p:sp>
        <p:nvSpPr>
          <p:cNvPr id="31" name="Shape 31"/>
          <p:cNvSpPr txBox="1">
            <a:spLocks noGrp="1"/>
          </p:cNvSpPr>
          <p:nvPr>
            <p:ph type="subTitle" idx="1"/>
          </p:nvPr>
        </p:nvSpPr>
        <p:spPr>
          <a:xfrm>
            <a:off x="685800" y="3833076"/>
            <a:ext cx="7620000" cy="927802"/>
          </a:xfrm>
          <a:prstGeom prst="rect">
            <a:avLst/>
          </a:prstGeom>
        </p:spPr>
        <p:txBody>
          <a:bodyPr lIns="91425" tIns="91425" rIns="91425" bIns="91425" anchor="t" anchorCtr="0">
            <a:noAutofit/>
          </a:bodyPr>
          <a:lstStyle/>
          <a:p>
            <a:pPr>
              <a:spcBef>
                <a:spcPts val="0"/>
              </a:spcBef>
              <a:buNone/>
            </a:pPr>
            <a:r>
              <a:rPr lang="en" sz="2000"/>
              <a:t>Prepared by: Natabar </a:t>
            </a:r>
            <a:r>
              <a:rPr lang="en" sz="2000" dirty="0"/>
              <a:t>Khatri</a:t>
            </a:r>
            <a:br>
              <a:rPr lang="en" sz="2000"/>
            </a:br>
            <a:r>
              <a:rPr lang="en" sz="2000"/>
              <a:t>New Summit College</a:t>
            </a:r>
            <a:endParaRPr lang="en" sz="2000" dirty="0"/>
          </a:p>
        </p:txBody>
      </p:sp>
      <p:sp>
        <p:nvSpPr>
          <p:cNvPr id="2" name="TextBox 1">
            <a:extLst>
              <a:ext uri="{FF2B5EF4-FFF2-40B4-BE49-F238E27FC236}">
                <a16:creationId xmlns:a16="http://schemas.microsoft.com/office/drawing/2014/main" id="{949F3159-F283-424C-8337-63FADEB0E0C1}"/>
              </a:ext>
            </a:extLst>
          </p:cNvPr>
          <p:cNvSpPr txBox="1"/>
          <p:nvPr/>
        </p:nvSpPr>
        <p:spPr>
          <a:xfrm>
            <a:off x="6477000" y="3181350"/>
            <a:ext cx="1338828" cy="584775"/>
          </a:xfrm>
          <a:prstGeom prst="rect">
            <a:avLst/>
          </a:prstGeom>
          <a:noFill/>
        </p:spPr>
        <p:txBody>
          <a:bodyPr wrap="none" rtlCol="0">
            <a:spAutoFit/>
          </a:bodyPr>
          <a:lstStyle/>
          <a:p>
            <a:r>
              <a:rPr lang="en-US" sz="2800"/>
              <a:t>Unit   </a:t>
            </a:r>
            <a:r>
              <a:rPr lang="en-US" sz="3200"/>
              <a:t>9</a:t>
            </a:r>
          </a:p>
        </p:txBody>
      </p:sp>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ppt_y</p:attrName>
                                        </p:attrNameLst>
                                      </p:cBhvr>
                                      <p:tavLst>
                                        <p:tav tm="0">
                                          <p:val>
                                            <p:strVal val="#ppt_y-1"/>
                                          </p:val>
                                        </p:tav>
                                        <p:tav tm="100000">
                                          <p:val>
                                            <p:strVal val="#ppt_y"/>
                                          </p:val>
                                        </p:tav>
                                      </p:tavLst>
                                    </p:anim>
                                  </p:childTnLst>
                                </p:cTn>
                              </p:par>
                              <p:par>
                                <p:cTn id="8" presetID="2" presetClass="entr" presetSubtype="4"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 calcmode="lin" valueType="num">
                                      <p:cBhvr additive="base">
                                        <p:cTn id="10" dur="1000"/>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Data models, schema and instances</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r>
              <a:rPr lang="en-US" sz="2000" b="1">
                <a:solidFill>
                  <a:srgbClr val="1F1F1F"/>
                </a:solidFill>
                <a:latin typeface="Google Sans"/>
              </a:rPr>
              <a:t>Many data models exist based on the way they describe the structure of database.</a:t>
            </a:r>
          </a:p>
          <a:p>
            <a:r>
              <a:rPr lang="en-US" sz="2000" b="1" i="0">
                <a:solidFill>
                  <a:srgbClr val="1F1F1F"/>
                </a:solidFill>
                <a:effectLst/>
                <a:latin typeface="Google Sans"/>
              </a:rPr>
              <a:t>The data models are generally divided into three categories as </a:t>
            </a:r>
            <a:r>
              <a:rPr lang="en-US" sz="2000" b="1">
                <a:solidFill>
                  <a:srgbClr val="1F1F1F"/>
                </a:solidFill>
                <a:latin typeface="Google Sans"/>
              </a:rPr>
              <a:t>follows:</a:t>
            </a:r>
          </a:p>
          <a:p>
            <a:pPr lvl="1">
              <a:buFont typeface="Arial" panose="020B0604020202020204" pitchFamily="34" charset="0"/>
              <a:buChar char="•"/>
            </a:pPr>
            <a:r>
              <a:rPr lang="en-US" sz="1850" b="0" i="0">
                <a:solidFill>
                  <a:srgbClr val="1F1F1F"/>
                </a:solidFill>
                <a:effectLst/>
                <a:latin typeface="Google Sans"/>
              </a:rPr>
              <a:t>High level or conceptual Data Model</a:t>
            </a:r>
          </a:p>
          <a:p>
            <a:pPr lvl="1">
              <a:buFont typeface="Arial" panose="020B0604020202020204" pitchFamily="34" charset="0"/>
              <a:buChar char="•"/>
            </a:pPr>
            <a:r>
              <a:rPr lang="en-US" sz="1850">
                <a:solidFill>
                  <a:srgbClr val="1F1F1F"/>
                </a:solidFill>
                <a:latin typeface="Google Sans"/>
              </a:rPr>
              <a:t>Representation or implementation Data Model, and</a:t>
            </a:r>
          </a:p>
          <a:p>
            <a:pPr lvl="1">
              <a:buFont typeface="Arial" panose="020B0604020202020204" pitchFamily="34" charset="0"/>
              <a:buChar char="•"/>
            </a:pPr>
            <a:r>
              <a:rPr lang="en-US" sz="1850" b="0" i="0">
                <a:solidFill>
                  <a:srgbClr val="1F1F1F"/>
                </a:solidFill>
                <a:effectLst/>
                <a:latin typeface="Google Sans"/>
              </a:rPr>
              <a:t>Low level or physical Data model</a:t>
            </a:r>
          </a:p>
          <a:p>
            <a:pPr marL="0" indent="0" algn="just" defTabSz="914400">
              <a:lnSpc>
                <a:spcPct val="100000"/>
              </a:lnSpc>
              <a:spcBef>
                <a:spcPts val="700"/>
              </a:spcBef>
              <a:buClr>
                <a:schemeClr val="accent2"/>
              </a:buClr>
              <a:buSzPct val="60000"/>
              <a:buNone/>
              <a:defRPr/>
            </a:pPr>
            <a:endParaRPr lang="en-US" sz="2000"/>
          </a:p>
        </p:txBody>
      </p:sp>
    </p:spTree>
    <p:extLst>
      <p:ext uri="{BB962C8B-B14F-4D97-AF65-F5344CB8AC3E}">
        <p14:creationId xmlns:p14="http://schemas.microsoft.com/office/powerpoint/2010/main" val="320919951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t>Data models, schema and instances</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algn="l"/>
            <a:r>
              <a:rPr lang="en-US" sz="2000" b="1" i="0">
                <a:solidFill>
                  <a:srgbClr val="1F1F1F"/>
                </a:solidFill>
                <a:effectLst/>
                <a:latin typeface="Google Sans"/>
              </a:rPr>
              <a:t>Schema:</a:t>
            </a:r>
            <a:endParaRPr lang="en-US" sz="2000" b="0"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This is the detailed description of a specific database based on the chosen data model.</a:t>
            </a:r>
          </a:p>
          <a:p>
            <a:pPr algn="l">
              <a:buFont typeface="Arial" panose="020B0604020202020204" pitchFamily="34" charset="0"/>
              <a:buChar char="•"/>
            </a:pPr>
            <a:r>
              <a:rPr lang="en-US" sz="2000" b="0" i="0">
                <a:solidFill>
                  <a:srgbClr val="1F1F1F"/>
                </a:solidFill>
                <a:effectLst/>
                <a:latin typeface="Google Sans"/>
              </a:rPr>
              <a:t>It acts like a blueprint for a particular house built from the general blueprint (data model).</a:t>
            </a:r>
          </a:p>
          <a:p>
            <a:pPr algn="l">
              <a:buFont typeface="Arial" panose="020B0604020202020204" pitchFamily="34" charset="0"/>
              <a:buChar char="•"/>
            </a:pPr>
            <a:r>
              <a:rPr lang="en-US" sz="2000" b="0" i="0">
                <a:solidFill>
                  <a:srgbClr val="1F1F1F"/>
                </a:solidFill>
                <a:effectLst/>
                <a:latin typeface="Google Sans"/>
              </a:rPr>
              <a:t>The schema defines the structure of tables, columns within those tables (data elements), data types allowed in each column (e.g., text, number, date), and constraints that govern the data (e.g., mandatory fields, unique values).</a:t>
            </a:r>
          </a:p>
          <a:p>
            <a:pPr marL="0" indent="0" algn="just" defTabSz="914400">
              <a:lnSpc>
                <a:spcPct val="100000"/>
              </a:lnSpc>
              <a:spcBef>
                <a:spcPts val="700"/>
              </a:spcBef>
              <a:buClr>
                <a:schemeClr val="accent2"/>
              </a:buClr>
              <a:buSzPct val="60000"/>
              <a:buNone/>
              <a:defRPr/>
            </a:pPr>
            <a:endParaRPr lang="en-US" sz="2000" b="1">
              <a:latin typeface="Times New Roman" panose="02020603050405020304" pitchFamily="18" charset="0"/>
              <a:ea typeface="Verdana" pitchFamily="34" charset="0"/>
              <a:cs typeface="Times New Roman" panose="02020603050405020304" pitchFamily="18" charset="0"/>
            </a:endParaRPr>
          </a:p>
        </p:txBody>
      </p:sp>
    </p:spTree>
    <p:extLst>
      <p:ext uri="{BB962C8B-B14F-4D97-AF65-F5344CB8AC3E}">
        <p14:creationId xmlns:p14="http://schemas.microsoft.com/office/powerpoint/2010/main" val="11881142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t>Data models, schema and instances</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algn="l"/>
            <a:r>
              <a:rPr lang="en-US" sz="2000" b="1" i="0">
                <a:solidFill>
                  <a:srgbClr val="1F1F1F"/>
                </a:solidFill>
                <a:effectLst/>
                <a:latin typeface="Google Sans"/>
              </a:rPr>
              <a:t>Instance:</a:t>
            </a:r>
            <a:endParaRPr lang="en-US" sz="2000" b="0"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Instances are the actual data contained in the database at a particular point of time.</a:t>
            </a:r>
          </a:p>
          <a:p>
            <a:pPr algn="l">
              <a:buFont typeface="Arial" panose="020B0604020202020204" pitchFamily="34" charset="0"/>
              <a:buChar char="•"/>
            </a:pPr>
            <a:r>
              <a:rPr lang="en-US" sz="2000" b="0" i="0">
                <a:solidFill>
                  <a:srgbClr val="1F1F1F"/>
                </a:solidFill>
                <a:effectLst/>
                <a:latin typeface="Google Sans"/>
              </a:rPr>
              <a:t>Instances are dynamic and can change frequently as you add, update, or delete data.</a:t>
            </a:r>
          </a:p>
          <a:p>
            <a:pPr algn="l">
              <a:buFont typeface="Arial" panose="020B0604020202020204" pitchFamily="34" charset="0"/>
              <a:buChar char="•"/>
            </a:pPr>
            <a:r>
              <a:rPr lang="en-US" sz="2000" b="0" i="0">
                <a:solidFill>
                  <a:srgbClr val="1F1F1F"/>
                </a:solidFill>
                <a:effectLst/>
                <a:latin typeface="Google Sans"/>
              </a:rPr>
              <a:t>For instance, adding a new customer record or changing an address in an existing record modifies the database instance.</a:t>
            </a:r>
          </a:p>
          <a:p>
            <a:pPr marL="0" indent="0" algn="just" defTabSz="914400">
              <a:lnSpc>
                <a:spcPct val="100000"/>
              </a:lnSpc>
              <a:spcBef>
                <a:spcPts val="700"/>
              </a:spcBef>
              <a:buClr>
                <a:schemeClr val="accent2"/>
              </a:buClr>
              <a:buSzPct val="60000"/>
              <a:buNone/>
              <a:defRPr/>
            </a:pPr>
            <a:endParaRPr lang="en-US" sz="2000" b="1">
              <a:latin typeface="Times New Roman" panose="02020603050405020304" pitchFamily="18" charset="0"/>
              <a:ea typeface="Verdana" pitchFamily="34" charset="0"/>
              <a:cs typeface="Times New Roman" panose="02020603050405020304" pitchFamily="18" charset="0"/>
            </a:endParaRPr>
          </a:p>
        </p:txBody>
      </p:sp>
    </p:spTree>
    <p:extLst>
      <p:ext uri="{BB962C8B-B14F-4D97-AF65-F5344CB8AC3E}">
        <p14:creationId xmlns:p14="http://schemas.microsoft.com/office/powerpoint/2010/main" val="423719190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High-level or conceptual data model</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algn="just" defTabSz="914400">
              <a:lnSpc>
                <a:spcPct val="100000"/>
              </a:lnSpc>
              <a:spcBef>
                <a:spcPts val="700"/>
              </a:spcBef>
              <a:buClr>
                <a:schemeClr val="accent2"/>
              </a:buClr>
              <a:buSzPct val="60000"/>
              <a:defRPr/>
            </a:pPr>
            <a:r>
              <a:rPr lang="en-US" sz="2000"/>
              <a:t>The conceptual data model is a description of the data requirements of the user. This model is not concerned with the implementation details. It ensures that all the functional and data requirements of the users are specified, conceptually.</a:t>
            </a:r>
          </a:p>
          <a:p>
            <a:pPr algn="just" defTabSz="914400">
              <a:lnSpc>
                <a:spcPct val="100000"/>
              </a:lnSpc>
              <a:spcBef>
                <a:spcPts val="700"/>
              </a:spcBef>
              <a:buClr>
                <a:schemeClr val="accent2"/>
              </a:buClr>
              <a:buSzPct val="60000"/>
              <a:defRPr/>
            </a:pPr>
            <a:r>
              <a:rPr lang="en-US" sz="2000"/>
              <a:t>The conceptual model is defined using therm like</a:t>
            </a:r>
          </a:p>
          <a:p>
            <a:pPr marL="662940" lvl="1" indent="-457200" algn="just" defTabSz="914400">
              <a:lnSpc>
                <a:spcPct val="100000"/>
              </a:lnSpc>
              <a:spcBef>
                <a:spcPts val="700"/>
              </a:spcBef>
              <a:buClr>
                <a:schemeClr val="accent2"/>
              </a:buClr>
              <a:buSzPct val="60000"/>
              <a:buFont typeface="+mj-lt"/>
              <a:buAutoNum type="arabicPeriod"/>
              <a:defRPr/>
            </a:pPr>
            <a:r>
              <a:rPr lang="en-US" sz="1850"/>
              <a:t>Entity</a:t>
            </a:r>
          </a:p>
          <a:p>
            <a:pPr marL="662940" lvl="1" indent="-457200" algn="just" defTabSz="914400">
              <a:lnSpc>
                <a:spcPct val="100000"/>
              </a:lnSpc>
              <a:spcBef>
                <a:spcPts val="700"/>
              </a:spcBef>
              <a:buClr>
                <a:schemeClr val="accent2"/>
              </a:buClr>
              <a:buSzPct val="60000"/>
              <a:buFont typeface="+mj-lt"/>
              <a:buAutoNum type="arabicPeriod"/>
              <a:defRPr/>
            </a:pPr>
            <a:r>
              <a:rPr lang="en-US" sz="1850"/>
              <a:t>Attribute</a:t>
            </a:r>
          </a:p>
          <a:p>
            <a:pPr marL="662940" lvl="1" indent="-457200" algn="just" defTabSz="914400">
              <a:lnSpc>
                <a:spcPct val="100000"/>
              </a:lnSpc>
              <a:spcBef>
                <a:spcPts val="700"/>
              </a:spcBef>
              <a:buClr>
                <a:schemeClr val="accent2"/>
              </a:buClr>
              <a:buSzPct val="60000"/>
              <a:buFont typeface="+mj-lt"/>
              <a:buAutoNum type="arabicPeriod"/>
              <a:defRPr/>
            </a:pPr>
            <a:r>
              <a:rPr lang="en-US" sz="1850"/>
              <a:t>Relationship</a:t>
            </a:r>
          </a:p>
          <a:p>
            <a:pPr marL="205740" lvl="1" indent="0" algn="just" defTabSz="914400">
              <a:lnSpc>
                <a:spcPct val="100000"/>
              </a:lnSpc>
              <a:spcBef>
                <a:spcPts val="700"/>
              </a:spcBef>
              <a:buClr>
                <a:schemeClr val="accent2"/>
              </a:buClr>
              <a:buSzPct val="60000"/>
              <a:buNone/>
              <a:defRPr/>
            </a:pPr>
            <a:r>
              <a:rPr lang="en-US" sz="1850"/>
              <a:t>The Entity-Relationship model (E-R model) is an example of conceptual data model.</a:t>
            </a:r>
          </a:p>
        </p:txBody>
      </p:sp>
    </p:spTree>
    <p:extLst>
      <p:ext uri="{BB962C8B-B14F-4D97-AF65-F5344CB8AC3E}">
        <p14:creationId xmlns:p14="http://schemas.microsoft.com/office/powerpoint/2010/main" val="247296631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High-level or conceptual data model</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marL="205740" lvl="1" indent="0" algn="just" defTabSz="914400">
              <a:lnSpc>
                <a:spcPct val="100000"/>
              </a:lnSpc>
              <a:spcBef>
                <a:spcPts val="700"/>
              </a:spcBef>
              <a:buClr>
                <a:schemeClr val="accent2"/>
              </a:buClr>
              <a:buSzPct val="60000"/>
              <a:buNone/>
              <a:defRPr/>
            </a:pPr>
            <a:r>
              <a:rPr lang="en-US" sz="2000" b="1"/>
              <a:t>Entity:</a:t>
            </a:r>
          </a:p>
          <a:p>
            <a:pPr algn="l">
              <a:buFont typeface="Arial" panose="020B0604020202020204" pitchFamily="34" charset="0"/>
              <a:buChar char="•"/>
            </a:pPr>
            <a:r>
              <a:rPr lang="en-US" sz="2000" b="0" i="0">
                <a:solidFill>
                  <a:srgbClr val="1F1F1F"/>
                </a:solidFill>
                <a:effectLst/>
                <a:latin typeface="Google Sans"/>
              </a:rPr>
              <a:t>An entity represents a real-world object or concept that you want to store information about in your database.</a:t>
            </a:r>
          </a:p>
          <a:p>
            <a:pPr algn="l">
              <a:buFont typeface="Arial" panose="020B0604020202020204" pitchFamily="34" charset="0"/>
              <a:buChar char="•"/>
            </a:pPr>
            <a:r>
              <a:rPr lang="en-US" sz="2000" b="0" i="0">
                <a:solidFill>
                  <a:srgbClr val="1F1F1F"/>
                </a:solidFill>
                <a:effectLst/>
                <a:latin typeface="Google Sans"/>
              </a:rPr>
              <a:t>It can be tangible things like a product, customer, or employee, or intangible concepts like an order or a transaction.</a:t>
            </a:r>
          </a:p>
          <a:p>
            <a:pPr algn="l">
              <a:buFont typeface="Arial" panose="020B0604020202020204" pitchFamily="34" charset="0"/>
              <a:buChar char="•"/>
            </a:pPr>
            <a:r>
              <a:rPr lang="en-US" sz="2000" b="0" i="0">
                <a:solidFill>
                  <a:srgbClr val="1F1F1F"/>
                </a:solidFill>
                <a:effectLst/>
                <a:latin typeface="Google Sans"/>
              </a:rPr>
              <a:t>Entities are essentially categories of data that share similar characteristics.</a:t>
            </a:r>
          </a:p>
          <a:p>
            <a:pPr marL="205740" lvl="1" indent="0" algn="just" defTabSz="914400">
              <a:lnSpc>
                <a:spcPct val="100000"/>
              </a:lnSpc>
              <a:spcBef>
                <a:spcPts val="700"/>
              </a:spcBef>
              <a:buClr>
                <a:schemeClr val="accent2"/>
              </a:buClr>
              <a:buSzPct val="60000"/>
              <a:buNone/>
              <a:defRPr/>
            </a:pPr>
            <a:endParaRPr lang="en-US" sz="2000"/>
          </a:p>
        </p:txBody>
      </p:sp>
    </p:spTree>
    <p:extLst>
      <p:ext uri="{BB962C8B-B14F-4D97-AF65-F5344CB8AC3E}">
        <p14:creationId xmlns:p14="http://schemas.microsoft.com/office/powerpoint/2010/main" val="348711622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High-level or conceptual data model</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marL="205740" lvl="1" indent="0" algn="just" defTabSz="914400">
              <a:lnSpc>
                <a:spcPct val="100000"/>
              </a:lnSpc>
              <a:spcBef>
                <a:spcPts val="700"/>
              </a:spcBef>
              <a:buClr>
                <a:schemeClr val="accent2"/>
              </a:buClr>
              <a:buSzPct val="60000"/>
              <a:buNone/>
              <a:defRPr/>
            </a:pPr>
            <a:r>
              <a:rPr lang="en-US" sz="2000" b="1"/>
              <a:t>Attribute:</a:t>
            </a:r>
          </a:p>
          <a:p>
            <a:pPr algn="l">
              <a:buFont typeface="Arial" panose="020B0604020202020204" pitchFamily="34" charset="0"/>
              <a:buChar char="•"/>
            </a:pPr>
            <a:r>
              <a:rPr lang="en-US" sz="2000" b="0" i="0">
                <a:solidFill>
                  <a:srgbClr val="1F1F1F"/>
                </a:solidFill>
                <a:effectLst/>
                <a:latin typeface="Google Sans"/>
              </a:rPr>
              <a:t>An attribute defines a specific property or characteristic of an entity.</a:t>
            </a:r>
          </a:p>
          <a:p>
            <a:pPr algn="l">
              <a:buFont typeface="Arial" panose="020B0604020202020204" pitchFamily="34" charset="0"/>
              <a:buChar char="•"/>
            </a:pPr>
            <a:r>
              <a:rPr lang="en-US" sz="2000" b="0" i="0">
                <a:solidFill>
                  <a:srgbClr val="1F1F1F"/>
                </a:solidFill>
                <a:effectLst/>
                <a:latin typeface="Google Sans"/>
              </a:rPr>
              <a:t>Attributes provide details that help describe each instance of the entity.</a:t>
            </a:r>
          </a:p>
          <a:p>
            <a:pPr algn="l">
              <a:buFont typeface="Arial" panose="020B0604020202020204" pitchFamily="34" charset="0"/>
              <a:buChar char="•"/>
            </a:pPr>
            <a:r>
              <a:rPr lang="en-US" sz="2000" b="0" i="0">
                <a:solidFill>
                  <a:srgbClr val="1F1F1F"/>
                </a:solidFill>
                <a:effectLst/>
                <a:latin typeface="Google Sans"/>
              </a:rPr>
              <a:t>For example, an "Employee" entity might have attributes like "EmployeeID" (identifier), "Name", "Department", and "Salary".</a:t>
            </a:r>
          </a:p>
          <a:p>
            <a:pPr marL="205740" lvl="1" indent="0" algn="just" defTabSz="914400">
              <a:lnSpc>
                <a:spcPct val="100000"/>
              </a:lnSpc>
              <a:spcBef>
                <a:spcPts val="700"/>
              </a:spcBef>
              <a:buClr>
                <a:schemeClr val="accent2"/>
              </a:buClr>
              <a:buSzPct val="60000"/>
              <a:buNone/>
              <a:defRPr/>
            </a:pPr>
            <a:endParaRPr lang="en-US" sz="2000"/>
          </a:p>
        </p:txBody>
      </p:sp>
    </p:spTree>
    <p:extLst>
      <p:ext uri="{BB962C8B-B14F-4D97-AF65-F5344CB8AC3E}">
        <p14:creationId xmlns:p14="http://schemas.microsoft.com/office/powerpoint/2010/main" val="37317568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High-level or conceptual data model</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marL="205740" lvl="1" indent="0" algn="just" defTabSz="914400">
              <a:lnSpc>
                <a:spcPct val="100000"/>
              </a:lnSpc>
              <a:spcBef>
                <a:spcPts val="700"/>
              </a:spcBef>
              <a:buClr>
                <a:schemeClr val="accent2"/>
              </a:buClr>
              <a:buSzPct val="60000"/>
              <a:buNone/>
              <a:defRPr/>
            </a:pPr>
            <a:r>
              <a:rPr lang="en-US" sz="1850" b="1"/>
              <a:t>Relationship:</a:t>
            </a:r>
          </a:p>
          <a:p>
            <a:pPr algn="l">
              <a:buFont typeface="Arial" panose="020B0604020202020204" pitchFamily="34" charset="0"/>
              <a:buChar char="•"/>
            </a:pPr>
            <a:r>
              <a:rPr lang="en-US" b="0" i="0">
                <a:solidFill>
                  <a:srgbClr val="1F1F1F"/>
                </a:solidFill>
                <a:effectLst/>
                <a:latin typeface="Google Sans"/>
              </a:rPr>
              <a:t>A relationship represents the interconnection between two entities.</a:t>
            </a:r>
          </a:p>
          <a:p>
            <a:pPr algn="l">
              <a:buFont typeface="Arial" panose="020B0604020202020204" pitchFamily="34" charset="0"/>
              <a:buChar char="•"/>
            </a:pPr>
            <a:r>
              <a:rPr lang="en-US" b="0" i="0">
                <a:solidFill>
                  <a:srgbClr val="1F1F1F"/>
                </a:solidFill>
                <a:effectLst/>
                <a:latin typeface="Google Sans"/>
              </a:rPr>
              <a:t>It describes how instances of one entity are associated with instances of another entity.</a:t>
            </a:r>
          </a:p>
          <a:p>
            <a:pPr algn="l">
              <a:buFont typeface="Arial" panose="020B0604020202020204" pitchFamily="34" charset="0"/>
              <a:buChar char="•"/>
            </a:pPr>
            <a:r>
              <a:rPr lang="en-US" b="0" i="0">
                <a:solidFill>
                  <a:srgbClr val="1F1F1F"/>
                </a:solidFill>
                <a:effectLst/>
                <a:latin typeface="Google Sans"/>
              </a:rPr>
              <a:t>Relationships can be one-to-one, one-to-many, many-to-one or many-to-many.</a:t>
            </a:r>
          </a:p>
          <a:p>
            <a:pPr marL="742950" lvl="1" indent="-285750" algn="l">
              <a:buFont typeface="Arial" panose="020B0604020202020204" pitchFamily="34" charset="0"/>
              <a:buChar char="•"/>
            </a:pPr>
            <a:r>
              <a:rPr lang="en-US" b="0" i="0">
                <a:solidFill>
                  <a:srgbClr val="1F1F1F"/>
                </a:solidFill>
                <a:effectLst/>
                <a:latin typeface="Google Sans"/>
              </a:rPr>
              <a:t>One-to-one: A single instance of entity A relates to a single instance of entity B (e.g., a customer has one phone number).</a:t>
            </a:r>
          </a:p>
          <a:p>
            <a:pPr marL="742950" lvl="1" indent="-285750" algn="l">
              <a:buFont typeface="Arial" panose="020B0604020202020204" pitchFamily="34" charset="0"/>
              <a:buChar char="•"/>
            </a:pPr>
            <a:r>
              <a:rPr lang="en-US" b="0" i="0">
                <a:solidFill>
                  <a:srgbClr val="1F1F1F"/>
                </a:solidFill>
                <a:effectLst/>
                <a:latin typeface="Google Sans"/>
              </a:rPr>
              <a:t>One-to-many: A single instance of entity A relates to multiple instances of entity B (e.g., a customer can place many orders).</a:t>
            </a:r>
          </a:p>
          <a:p>
            <a:pPr marL="742950" lvl="1" indent="-285750" algn="l">
              <a:buFont typeface="Arial" panose="020B0604020202020204" pitchFamily="34" charset="0"/>
              <a:buChar char="•"/>
            </a:pPr>
            <a:r>
              <a:rPr lang="en-US">
                <a:solidFill>
                  <a:srgbClr val="1F1F1F"/>
                </a:solidFill>
                <a:latin typeface="Google Sans"/>
              </a:rPr>
              <a:t>Many-to-one: Multiple instances of entity A relates to a single instance of entity B (e.g., Many student can choose one particular course).</a:t>
            </a:r>
            <a:endParaRPr lang="en-US" b="0" i="0">
              <a:solidFill>
                <a:srgbClr val="1F1F1F"/>
              </a:solidFill>
              <a:effectLst/>
              <a:latin typeface="Google Sans"/>
            </a:endParaRPr>
          </a:p>
          <a:p>
            <a:pPr marL="742950" lvl="1" indent="-285750" algn="l">
              <a:buFont typeface="Arial" panose="020B0604020202020204" pitchFamily="34" charset="0"/>
              <a:buChar char="•"/>
            </a:pPr>
            <a:r>
              <a:rPr lang="en-US" b="0" i="0">
                <a:solidFill>
                  <a:srgbClr val="1F1F1F"/>
                </a:solidFill>
                <a:effectLst/>
                <a:latin typeface="Google Sans"/>
              </a:rPr>
              <a:t>Many-to-many: Multiple instances of entity A relate to multiple instances of entity B (e.g., a student can enroll in many courses, and a course can have many students).</a:t>
            </a:r>
          </a:p>
          <a:p>
            <a:pPr marL="205740" lvl="1" indent="0" algn="just" defTabSz="914400">
              <a:lnSpc>
                <a:spcPct val="100000"/>
              </a:lnSpc>
              <a:spcBef>
                <a:spcPts val="700"/>
              </a:spcBef>
              <a:buClr>
                <a:schemeClr val="accent2"/>
              </a:buClr>
              <a:buSzPct val="60000"/>
              <a:buNone/>
              <a:defRPr/>
            </a:pPr>
            <a:endParaRPr lang="en-US" sz="1850"/>
          </a:p>
        </p:txBody>
      </p:sp>
    </p:spTree>
    <p:extLst>
      <p:ext uri="{BB962C8B-B14F-4D97-AF65-F5344CB8AC3E}">
        <p14:creationId xmlns:p14="http://schemas.microsoft.com/office/powerpoint/2010/main" val="31733739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High-level or conceptual data model</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marL="205740" lvl="1" indent="0" algn="just" defTabSz="914400">
              <a:lnSpc>
                <a:spcPct val="100000"/>
              </a:lnSpc>
              <a:spcBef>
                <a:spcPts val="700"/>
              </a:spcBef>
              <a:buClr>
                <a:schemeClr val="accent2"/>
              </a:buClr>
              <a:buSzPct val="60000"/>
              <a:buNone/>
              <a:defRPr/>
            </a:pPr>
            <a:r>
              <a:rPr lang="en-US" sz="2000" b="1"/>
              <a:t>Entity-Relationship (E-R) Model:</a:t>
            </a:r>
          </a:p>
          <a:p>
            <a:pPr algn="l">
              <a:buFont typeface="Arial" panose="020B0604020202020204" pitchFamily="34" charset="0"/>
              <a:buChar char="•"/>
            </a:pPr>
            <a:r>
              <a:rPr lang="en-US" sz="2000" b="0" i="0">
                <a:solidFill>
                  <a:srgbClr val="1F1F1F"/>
                </a:solidFill>
                <a:effectLst/>
                <a:latin typeface="Google Sans"/>
              </a:rPr>
              <a:t>An E-R Model is a graphical representation that captures entities, attributes, and relationships within a database.</a:t>
            </a:r>
          </a:p>
          <a:p>
            <a:pPr algn="l">
              <a:buFont typeface="Arial" panose="020B0604020202020204" pitchFamily="34" charset="0"/>
              <a:buChar char="•"/>
            </a:pPr>
            <a:r>
              <a:rPr lang="en-US" sz="2000" b="0" i="0">
                <a:solidFill>
                  <a:srgbClr val="1F1F1F"/>
                </a:solidFill>
                <a:effectLst/>
                <a:latin typeface="Google Sans"/>
              </a:rPr>
              <a:t>It provides a high-level conceptual view of the data organization, focusing on what data is stored and how it relates, without diving into the physical storage details.</a:t>
            </a:r>
          </a:p>
          <a:p>
            <a:pPr algn="l">
              <a:buFont typeface="Arial" panose="020B0604020202020204" pitchFamily="34" charset="0"/>
              <a:buChar char="•"/>
            </a:pPr>
            <a:r>
              <a:rPr lang="en-US" sz="2000" b="0" i="0">
                <a:solidFill>
                  <a:srgbClr val="1F1F1F"/>
                </a:solidFill>
                <a:effectLst/>
                <a:latin typeface="Google Sans"/>
              </a:rPr>
              <a:t>E-R diagrams use rectangles for entities, ovals for attributes, and diamonds for relationships. Lines connect entities and relationships, with cardinalities (like one-to-one or many-to-many) specified near the lines.</a:t>
            </a:r>
          </a:p>
          <a:p>
            <a:pPr marL="205740" lvl="1" indent="0" algn="just" defTabSz="914400">
              <a:lnSpc>
                <a:spcPct val="100000"/>
              </a:lnSpc>
              <a:spcBef>
                <a:spcPts val="700"/>
              </a:spcBef>
              <a:buClr>
                <a:schemeClr val="accent2"/>
              </a:buClr>
              <a:buSzPct val="60000"/>
              <a:buNone/>
              <a:defRPr/>
            </a:pPr>
            <a:endParaRPr lang="en-US" sz="2000"/>
          </a:p>
        </p:txBody>
      </p:sp>
    </p:spTree>
    <p:extLst>
      <p:ext uri="{BB962C8B-B14F-4D97-AF65-F5344CB8AC3E}">
        <p14:creationId xmlns:p14="http://schemas.microsoft.com/office/powerpoint/2010/main" val="30040625"/>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High-level or conceptual data model</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marL="205740" lvl="1" indent="0" algn="just" defTabSz="914400">
              <a:lnSpc>
                <a:spcPct val="100000"/>
              </a:lnSpc>
              <a:spcBef>
                <a:spcPts val="700"/>
              </a:spcBef>
              <a:buClr>
                <a:schemeClr val="accent2"/>
              </a:buClr>
              <a:buSzPct val="60000"/>
              <a:buNone/>
              <a:defRPr/>
            </a:pPr>
            <a:r>
              <a:rPr lang="en-US" sz="2000" b="1"/>
              <a:t>Entity-Relationship (E-R) Model:</a:t>
            </a:r>
          </a:p>
          <a:p>
            <a:pPr marL="205740" lvl="1" indent="0" algn="just" defTabSz="914400">
              <a:lnSpc>
                <a:spcPct val="100000"/>
              </a:lnSpc>
              <a:spcBef>
                <a:spcPts val="700"/>
              </a:spcBef>
              <a:buClr>
                <a:schemeClr val="accent2"/>
              </a:buClr>
              <a:buSzPct val="60000"/>
              <a:buNone/>
              <a:defRPr/>
            </a:pPr>
            <a:endParaRPr lang="en-US" sz="2000"/>
          </a:p>
        </p:txBody>
      </p:sp>
      <p:pic>
        <p:nvPicPr>
          <p:cNvPr id="2" name="Picture 1">
            <a:extLst>
              <a:ext uri="{FF2B5EF4-FFF2-40B4-BE49-F238E27FC236}">
                <a16:creationId xmlns:a16="http://schemas.microsoft.com/office/drawing/2014/main" id="{4DFB5364-280C-B8D0-B199-3C46AB61198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92" t="15260" r="723" b="20196"/>
          <a:stretch/>
        </p:blipFill>
        <p:spPr bwMode="auto">
          <a:xfrm>
            <a:off x="1371600" y="1733550"/>
            <a:ext cx="5386743" cy="2743200"/>
          </a:xfrm>
          <a:prstGeom prst="rect">
            <a:avLst/>
          </a:prstGeom>
          <a:noFill/>
          <a:ln w="76200" cmpd="tri">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89609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Representation or implementation of data model</a:t>
            </a:r>
            <a:endParaRPr lang="en" sz="2800" dirty="0"/>
          </a:p>
        </p:txBody>
      </p:sp>
      <p:sp>
        <p:nvSpPr>
          <p:cNvPr id="37" name="Shape 37"/>
          <p:cNvSpPr txBox="1">
            <a:spLocks noGrp="1"/>
          </p:cNvSpPr>
          <p:nvPr>
            <p:ph idx="1"/>
          </p:nvPr>
        </p:nvSpPr>
        <p:spPr>
          <a:xfrm>
            <a:off x="304800" y="805815"/>
            <a:ext cx="8229600" cy="3531870"/>
          </a:xfrm>
          <a:prstGeom prst="rect">
            <a:avLst/>
          </a:prstGeom>
        </p:spPr>
        <p:txBody>
          <a:bodyPr lIns="91425" tIns="91425" rIns="91425" bIns="91425" anchor="t" anchorCtr="0">
            <a:noAutofit/>
          </a:bodyPr>
          <a:lstStyle/>
          <a:p>
            <a:pPr>
              <a:buFont typeface="Wingdings" panose="05000000000000000000" pitchFamily="2" charset="2"/>
              <a:buChar char="q"/>
            </a:pPr>
            <a:r>
              <a:rPr lang="en-US" sz="1800">
                <a:latin typeface="Times New Roman" panose="02020603050405020304" pitchFamily="18" charset="0"/>
                <a:ea typeface="Sans Serif Collection" panose="020B0502040504020204" pitchFamily="34" charset="0"/>
                <a:cs typeface="Times New Roman" panose="02020603050405020304" pitchFamily="18" charset="0"/>
              </a:rPr>
              <a:t>Representation data model uses concepts that are understood by the end-user and are also close to the way the data is organized in the computer. These model hide the details of data storage.</a:t>
            </a:r>
          </a:p>
          <a:p>
            <a:pPr>
              <a:buFont typeface="Wingdings" panose="05000000000000000000" pitchFamily="2" charset="2"/>
              <a:buChar char="q"/>
            </a:pPr>
            <a:r>
              <a:rPr lang="en-US" sz="1800">
                <a:latin typeface="Times New Roman" panose="02020603050405020304" pitchFamily="18" charset="0"/>
                <a:ea typeface="Sans Serif Collection" panose="020B0502040504020204" pitchFamily="34" charset="0"/>
                <a:cs typeface="Times New Roman" panose="02020603050405020304" pitchFamily="18" charset="0"/>
              </a:rPr>
              <a:t>The Data model are broadly classified as traditional data models that include</a:t>
            </a:r>
          </a:p>
          <a:p>
            <a:pPr marL="400050" indent="-400050">
              <a:buFont typeface="+mj-lt"/>
              <a:buAutoNum type="romanLcPeriod"/>
            </a:pPr>
            <a:r>
              <a:rPr lang="en-US" sz="1800">
                <a:latin typeface="Times New Roman" panose="02020603050405020304" pitchFamily="18" charset="0"/>
                <a:ea typeface="Sans Serif Collection" panose="020B0502040504020204" pitchFamily="34" charset="0"/>
                <a:cs typeface="Times New Roman" panose="02020603050405020304" pitchFamily="18" charset="0"/>
              </a:rPr>
              <a:t>Hierarchial Data models</a:t>
            </a:r>
          </a:p>
          <a:p>
            <a:pPr marL="400050" indent="-400050">
              <a:buFont typeface="+mj-lt"/>
              <a:buAutoNum type="romanLcPeriod"/>
            </a:pPr>
            <a:r>
              <a:rPr lang="en-US" sz="1800">
                <a:latin typeface="Times New Roman" panose="02020603050405020304" pitchFamily="18" charset="0"/>
                <a:ea typeface="Sans Serif Collection" panose="020B0502040504020204" pitchFamily="34" charset="0"/>
                <a:cs typeface="Times New Roman" panose="02020603050405020304" pitchFamily="18" charset="0"/>
              </a:rPr>
              <a:t>Relational Data Models</a:t>
            </a:r>
          </a:p>
          <a:p>
            <a:pPr marL="400050" indent="-400050">
              <a:buFont typeface="+mj-lt"/>
              <a:buAutoNum type="romanLcPeriod"/>
            </a:pPr>
            <a:r>
              <a:rPr lang="en-US" sz="1800">
                <a:latin typeface="Times New Roman" panose="02020603050405020304" pitchFamily="18" charset="0"/>
                <a:ea typeface="Sans Serif Collection" panose="020B0502040504020204" pitchFamily="34" charset="0"/>
                <a:cs typeface="Times New Roman" panose="02020603050405020304" pitchFamily="18" charset="0"/>
              </a:rPr>
              <a:t>Network Data Models</a:t>
            </a:r>
          </a:p>
        </p:txBody>
      </p:sp>
    </p:spTree>
    <p:extLst>
      <p:ext uri="{BB962C8B-B14F-4D97-AF65-F5344CB8AC3E}">
        <p14:creationId xmlns:p14="http://schemas.microsoft.com/office/powerpoint/2010/main" val="275595304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71D80-CD7B-2276-70CC-CD180BE6E2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EDCDB7-B0B1-2C7D-1935-3BAE1C75F86E}"/>
              </a:ext>
            </a:extLst>
          </p:cNvPr>
          <p:cNvSpPr>
            <a:spLocks noGrp="1"/>
          </p:cNvSpPr>
          <p:nvPr>
            <p:ph type="title"/>
          </p:nvPr>
        </p:nvSpPr>
        <p:spPr>
          <a:xfrm>
            <a:off x="609600" y="209550"/>
            <a:ext cx="7010400" cy="760476"/>
          </a:xfrm>
        </p:spPr>
        <p:txBody>
          <a:bodyPr>
            <a:normAutofit/>
          </a:bodyPr>
          <a:lstStyle/>
          <a:p>
            <a:r>
              <a:rPr lang="en-US" sz="2800" b="1" dirty="0">
                <a:effectLst/>
                <a:latin typeface="Times New Roman" panose="02020603050405020304" pitchFamily="18" charset="0"/>
                <a:cs typeface="Times New Roman" panose="02020603050405020304" pitchFamily="18" charset="0"/>
              </a:rPr>
              <a:t>Introduction</a:t>
            </a:r>
            <a:endParaRPr lang="en-US" sz="2800" dirty="0"/>
          </a:p>
        </p:txBody>
      </p:sp>
      <p:sp>
        <p:nvSpPr>
          <p:cNvPr id="3" name="Content Placeholder 2">
            <a:extLst>
              <a:ext uri="{FF2B5EF4-FFF2-40B4-BE49-F238E27FC236}">
                <a16:creationId xmlns:a16="http://schemas.microsoft.com/office/drawing/2014/main" id="{7D9ADFA8-E466-21B2-C598-56238F30131E}"/>
              </a:ext>
            </a:extLst>
          </p:cNvPr>
          <p:cNvSpPr>
            <a:spLocks noGrp="1"/>
          </p:cNvSpPr>
          <p:nvPr>
            <p:ph idx="1"/>
          </p:nvPr>
        </p:nvSpPr>
        <p:spPr>
          <a:xfrm>
            <a:off x="609600" y="970026"/>
            <a:ext cx="7736586" cy="3735324"/>
          </a:xfrm>
        </p:spPr>
        <p:txBody>
          <a:bodyPr>
            <a:normAutofit/>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sz="1800" b="1" dirty="0">
                <a:latin typeface="Times New Roman" panose="02020603050405020304" pitchFamily="18" charset="0"/>
                <a:ea typeface="Verdana" pitchFamily="34" charset="0"/>
                <a:cs typeface="Times New Roman" panose="02020603050405020304" pitchFamily="18" charset="0"/>
              </a:rPr>
              <a:t>Data</a:t>
            </a:r>
          </a:p>
          <a:p>
            <a:pPr lvl="1" algn="just" defTabSz="914400">
              <a:lnSpc>
                <a:spcPct val="100000"/>
              </a:lnSpc>
              <a:spcBef>
                <a:spcPts val="700"/>
              </a:spcBef>
              <a:spcAft>
                <a:spcPts val="0"/>
              </a:spcAft>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Raw fact which is composed of alphabets, digits and other symbols</a:t>
            </a:r>
          </a:p>
          <a:p>
            <a:pPr lvl="1" algn="just" defTabSz="914400">
              <a:lnSpc>
                <a:spcPct val="100000"/>
              </a:lnSpc>
              <a:spcBef>
                <a:spcPts val="700"/>
              </a:spcBef>
              <a:spcAft>
                <a:spcPts val="0"/>
              </a:spcAft>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It may or may not give sense.</a:t>
            </a:r>
          </a:p>
          <a:p>
            <a:pPr lvl="1" algn="just" defTabSz="914400">
              <a:lnSpc>
                <a:spcPct val="100000"/>
              </a:lnSpc>
              <a:spcBef>
                <a:spcPts val="700"/>
              </a:spcBef>
              <a:spcAft>
                <a:spcPts val="0"/>
              </a:spcAft>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Example: 1, ram, 2.3, 60 etc.</a:t>
            </a:r>
          </a:p>
          <a:p>
            <a:pPr marL="320040" lvl="0" indent="-320040" algn="just">
              <a:spcBef>
                <a:spcPts val="700"/>
              </a:spcBef>
              <a:buClr>
                <a:schemeClr val="accent2"/>
              </a:buClr>
              <a:buSzPct val="60000"/>
              <a:buFont typeface="Wingdings"/>
              <a:buChar char=""/>
              <a:defRPr/>
            </a:pPr>
            <a:r>
              <a:rPr lang="en-US" sz="1800" b="1"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Information</a:t>
            </a:r>
          </a:p>
          <a:p>
            <a:pPr lvl="1" algn="just">
              <a:spcBef>
                <a:spcPts val="700"/>
              </a:spcBef>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Meaningful result after processing the data</a:t>
            </a:r>
          </a:p>
          <a:p>
            <a:pPr lvl="1" algn="just">
              <a:spcBef>
                <a:spcPts val="700"/>
              </a:spcBef>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Output of processed data</a:t>
            </a:r>
          </a:p>
          <a:p>
            <a:pPr lvl="1" algn="just">
              <a:spcBef>
                <a:spcPts val="700"/>
              </a:spcBef>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Example: 2 doesn’t give meaning but Rs. 2 gives meaning</a:t>
            </a:r>
          </a:p>
        </p:txBody>
      </p:sp>
    </p:spTree>
    <p:extLst>
      <p:ext uri="{BB962C8B-B14F-4D97-AF65-F5344CB8AC3E}">
        <p14:creationId xmlns:p14="http://schemas.microsoft.com/office/powerpoint/2010/main" val="1423116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Representation or implementation of data model</a:t>
            </a:r>
            <a:endParaRPr lang="en" sz="2800" dirty="0"/>
          </a:p>
        </p:txBody>
      </p:sp>
      <p:sp>
        <p:nvSpPr>
          <p:cNvPr id="37" name="Shape 37"/>
          <p:cNvSpPr txBox="1">
            <a:spLocks noGrp="1"/>
          </p:cNvSpPr>
          <p:nvPr>
            <p:ph idx="1"/>
          </p:nvPr>
        </p:nvSpPr>
        <p:spPr>
          <a:xfrm>
            <a:off x="304800" y="805815"/>
            <a:ext cx="8229600" cy="3531870"/>
          </a:xfrm>
          <a:prstGeom prst="rect">
            <a:avLst/>
          </a:prstGeom>
        </p:spPr>
        <p:txBody>
          <a:bodyPr lIns="91425" tIns="91425" rIns="91425" bIns="91425" anchor="t" anchorCtr="0">
            <a:noAutofit/>
          </a:bodyPr>
          <a:lstStyle/>
          <a:p>
            <a:pPr algn="l"/>
            <a:r>
              <a:rPr lang="en-US" sz="1600" b="1" i="0">
                <a:solidFill>
                  <a:srgbClr val="1F1F1F"/>
                </a:solidFill>
                <a:effectLst/>
                <a:latin typeface="Google Sans"/>
              </a:rPr>
              <a:t>Hierarchical Data Model</a:t>
            </a:r>
            <a:endParaRPr lang="en-US" sz="1600" b="0" i="0">
              <a:solidFill>
                <a:srgbClr val="1F1F1F"/>
              </a:solidFill>
              <a:effectLst/>
              <a:latin typeface="Google Sans"/>
            </a:endParaRPr>
          </a:p>
          <a:p>
            <a:pPr algn="l"/>
            <a:r>
              <a:rPr lang="en-US" sz="1600">
                <a:solidFill>
                  <a:srgbClr val="1F1F1F"/>
                </a:solidFill>
                <a:latin typeface="Google Sans"/>
              </a:rPr>
              <a:t>Developed by IBM and is the oldest database model.</a:t>
            </a:r>
            <a:endParaRPr lang="en-US" sz="1600" b="0" i="0">
              <a:solidFill>
                <a:srgbClr val="1F1F1F"/>
              </a:solidFill>
              <a:effectLst/>
              <a:latin typeface="Google Sans"/>
            </a:endParaRPr>
          </a:p>
          <a:p>
            <a:pPr algn="l"/>
            <a:r>
              <a:rPr lang="en-US" sz="1600" b="0" i="0">
                <a:solidFill>
                  <a:srgbClr val="1F1F1F"/>
                </a:solidFill>
                <a:effectLst/>
                <a:latin typeface="Google Sans"/>
              </a:rPr>
              <a:t>It organizes data in a tree-like structure, with a single parent node at the top (the root) and child nodes branching out below it. Each child node can have only one parent, but a parent node can have many children. So, it represents one-to-one and one-to-many relationship.</a:t>
            </a:r>
          </a:p>
          <a:p>
            <a:pPr algn="l"/>
            <a:r>
              <a:rPr lang="en-US" sz="1600" b="1" i="0">
                <a:solidFill>
                  <a:srgbClr val="1F1F1F"/>
                </a:solidFill>
                <a:effectLst/>
                <a:latin typeface="Google Sans"/>
              </a:rPr>
              <a:t>Key characteristics:</a:t>
            </a:r>
            <a:endParaRPr lang="en-US" sz="1600" b="0" i="0">
              <a:solidFill>
                <a:srgbClr val="1F1F1F"/>
              </a:solidFill>
              <a:effectLst/>
              <a:latin typeface="Google Sans"/>
            </a:endParaRPr>
          </a:p>
          <a:p>
            <a:pPr algn="l">
              <a:buFont typeface="Arial" panose="020B0604020202020204" pitchFamily="34" charset="0"/>
              <a:buChar char="•"/>
            </a:pPr>
            <a:r>
              <a:rPr lang="en-US" sz="1600" b="1" i="0">
                <a:solidFill>
                  <a:srgbClr val="1F1F1F"/>
                </a:solidFill>
                <a:effectLst/>
                <a:latin typeface="Google Sans"/>
              </a:rPr>
              <a:t>Tree-like structure:</a:t>
            </a:r>
            <a:r>
              <a:rPr lang="en-US" sz="1600" b="0" i="0">
                <a:solidFill>
                  <a:srgbClr val="1F1F1F"/>
                </a:solidFill>
                <a:effectLst/>
                <a:latin typeface="Google Sans"/>
              </a:rPr>
              <a:t> Data is organized with a single root node and child nodes branching out.</a:t>
            </a:r>
          </a:p>
          <a:p>
            <a:pPr algn="l">
              <a:buFont typeface="Arial" panose="020B0604020202020204" pitchFamily="34" charset="0"/>
              <a:buChar char="•"/>
            </a:pPr>
            <a:r>
              <a:rPr lang="en-US" sz="1600" b="1" i="0">
                <a:solidFill>
                  <a:srgbClr val="1F1F1F"/>
                </a:solidFill>
                <a:effectLst/>
                <a:latin typeface="Google Sans"/>
              </a:rPr>
              <a:t>The schema is based on parent-child relationship:</a:t>
            </a:r>
            <a:r>
              <a:rPr lang="en-US" sz="1600" i="0">
                <a:solidFill>
                  <a:srgbClr val="1F1F1F"/>
                </a:solidFill>
                <a:effectLst/>
                <a:latin typeface="Google Sans"/>
              </a:rPr>
              <a:t> A parent can have none, one, or more children. A child can have only one parent.</a:t>
            </a:r>
            <a:endParaRPr lang="en-US" sz="1600" b="0" i="0">
              <a:solidFill>
                <a:srgbClr val="1F1F1F"/>
              </a:solidFill>
              <a:effectLst/>
              <a:latin typeface="Google Sans"/>
            </a:endParaRPr>
          </a:p>
          <a:p>
            <a:pPr algn="l">
              <a:buFont typeface="Arial" panose="020B0604020202020204" pitchFamily="34" charset="0"/>
              <a:buChar char="•"/>
            </a:pPr>
            <a:r>
              <a:rPr lang="en-US" sz="1600" b="1" i="0">
                <a:solidFill>
                  <a:srgbClr val="1F1F1F"/>
                </a:solidFill>
                <a:effectLst/>
                <a:latin typeface="Google Sans"/>
              </a:rPr>
              <a:t>Limited flexibility:</a:t>
            </a:r>
            <a:r>
              <a:rPr lang="en-US" sz="1600" b="0" i="0">
                <a:solidFill>
                  <a:srgbClr val="1F1F1F"/>
                </a:solidFill>
                <a:effectLst/>
                <a:latin typeface="Google Sans"/>
              </a:rPr>
              <a:t> Adding new data types or relationships can be complex due to the rigid structure.</a:t>
            </a:r>
          </a:p>
          <a:p>
            <a:pPr algn="l">
              <a:buFont typeface="Arial" panose="020B0604020202020204" pitchFamily="34" charset="0"/>
              <a:buChar char="•"/>
            </a:pPr>
            <a:r>
              <a:rPr lang="en-US" sz="1600">
                <a:solidFill>
                  <a:srgbClr val="1F1F1F"/>
                </a:solidFill>
                <a:latin typeface="Google Sans"/>
              </a:rPr>
              <a:t>Some of the hierarchical database implementations are the IMS system from IBM and System</a:t>
            </a:r>
            <a:endParaRPr lang="en-US" sz="1600" i="0">
              <a:solidFill>
                <a:srgbClr val="1F1F1F"/>
              </a:solidFill>
              <a:effectLst/>
              <a:latin typeface="Google Sans"/>
            </a:endParaRPr>
          </a:p>
          <a:p>
            <a:pPr>
              <a:buFont typeface="Wingdings" panose="05000000000000000000" pitchFamily="2" charset="2"/>
              <a:buChar char="q"/>
            </a:pPr>
            <a:endParaRPr lang="en-US" sz="1600">
              <a:latin typeface="Times New Roman" panose="02020603050405020304" pitchFamily="18" charset="0"/>
              <a:ea typeface="Sans Serif Collection" panose="020B0502040504020204" pitchFamily="34" charset="0"/>
              <a:cs typeface="Times New Roman" panose="02020603050405020304" pitchFamily="18" charset="0"/>
            </a:endParaRPr>
          </a:p>
        </p:txBody>
      </p:sp>
    </p:spTree>
    <p:extLst>
      <p:ext uri="{BB962C8B-B14F-4D97-AF65-F5344CB8AC3E}">
        <p14:creationId xmlns:p14="http://schemas.microsoft.com/office/powerpoint/2010/main" val="194164798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Representation or implementation of data model</a:t>
            </a:r>
            <a:endParaRPr lang="en" sz="2800" dirty="0"/>
          </a:p>
        </p:txBody>
      </p:sp>
      <p:sp>
        <p:nvSpPr>
          <p:cNvPr id="37" name="Shape 37"/>
          <p:cNvSpPr txBox="1">
            <a:spLocks noGrp="1"/>
          </p:cNvSpPr>
          <p:nvPr>
            <p:ph idx="1"/>
          </p:nvPr>
        </p:nvSpPr>
        <p:spPr>
          <a:xfrm>
            <a:off x="304800" y="805815"/>
            <a:ext cx="8229600" cy="3531870"/>
          </a:xfrm>
          <a:prstGeom prst="rect">
            <a:avLst/>
          </a:prstGeom>
        </p:spPr>
        <p:txBody>
          <a:bodyPr lIns="91425" tIns="91425" rIns="91425" bIns="91425" anchor="t" anchorCtr="0">
            <a:noAutofit/>
          </a:bodyPr>
          <a:lstStyle/>
          <a:p>
            <a:pPr algn="l"/>
            <a:r>
              <a:rPr lang="en-US" sz="1600" b="1" i="0">
                <a:solidFill>
                  <a:srgbClr val="1F1F1F"/>
                </a:solidFill>
                <a:effectLst/>
                <a:latin typeface="Google Sans"/>
              </a:rPr>
              <a:t>Hierarchical Data Model</a:t>
            </a:r>
            <a:endParaRPr lang="en-US" sz="1600" b="0" i="0">
              <a:solidFill>
                <a:srgbClr val="1F1F1F"/>
              </a:solidFill>
              <a:effectLst/>
              <a:latin typeface="Google Sans"/>
            </a:endParaRPr>
          </a:p>
          <a:p>
            <a:pPr marL="0" indent="0">
              <a:buNone/>
            </a:pPr>
            <a:endParaRPr lang="en-US" sz="1600">
              <a:latin typeface="Times New Roman" panose="02020603050405020304" pitchFamily="18" charset="0"/>
              <a:ea typeface="Sans Serif Collection" panose="020B0502040504020204" pitchFamily="34" charset="0"/>
              <a:cs typeface="Times New Roman" panose="02020603050405020304" pitchFamily="18" charset="0"/>
            </a:endParaRPr>
          </a:p>
        </p:txBody>
      </p:sp>
      <p:pic>
        <p:nvPicPr>
          <p:cNvPr id="3" name="Graphic 2">
            <a:extLst>
              <a:ext uri="{FF2B5EF4-FFF2-40B4-BE49-F238E27FC236}">
                <a16:creationId xmlns:a16="http://schemas.microsoft.com/office/drawing/2014/main" id="{C9D78CC8-5460-7430-6495-C170883BD8A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9092" t="8993" r="15908" b="25812"/>
          <a:stretch/>
        </p:blipFill>
        <p:spPr>
          <a:xfrm>
            <a:off x="686984" y="1263016"/>
            <a:ext cx="7314016" cy="3213734"/>
          </a:xfrm>
          <a:prstGeom prst="rect">
            <a:avLst/>
          </a:prstGeom>
        </p:spPr>
      </p:pic>
    </p:spTree>
    <p:extLst>
      <p:ext uri="{BB962C8B-B14F-4D97-AF65-F5344CB8AC3E}">
        <p14:creationId xmlns:p14="http://schemas.microsoft.com/office/powerpoint/2010/main" val="231758464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Representation or implementation of data model</a:t>
            </a:r>
            <a:endParaRPr lang="en" sz="2800" dirty="0"/>
          </a:p>
        </p:txBody>
      </p:sp>
      <p:sp>
        <p:nvSpPr>
          <p:cNvPr id="37" name="Shape 37"/>
          <p:cNvSpPr txBox="1">
            <a:spLocks noGrp="1"/>
          </p:cNvSpPr>
          <p:nvPr>
            <p:ph idx="1"/>
          </p:nvPr>
        </p:nvSpPr>
        <p:spPr>
          <a:xfrm>
            <a:off x="304800" y="805815"/>
            <a:ext cx="8229600" cy="3531870"/>
          </a:xfrm>
          <a:prstGeom prst="rect">
            <a:avLst/>
          </a:prstGeom>
        </p:spPr>
        <p:txBody>
          <a:bodyPr lIns="91425" tIns="91425" rIns="91425" bIns="91425" anchor="t" anchorCtr="0">
            <a:noAutofit/>
          </a:bodyPr>
          <a:lstStyle/>
          <a:p>
            <a:pPr algn="l"/>
            <a:r>
              <a:rPr lang="en-US" sz="1800" b="1" i="0">
                <a:solidFill>
                  <a:srgbClr val="1F1F1F"/>
                </a:solidFill>
                <a:effectLst/>
                <a:latin typeface="Google Sans"/>
              </a:rPr>
              <a:t>Network Data Model</a:t>
            </a:r>
            <a:endParaRPr lang="en-US" sz="1800" b="0" i="0">
              <a:solidFill>
                <a:srgbClr val="1F1F1F"/>
              </a:solidFill>
              <a:effectLst/>
              <a:latin typeface="Google Sans"/>
            </a:endParaRPr>
          </a:p>
          <a:p>
            <a:pPr algn="l"/>
            <a:r>
              <a:rPr lang="en-US" sz="1800" b="0" i="0">
                <a:solidFill>
                  <a:srgbClr val="1F1F1F"/>
                </a:solidFill>
                <a:effectLst/>
                <a:latin typeface="Google Sans"/>
              </a:rPr>
              <a:t>This model was formalized by the Database Task group (DBTG) in the 1960s. This model is the generalization of the hierarchical model.</a:t>
            </a:r>
          </a:p>
          <a:p>
            <a:pPr algn="l"/>
            <a:r>
              <a:rPr lang="en-US" sz="1800" b="0" i="0">
                <a:solidFill>
                  <a:srgbClr val="1F1F1F"/>
                </a:solidFill>
                <a:effectLst/>
                <a:latin typeface="Google Sans"/>
              </a:rPr>
              <a:t>It uses a directed graph structure, allowing a child node to have multiple parent nodes. This provides more flexibility in representing complex relationships between data entities.</a:t>
            </a:r>
            <a:endParaRPr lang="en-US" sz="1800" b="1" i="0">
              <a:solidFill>
                <a:srgbClr val="1F1F1F"/>
              </a:solidFill>
              <a:effectLst/>
              <a:latin typeface="Times New Roman" panose="02020603050405020304" pitchFamily="18" charset="0"/>
              <a:ea typeface="Sans Serif Collection" panose="020B0502040504020204" pitchFamily="34" charset="0"/>
              <a:cs typeface="Times New Roman" panose="02020603050405020304" pitchFamily="18" charset="0"/>
            </a:endParaRPr>
          </a:p>
          <a:p>
            <a:pPr algn="l"/>
            <a:r>
              <a:rPr lang="en-US" sz="1800" b="0" i="0">
                <a:solidFill>
                  <a:srgbClr val="1F1F1F"/>
                </a:solidFill>
                <a:effectLst/>
                <a:latin typeface="Google Sans"/>
              </a:rPr>
              <a:t>The relationship among data elements can have many to many relationship.</a:t>
            </a:r>
          </a:p>
          <a:p>
            <a:r>
              <a:rPr lang="en-US" sz="1800" i="0">
                <a:solidFill>
                  <a:srgbClr val="1F1F1F"/>
                </a:solidFill>
                <a:effectLst/>
                <a:latin typeface="Google Sans"/>
              </a:rPr>
              <a:t>Network models </a:t>
            </a:r>
            <a:r>
              <a:rPr lang="en-US" sz="1800" b="0" i="0">
                <a:solidFill>
                  <a:srgbClr val="1F1F1F"/>
                </a:solidFill>
                <a:effectLst/>
                <a:latin typeface="Google Sans"/>
              </a:rPr>
              <a:t>are less common today but can be useful for complex data with many-to-many relationships.</a:t>
            </a:r>
          </a:p>
        </p:txBody>
      </p:sp>
    </p:spTree>
    <p:extLst>
      <p:ext uri="{BB962C8B-B14F-4D97-AF65-F5344CB8AC3E}">
        <p14:creationId xmlns:p14="http://schemas.microsoft.com/office/powerpoint/2010/main" val="272682947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Representation or implementation of data model</a:t>
            </a:r>
            <a:endParaRPr lang="en" sz="2800" dirty="0"/>
          </a:p>
        </p:txBody>
      </p:sp>
      <p:sp>
        <p:nvSpPr>
          <p:cNvPr id="37" name="Shape 37"/>
          <p:cNvSpPr txBox="1">
            <a:spLocks noGrp="1"/>
          </p:cNvSpPr>
          <p:nvPr>
            <p:ph idx="1"/>
          </p:nvPr>
        </p:nvSpPr>
        <p:spPr>
          <a:xfrm>
            <a:off x="304800" y="805815"/>
            <a:ext cx="8229600" cy="3531870"/>
          </a:xfrm>
          <a:prstGeom prst="rect">
            <a:avLst/>
          </a:prstGeom>
        </p:spPr>
        <p:txBody>
          <a:bodyPr lIns="91425" tIns="91425" rIns="91425" bIns="91425" anchor="t" anchorCtr="0">
            <a:noAutofit/>
          </a:bodyPr>
          <a:lstStyle/>
          <a:p>
            <a:pPr algn="l"/>
            <a:r>
              <a:rPr lang="en-US" sz="1800" b="1" i="0">
                <a:solidFill>
                  <a:srgbClr val="1F1F1F"/>
                </a:solidFill>
                <a:effectLst/>
                <a:latin typeface="Google Sans"/>
              </a:rPr>
              <a:t>Network Data Model</a:t>
            </a:r>
            <a:endParaRPr lang="en-US" sz="1800" b="0" i="0">
              <a:solidFill>
                <a:srgbClr val="1F1F1F"/>
              </a:solidFill>
              <a:effectLst/>
              <a:latin typeface="Google Sans"/>
            </a:endParaRPr>
          </a:p>
          <a:p>
            <a:pPr algn="l"/>
            <a:r>
              <a:rPr lang="en-US" sz="1800">
                <a:solidFill>
                  <a:srgbClr val="1F1F1F"/>
                </a:solidFill>
                <a:latin typeface="Google Sans"/>
              </a:rPr>
              <a:t>Key Characteristics</a:t>
            </a:r>
          </a:p>
          <a:p>
            <a:pPr algn="l">
              <a:buFont typeface="Arial" panose="020B0604020202020204" pitchFamily="34" charset="0"/>
              <a:buChar char="•"/>
            </a:pPr>
            <a:r>
              <a:rPr lang="en-US" sz="1800" b="1" i="0">
                <a:solidFill>
                  <a:srgbClr val="1F1F1F"/>
                </a:solidFill>
                <a:effectLst/>
                <a:latin typeface="Google Sans"/>
              </a:rPr>
              <a:t>Tree structure with multi-parent nodes:</a:t>
            </a:r>
            <a:r>
              <a:rPr lang="en-US" sz="1800" b="0" i="0">
                <a:solidFill>
                  <a:srgbClr val="1F1F1F"/>
                </a:solidFill>
                <a:effectLst/>
                <a:latin typeface="Google Sans"/>
              </a:rPr>
              <a:t> A child record can have more than one parent record.</a:t>
            </a:r>
          </a:p>
          <a:p>
            <a:pPr algn="l">
              <a:buFont typeface="Arial" panose="020B0604020202020204" pitchFamily="34" charset="0"/>
              <a:buChar char="•"/>
            </a:pPr>
            <a:r>
              <a:rPr lang="en-US" sz="1800" b="1" i="0">
                <a:solidFill>
                  <a:srgbClr val="1F1F1F"/>
                </a:solidFill>
                <a:effectLst/>
                <a:latin typeface="Google Sans"/>
              </a:rPr>
              <a:t>Sets:</a:t>
            </a:r>
            <a:r>
              <a:rPr lang="en-US" sz="1800" b="0" i="0">
                <a:solidFill>
                  <a:srgbClr val="1F1F1F"/>
                </a:solidFill>
                <a:effectLst/>
                <a:latin typeface="Google Sans"/>
              </a:rPr>
              <a:t> Define relationships between records across different record types.</a:t>
            </a:r>
          </a:p>
          <a:p>
            <a:pPr algn="l">
              <a:buFont typeface="Arial" panose="020B0604020202020204" pitchFamily="34" charset="0"/>
              <a:buChar char="•"/>
            </a:pPr>
            <a:r>
              <a:rPr lang="en-US" sz="1800" b="1" i="0">
                <a:solidFill>
                  <a:srgbClr val="1F1F1F"/>
                </a:solidFill>
                <a:effectLst/>
                <a:latin typeface="Google Sans"/>
              </a:rPr>
              <a:t>More flexible than hierarchical model:</a:t>
            </a:r>
            <a:r>
              <a:rPr lang="en-US" sz="1800" b="0" i="0">
                <a:solidFill>
                  <a:srgbClr val="1F1F1F"/>
                </a:solidFill>
                <a:effectLst/>
                <a:latin typeface="Google Sans"/>
              </a:rPr>
              <a:t> Can handle complex data structures with many-to-many relationships.</a:t>
            </a:r>
          </a:p>
          <a:p>
            <a:pPr algn="l">
              <a:buFont typeface="Arial" panose="020B0604020202020204" pitchFamily="34" charset="0"/>
              <a:buChar char="•"/>
            </a:pPr>
            <a:r>
              <a:rPr lang="en-US" sz="1800" b="1" i="0">
                <a:solidFill>
                  <a:srgbClr val="1F1F1F"/>
                </a:solidFill>
                <a:effectLst/>
                <a:latin typeface="Google Sans"/>
              </a:rPr>
              <a:t>More complex design:</a:t>
            </a:r>
            <a:r>
              <a:rPr lang="en-US" sz="1800" b="0" i="0">
                <a:solidFill>
                  <a:srgbClr val="1F1F1F"/>
                </a:solidFill>
                <a:effectLst/>
                <a:latin typeface="Google Sans"/>
              </a:rPr>
              <a:t> Can be trickier to design and manage compared to relational models.</a:t>
            </a:r>
          </a:p>
        </p:txBody>
      </p:sp>
    </p:spTree>
    <p:extLst>
      <p:ext uri="{BB962C8B-B14F-4D97-AF65-F5344CB8AC3E}">
        <p14:creationId xmlns:p14="http://schemas.microsoft.com/office/powerpoint/2010/main" val="165233029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672464"/>
          </a:xfrm>
          <a:prstGeom prst="rect">
            <a:avLst/>
          </a:prstGeom>
        </p:spPr>
        <p:txBody>
          <a:bodyPr lIns="91425" tIns="91425" rIns="91425" bIns="91425" anchor="b" anchorCtr="0">
            <a:noAutofit/>
          </a:bodyPr>
          <a:lstStyle/>
          <a:p>
            <a:r>
              <a:rPr lang="en-US" sz="2800">
                <a:effectLst/>
              </a:rPr>
              <a:t>Representation or implementation of data model</a:t>
            </a:r>
            <a:endParaRPr lang="en" sz="2800" dirty="0"/>
          </a:p>
        </p:txBody>
      </p:sp>
      <p:sp>
        <p:nvSpPr>
          <p:cNvPr id="37" name="Shape 37"/>
          <p:cNvSpPr txBox="1">
            <a:spLocks noGrp="1"/>
          </p:cNvSpPr>
          <p:nvPr>
            <p:ph idx="1"/>
          </p:nvPr>
        </p:nvSpPr>
        <p:spPr>
          <a:xfrm>
            <a:off x="304800" y="805814"/>
            <a:ext cx="8229600" cy="4128135"/>
          </a:xfrm>
          <a:prstGeom prst="rect">
            <a:avLst/>
          </a:prstGeom>
        </p:spPr>
        <p:txBody>
          <a:bodyPr lIns="91425" tIns="91425" rIns="91425" bIns="91425" anchor="t" anchorCtr="0">
            <a:noAutofit/>
          </a:bodyPr>
          <a:lstStyle/>
          <a:p>
            <a:pPr marL="0" indent="0">
              <a:spcBef>
                <a:spcPts val="600"/>
              </a:spcBef>
              <a:buNone/>
            </a:pPr>
            <a:r>
              <a:rPr lang="en-US" sz="1800" b="1" i="0">
                <a:solidFill>
                  <a:srgbClr val="1F1F1F"/>
                </a:solidFill>
                <a:effectLst/>
                <a:latin typeface="Google Sans"/>
              </a:rPr>
              <a:t>Relational Database Model</a:t>
            </a:r>
          </a:p>
          <a:p>
            <a:pPr>
              <a:spcBef>
                <a:spcPts val="600"/>
              </a:spcBef>
              <a:buFont typeface="Wingdings" panose="05000000000000000000" pitchFamily="2" charset="2"/>
              <a:buChar char="q"/>
            </a:pPr>
            <a:r>
              <a:rPr lang="en-US" sz="1800" b="0" i="0">
                <a:solidFill>
                  <a:srgbClr val="1F1F1F"/>
                </a:solidFill>
                <a:effectLst/>
                <a:latin typeface="Google Sans"/>
              </a:rPr>
              <a:t>Relational data models are the most widely used today.</a:t>
            </a:r>
          </a:p>
          <a:p>
            <a:pPr>
              <a:spcBef>
                <a:spcPts val="600"/>
              </a:spcBef>
              <a:buFont typeface="Wingdings" panose="05000000000000000000" pitchFamily="2" charset="2"/>
              <a:buChar char="q"/>
            </a:pPr>
            <a:r>
              <a:rPr lang="en-US" sz="1800">
                <a:solidFill>
                  <a:srgbClr val="1F1F1F"/>
                </a:solidFill>
                <a:latin typeface="Google Sans"/>
              </a:rPr>
              <a:t>Proposed in 1970 by E.F. Codd.</a:t>
            </a:r>
            <a:endParaRPr lang="en-US" sz="1800" b="0" i="0">
              <a:solidFill>
                <a:srgbClr val="1F1F1F"/>
              </a:solidFill>
              <a:effectLst/>
              <a:latin typeface="Google Sans"/>
            </a:endParaRPr>
          </a:p>
          <a:p>
            <a:pPr>
              <a:spcBef>
                <a:spcPts val="600"/>
              </a:spcBef>
              <a:buFont typeface="Wingdings" panose="05000000000000000000" pitchFamily="2" charset="2"/>
              <a:buChar char="q"/>
            </a:pPr>
            <a:r>
              <a:rPr lang="en-US" sz="1800" b="0" i="0">
                <a:solidFill>
                  <a:srgbClr val="1F1F1F"/>
                </a:solidFill>
                <a:effectLst/>
                <a:latin typeface="Google Sans"/>
              </a:rPr>
              <a:t>They store data in two-dimensional tables with rows and columns. Each table represents a specific entity (e.g., customers, orders), and each row (tuple) represents a single instance of that entity. Columns define the attributes or properties of that entity (e.g., customer name, order date). </a:t>
            </a:r>
          </a:p>
          <a:p>
            <a:pPr>
              <a:spcBef>
                <a:spcPts val="600"/>
              </a:spcBef>
              <a:buFont typeface="Wingdings" panose="05000000000000000000" pitchFamily="2" charset="2"/>
              <a:buChar char="q"/>
            </a:pPr>
            <a:r>
              <a:rPr lang="en-US" sz="1800" b="0" i="0">
                <a:solidFill>
                  <a:srgbClr val="1F1F1F"/>
                </a:solidFill>
                <a:effectLst/>
                <a:latin typeface="Google Sans"/>
              </a:rPr>
              <a:t>Relationships between tables are established through foreign keys, which reference primary keys in other tables.</a:t>
            </a:r>
          </a:p>
          <a:p>
            <a:pPr>
              <a:spcBef>
                <a:spcPts val="600"/>
              </a:spcBef>
              <a:buFont typeface="Wingdings" panose="05000000000000000000" pitchFamily="2" charset="2"/>
              <a:buChar char="q"/>
            </a:pPr>
            <a:r>
              <a:rPr lang="en-US" sz="1800">
                <a:solidFill>
                  <a:srgbClr val="1F1F1F"/>
                </a:solidFill>
                <a:latin typeface="Google Sans"/>
              </a:rPr>
              <a:t>Seceral commercial products like DB2, ORACLE, SQL Server, SYBASE, and INFORMIX are relational Database.</a:t>
            </a:r>
            <a:endParaRPr lang="en-US" sz="1800" b="0" i="0">
              <a:solidFill>
                <a:srgbClr val="1F1F1F"/>
              </a:solidFill>
              <a:effectLst/>
              <a:latin typeface="Google Sans"/>
            </a:endParaRPr>
          </a:p>
        </p:txBody>
      </p:sp>
    </p:spTree>
    <p:extLst>
      <p:ext uri="{BB962C8B-B14F-4D97-AF65-F5344CB8AC3E}">
        <p14:creationId xmlns:p14="http://schemas.microsoft.com/office/powerpoint/2010/main" val="53756100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672464"/>
          </a:xfrm>
          <a:prstGeom prst="rect">
            <a:avLst/>
          </a:prstGeom>
        </p:spPr>
        <p:txBody>
          <a:bodyPr lIns="91425" tIns="91425" rIns="91425" bIns="91425" anchor="b" anchorCtr="0">
            <a:noAutofit/>
          </a:bodyPr>
          <a:lstStyle/>
          <a:p>
            <a:r>
              <a:rPr lang="en-US" sz="2800">
                <a:effectLst/>
              </a:rPr>
              <a:t>Representation or implementation of data model</a:t>
            </a:r>
            <a:endParaRPr lang="en" sz="2800" dirty="0"/>
          </a:p>
        </p:txBody>
      </p:sp>
      <p:sp>
        <p:nvSpPr>
          <p:cNvPr id="37" name="Shape 37"/>
          <p:cNvSpPr txBox="1">
            <a:spLocks noGrp="1"/>
          </p:cNvSpPr>
          <p:nvPr>
            <p:ph idx="1"/>
          </p:nvPr>
        </p:nvSpPr>
        <p:spPr>
          <a:xfrm>
            <a:off x="304800" y="805814"/>
            <a:ext cx="8229600" cy="4128135"/>
          </a:xfrm>
          <a:prstGeom prst="rect">
            <a:avLst/>
          </a:prstGeom>
        </p:spPr>
        <p:txBody>
          <a:bodyPr lIns="91425" tIns="91425" rIns="91425" bIns="91425" anchor="t" anchorCtr="0">
            <a:noAutofit/>
          </a:bodyPr>
          <a:lstStyle/>
          <a:p>
            <a:pPr marL="0" indent="0">
              <a:spcBef>
                <a:spcPts val="600"/>
              </a:spcBef>
              <a:buNone/>
            </a:pPr>
            <a:r>
              <a:rPr lang="en-US" sz="1800" b="1" i="0">
                <a:solidFill>
                  <a:srgbClr val="1F1F1F"/>
                </a:solidFill>
                <a:effectLst/>
                <a:latin typeface="Google Sans"/>
              </a:rPr>
              <a:t>Relational Database Model</a:t>
            </a:r>
          </a:p>
          <a:p>
            <a:pPr>
              <a:buFont typeface="Wingdings" panose="05000000000000000000" pitchFamily="2" charset="2"/>
              <a:buChar char="q"/>
            </a:pPr>
            <a:r>
              <a:rPr lang="en-US" sz="1800" b="1">
                <a:solidFill>
                  <a:srgbClr val="1F1F1F"/>
                </a:solidFill>
                <a:latin typeface="Google Sans"/>
              </a:rPr>
              <a:t>Key Characteristics</a:t>
            </a:r>
          </a:p>
          <a:p>
            <a:pPr algn="l">
              <a:spcBef>
                <a:spcPts val="600"/>
              </a:spcBef>
              <a:buFont typeface="Arial" panose="020B0604020202020204" pitchFamily="34" charset="0"/>
              <a:buChar char="•"/>
            </a:pPr>
            <a:r>
              <a:rPr lang="en-US" sz="1800" b="1" i="0">
                <a:solidFill>
                  <a:srgbClr val="1F1F1F"/>
                </a:solidFill>
                <a:effectLst/>
                <a:latin typeface="Google Sans"/>
              </a:rPr>
              <a:t>Tables:</a:t>
            </a:r>
            <a:r>
              <a:rPr lang="en-US" sz="1800" b="0" i="0">
                <a:solidFill>
                  <a:srgbClr val="1F1F1F"/>
                </a:solidFill>
                <a:effectLst/>
                <a:latin typeface="Google Sans"/>
              </a:rPr>
              <a:t> Data is stored in tables with rows and columns.</a:t>
            </a:r>
          </a:p>
          <a:p>
            <a:pPr algn="l">
              <a:spcBef>
                <a:spcPts val="600"/>
              </a:spcBef>
              <a:buFont typeface="Arial" panose="020B0604020202020204" pitchFamily="34" charset="0"/>
              <a:buChar char="•"/>
            </a:pPr>
            <a:r>
              <a:rPr lang="en-US" sz="1800" b="1" i="0">
                <a:solidFill>
                  <a:srgbClr val="1F1F1F"/>
                </a:solidFill>
                <a:effectLst/>
                <a:latin typeface="Google Sans"/>
              </a:rPr>
              <a:t>Flexibility:</a:t>
            </a:r>
            <a:r>
              <a:rPr lang="en-US" sz="1800" b="0" i="0">
                <a:solidFill>
                  <a:srgbClr val="1F1F1F"/>
                </a:solidFill>
                <a:effectLst/>
                <a:latin typeface="Google Sans"/>
              </a:rPr>
              <a:t> New data types and relationships can be easily added by creating new tables or modifying existing ones.</a:t>
            </a:r>
          </a:p>
          <a:p>
            <a:pPr algn="l">
              <a:spcBef>
                <a:spcPts val="600"/>
              </a:spcBef>
              <a:buFont typeface="Arial" panose="020B0604020202020204" pitchFamily="34" charset="0"/>
              <a:buChar char="•"/>
            </a:pPr>
            <a:r>
              <a:rPr lang="en-US" sz="1800" b="1" i="0">
                <a:solidFill>
                  <a:srgbClr val="1F1F1F"/>
                </a:solidFill>
                <a:effectLst/>
                <a:latin typeface="Google Sans"/>
              </a:rPr>
              <a:t>Complex queries:</a:t>
            </a:r>
            <a:r>
              <a:rPr lang="en-US" sz="1800" b="0" i="0">
                <a:solidFill>
                  <a:srgbClr val="1F1F1F"/>
                </a:solidFill>
                <a:effectLst/>
                <a:latin typeface="Google Sans"/>
              </a:rPr>
              <a:t> Powerful query languages (like SQL) allow for retrieving data based on complex relationships between tables.</a:t>
            </a:r>
          </a:p>
          <a:p>
            <a:pPr algn="l">
              <a:spcBef>
                <a:spcPts val="600"/>
              </a:spcBef>
              <a:buFont typeface="Arial" panose="020B0604020202020204" pitchFamily="34" charset="0"/>
              <a:buChar char="•"/>
            </a:pPr>
            <a:r>
              <a:rPr lang="en-US" sz="1800" b="1" i="0">
                <a:solidFill>
                  <a:srgbClr val="1F1F1F"/>
                </a:solidFill>
                <a:effectLst/>
                <a:latin typeface="Google Sans"/>
              </a:rPr>
              <a:t>Data normalization:</a:t>
            </a:r>
            <a:r>
              <a:rPr lang="en-US" sz="1800" b="0" i="0">
                <a:solidFill>
                  <a:srgbClr val="1F1F1F"/>
                </a:solidFill>
                <a:effectLst/>
                <a:latin typeface="Google Sans"/>
              </a:rPr>
              <a:t> Techniques exist to minimize data redundancy and improve data integrity.</a:t>
            </a:r>
          </a:p>
          <a:p>
            <a:pPr>
              <a:spcBef>
                <a:spcPts val="600"/>
              </a:spcBef>
              <a:buFont typeface="Wingdings" panose="05000000000000000000" pitchFamily="2" charset="2"/>
              <a:buChar char="q"/>
            </a:pPr>
            <a:endParaRPr lang="en-US" sz="1800" b="0" i="0">
              <a:solidFill>
                <a:srgbClr val="1F1F1F"/>
              </a:solidFill>
              <a:effectLst/>
              <a:latin typeface="Google Sans"/>
            </a:endParaRPr>
          </a:p>
        </p:txBody>
      </p:sp>
    </p:spTree>
    <p:extLst>
      <p:ext uri="{BB962C8B-B14F-4D97-AF65-F5344CB8AC3E}">
        <p14:creationId xmlns:p14="http://schemas.microsoft.com/office/powerpoint/2010/main" val="3787867001"/>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672464"/>
          </a:xfrm>
          <a:prstGeom prst="rect">
            <a:avLst/>
          </a:prstGeom>
        </p:spPr>
        <p:txBody>
          <a:bodyPr lIns="91425" tIns="91425" rIns="91425" bIns="91425" anchor="b" anchorCtr="0">
            <a:noAutofit/>
          </a:bodyPr>
          <a:lstStyle/>
          <a:p>
            <a:r>
              <a:rPr lang="en-US" sz="2800">
                <a:effectLst/>
              </a:rPr>
              <a:t>Representation or implementation of data model</a:t>
            </a:r>
            <a:endParaRPr lang="en" sz="2800" dirty="0"/>
          </a:p>
        </p:txBody>
      </p:sp>
      <p:sp>
        <p:nvSpPr>
          <p:cNvPr id="37" name="Shape 37"/>
          <p:cNvSpPr txBox="1">
            <a:spLocks noGrp="1"/>
          </p:cNvSpPr>
          <p:nvPr>
            <p:ph idx="1"/>
          </p:nvPr>
        </p:nvSpPr>
        <p:spPr>
          <a:xfrm>
            <a:off x="304800" y="805814"/>
            <a:ext cx="8229600" cy="4128135"/>
          </a:xfrm>
          <a:prstGeom prst="rect">
            <a:avLst/>
          </a:prstGeom>
        </p:spPr>
        <p:txBody>
          <a:bodyPr lIns="91425" tIns="91425" rIns="91425" bIns="91425" anchor="t" anchorCtr="0">
            <a:noAutofit/>
          </a:bodyPr>
          <a:lstStyle/>
          <a:p>
            <a:pPr marL="0" indent="0">
              <a:spcBef>
                <a:spcPts val="600"/>
              </a:spcBef>
              <a:buNone/>
            </a:pPr>
            <a:r>
              <a:rPr lang="en-US" sz="1800" b="1" i="0">
                <a:solidFill>
                  <a:srgbClr val="1F1F1F"/>
                </a:solidFill>
                <a:effectLst/>
                <a:latin typeface="Google Sans"/>
              </a:rPr>
              <a:t>Relational Database Model</a:t>
            </a:r>
          </a:p>
          <a:p>
            <a:pPr marL="0" indent="0">
              <a:spcBef>
                <a:spcPts val="600"/>
              </a:spcBef>
              <a:buNone/>
            </a:pPr>
            <a:endParaRPr lang="en-US" sz="1800" b="0" i="0">
              <a:solidFill>
                <a:srgbClr val="1F1F1F"/>
              </a:solidFill>
              <a:effectLst/>
              <a:latin typeface="Google Sans"/>
            </a:endParaRPr>
          </a:p>
        </p:txBody>
      </p:sp>
      <p:pic>
        <p:nvPicPr>
          <p:cNvPr id="3" name="Picture 2">
            <a:extLst>
              <a:ext uri="{FF2B5EF4-FFF2-40B4-BE49-F238E27FC236}">
                <a16:creationId xmlns:a16="http://schemas.microsoft.com/office/drawing/2014/main" id="{8D9F3595-BD80-007F-7714-14D8B935E0A5}"/>
              </a:ext>
            </a:extLst>
          </p:cNvPr>
          <p:cNvPicPr>
            <a:picLocks noChangeAspect="1"/>
          </p:cNvPicPr>
          <p:nvPr/>
        </p:nvPicPr>
        <p:blipFill>
          <a:blip r:embed="rId3"/>
          <a:stretch>
            <a:fillRect/>
          </a:stretch>
        </p:blipFill>
        <p:spPr>
          <a:xfrm>
            <a:off x="1160702" y="1147148"/>
            <a:ext cx="6840298" cy="3996352"/>
          </a:xfrm>
          <a:prstGeom prst="rect">
            <a:avLst/>
          </a:prstGeom>
        </p:spPr>
      </p:pic>
    </p:spTree>
    <p:extLst>
      <p:ext uri="{BB962C8B-B14F-4D97-AF65-F5344CB8AC3E}">
        <p14:creationId xmlns:p14="http://schemas.microsoft.com/office/powerpoint/2010/main" val="292427568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Shape 37"/>
          <p:cNvSpPr txBox="1">
            <a:spLocks noGrp="1"/>
          </p:cNvSpPr>
          <p:nvPr>
            <p:ph idx="1"/>
          </p:nvPr>
        </p:nvSpPr>
        <p:spPr>
          <a:xfrm>
            <a:off x="304800" y="361950"/>
            <a:ext cx="8229600" cy="4495800"/>
          </a:xfrm>
          <a:prstGeom prst="rect">
            <a:avLst/>
          </a:prstGeom>
        </p:spPr>
        <p:txBody>
          <a:bodyPr lIns="91425" tIns="91425" rIns="91425" bIns="91425" anchor="t" anchorCtr="0">
            <a:noAutofit/>
          </a:bodyPr>
          <a:lstStyle/>
          <a:p>
            <a:pPr marL="0" indent="0">
              <a:buNone/>
            </a:pPr>
            <a:r>
              <a:rPr lang="en-US" sz="1800" b="1">
                <a:latin typeface="Times New Roman" panose="02020603050405020304" pitchFamily="18" charset="0"/>
                <a:ea typeface="Sans Serif Collection" panose="020B0502040504020204" pitchFamily="34" charset="0"/>
                <a:cs typeface="Times New Roman" panose="02020603050405020304" pitchFamily="18" charset="0"/>
              </a:rPr>
              <a:t>Database System</a:t>
            </a:r>
          </a:p>
          <a:p>
            <a:r>
              <a:rPr lang="en-US" sz="1800">
                <a:latin typeface="Times New Roman" panose="02020603050405020304" pitchFamily="18" charset="0"/>
                <a:ea typeface="Sans Serif Collection" panose="020B0502040504020204" pitchFamily="34" charset="0"/>
                <a:cs typeface="Times New Roman" panose="02020603050405020304" pitchFamily="18" charset="0"/>
              </a:rPr>
              <a:t>A database system integrates the collection, storage, and dissemination of data required for the different operations of an organization, under a single administration.</a:t>
            </a:r>
          </a:p>
          <a:p>
            <a:r>
              <a:rPr lang="en-US" sz="1800">
                <a:latin typeface="Times New Roman" panose="02020603050405020304" pitchFamily="18" charset="0"/>
                <a:ea typeface="Sans Serif Collection" panose="020B0502040504020204" pitchFamily="34" charset="0"/>
                <a:cs typeface="Times New Roman" panose="02020603050405020304" pitchFamily="18" charset="0"/>
              </a:rPr>
              <a:t>A database system is a computerized record keeping system.</a:t>
            </a:r>
          </a:p>
          <a:p>
            <a:r>
              <a:rPr lang="en-US" sz="1800">
                <a:latin typeface="Times New Roman" panose="02020603050405020304" pitchFamily="18" charset="0"/>
                <a:ea typeface="Sans Serif Collection" panose="020B0502040504020204" pitchFamily="34" charset="0"/>
                <a:cs typeface="Times New Roman" panose="02020603050405020304" pitchFamily="18" charset="0"/>
              </a:rPr>
              <a:t>The purpose of the database system is to maintain the data and to make the information available on demand.</a:t>
            </a:r>
          </a:p>
          <a:p>
            <a:r>
              <a:rPr lang="en-US" sz="1800">
                <a:latin typeface="Times New Roman" panose="02020603050405020304" pitchFamily="18" charset="0"/>
                <a:ea typeface="Sans Serif Collection" panose="020B0502040504020204" pitchFamily="34" charset="0"/>
                <a:cs typeface="Times New Roman" panose="02020603050405020304" pitchFamily="18" charset="0"/>
              </a:rPr>
              <a:t>A database system has four main components:</a:t>
            </a:r>
          </a:p>
          <a:p>
            <a:pPr lvl="1">
              <a:buFont typeface="Arial" panose="020B0604020202020204" pitchFamily="34" charset="0"/>
              <a:buChar char="•"/>
            </a:pPr>
            <a:r>
              <a:rPr lang="en-US" sz="1650">
                <a:latin typeface="Times New Roman" panose="02020603050405020304" pitchFamily="18" charset="0"/>
                <a:ea typeface="Sans Serif Collection" panose="020B0502040504020204" pitchFamily="34" charset="0"/>
                <a:cs typeface="Times New Roman" panose="02020603050405020304" pitchFamily="18" charset="0"/>
              </a:rPr>
              <a:t>Users</a:t>
            </a:r>
          </a:p>
          <a:p>
            <a:pPr lvl="1">
              <a:buFont typeface="Arial" panose="020B0604020202020204" pitchFamily="34" charset="0"/>
              <a:buChar char="•"/>
            </a:pPr>
            <a:r>
              <a:rPr lang="en-US" sz="1650">
                <a:latin typeface="Times New Roman" panose="02020603050405020304" pitchFamily="18" charset="0"/>
                <a:ea typeface="Sans Serif Collection" panose="020B0502040504020204" pitchFamily="34" charset="0"/>
                <a:cs typeface="Times New Roman" panose="02020603050405020304" pitchFamily="18" charset="0"/>
              </a:rPr>
              <a:t>Hardware</a:t>
            </a:r>
          </a:p>
          <a:p>
            <a:pPr lvl="1">
              <a:buFont typeface="Arial" panose="020B0604020202020204" pitchFamily="34" charset="0"/>
              <a:buChar char="•"/>
            </a:pPr>
            <a:r>
              <a:rPr lang="en-US" sz="1650">
                <a:latin typeface="Times New Roman" panose="02020603050405020304" pitchFamily="18" charset="0"/>
                <a:ea typeface="Sans Serif Collection" panose="020B0502040504020204" pitchFamily="34" charset="0"/>
                <a:cs typeface="Times New Roman" panose="02020603050405020304" pitchFamily="18" charset="0"/>
              </a:rPr>
              <a:t>Software, and</a:t>
            </a:r>
          </a:p>
          <a:p>
            <a:pPr lvl="1">
              <a:buFont typeface="Arial" panose="020B0604020202020204" pitchFamily="34" charset="0"/>
              <a:buChar char="•"/>
            </a:pPr>
            <a:r>
              <a:rPr lang="en-US" sz="1650">
                <a:latin typeface="Times New Roman" panose="02020603050405020304" pitchFamily="18" charset="0"/>
                <a:ea typeface="Sans Serif Collection" panose="020B0502040504020204" pitchFamily="34" charset="0"/>
                <a:cs typeface="Times New Roman" panose="02020603050405020304" pitchFamily="18" charset="0"/>
              </a:rPr>
              <a:t>Data</a:t>
            </a:r>
          </a:p>
        </p:txBody>
      </p:sp>
    </p:spTree>
    <p:extLst>
      <p:ext uri="{BB962C8B-B14F-4D97-AF65-F5344CB8AC3E}">
        <p14:creationId xmlns:p14="http://schemas.microsoft.com/office/powerpoint/2010/main" val="3739857862"/>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Shape 37"/>
          <p:cNvSpPr txBox="1">
            <a:spLocks noGrp="1"/>
          </p:cNvSpPr>
          <p:nvPr>
            <p:ph idx="1"/>
          </p:nvPr>
        </p:nvSpPr>
        <p:spPr>
          <a:xfrm>
            <a:off x="304800" y="361950"/>
            <a:ext cx="8229600" cy="4495800"/>
          </a:xfrm>
          <a:prstGeom prst="rect">
            <a:avLst/>
          </a:prstGeom>
        </p:spPr>
        <p:txBody>
          <a:bodyPr lIns="91425" tIns="91425" rIns="91425" bIns="91425" anchor="t" anchorCtr="0">
            <a:noAutofit/>
          </a:bodyPr>
          <a:lstStyle/>
          <a:p>
            <a:pPr marL="0" indent="0">
              <a:buNone/>
            </a:pPr>
            <a:r>
              <a:rPr lang="en-US" sz="1800" b="1">
                <a:latin typeface="Times New Roman" panose="02020603050405020304" pitchFamily="18" charset="0"/>
                <a:ea typeface="Sans Serif Collection" panose="020B0502040504020204" pitchFamily="34" charset="0"/>
                <a:cs typeface="Times New Roman" panose="02020603050405020304" pitchFamily="18" charset="0"/>
              </a:rPr>
              <a:t>Database System</a:t>
            </a:r>
          </a:p>
          <a:p>
            <a:pPr>
              <a:buFont typeface="Wingdings" panose="05000000000000000000" pitchFamily="2" charset="2"/>
              <a:buChar char="Ø"/>
            </a:pPr>
            <a:r>
              <a:rPr lang="en-US" sz="1800" b="1">
                <a:latin typeface="Times New Roman" panose="02020603050405020304" pitchFamily="18" charset="0"/>
                <a:ea typeface="Sans Serif Collection" panose="020B0502040504020204" pitchFamily="34" charset="0"/>
                <a:cs typeface="Times New Roman" panose="02020603050405020304" pitchFamily="18" charset="0"/>
              </a:rPr>
              <a:t>Users:</a:t>
            </a:r>
          </a:p>
          <a:p>
            <a:pPr marL="0" indent="0" algn="l">
              <a:buNone/>
            </a:pPr>
            <a:r>
              <a:rPr lang="en-US" sz="1800" b="0" i="0">
                <a:solidFill>
                  <a:srgbClr val="1F1F1F"/>
                </a:solidFill>
                <a:effectLst/>
                <a:latin typeface="Google Sans"/>
              </a:rPr>
              <a:t>The database system caters to various users with different needs and functionalities. These users can be broadly categorized into:</a:t>
            </a:r>
          </a:p>
          <a:p>
            <a:pPr marL="742950" lvl="1" indent="-285750" algn="l">
              <a:buFont typeface="Arial" panose="020B0604020202020204" pitchFamily="34" charset="0"/>
              <a:buChar char="•"/>
            </a:pPr>
            <a:r>
              <a:rPr lang="en-US" sz="1800" b="1" i="0">
                <a:solidFill>
                  <a:srgbClr val="1F1F1F"/>
                </a:solidFill>
                <a:effectLst/>
                <a:latin typeface="Google Sans"/>
              </a:rPr>
              <a:t>Database Administrators (DBAs):</a:t>
            </a:r>
            <a:r>
              <a:rPr lang="en-US" sz="1800" b="0" i="0">
                <a:solidFill>
                  <a:srgbClr val="1F1F1F"/>
                </a:solidFill>
                <a:effectLst/>
                <a:latin typeface="Google Sans"/>
              </a:rPr>
              <a:t> These are the technical experts who oversee the entire database system. They handle tasks like schema creation, user management, security, performance optimization, and backup/recovery.</a:t>
            </a:r>
          </a:p>
          <a:p>
            <a:pPr marL="742950" lvl="1" indent="-285750" algn="l">
              <a:buFont typeface="Arial" panose="020B0604020202020204" pitchFamily="34" charset="0"/>
              <a:buChar char="•"/>
            </a:pPr>
            <a:r>
              <a:rPr lang="en-US" sz="1800" b="1" i="0">
                <a:solidFill>
                  <a:srgbClr val="1F1F1F"/>
                </a:solidFill>
                <a:effectLst/>
                <a:latin typeface="Google Sans"/>
              </a:rPr>
              <a:t>Application Developers:</a:t>
            </a:r>
            <a:r>
              <a:rPr lang="en-US" sz="1800" b="0" i="0">
                <a:solidFill>
                  <a:srgbClr val="1F1F1F"/>
                </a:solidFill>
                <a:effectLst/>
                <a:latin typeface="Google Sans"/>
              </a:rPr>
              <a:t> They design and develop applications that interact with the database to store, retrieve, and manipulate data.</a:t>
            </a:r>
          </a:p>
          <a:p>
            <a:pPr marL="742950" lvl="1" indent="-285750" algn="l">
              <a:buFont typeface="Arial" panose="020B0604020202020204" pitchFamily="34" charset="0"/>
              <a:buChar char="•"/>
            </a:pPr>
            <a:r>
              <a:rPr lang="en-US" sz="1800" b="1" i="0">
                <a:solidFill>
                  <a:srgbClr val="1F1F1F"/>
                </a:solidFill>
                <a:effectLst/>
                <a:latin typeface="Google Sans"/>
              </a:rPr>
              <a:t>End Users:</a:t>
            </a:r>
            <a:r>
              <a:rPr lang="en-US" sz="1800" b="0" i="0">
                <a:solidFill>
                  <a:srgbClr val="1F1F1F"/>
                </a:solidFill>
                <a:effectLst/>
                <a:latin typeface="Google Sans"/>
              </a:rPr>
              <a:t> These are the individuals who utilize the applications built on the database system. They could be data analysts, customer service representatives, or anyone who needs to access or interact with the information stored within.</a:t>
            </a:r>
          </a:p>
        </p:txBody>
      </p:sp>
    </p:spTree>
    <p:extLst>
      <p:ext uri="{BB962C8B-B14F-4D97-AF65-F5344CB8AC3E}">
        <p14:creationId xmlns:p14="http://schemas.microsoft.com/office/powerpoint/2010/main" val="1321497647"/>
      </p:ext>
    </p:extLst>
  </p:cSld>
  <p:clrMapOvr>
    <a:masterClrMapping/>
  </p:clrMapOvr>
  <p:transition spd="slow">
    <p:cu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Shape 37"/>
          <p:cNvSpPr txBox="1">
            <a:spLocks noGrp="1"/>
          </p:cNvSpPr>
          <p:nvPr>
            <p:ph idx="1"/>
          </p:nvPr>
        </p:nvSpPr>
        <p:spPr>
          <a:xfrm>
            <a:off x="304800" y="361950"/>
            <a:ext cx="8229600" cy="4495800"/>
          </a:xfrm>
          <a:prstGeom prst="rect">
            <a:avLst/>
          </a:prstGeom>
        </p:spPr>
        <p:txBody>
          <a:bodyPr lIns="91425" tIns="91425" rIns="91425" bIns="91425" anchor="t" anchorCtr="0">
            <a:noAutofit/>
          </a:bodyPr>
          <a:lstStyle/>
          <a:p>
            <a:pPr marL="0" indent="0">
              <a:buNone/>
            </a:pPr>
            <a:r>
              <a:rPr lang="en-US" sz="1800" b="1">
                <a:latin typeface="Times New Roman" panose="02020603050405020304" pitchFamily="18" charset="0"/>
                <a:ea typeface="Sans Serif Collection" panose="020B0502040504020204" pitchFamily="34" charset="0"/>
                <a:cs typeface="Times New Roman" panose="02020603050405020304" pitchFamily="18" charset="0"/>
              </a:rPr>
              <a:t>Database System</a:t>
            </a:r>
          </a:p>
          <a:p>
            <a:pPr algn="l">
              <a:buFont typeface="Wingdings" panose="05000000000000000000" pitchFamily="2" charset="2"/>
              <a:buChar char="Ø"/>
            </a:pPr>
            <a:r>
              <a:rPr lang="en-US" sz="1800" b="1" i="0">
                <a:solidFill>
                  <a:srgbClr val="1F1F1F"/>
                </a:solidFill>
                <a:effectLst/>
                <a:latin typeface="Google Sans"/>
              </a:rPr>
              <a:t>Hardware</a:t>
            </a:r>
          </a:p>
          <a:p>
            <a:pPr marL="0" indent="0" algn="l">
              <a:buNone/>
            </a:pPr>
            <a:r>
              <a:rPr lang="en-US" sz="1800" b="0" i="0">
                <a:solidFill>
                  <a:srgbClr val="1F1F1F"/>
                </a:solidFill>
                <a:effectLst/>
                <a:latin typeface="Google Sans"/>
              </a:rPr>
              <a:t>The physical components that make up the database system. It includes:</a:t>
            </a:r>
          </a:p>
          <a:p>
            <a:pPr marL="742950" lvl="1" indent="-285750" algn="l">
              <a:buFont typeface="Arial" panose="020B0604020202020204" pitchFamily="34" charset="0"/>
              <a:buChar char="•"/>
            </a:pPr>
            <a:r>
              <a:rPr lang="en-US" sz="1800" b="1" i="0">
                <a:solidFill>
                  <a:srgbClr val="1F1F1F"/>
                </a:solidFill>
                <a:effectLst/>
                <a:latin typeface="Google Sans"/>
              </a:rPr>
              <a:t>Storage Devices:</a:t>
            </a:r>
            <a:r>
              <a:rPr lang="en-US" sz="1800" b="0" i="0">
                <a:solidFill>
                  <a:srgbClr val="1F1F1F"/>
                </a:solidFill>
                <a:effectLst/>
                <a:latin typeface="Google Sans"/>
              </a:rPr>
              <a:t> Hard disk drives (HDDs), solid-state drives (SSDs), and storage area networks (SANs) are used to store the actual database files and related information.</a:t>
            </a:r>
          </a:p>
          <a:p>
            <a:pPr marL="742950" lvl="1" indent="-285750" algn="l">
              <a:buFont typeface="Arial" panose="020B0604020202020204" pitchFamily="34" charset="0"/>
              <a:buChar char="•"/>
            </a:pPr>
            <a:r>
              <a:rPr lang="en-US" sz="1800" b="1" i="0">
                <a:solidFill>
                  <a:srgbClr val="1F1F1F"/>
                </a:solidFill>
                <a:effectLst/>
                <a:latin typeface="Google Sans"/>
              </a:rPr>
              <a:t>Processors (CPUs):</a:t>
            </a:r>
            <a:r>
              <a:rPr lang="en-US" sz="1800" b="0" i="0">
                <a:solidFill>
                  <a:srgbClr val="1F1F1F"/>
                </a:solidFill>
                <a:effectLst/>
                <a:latin typeface="Google Sans"/>
              </a:rPr>
              <a:t> These perform the calculations required for data manipulation, querying, and other database operations.</a:t>
            </a:r>
          </a:p>
          <a:p>
            <a:pPr marL="742950" lvl="1" indent="-285750" algn="l">
              <a:buFont typeface="Arial" panose="020B0604020202020204" pitchFamily="34" charset="0"/>
              <a:buChar char="•"/>
            </a:pPr>
            <a:r>
              <a:rPr lang="en-US" sz="1800" b="1" i="0">
                <a:solidFill>
                  <a:srgbClr val="1F1F1F"/>
                </a:solidFill>
                <a:effectLst/>
                <a:latin typeface="Google Sans"/>
              </a:rPr>
              <a:t>Main Memory (RAM):</a:t>
            </a:r>
            <a:r>
              <a:rPr lang="en-US" sz="1800" b="0" i="0">
                <a:solidFill>
                  <a:srgbClr val="1F1F1F"/>
                </a:solidFill>
                <a:effectLst/>
                <a:latin typeface="Google Sans"/>
              </a:rPr>
              <a:t> Provides temporary storage for frequently accessed data and program instructions, speeding up data retrieval.</a:t>
            </a:r>
          </a:p>
          <a:p>
            <a:pPr marL="742950" lvl="1" indent="-285750" algn="l">
              <a:buFont typeface="Arial" panose="020B0604020202020204" pitchFamily="34" charset="0"/>
              <a:buChar char="•"/>
            </a:pPr>
            <a:r>
              <a:rPr lang="en-US" sz="1800" b="1" i="0">
                <a:solidFill>
                  <a:srgbClr val="1F1F1F"/>
                </a:solidFill>
                <a:effectLst/>
                <a:latin typeface="Google Sans"/>
              </a:rPr>
              <a:t>Network Devices:</a:t>
            </a:r>
            <a:r>
              <a:rPr lang="en-US" sz="1800" b="0" i="0">
                <a:solidFill>
                  <a:srgbClr val="1F1F1F"/>
                </a:solidFill>
                <a:effectLst/>
                <a:latin typeface="Google Sans"/>
              </a:rPr>
              <a:t> Routers, switches, and cables enable communication between different components of the database system and facilitate user access.</a:t>
            </a:r>
          </a:p>
        </p:txBody>
      </p:sp>
    </p:spTree>
    <p:extLst>
      <p:ext uri="{BB962C8B-B14F-4D97-AF65-F5344CB8AC3E}">
        <p14:creationId xmlns:p14="http://schemas.microsoft.com/office/powerpoint/2010/main" val="242250742"/>
      </p:ext>
    </p:extLst>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6DD42-4EAE-071C-9B5E-1A1A8DE03C25}"/>
              </a:ext>
            </a:extLst>
          </p:cNvPr>
          <p:cNvSpPr>
            <a:spLocks noGrp="1"/>
          </p:cNvSpPr>
          <p:nvPr>
            <p:ph type="title"/>
          </p:nvPr>
        </p:nvSpPr>
        <p:spPr>
          <a:xfrm>
            <a:off x="609600" y="209550"/>
            <a:ext cx="7010400" cy="760476"/>
          </a:xfrm>
        </p:spPr>
        <p:txBody>
          <a:bodyPr>
            <a:normAutofit/>
          </a:bodyPr>
          <a:lstStyle/>
          <a:p>
            <a:r>
              <a:rPr lang="en-US" sz="2800" b="1" dirty="0">
                <a:effectLst/>
                <a:latin typeface="Times New Roman" panose="02020603050405020304" pitchFamily="18" charset="0"/>
                <a:cs typeface="Times New Roman" panose="02020603050405020304" pitchFamily="18" charset="0"/>
              </a:rPr>
              <a:t>Database and file processing</a:t>
            </a:r>
            <a:endParaRPr lang="en-US" sz="2800" dirty="0"/>
          </a:p>
        </p:txBody>
      </p:sp>
      <p:sp>
        <p:nvSpPr>
          <p:cNvPr id="3" name="Content Placeholder 2">
            <a:extLst>
              <a:ext uri="{FF2B5EF4-FFF2-40B4-BE49-F238E27FC236}">
                <a16:creationId xmlns:a16="http://schemas.microsoft.com/office/drawing/2014/main" id="{8C2B4457-76C1-9A09-B114-21E48CB3753C}"/>
              </a:ext>
            </a:extLst>
          </p:cNvPr>
          <p:cNvSpPr>
            <a:spLocks noGrp="1"/>
          </p:cNvSpPr>
          <p:nvPr>
            <p:ph idx="1"/>
          </p:nvPr>
        </p:nvSpPr>
        <p:spPr>
          <a:xfrm>
            <a:off x="609600" y="970026"/>
            <a:ext cx="7736586" cy="3735324"/>
          </a:xfrm>
        </p:spPr>
        <p:txBody>
          <a:bodyPr>
            <a:normAutofit/>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lang="en-US" sz="1800" b="1" dirty="0">
                <a:latin typeface="Times New Roman" panose="02020603050405020304" pitchFamily="18" charset="0"/>
                <a:ea typeface="Verdana" pitchFamily="34" charset="0"/>
                <a:cs typeface="Times New Roman" panose="02020603050405020304" pitchFamily="18" charset="0"/>
              </a:rPr>
              <a:t>Database</a:t>
            </a:r>
          </a:p>
          <a:p>
            <a:pPr lvl="1" algn="just" defTabSz="914400">
              <a:lnSpc>
                <a:spcPct val="100000"/>
              </a:lnSpc>
              <a:spcBef>
                <a:spcPts val="700"/>
              </a:spcBef>
              <a:spcAft>
                <a:spcPts val="0"/>
              </a:spcAft>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Database is an organized collection of interrelated data of objects or entities stored in tabular form. Example: phone diary, result sheet, customer records, price list etc.</a:t>
            </a:r>
          </a:p>
          <a:p>
            <a:pPr marL="320040" lvl="0" indent="-320040" algn="just">
              <a:spcBef>
                <a:spcPts val="700"/>
              </a:spcBef>
              <a:buClr>
                <a:schemeClr val="accent2"/>
              </a:buClr>
              <a:buSzPct val="60000"/>
              <a:buFont typeface="Wingdings"/>
              <a:buChar char=""/>
              <a:defRPr/>
            </a:pPr>
            <a:r>
              <a:rPr lang="en-US" sz="1800" b="1"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Flat File System/File Processing</a:t>
            </a:r>
          </a:p>
          <a:p>
            <a:pPr lvl="1" algn="just">
              <a:spcBef>
                <a:spcPts val="700"/>
              </a:spcBef>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Traditional way of storing data electronically.</a:t>
            </a:r>
          </a:p>
          <a:p>
            <a:pPr lvl="1" algn="just">
              <a:spcBef>
                <a:spcPts val="700"/>
              </a:spcBef>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Data in flat file system are often stored in plain text format (e.g., CSV, JSON, XML)</a:t>
            </a:r>
          </a:p>
          <a:p>
            <a:pPr lvl="1" algn="just">
              <a:spcBef>
                <a:spcPts val="700"/>
              </a:spcBef>
              <a:buClr>
                <a:schemeClr val="accent2"/>
              </a:buClr>
              <a:buSzPct val="60000"/>
              <a:buFont typeface="Courier New" panose="02070309020205020404" pitchFamily="49" charset="0"/>
              <a:buChar char="o"/>
              <a:defRPr/>
            </a:pPr>
            <a:r>
              <a:rPr lang="en-US" sz="1800" dirty="0">
                <a:latin typeface="Times New Roman" panose="02020603050405020304" pitchFamily="18" charset="0"/>
                <a:ea typeface="Verdana" pitchFamily="34" charset="0"/>
                <a:cs typeface="Times New Roman" panose="02020603050405020304" pitchFamily="18" charset="0"/>
                <a:sym typeface="Wingdings" panose="05000000000000000000" pitchFamily="2" charset="2"/>
              </a:rPr>
              <a:t>Flat files do not support relationships or complex structures like databases.</a:t>
            </a:r>
          </a:p>
        </p:txBody>
      </p:sp>
    </p:spTree>
    <p:extLst>
      <p:ext uri="{BB962C8B-B14F-4D97-AF65-F5344CB8AC3E}">
        <p14:creationId xmlns:p14="http://schemas.microsoft.com/office/powerpoint/2010/main" val="1032651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Shape 37"/>
          <p:cNvSpPr txBox="1">
            <a:spLocks noGrp="1"/>
          </p:cNvSpPr>
          <p:nvPr>
            <p:ph idx="1"/>
          </p:nvPr>
        </p:nvSpPr>
        <p:spPr>
          <a:xfrm>
            <a:off x="304800" y="361950"/>
            <a:ext cx="8229600" cy="4495800"/>
          </a:xfrm>
          <a:prstGeom prst="rect">
            <a:avLst/>
          </a:prstGeom>
        </p:spPr>
        <p:txBody>
          <a:bodyPr lIns="91425" tIns="91425" rIns="91425" bIns="91425" anchor="t" anchorCtr="0">
            <a:noAutofit/>
          </a:bodyPr>
          <a:lstStyle/>
          <a:p>
            <a:pPr marL="0" indent="0">
              <a:spcBef>
                <a:spcPts val="300"/>
              </a:spcBef>
              <a:spcAft>
                <a:spcPts val="300"/>
              </a:spcAft>
              <a:buNone/>
            </a:pPr>
            <a:r>
              <a:rPr lang="en-US" sz="1800" b="1">
                <a:latin typeface="Times New Roman" panose="02020603050405020304" pitchFamily="18" charset="0"/>
                <a:ea typeface="Sans Serif Collection" panose="020B0502040504020204" pitchFamily="34" charset="0"/>
                <a:cs typeface="Times New Roman" panose="02020603050405020304" pitchFamily="18" charset="0"/>
              </a:rPr>
              <a:t>Database System</a:t>
            </a:r>
          </a:p>
          <a:p>
            <a:pPr algn="l">
              <a:spcBef>
                <a:spcPts val="300"/>
              </a:spcBef>
              <a:spcAft>
                <a:spcPts val="300"/>
              </a:spcAft>
              <a:buFont typeface="Wingdings" panose="05000000000000000000" pitchFamily="2" charset="2"/>
              <a:buChar char="Ø"/>
            </a:pPr>
            <a:r>
              <a:rPr lang="en-US" sz="1800" b="1">
                <a:solidFill>
                  <a:srgbClr val="1F1F1F"/>
                </a:solidFill>
                <a:latin typeface="Google Sans"/>
              </a:rPr>
              <a:t>Software</a:t>
            </a:r>
            <a:endParaRPr lang="en-US" sz="1800" b="1" i="0">
              <a:solidFill>
                <a:srgbClr val="1F1F1F"/>
              </a:solidFill>
              <a:effectLst/>
              <a:latin typeface="Google Sans"/>
            </a:endParaRPr>
          </a:p>
          <a:p>
            <a:pPr marL="0" indent="0" algn="l">
              <a:spcBef>
                <a:spcPts val="300"/>
              </a:spcBef>
              <a:spcAft>
                <a:spcPts val="300"/>
              </a:spcAft>
              <a:buNone/>
            </a:pPr>
            <a:r>
              <a:rPr lang="en-US" sz="1800" b="0" i="0">
                <a:solidFill>
                  <a:srgbClr val="1F1F1F"/>
                </a:solidFill>
                <a:effectLst/>
                <a:latin typeface="Google Sans"/>
              </a:rPr>
              <a:t>The software component encompasses various programs that work together to manage the database. The two main types are:</a:t>
            </a:r>
          </a:p>
          <a:p>
            <a:pPr marL="742950" lvl="1" indent="-285750" algn="l">
              <a:spcAft>
                <a:spcPts val="300"/>
              </a:spcAft>
              <a:buFont typeface="Arial" panose="020B0604020202020204" pitchFamily="34" charset="0"/>
              <a:buChar char="•"/>
            </a:pPr>
            <a:r>
              <a:rPr lang="en-US" sz="1800" b="1" i="0">
                <a:solidFill>
                  <a:srgbClr val="1F1F1F"/>
                </a:solidFill>
                <a:effectLst/>
                <a:latin typeface="Google Sans"/>
              </a:rPr>
              <a:t>Database Management System (DBMS):</a:t>
            </a:r>
            <a:r>
              <a:rPr lang="en-US" sz="1800" b="0" i="0">
                <a:solidFill>
                  <a:srgbClr val="1F1F1F"/>
                </a:solidFill>
                <a:effectLst/>
                <a:latin typeface="Google Sans"/>
              </a:rPr>
              <a:t> This is the core software that interacts with all the other components. It provides functionalities for data definition (schema creation), data manipulation (insertion, deletion, updation), data retrieval (querying), data security, concurrency control (ensuring data integrity when multiple users access it simultaneously), and data recovery. Popular DBMS examples include MySQL, Oracle Database, Microsoft SQL Server, and PostgreSQL.</a:t>
            </a:r>
          </a:p>
          <a:p>
            <a:pPr marL="742950" lvl="1" indent="-285750" algn="l">
              <a:spcAft>
                <a:spcPts val="300"/>
              </a:spcAft>
              <a:buFont typeface="Arial" panose="020B0604020202020204" pitchFamily="34" charset="0"/>
              <a:buChar char="•"/>
            </a:pPr>
            <a:r>
              <a:rPr lang="en-US" sz="1800" b="1" i="0">
                <a:solidFill>
                  <a:srgbClr val="1F1F1F"/>
                </a:solidFill>
                <a:effectLst/>
                <a:latin typeface="Google Sans"/>
              </a:rPr>
              <a:t>Application Programs:</a:t>
            </a:r>
            <a:r>
              <a:rPr lang="en-US" sz="1800" b="0" i="0">
                <a:solidFill>
                  <a:srgbClr val="1F1F1F"/>
                </a:solidFill>
                <a:effectLst/>
                <a:latin typeface="Google Sans"/>
              </a:rPr>
              <a:t> These are the software applications designed to interact with the database system through the DBMS. They allow users to create, access, and manipulate data specific to their needs.</a:t>
            </a:r>
          </a:p>
        </p:txBody>
      </p:sp>
    </p:spTree>
    <p:extLst>
      <p:ext uri="{BB962C8B-B14F-4D97-AF65-F5344CB8AC3E}">
        <p14:creationId xmlns:p14="http://schemas.microsoft.com/office/powerpoint/2010/main" val="2887348683"/>
      </p:ext>
    </p:extLst>
  </p:cSld>
  <p:clrMapOvr>
    <a:masterClrMapping/>
  </p:clrMapOvr>
  <p:transition spd="slow">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7" name="Shape 37"/>
          <p:cNvSpPr txBox="1">
            <a:spLocks noGrp="1"/>
          </p:cNvSpPr>
          <p:nvPr>
            <p:ph idx="1"/>
          </p:nvPr>
        </p:nvSpPr>
        <p:spPr>
          <a:xfrm>
            <a:off x="304800" y="361950"/>
            <a:ext cx="8229600" cy="4495800"/>
          </a:xfrm>
          <a:prstGeom prst="rect">
            <a:avLst/>
          </a:prstGeom>
        </p:spPr>
        <p:txBody>
          <a:bodyPr lIns="91425" tIns="91425" rIns="91425" bIns="91425" anchor="t" anchorCtr="0">
            <a:noAutofit/>
          </a:bodyPr>
          <a:lstStyle/>
          <a:p>
            <a:pPr marL="0" indent="0">
              <a:buNone/>
            </a:pPr>
            <a:r>
              <a:rPr lang="en-US" sz="1800" b="1">
                <a:latin typeface="Times New Roman" panose="02020603050405020304" pitchFamily="18" charset="0"/>
                <a:ea typeface="Sans Serif Collection" panose="020B0502040504020204" pitchFamily="34" charset="0"/>
                <a:cs typeface="Times New Roman" panose="02020603050405020304" pitchFamily="18" charset="0"/>
              </a:rPr>
              <a:t>Database System</a:t>
            </a:r>
          </a:p>
          <a:p>
            <a:pPr algn="l">
              <a:buFont typeface="Wingdings" panose="05000000000000000000" pitchFamily="2" charset="2"/>
              <a:buChar char="Ø"/>
            </a:pPr>
            <a:r>
              <a:rPr lang="en-US" sz="1800" b="1">
                <a:solidFill>
                  <a:srgbClr val="1F1F1F"/>
                </a:solidFill>
                <a:latin typeface="Google Sans"/>
              </a:rPr>
              <a:t>Data</a:t>
            </a:r>
            <a:endParaRPr lang="en-US" sz="1800" b="1" i="0">
              <a:solidFill>
                <a:srgbClr val="1F1F1F"/>
              </a:solidFill>
              <a:effectLst/>
              <a:latin typeface="Google Sans"/>
            </a:endParaRPr>
          </a:p>
          <a:p>
            <a:pPr>
              <a:buFont typeface="Arial" panose="020B0604020202020204" pitchFamily="34" charset="0"/>
              <a:buChar char="•"/>
            </a:pPr>
            <a:r>
              <a:rPr lang="en-US" sz="1800" b="0" i="0">
                <a:solidFill>
                  <a:srgbClr val="1F1F1F"/>
                </a:solidFill>
                <a:effectLst/>
                <a:latin typeface="Google Sans"/>
              </a:rPr>
              <a:t>This is the heart of the database system – the actual information being stored and managed.</a:t>
            </a:r>
          </a:p>
          <a:p>
            <a:pPr>
              <a:buFont typeface="Arial" panose="020B0604020202020204" pitchFamily="34" charset="0"/>
              <a:buChar char="•"/>
            </a:pPr>
            <a:r>
              <a:rPr lang="en-US" sz="1800">
                <a:solidFill>
                  <a:srgbClr val="1F1F1F"/>
                </a:solidFill>
                <a:latin typeface="Google Sans"/>
              </a:rPr>
              <a:t>Data is raw numbers, characters, or facts represented by values. It can be numeric, non-numeric, images or pictures.</a:t>
            </a:r>
            <a:endParaRPr lang="en-US" sz="1800" b="0" i="0">
              <a:solidFill>
                <a:srgbClr val="1F1F1F"/>
              </a:solidFill>
              <a:effectLst/>
              <a:latin typeface="Google Sans"/>
            </a:endParaRPr>
          </a:p>
          <a:p>
            <a:pPr>
              <a:buFont typeface="Arial" panose="020B0604020202020204" pitchFamily="34" charset="0"/>
              <a:buChar char="•"/>
            </a:pPr>
            <a:r>
              <a:rPr lang="en-US" sz="1800" b="0" i="0">
                <a:solidFill>
                  <a:srgbClr val="1F1F1F"/>
                </a:solidFill>
                <a:effectLst/>
                <a:latin typeface="Google Sans"/>
              </a:rPr>
              <a:t>Data can be structured (organized in a predefined format like tables in a relational database) or unstructured (data with no specific format, like text documents or emails). The database system ensures data is organized, retrievable, and protected from unauthorized access or modification.</a:t>
            </a:r>
          </a:p>
          <a:p>
            <a:pPr marL="0" indent="0" algn="l">
              <a:buNone/>
            </a:pPr>
            <a:endParaRPr lang="en-US" sz="1800" b="1" i="0">
              <a:solidFill>
                <a:srgbClr val="1F1F1F"/>
              </a:solidFill>
              <a:effectLst/>
              <a:latin typeface="Google Sans"/>
            </a:endParaRPr>
          </a:p>
        </p:txBody>
      </p:sp>
    </p:spTree>
    <p:extLst>
      <p:ext uri="{BB962C8B-B14F-4D97-AF65-F5344CB8AC3E}">
        <p14:creationId xmlns:p14="http://schemas.microsoft.com/office/powerpoint/2010/main" val="3879483616"/>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dirty="0"/>
              <a:t>Architecture of Database System</a:t>
            </a:r>
          </a:p>
        </p:txBody>
      </p:sp>
      <p:sp>
        <p:nvSpPr>
          <p:cNvPr id="37" name="Shape 37"/>
          <p:cNvSpPr txBox="1">
            <a:spLocks noGrp="1"/>
          </p:cNvSpPr>
          <p:nvPr>
            <p:ph idx="1"/>
          </p:nvPr>
        </p:nvSpPr>
        <p:spPr>
          <a:xfrm>
            <a:off x="685800" y="750560"/>
            <a:ext cx="7772400" cy="3954790"/>
          </a:xfrm>
          <a:prstGeom prst="rect">
            <a:avLst/>
          </a:prstGeom>
        </p:spPr>
        <p:txBody>
          <a:bodyPr lIns="91425" tIns="91425" rIns="91425" bIns="91425" anchor="t" anchorCtr="0">
            <a:noAutofit/>
          </a:bodyPr>
          <a:lstStyle/>
          <a:p>
            <a:r>
              <a:rPr lang="en-US" sz="1800" i="0" dirty="0">
                <a:solidFill>
                  <a:srgbClr val="1F1F1F"/>
                </a:solidFill>
                <a:effectLst/>
                <a:latin typeface="Google Sans"/>
              </a:rPr>
              <a:t>The architecture of a database system provides a general framework for database systems.</a:t>
            </a:r>
            <a:r>
              <a:rPr lang="en-US" sz="1800" b="0" i="0" dirty="0">
                <a:solidFill>
                  <a:srgbClr val="1F1F1F"/>
                </a:solidFill>
                <a:effectLst/>
                <a:latin typeface="Google Sans"/>
              </a:rPr>
              <a:t> It refers to the overall structure and organization of its components, dictating how data is stored, accessed, and managed.</a:t>
            </a:r>
          </a:p>
          <a:p>
            <a:r>
              <a:rPr lang="en-US" sz="1800" b="0" i="0" dirty="0">
                <a:solidFill>
                  <a:srgbClr val="1F1F1F"/>
                </a:solidFill>
                <a:effectLst/>
                <a:latin typeface="Google Sans"/>
              </a:rPr>
              <a:t>The American National Standards Institute (ANSI) and the Standards Planning and Requirements Committee (SPARC) proposed a standardized architecture for database systems. This architecture builds upon the three-level architecture but adds more details and functionalities:</a:t>
            </a:r>
          </a:p>
          <a:p>
            <a:pPr algn="l">
              <a:buFont typeface="Arial" panose="020B0604020202020204" pitchFamily="34" charset="0"/>
              <a:buChar char="•"/>
            </a:pPr>
            <a:r>
              <a:rPr lang="en-US" sz="2000" b="1" i="0" dirty="0">
                <a:solidFill>
                  <a:srgbClr val="1F1F1F"/>
                </a:solidFill>
                <a:effectLst/>
                <a:latin typeface="Google Sans"/>
              </a:rPr>
              <a:t>External Level (View Level)</a:t>
            </a:r>
          </a:p>
          <a:p>
            <a:pPr algn="l">
              <a:buFont typeface="Arial" panose="020B0604020202020204" pitchFamily="34" charset="0"/>
              <a:buChar char="•"/>
            </a:pPr>
            <a:r>
              <a:rPr lang="en-US" sz="2000" b="1" i="0" dirty="0">
                <a:solidFill>
                  <a:srgbClr val="1F1F1F"/>
                </a:solidFill>
                <a:effectLst/>
                <a:latin typeface="Google Sans"/>
              </a:rPr>
              <a:t>Conceptual Level (Schema Level)</a:t>
            </a:r>
          </a:p>
          <a:p>
            <a:pPr algn="l">
              <a:buFont typeface="Arial" panose="020B0604020202020204" pitchFamily="34" charset="0"/>
              <a:buChar char="•"/>
            </a:pPr>
            <a:r>
              <a:rPr lang="en-US" sz="2000" b="1" i="0" dirty="0">
                <a:solidFill>
                  <a:srgbClr val="1F1F1F"/>
                </a:solidFill>
                <a:effectLst/>
                <a:latin typeface="Google Sans"/>
              </a:rPr>
              <a:t>Internal Level (Storage Level | Physical Level)</a:t>
            </a:r>
            <a:endParaRPr lang="en-US" sz="2000" b="0" i="0" dirty="0">
              <a:solidFill>
                <a:srgbClr val="1F1F1F"/>
              </a:solidFill>
              <a:effectLst/>
              <a:latin typeface="Google Sans"/>
            </a:endParaRPr>
          </a:p>
        </p:txBody>
      </p:sp>
    </p:spTree>
    <p:extLst>
      <p:ext uri="{BB962C8B-B14F-4D97-AF65-F5344CB8AC3E}">
        <p14:creationId xmlns:p14="http://schemas.microsoft.com/office/powerpoint/2010/main" val="3015016851"/>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Architecture of Database System</a:t>
            </a:r>
          </a:p>
        </p:txBody>
      </p:sp>
      <p:sp>
        <p:nvSpPr>
          <p:cNvPr id="37" name="Shape 37"/>
          <p:cNvSpPr txBox="1">
            <a:spLocks noGrp="1"/>
          </p:cNvSpPr>
          <p:nvPr>
            <p:ph idx="1"/>
          </p:nvPr>
        </p:nvSpPr>
        <p:spPr>
          <a:xfrm>
            <a:off x="685800" y="750560"/>
            <a:ext cx="7772400" cy="3954790"/>
          </a:xfrm>
          <a:prstGeom prst="rect">
            <a:avLst/>
          </a:prstGeom>
        </p:spPr>
        <p:txBody>
          <a:bodyPr lIns="91425" tIns="91425" rIns="91425" bIns="91425" anchor="t" anchorCtr="0">
            <a:noAutofit/>
          </a:bodyPr>
          <a:lstStyle/>
          <a:p>
            <a:pPr marL="0" indent="0" algn="l">
              <a:buNone/>
            </a:pPr>
            <a:r>
              <a:rPr lang="en-US" sz="2000" b="1" i="0">
                <a:solidFill>
                  <a:srgbClr val="1F1F1F"/>
                </a:solidFill>
                <a:effectLst/>
                <a:latin typeface="Google Sans"/>
              </a:rPr>
              <a:t>External Level (View Level)</a:t>
            </a:r>
          </a:p>
          <a:p>
            <a:pPr algn="l">
              <a:buFont typeface="Arial" panose="020B0604020202020204" pitchFamily="34" charset="0"/>
              <a:buChar char="•"/>
            </a:pPr>
            <a:r>
              <a:rPr lang="en-US" sz="2000" b="0" i="0">
                <a:solidFill>
                  <a:srgbClr val="1F1F1F"/>
                </a:solidFill>
                <a:effectLst/>
                <a:latin typeface="Google Sans"/>
              </a:rPr>
              <a:t>This level represents the user's view of the data. Users interact with the database through external schemas, which are essentially customized views of the data tailored to specific user needs or applications.</a:t>
            </a:r>
          </a:p>
          <a:p>
            <a:pPr algn="l">
              <a:buFont typeface="Arial" panose="020B0604020202020204" pitchFamily="34" charset="0"/>
              <a:buChar char="•"/>
            </a:pPr>
            <a:r>
              <a:rPr lang="en-US" sz="2000">
                <a:solidFill>
                  <a:srgbClr val="1F1F1F"/>
                </a:solidFill>
                <a:latin typeface="Google Sans"/>
              </a:rPr>
              <a:t>It uses the data model at the conceptual level</a:t>
            </a:r>
          </a:p>
          <a:p>
            <a:pPr marL="0" indent="0" algn="l">
              <a:buNone/>
            </a:pPr>
            <a:r>
              <a:rPr lang="en-US" sz="2000" b="1" i="0">
                <a:solidFill>
                  <a:srgbClr val="1F1F1F"/>
                </a:solidFill>
                <a:effectLst/>
                <a:latin typeface="Google Sans"/>
              </a:rPr>
              <a:t>Conceptual Level (Schema Level)</a:t>
            </a:r>
          </a:p>
          <a:p>
            <a:pPr>
              <a:buFont typeface="Arial" panose="020B0604020202020204" pitchFamily="34" charset="0"/>
              <a:buChar char="•"/>
            </a:pPr>
            <a:r>
              <a:rPr lang="en-US" sz="2000" b="0" i="0">
                <a:solidFill>
                  <a:srgbClr val="1F1F1F"/>
                </a:solidFill>
                <a:effectLst/>
                <a:latin typeface="Google Sans"/>
              </a:rPr>
              <a:t>It has a conceptual schema.</a:t>
            </a:r>
          </a:p>
          <a:p>
            <a:pPr>
              <a:buFont typeface="Arial" panose="020B0604020202020204" pitchFamily="34" charset="0"/>
              <a:buChar char="•"/>
            </a:pPr>
            <a:r>
              <a:rPr lang="en-US" sz="2000" b="0" i="0">
                <a:solidFill>
                  <a:srgbClr val="1F1F1F"/>
                </a:solidFill>
                <a:effectLst/>
                <a:latin typeface="Google Sans"/>
              </a:rPr>
              <a:t>This level defines the overall structure of the database, independent of how the data is physically stored. It describes the entities (data objects) and their relationships and constraints.</a:t>
            </a:r>
          </a:p>
          <a:p>
            <a:pPr>
              <a:buFont typeface="Arial" panose="020B0604020202020204" pitchFamily="34" charset="0"/>
              <a:buChar char="•"/>
            </a:pPr>
            <a:r>
              <a:rPr lang="en-US" sz="2000">
                <a:solidFill>
                  <a:srgbClr val="1F1F1F"/>
                </a:solidFill>
                <a:latin typeface="Google Sans"/>
              </a:rPr>
              <a:t>Conceptual schema also uses the conceptual data model.</a:t>
            </a:r>
            <a:endParaRPr lang="en-US" sz="2000" i="0">
              <a:solidFill>
                <a:srgbClr val="1F1F1F"/>
              </a:solidFill>
              <a:effectLst/>
              <a:latin typeface="Google Sans"/>
            </a:endParaRPr>
          </a:p>
        </p:txBody>
      </p:sp>
    </p:spTree>
    <p:extLst>
      <p:ext uri="{BB962C8B-B14F-4D97-AF65-F5344CB8AC3E}">
        <p14:creationId xmlns:p14="http://schemas.microsoft.com/office/powerpoint/2010/main" val="913146072"/>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Architecture of Database System</a:t>
            </a:r>
          </a:p>
        </p:txBody>
      </p:sp>
      <p:sp>
        <p:nvSpPr>
          <p:cNvPr id="37" name="Shape 37"/>
          <p:cNvSpPr txBox="1">
            <a:spLocks noGrp="1"/>
          </p:cNvSpPr>
          <p:nvPr>
            <p:ph idx="1"/>
          </p:nvPr>
        </p:nvSpPr>
        <p:spPr>
          <a:xfrm>
            <a:off x="685800" y="750560"/>
            <a:ext cx="7772400" cy="3954790"/>
          </a:xfrm>
          <a:prstGeom prst="rect">
            <a:avLst/>
          </a:prstGeom>
        </p:spPr>
        <p:txBody>
          <a:bodyPr lIns="91425" tIns="91425" rIns="91425" bIns="91425" anchor="t" anchorCtr="0">
            <a:noAutofit/>
          </a:bodyPr>
          <a:lstStyle/>
          <a:p>
            <a:pPr marL="0" indent="0" algn="l">
              <a:buNone/>
            </a:pPr>
            <a:r>
              <a:rPr lang="en-US" sz="2000" b="1" i="0">
                <a:solidFill>
                  <a:srgbClr val="1F1F1F"/>
                </a:solidFill>
                <a:effectLst/>
                <a:latin typeface="Google Sans"/>
              </a:rPr>
              <a:t>Internal Level (Storage Level | Physical Level)</a:t>
            </a:r>
          </a:p>
          <a:p>
            <a:pPr algn="l">
              <a:buFont typeface="Arial" panose="020B0604020202020204" pitchFamily="34" charset="0"/>
              <a:buChar char="•"/>
            </a:pPr>
            <a:r>
              <a:rPr lang="en-US" sz="2000" b="0" i="0">
                <a:solidFill>
                  <a:srgbClr val="1F1F1F"/>
                </a:solidFill>
                <a:effectLst/>
                <a:latin typeface="Google Sans"/>
              </a:rPr>
              <a:t>This level deals with the physical storage of data. It defines how the data is actually organized and accessed on storage devices physically. The internal schema describes how data is formatted, indexed, and stored, which is typically transparent to users and applications.</a:t>
            </a:r>
          </a:p>
          <a:p>
            <a:pPr algn="l">
              <a:buFont typeface="Arial" panose="020B0604020202020204" pitchFamily="34" charset="0"/>
              <a:buChar char="•"/>
            </a:pPr>
            <a:r>
              <a:rPr lang="en-US" sz="2000">
                <a:solidFill>
                  <a:srgbClr val="1F1F1F"/>
                </a:solidFill>
                <a:latin typeface="Google Sans"/>
              </a:rPr>
              <a:t>The physical data model is used to describe the physical schema.</a:t>
            </a:r>
            <a:endParaRPr lang="en-US" sz="2000" b="0" i="0">
              <a:solidFill>
                <a:srgbClr val="1F1F1F"/>
              </a:solidFill>
              <a:effectLst/>
              <a:latin typeface="Google Sans"/>
            </a:endParaRPr>
          </a:p>
        </p:txBody>
      </p:sp>
    </p:spTree>
    <p:extLst>
      <p:ext uri="{BB962C8B-B14F-4D97-AF65-F5344CB8AC3E}">
        <p14:creationId xmlns:p14="http://schemas.microsoft.com/office/powerpoint/2010/main" val="1085899480"/>
      </p:ext>
    </p:extLst>
  </p:cSld>
  <p:clrMapOvr>
    <a:masterClrMapping/>
  </p:clrMapOvr>
  <p:transition spd="slow">
    <p:cu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Architecture of Database System</a:t>
            </a:r>
          </a:p>
        </p:txBody>
      </p:sp>
      <p:pic>
        <p:nvPicPr>
          <p:cNvPr id="6" name="Content Placeholder 5">
            <a:extLst>
              <a:ext uri="{FF2B5EF4-FFF2-40B4-BE49-F238E27FC236}">
                <a16:creationId xmlns:a16="http://schemas.microsoft.com/office/drawing/2014/main" id="{136B8C02-993B-4D79-8232-883F9216404B}"/>
              </a:ext>
            </a:extLst>
          </p:cNvPr>
          <p:cNvPicPr>
            <a:picLocks noGrp="1" noChangeAspect="1"/>
          </p:cNvPicPr>
          <p:nvPr>
            <p:ph idx="1"/>
          </p:nvPr>
        </p:nvPicPr>
        <p:blipFill>
          <a:blip r:embed="rId3"/>
          <a:stretch>
            <a:fillRect/>
          </a:stretch>
        </p:blipFill>
        <p:spPr bwMode="auto">
          <a:xfrm>
            <a:off x="2005069" y="750888"/>
            <a:ext cx="5133862" cy="3954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672807"/>
      </p:ext>
    </p:extLst>
  </p:cSld>
  <p:clrMapOvr>
    <a:masterClrMapping/>
  </p:clrMapOvr>
  <p:transition spd="slow">
    <p:cu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rmAutofit/>
          </a:bodyPr>
          <a:lstStyle/>
          <a:p>
            <a:r>
              <a:rPr lang="en-US" sz="1800"/>
              <a:t>Database Management System (DBMS) is a software tool to organize (create, retrieve, update, and manage) data in a database.</a:t>
            </a:r>
          </a:p>
          <a:p>
            <a:r>
              <a:rPr lang="en-US" sz="1800">
                <a:solidFill>
                  <a:srgbClr val="1F1F1F"/>
                </a:solidFill>
              </a:rPr>
              <a:t>I</a:t>
            </a:r>
            <a:r>
              <a:rPr lang="en-US" sz="1800" i="0">
                <a:solidFill>
                  <a:srgbClr val="1F1F1F"/>
                </a:solidFill>
                <a:effectLst/>
              </a:rPr>
              <a:t>t acts as an intermediary between users and the database, providing functionalities to create, manage, and interact with data in a structured and efficient manner.</a:t>
            </a:r>
          </a:p>
          <a:p>
            <a:r>
              <a:rPr lang="en-US" sz="1800">
                <a:solidFill>
                  <a:srgbClr val="1F1F1F"/>
                </a:solidFill>
              </a:rPr>
              <a:t>In a DBMS, the user interacts with the DBMS through the external view, and the data in the DBMS is stored at the physical level.</a:t>
            </a:r>
          </a:p>
          <a:p>
            <a:r>
              <a:rPr lang="en-US" sz="1800">
                <a:solidFill>
                  <a:srgbClr val="1F1F1F"/>
                </a:solidFill>
              </a:rPr>
              <a:t>Any request from the user, would require that the DBMS access the data and then present it to the user as specified in the external schema.</a:t>
            </a:r>
          </a:p>
          <a:p>
            <a:r>
              <a:rPr lang="en-US" sz="1800">
                <a:solidFill>
                  <a:srgbClr val="1F1F1F"/>
                </a:solidFill>
              </a:rPr>
              <a:t>Common commercial DBMSs are Oracle Database, IBMs DB2, Microsoft Access, MySQL.</a:t>
            </a:r>
            <a:endParaRPr lang="en-US" sz="1800"/>
          </a:p>
        </p:txBody>
      </p:sp>
    </p:spTree>
    <p:extLst>
      <p:ext uri="{BB962C8B-B14F-4D97-AF65-F5344CB8AC3E}">
        <p14:creationId xmlns:p14="http://schemas.microsoft.com/office/powerpoint/2010/main" val="189187829"/>
      </p:ext>
    </p:extLst>
  </p:cSld>
  <p:clrMapOvr>
    <a:masterClrMapping/>
  </p:clrMapOvr>
  <p:transition spd="slow">
    <p:cu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0" indent="0" algn="l">
              <a:buNone/>
            </a:pPr>
            <a:r>
              <a:rPr lang="en-US" sz="1800" b="1" i="0">
                <a:solidFill>
                  <a:srgbClr val="1F1F1F"/>
                </a:solidFill>
                <a:effectLst/>
                <a:latin typeface="Google Sans"/>
              </a:rPr>
              <a:t>Objectives of DBMS:</a:t>
            </a:r>
          </a:p>
          <a:p>
            <a:pPr algn="l"/>
            <a:r>
              <a:rPr lang="en-US" sz="1800" i="0">
                <a:solidFill>
                  <a:srgbClr val="1F1F1F"/>
                </a:solidFill>
                <a:effectLst/>
                <a:latin typeface="Google Sans"/>
              </a:rPr>
              <a:t>The primary objectives of a DBMS are:</a:t>
            </a:r>
          </a:p>
          <a:p>
            <a:pPr algn="l">
              <a:buFont typeface="+mj-lt"/>
              <a:buAutoNum type="arabicPeriod"/>
            </a:pPr>
            <a:r>
              <a:rPr lang="en-US" sz="1800">
                <a:solidFill>
                  <a:srgbClr val="1F1F1F"/>
                </a:solidFill>
                <a:latin typeface="Google Sans"/>
              </a:rPr>
              <a:t>It provides storage area for huge amount of related data.</a:t>
            </a:r>
          </a:p>
          <a:p>
            <a:pPr algn="l">
              <a:buFont typeface="+mj-lt"/>
              <a:buAutoNum type="arabicPeriod"/>
            </a:pPr>
            <a:r>
              <a:rPr lang="en-US" sz="1800" i="0">
                <a:solidFill>
                  <a:srgbClr val="1F1F1F"/>
                </a:solidFill>
                <a:effectLst/>
                <a:latin typeface="Google Sans"/>
              </a:rPr>
              <a:t>Data Security and Integrity</a:t>
            </a:r>
          </a:p>
          <a:p>
            <a:pPr algn="l">
              <a:buFont typeface="+mj-lt"/>
              <a:buAutoNum type="arabicPeriod"/>
            </a:pPr>
            <a:r>
              <a:rPr lang="en-US" sz="1800" i="0">
                <a:solidFill>
                  <a:srgbClr val="1F1F1F"/>
                </a:solidFill>
                <a:effectLst/>
                <a:latin typeface="Google Sans"/>
              </a:rPr>
              <a:t>Data Sharing and Concurrency Control</a:t>
            </a:r>
            <a:endParaRPr lang="en-US" sz="1800">
              <a:solidFill>
                <a:srgbClr val="1F1F1F"/>
              </a:solidFill>
              <a:latin typeface="Google Sans"/>
            </a:endParaRPr>
          </a:p>
          <a:p>
            <a:pPr algn="l">
              <a:buFont typeface="+mj-lt"/>
              <a:buAutoNum type="arabicPeriod"/>
            </a:pPr>
            <a:r>
              <a:rPr lang="en-US" sz="1800" i="0">
                <a:solidFill>
                  <a:srgbClr val="1F1F1F"/>
                </a:solidFill>
                <a:effectLst/>
                <a:latin typeface="Google Sans"/>
              </a:rPr>
              <a:t>Data Backup and Recovery</a:t>
            </a:r>
            <a:endParaRPr lang="en-US" sz="1800">
              <a:solidFill>
                <a:srgbClr val="1F1F1F"/>
              </a:solidFill>
              <a:latin typeface="Google Sans"/>
            </a:endParaRPr>
          </a:p>
          <a:p>
            <a:pPr algn="l">
              <a:buFont typeface="+mj-lt"/>
              <a:buAutoNum type="arabicPeriod"/>
            </a:pPr>
            <a:r>
              <a:rPr lang="en-US" sz="1800" i="0">
                <a:solidFill>
                  <a:srgbClr val="1F1F1F"/>
                </a:solidFill>
                <a:effectLst/>
                <a:latin typeface="Google Sans"/>
              </a:rPr>
              <a:t>Data Optimization and Performance</a:t>
            </a:r>
          </a:p>
          <a:p>
            <a:pPr marL="0" indent="0">
              <a:buNone/>
            </a:pPr>
            <a:endParaRPr lang="en-US" sz="1800"/>
          </a:p>
        </p:txBody>
      </p:sp>
    </p:spTree>
    <p:extLst>
      <p:ext uri="{BB962C8B-B14F-4D97-AF65-F5344CB8AC3E}">
        <p14:creationId xmlns:p14="http://schemas.microsoft.com/office/powerpoint/2010/main" val="1063650118"/>
      </p:ext>
    </p:extLst>
  </p:cSld>
  <p:clrMapOvr>
    <a:masterClrMapping/>
  </p:clrMapOvr>
  <p:transition spd="slow">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0" indent="0" algn="l">
              <a:lnSpc>
                <a:spcPct val="100000"/>
              </a:lnSpc>
              <a:spcBef>
                <a:spcPts val="300"/>
              </a:spcBef>
              <a:spcAft>
                <a:spcPts val="300"/>
              </a:spcAft>
              <a:buNone/>
            </a:pPr>
            <a:r>
              <a:rPr lang="en-US" sz="1800" b="1" i="0">
                <a:solidFill>
                  <a:srgbClr val="1F1F1F"/>
                </a:solidFill>
                <a:effectLst/>
                <a:latin typeface="Google Sans"/>
              </a:rPr>
              <a:t>Functions of DBMS:</a:t>
            </a:r>
          </a:p>
          <a:p>
            <a:pPr algn="l">
              <a:lnSpc>
                <a:spcPct val="100000"/>
              </a:lnSpc>
              <a:spcBef>
                <a:spcPts val="300"/>
              </a:spcBef>
              <a:spcAft>
                <a:spcPts val="300"/>
              </a:spcAft>
            </a:pPr>
            <a:r>
              <a:rPr lang="en-US" sz="1800" b="1" i="0">
                <a:solidFill>
                  <a:srgbClr val="1F1F1F"/>
                </a:solidFill>
                <a:effectLst/>
                <a:latin typeface="Google Sans"/>
              </a:rPr>
              <a:t>Data Catalog Management:</a:t>
            </a:r>
            <a:endParaRPr lang="en-US" sz="1800" b="0" i="0">
              <a:solidFill>
                <a:srgbClr val="1F1F1F"/>
              </a:solidFill>
              <a:effectLst/>
              <a:latin typeface="Google Sans"/>
            </a:endParaRPr>
          </a:p>
          <a:p>
            <a:pPr algn="l">
              <a:lnSpc>
                <a:spcPct val="100000"/>
              </a:lnSpc>
              <a:spcBef>
                <a:spcPts val="300"/>
              </a:spcBef>
              <a:spcAft>
                <a:spcPts val="300"/>
              </a:spcAft>
              <a:buFont typeface="Arial" panose="020B0604020202020204" pitchFamily="34" charset="0"/>
              <a:buChar char="•"/>
            </a:pPr>
            <a:r>
              <a:rPr lang="en-US" sz="1800" b="0" i="0">
                <a:solidFill>
                  <a:srgbClr val="1F1F1F"/>
                </a:solidFill>
                <a:effectLst/>
                <a:latin typeface="Google Sans"/>
              </a:rPr>
              <a:t>Acts like a library catalog for your database, keeping track of tables, columns, data types, and relationships between them. Makes it easier for users and applications to understand and find the data they need.</a:t>
            </a:r>
          </a:p>
          <a:p>
            <a:pPr algn="l">
              <a:lnSpc>
                <a:spcPct val="100000"/>
              </a:lnSpc>
              <a:spcBef>
                <a:spcPts val="300"/>
              </a:spcBef>
              <a:spcAft>
                <a:spcPts val="300"/>
              </a:spcAft>
            </a:pPr>
            <a:r>
              <a:rPr lang="en-US" sz="1800" b="1" i="0">
                <a:solidFill>
                  <a:srgbClr val="1F1F1F"/>
                </a:solidFill>
                <a:effectLst/>
                <a:latin typeface="Google Sans"/>
              </a:rPr>
              <a:t>Transaction Management:</a:t>
            </a:r>
            <a:endParaRPr lang="en-US" sz="1800" b="0" i="0">
              <a:solidFill>
                <a:srgbClr val="1F1F1F"/>
              </a:solidFill>
              <a:effectLst/>
              <a:latin typeface="Google Sans"/>
            </a:endParaRPr>
          </a:p>
          <a:p>
            <a:pPr algn="l">
              <a:lnSpc>
                <a:spcPct val="100000"/>
              </a:lnSpc>
              <a:spcBef>
                <a:spcPts val="300"/>
              </a:spcBef>
              <a:spcAft>
                <a:spcPts val="300"/>
              </a:spcAft>
              <a:buFont typeface="Arial" panose="020B0604020202020204" pitchFamily="34" charset="0"/>
              <a:buChar char="•"/>
            </a:pPr>
            <a:r>
              <a:rPr lang="en-US" sz="1800" b="0" i="0">
                <a:solidFill>
                  <a:srgbClr val="1F1F1F"/>
                </a:solidFill>
                <a:effectLst/>
                <a:latin typeface="Google Sans"/>
              </a:rPr>
              <a:t>Groups multiple database operations (inserts, updates, deletes) into a single unit.</a:t>
            </a:r>
          </a:p>
          <a:p>
            <a:pPr algn="l">
              <a:lnSpc>
                <a:spcPct val="100000"/>
              </a:lnSpc>
              <a:spcBef>
                <a:spcPts val="300"/>
              </a:spcBef>
              <a:spcAft>
                <a:spcPts val="300"/>
              </a:spcAft>
              <a:buFont typeface="Arial" panose="020B0604020202020204" pitchFamily="34" charset="0"/>
              <a:buChar char="•"/>
            </a:pPr>
            <a:r>
              <a:rPr lang="en-US" sz="1800" b="0" i="0">
                <a:solidFill>
                  <a:srgbClr val="1F1F1F"/>
                </a:solidFill>
                <a:effectLst/>
                <a:latin typeface="Google Sans"/>
              </a:rPr>
              <a:t>Ensures all operations within a transaction are completed successfully or completely rolled back if any part fails.</a:t>
            </a:r>
          </a:p>
          <a:p>
            <a:pPr algn="l">
              <a:lnSpc>
                <a:spcPct val="100000"/>
              </a:lnSpc>
              <a:spcBef>
                <a:spcPts val="300"/>
              </a:spcBef>
              <a:spcAft>
                <a:spcPts val="300"/>
              </a:spcAft>
              <a:buFont typeface="Arial" panose="020B0604020202020204" pitchFamily="34" charset="0"/>
              <a:buChar char="•"/>
            </a:pPr>
            <a:r>
              <a:rPr lang="en-US" sz="1800" b="0" i="0">
                <a:solidFill>
                  <a:srgbClr val="1F1F1F"/>
                </a:solidFill>
                <a:effectLst/>
                <a:latin typeface="Google Sans"/>
              </a:rPr>
              <a:t>Maintains data consistency.</a:t>
            </a:r>
          </a:p>
        </p:txBody>
      </p:sp>
    </p:spTree>
    <p:extLst>
      <p:ext uri="{BB962C8B-B14F-4D97-AF65-F5344CB8AC3E}">
        <p14:creationId xmlns:p14="http://schemas.microsoft.com/office/powerpoint/2010/main" val="3490812033"/>
      </p:ext>
    </p:extLst>
  </p:cSld>
  <p:clrMapOvr>
    <a:masterClrMapping/>
  </p:clrMapOvr>
  <p:transition spd="slow">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0" indent="0" algn="l">
              <a:buNone/>
            </a:pPr>
            <a:r>
              <a:rPr lang="en-US" sz="1800" b="1" i="0">
                <a:solidFill>
                  <a:srgbClr val="1F1F1F"/>
                </a:solidFill>
                <a:effectLst/>
                <a:latin typeface="Google Sans"/>
              </a:rPr>
              <a:t>Functions of DBMS:</a:t>
            </a:r>
            <a:endParaRPr lang="en-US" sz="1800">
              <a:solidFill>
                <a:srgbClr val="1F1F1F"/>
              </a:solidFill>
              <a:latin typeface="Google Sans"/>
            </a:endParaRPr>
          </a:p>
          <a:p>
            <a:pPr algn="l"/>
            <a:r>
              <a:rPr lang="en-US" sz="1800" b="1" i="0">
                <a:solidFill>
                  <a:srgbClr val="1F1F1F"/>
                </a:solidFill>
                <a:effectLst/>
                <a:latin typeface="Google Sans"/>
              </a:rPr>
              <a:t>Concurrency Control:</a:t>
            </a:r>
            <a:endParaRPr lang="en-US" sz="1800" b="0" i="0">
              <a:solidFill>
                <a:srgbClr val="1F1F1F"/>
              </a:solidFill>
              <a:effectLst/>
              <a:latin typeface="Google Sans"/>
            </a:endParaRPr>
          </a:p>
          <a:p>
            <a:pPr algn="l">
              <a:buFont typeface="Arial" panose="020B0604020202020204" pitchFamily="34" charset="0"/>
              <a:buChar char="•"/>
            </a:pPr>
            <a:r>
              <a:rPr lang="en-US" sz="1800" b="0" i="0">
                <a:solidFill>
                  <a:srgbClr val="1F1F1F"/>
                </a:solidFill>
                <a:effectLst/>
                <a:latin typeface="Google Sans"/>
              </a:rPr>
              <a:t>Manages access to shared data by multiple users to prevent conflicts.</a:t>
            </a:r>
          </a:p>
          <a:p>
            <a:pPr algn="l">
              <a:buFont typeface="Arial" panose="020B0604020202020204" pitchFamily="34" charset="0"/>
              <a:buChar char="•"/>
            </a:pPr>
            <a:r>
              <a:rPr lang="en-US" sz="1800" b="0" i="0">
                <a:solidFill>
                  <a:srgbClr val="1F1F1F"/>
                </a:solidFill>
                <a:effectLst/>
                <a:latin typeface="Google Sans"/>
              </a:rPr>
              <a:t>Uses locking mechanisms to temporarily restrict access to specific data elements while one user is modifying them. Ensures data integrity in a multi-user environment.</a:t>
            </a:r>
          </a:p>
          <a:p>
            <a:pPr algn="l"/>
            <a:r>
              <a:rPr lang="en-US" sz="1800" b="1" i="0">
                <a:solidFill>
                  <a:srgbClr val="1F1F1F"/>
                </a:solidFill>
                <a:effectLst/>
                <a:latin typeface="Google Sans"/>
              </a:rPr>
              <a:t>Security Management:</a:t>
            </a:r>
            <a:endParaRPr lang="en-US" sz="1800" b="0" i="0">
              <a:solidFill>
                <a:srgbClr val="1F1F1F"/>
              </a:solidFill>
              <a:effectLst/>
              <a:latin typeface="Google Sans"/>
            </a:endParaRPr>
          </a:p>
          <a:p>
            <a:pPr algn="l">
              <a:buFont typeface="Arial" panose="020B0604020202020204" pitchFamily="34" charset="0"/>
              <a:buChar char="•"/>
            </a:pPr>
            <a:r>
              <a:rPr lang="en-US" sz="1800" b="0" i="0">
                <a:solidFill>
                  <a:srgbClr val="1F1F1F"/>
                </a:solidFill>
                <a:effectLst/>
                <a:latin typeface="Google Sans"/>
              </a:rPr>
              <a:t>Enforces user access controls, defining who can view, modify, or delete data.</a:t>
            </a:r>
          </a:p>
          <a:p>
            <a:pPr algn="l">
              <a:buFont typeface="Arial" panose="020B0604020202020204" pitchFamily="34" charset="0"/>
              <a:buChar char="•"/>
            </a:pPr>
            <a:r>
              <a:rPr lang="en-US" sz="1800" b="0" i="0">
                <a:solidFill>
                  <a:srgbClr val="1F1F1F"/>
                </a:solidFill>
                <a:effectLst/>
                <a:latin typeface="Google Sans"/>
              </a:rPr>
              <a:t>Protects sensitive information from unauthorized access.</a:t>
            </a:r>
          </a:p>
          <a:p>
            <a:pPr algn="l">
              <a:buFont typeface="Arial" panose="020B0604020202020204" pitchFamily="34" charset="0"/>
              <a:buChar char="•"/>
            </a:pPr>
            <a:r>
              <a:rPr lang="en-US" sz="1800" b="0" i="0">
                <a:solidFill>
                  <a:srgbClr val="1F1F1F"/>
                </a:solidFill>
                <a:effectLst/>
                <a:latin typeface="Google Sans"/>
              </a:rPr>
              <a:t>Maintains data confidentiality and privacy.</a:t>
            </a:r>
          </a:p>
          <a:p>
            <a:pPr algn="l">
              <a:buFont typeface="Arial" panose="020B0604020202020204" pitchFamily="34" charset="0"/>
              <a:buChar char="•"/>
            </a:pPr>
            <a:endParaRPr lang="en-US" sz="1800" b="0" i="0">
              <a:solidFill>
                <a:srgbClr val="1F1F1F"/>
              </a:solidFill>
              <a:effectLst/>
              <a:latin typeface="Google Sans"/>
            </a:endParaRPr>
          </a:p>
        </p:txBody>
      </p:sp>
    </p:spTree>
    <p:extLst>
      <p:ext uri="{BB962C8B-B14F-4D97-AF65-F5344CB8AC3E}">
        <p14:creationId xmlns:p14="http://schemas.microsoft.com/office/powerpoint/2010/main" val="3098532947"/>
      </p:ext>
    </p:extLst>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b="1" dirty="0">
                <a:effectLst/>
                <a:latin typeface="Times New Roman" panose="02020603050405020304" pitchFamily="18" charset="0"/>
                <a:cs typeface="Times New Roman" panose="02020603050405020304" pitchFamily="18" charset="0"/>
              </a:rPr>
              <a:t>Drawbacks of flat file </a:t>
            </a:r>
            <a:r>
              <a:rPr lang="en-US" sz="2800" b="1" dirty="0" err="1">
                <a:effectLst/>
                <a:latin typeface="Times New Roman" panose="02020603050405020304" pitchFamily="18" charset="0"/>
                <a:cs typeface="Times New Roman" panose="02020603050405020304" pitchFamily="18" charset="0"/>
              </a:rPr>
              <a:t>systEm</a:t>
            </a:r>
            <a:endParaRPr lang="en" sz="2800" b="1" dirty="0">
              <a:latin typeface="Times New Roman" panose="02020603050405020304" pitchFamily="18" charset="0"/>
              <a:cs typeface="Times New Roman" panose="02020603050405020304" pitchFamily="18" charset="0"/>
            </a:endParaRPr>
          </a:p>
        </p:txBody>
      </p:sp>
      <p:sp>
        <p:nvSpPr>
          <p:cNvPr id="37" name="Shape 37"/>
          <p:cNvSpPr txBox="1">
            <a:spLocks noGrp="1"/>
          </p:cNvSpPr>
          <p:nvPr>
            <p:ph idx="1"/>
          </p:nvPr>
        </p:nvSpPr>
        <p:spPr>
          <a:xfrm>
            <a:off x="438561" y="1047750"/>
            <a:ext cx="8229600" cy="3886200"/>
          </a:xfrm>
          <a:prstGeom prst="rect">
            <a:avLst/>
          </a:prstGeom>
        </p:spPr>
        <p:txBody>
          <a:bodyPr lIns="91425" tIns="91425" rIns="91425" bIns="91425" anchor="t" anchorCtr="0">
            <a:noAutofit/>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1" lang="en-US" sz="1800" b="1"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Data redundancy and inconsistency</a:t>
            </a:r>
            <a:r>
              <a:rPr kumimoji="1" lang="en-US" sz="180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Flat file systems often store duplicate data, leading to inefficiency and potential inconsistencies.</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1" lang="en-US" sz="1800" b="1"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Difficulty in accessing data</a:t>
            </a:r>
            <a:r>
              <a:rPr kumimoji="1" lang="en-US" sz="180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Retrieving specific data requires manual parsing, making it time-consuming and inefficient.</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1" lang="en-US" sz="1800" b="1"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Data isolation is not inherently supported</a:t>
            </a:r>
            <a:r>
              <a:rPr kumimoji="1" lang="en-US" sz="180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Data is stored in a single file, making it hard to separate or isolate specific datasets.</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1" lang="en-US" sz="1800" b="1"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Data security is one of the major problems</a:t>
            </a:r>
            <a:r>
              <a:rPr kumimoji="1" lang="en-US" sz="180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Flat files lack built-in security features like access control or encryption.</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1" lang="en-US" sz="1800" b="1"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Difficult for processing complex queries</a:t>
            </a:r>
            <a:r>
              <a:rPr kumimoji="1" lang="en-US" sz="180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Flat files do not support advanced querying, requiring manual processing for complex requests.</a:t>
            </a:r>
          </a:p>
          <a:p>
            <a:pPr marL="320040" marR="0" lvl="0" indent="-320040" algn="just" defTabSz="914400" rtl="0" eaLnBrk="1" fontAlgn="auto" latinLnBrk="0" hangingPunct="1">
              <a:lnSpc>
                <a:spcPct val="100000"/>
              </a:lnSpc>
              <a:spcBef>
                <a:spcPts val="700"/>
              </a:spcBef>
              <a:spcAft>
                <a:spcPts val="0"/>
              </a:spcAft>
              <a:buClr>
                <a:schemeClr val="accent2"/>
              </a:buClr>
              <a:buSzPct val="60000"/>
              <a:buFont typeface="Wingdings"/>
              <a:buChar char=""/>
              <a:tabLst/>
              <a:defRPr/>
            </a:pPr>
            <a:r>
              <a:rPr kumimoji="1" lang="en-US" sz="1800" b="1"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Integrity and validation problems:</a:t>
            </a:r>
            <a:r>
              <a:rPr kumimoji="1" lang="en-US" sz="1800" kern="0" dirty="0">
                <a:solidFill>
                  <a:srgbClr val="000000"/>
                </a:solidFill>
                <a:latin typeface="Times New Roman" panose="02020603050405020304" pitchFamily="18" charset="0"/>
                <a:ea typeface="Verdana" panose="020B0604030504040204" pitchFamily="34" charset="0"/>
                <a:cs typeface="Times New Roman" panose="02020603050405020304" pitchFamily="18" charset="0"/>
              </a:rPr>
              <a:t> Flat files lack mechanisms to enforce data integrity rules or validation checks.</a:t>
            </a:r>
            <a:endParaRPr lang="en-US" sz="1800" dirty="0"/>
          </a:p>
        </p:txBody>
      </p:sp>
    </p:spTree>
    <p:extLst>
      <p:ext uri="{BB962C8B-B14F-4D97-AF65-F5344CB8AC3E}">
        <p14:creationId xmlns:p14="http://schemas.microsoft.com/office/powerpoint/2010/main" val="319317379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0" indent="0" algn="l">
              <a:lnSpc>
                <a:spcPct val="100000"/>
              </a:lnSpc>
              <a:spcBef>
                <a:spcPts val="300"/>
              </a:spcBef>
              <a:spcAft>
                <a:spcPts val="300"/>
              </a:spcAft>
              <a:buNone/>
            </a:pPr>
            <a:r>
              <a:rPr lang="en-US" sz="1800" b="1" i="0">
                <a:solidFill>
                  <a:srgbClr val="1F1F1F"/>
                </a:solidFill>
                <a:effectLst/>
                <a:latin typeface="Google Sans"/>
              </a:rPr>
              <a:t>Functions of DBMS:</a:t>
            </a:r>
            <a:endParaRPr lang="en-US" sz="1800">
              <a:solidFill>
                <a:srgbClr val="1F1F1F"/>
              </a:solidFill>
              <a:latin typeface="Google Sans"/>
            </a:endParaRPr>
          </a:p>
          <a:p>
            <a:pPr algn="l">
              <a:lnSpc>
                <a:spcPct val="100000"/>
              </a:lnSpc>
              <a:spcBef>
                <a:spcPts val="300"/>
              </a:spcBef>
              <a:spcAft>
                <a:spcPts val="300"/>
              </a:spcAft>
            </a:pPr>
            <a:r>
              <a:rPr lang="en-US" sz="1800" b="1" i="0">
                <a:solidFill>
                  <a:srgbClr val="1F1F1F"/>
                </a:solidFill>
                <a:effectLst/>
                <a:latin typeface="Google Sans"/>
              </a:rPr>
              <a:t>Recovery Management:</a:t>
            </a:r>
            <a:endParaRPr lang="en-US" sz="1800" b="0" i="0">
              <a:solidFill>
                <a:srgbClr val="1F1F1F"/>
              </a:solidFill>
              <a:effectLst/>
              <a:latin typeface="Google Sans"/>
            </a:endParaRPr>
          </a:p>
          <a:p>
            <a:pPr algn="l">
              <a:lnSpc>
                <a:spcPct val="100000"/>
              </a:lnSpc>
              <a:spcBef>
                <a:spcPts val="300"/>
              </a:spcBef>
              <a:spcAft>
                <a:spcPts val="300"/>
              </a:spcAft>
              <a:buFont typeface="Arial" panose="020B0604020202020204" pitchFamily="34" charset="0"/>
              <a:buChar char="•"/>
            </a:pPr>
            <a:r>
              <a:rPr lang="en-US" sz="1800" b="0" i="0">
                <a:solidFill>
                  <a:srgbClr val="1F1F1F"/>
                </a:solidFill>
                <a:effectLst/>
                <a:latin typeface="Google Sans"/>
              </a:rPr>
              <a:t>Provides functionalities for restoring the database to a previous state in case of hardware failures, software errors, or accidental data deletion.</a:t>
            </a:r>
          </a:p>
          <a:p>
            <a:pPr algn="l">
              <a:lnSpc>
                <a:spcPct val="100000"/>
              </a:lnSpc>
              <a:spcBef>
                <a:spcPts val="300"/>
              </a:spcBef>
              <a:spcAft>
                <a:spcPts val="300"/>
              </a:spcAft>
              <a:buFont typeface="Arial" panose="020B0604020202020204" pitchFamily="34" charset="0"/>
              <a:buChar char="•"/>
            </a:pPr>
            <a:r>
              <a:rPr lang="en-US" sz="1800" b="0" i="0">
                <a:solidFill>
                  <a:srgbClr val="1F1F1F"/>
                </a:solidFill>
                <a:effectLst/>
                <a:latin typeface="Google Sans"/>
              </a:rPr>
              <a:t>Offers backup and recovery tools to ensure data availability.</a:t>
            </a:r>
          </a:p>
          <a:p>
            <a:pPr algn="l">
              <a:lnSpc>
                <a:spcPct val="100000"/>
              </a:lnSpc>
              <a:spcBef>
                <a:spcPts val="300"/>
              </a:spcBef>
              <a:spcAft>
                <a:spcPts val="300"/>
              </a:spcAft>
            </a:pPr>
            <a:r>
              <a:rPr lang="en-US" sz="1800" b="1" i="0">
                <a:solidFill>
                  <a:srgbClr val="1F1F1F"/>
                </a:solidFill>
                <a:effectLst/>
                <a:latin typeface="Google Sans"/>
              </a:rPr>
              <a:t>Language Interface:</a:t>
            </a:r>
            <a:endParaRPr lang="en-US" sz="1800" b="0" i="0">
              <a:solidFill>
                <a:srgbClr val="1F1F1F"/>
              </a:solidFill>
              <a:effectLst/>
              <a:latin typeface="Google Sans"/>
            </a:endParaRPr>
          </a:p>
          <a:p>
            <a:pPr algn="l">
              <a:lnSpc>
                <a:spcPct val="100000"/>
              </a:lnSpc>
              <a:spcBef>
                <a:spcPts val="300"/>
              </a:spcBef>
              <a:spcAft>
                <a:spcPts val="300"/>
              </a:spcAft>
              <a:buFont typeface="Arial" panose="020B0604020202020204" pitchFamily="34" charset="0"/>
              <a:buChar char="•"/>
            </a:pPr>
            <a:r>
              <a:rPr lang="en-US" sz="1800" b="0" i="0">
                <a:solidFill>
                  <a:srgbClr val="1F1F1F"/>
                </a:solidFill>
                <a:effectLst/>
                <a:latin typeface="Google Sans"/>
              </a:rPr>
              <a:t>Provides various languages for users and applications to interact with the database. The data structure are created using the data definition language and manipulation is done using DML.</a:t>
            </a:r>
          </a:p>
        </p:txBody>
      </p:sp>
    </p:spTree>
    <p:extLst>
      <p:ext uri="{BB962C8B-B14F-4D97-AF65-F5344CB8AC3E}">
        <p14:creationId xmlns:p14="http://schemas.microsoft.com/office/powerpoint/2010/main" val="1894690303"/>
      </p:ext>
    </p:extLst>
  </p:cSld>
  <p:clrMapOvr>
    <a:masterClrMapping/>
  </p:clrMapOvr>
  <p:transition spd="slow">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0" indent="0">
              <a:lnSpc>
                <a:spcPct val="100000"/>
              </a:lnSpc>
              <a:spcBef>
                <a:spcPts val="300"/>
              </a:spcBef>
              <a:spcAft>
                <a:spcPts val="300"/>
              </a:spcAft>
              <a:buNone/>
            </a:pPr>
            <a:r>
              <a:rPr lang="en-US" sz="1800" b="1" i="0">
                <a:solidFill>
                  <a:srgbClr val="1F1F1F"/>
                </a:solidFill>
                <a:effectLst/>
                <a:latin typeface="Google Sans"/>
              </a:rPr>
              <a:t>Data Independence</a:t>
            </a:r>
          </a:p>
          <a:p>
            <a:pPr>
              <a:lnSpc>
                <a:spcPct val="100000"/>
              </a:lnSpc>
              <a:spcBef>
                <a:spcPts val="300"/>
              </a:spcBef>
              <a:spcAft>
                <a:spcPts val="300"/>
              </a:spcAft>
            </a:pPr>
            <a:r>
              <a:rPr lang="en-US" sz="1800" i="0">
                <a:solidFill>
                  <a:srgbClr val="1F1F1F"/>
                </a:solidFill>
                <a:effectLst/>
                <a:latin typeface="Google Sans"/>
              </a:rPr>
              <a:t>Data independence is defined as the ability to change a schema at one level without affecting the schema at another level.</a:t>
            </a:r>
          </a:p>
          <a:p>
            <a:pPr>
              <a:lnSpc>
                <a:spcPct val="100000"/>
              </a:lnSpc>
              <a:spcBef>
                <a:spcPts val="300"/>
              </a:spcBef>
              <a:spcAft>
                <a:spcPts val="300"/>
              </a:spcAft>
            </a:pPr>
            <a:r>
              <a:rPr lang="en-US" sz="1800" b="0" i="0">
                <a:solidFill>
                  <a:srgbClr val="1F1F1F"/>
                </a:solidFill>
                <a:effectLst/>
                <a:latin typeface="Google Sans"/>
              </a:rPr>
              <a:t>The DBMS acts as a translator between these schema levels, ensuring that changes at one level (e.g., internal schema) don't propagate to the others (external schema). This isolation allows for modifications to be made at the lower levels without affecting how users interact with the data.</a:t>
            </a:r>
          </a:p>
          <a:p>
            <a:pPr>
              <a:lnSpc>
                <a:spcPct val="100000"/>
              </a:lnSpc>
              <a:spcBef>
                <a:spcPts val="300"/>
              </a:spcBef>
              <a:spcAft>
                <a:spcPts val="300"/>
              </a:spcAft>
            </a:pPr>
            <a:r>
              <a:rPr lang="en-US" sz="1800" b="0" i="0">
                <a:solidFill>
                  <a:srgbClr val="1F1F1F"/>
                </a:solidFill>
                <a:effectLst/>
                <a:latin typeface="Google Sans"/>
              </a:rPr>
              <a:t>There are two primary types of data independence:</a:t>
            </a:r>
          </a:p>
          <a:p>
            <a:pPr lvl="1">
              <a:lnSpc>
                <a:spcPct val="100000"/>
              </a:lnSpc>
              <a:spcAft>
                <a:spcPts val="300"/>
              </a:spcAft>
              <a:buFont typeface="Arial" panose="020B0604020202020204" pitchFamily="34" charset="0"/>
              <a:buChar char="•"/>
            </a:pPr>
            <a:r>
              <a:rPr lang="en-US" sz="1800" i="0">
                <a:solidFill>
                  <a:srgbClr val="1F1F1F"/>
                </a:solidFill>
                <a:effectLst/>
                <a:latin typeface="Google Sans"/>
              </a:rPr>
              <a:t>Logical Data Independence</a:t>
            </a:r>
          </a:p>
          <a:p>
            <a:pPr lvl="1">
              <a:lnSpc>
                <a:spcPct val="100000"/>
              </a:lnSpc>
              <a:spcAft>
                <a:spcPts val="300"/>
              </a:spcAft>
              <a:buFont typeface="Arial" panose="020B0604020202020204" pitchFamily="34" charset="0"/>
              <a:buChar char="•"/>
            </a:pPr>
            <a:r>
              <a:rPr lang="en-US" sz="1800" i="0">
                <a:solidFill>
                  <a:srgbClr val="1F1F1F"/>
                </a:solidFill>
                <a:effectLst/>
                <a:latin typeface="Google Sans"/>
              </a:rPr>
              <a:t>Physical Data Independence:</a:t>
            </a:r>
          </a:p>
        </p:txBody>
      </p:sp>
    </p:spTree>
    <p:extLst>
      <p:ext uri="{BB962C8B-B14F-4D97-AF65-F5344CB8AC3E}">
        <p14:creationId xmlns:p14="http://schemas.microsoft.com/office/powerpoint/2010/main" val="109418808"/>
      </p:ext>
    </p:extLst>
  </p:cSld>
  <p:clrMapOvr>
    <a:masterClrMapping/>
  </p:clrMapOvr>
  <p:transition spd="slow">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205740" lvl="1" indent="0">
              <a:lnSpc>
                <a:spcPct val="100000"/>
              </a:lnSpc>
              <a:spcAft>
                <a:spcPts val="300"/>
              </a:spcAft>
              <a:buNone/>
            </a:pPr>
            <a:r>
              <a:rPr lang="en-US" sz="1800" b="1" i="0">
                <a:solidFill>
                  <a:srgbClr val="1F1F1F"/>
                </a:solidFill>
                <a:effectLst/>
                <a:latin typeface="Google Sans"/>
              </a:rPr>
              <a:t>Logical Data Independence</a:t>
            </a:r>
          </a:p>
          <a:p>
            <a:pPr algn="l">
              <a:buFont typeface="Arial" panose="020B0604020202020204" pitchFamily="34" charset="0"/>
              <a:buChar char="•"/>
            </a:pPr>
            <a:r>
              <a:rPr lang="en-US" sz="1800" b="0" i="0">
                <a:solidFill>
                  <a:srgbClr val="1F1F1F"/>
                </a:solidFill>
                <a:effectLst/>
                <a:latin typeface="Google Sans"/>
              </a:rPr>
              <a:t>Focuses on separating the logical structure (how users perceive the data) from the physical storage (how the data is actually stored on disk).</a:t>
            </a:r>
          </a:p>
          <a:p>
            <a:pPr algn="l">
              <a:buFont typeface="Arial" panose="020B0604020202020204" pitchFamily="34" charset="0"/>
              <a:buChar char="•"/>
            </a:pPr>
            <a:r>
              <a:rPr lang="en-US" sz="1800" b="0" i="0">
                <a:solidFill>
                  <a:srgbClr val="1F1F1F"/>
                </a:solidFill>
                <a:effectLst/>
                <a:latin typeface="Google Sans"/>
              </a:rPr>
              <a:t>Imagine a library catalog. The catalog (logical view) tells you about the books (data) by title, author, etc., without revealing how the books are physically arranged on shelves (physical storage).</a:t>
            </a:r>
          </a:p>
          <a:p>
            <a:pPr marL="205740" lvl="1" indent="0">
              <a:lnSpc>
                <a:spcPct val="100000"/>
              </a:lnSpc>
              <a:spcAft>
                <a:spcPts val="300"/>
              </a:spcAft>
              <a:buNone/>
            </a:pPr>
            <a:endParaRPr lang="en-US" sz="1800" i="0">
              <a:solidFill>
                <a:srgbClr val="1F1F1F"/>
              </a:solidFill>
              <a:effectLst/>
              <a:latin typeface="Google Sans"/>
            </a:endParaRPr>
          </a:p>
        </p:txBody>
      </p:sp>
    </p:spTree>
    <p:extLst>
      <p:ext uri="{BB962C8B-B14F-4D97-AF65-F5344CB8AC3E}">
        <p14:creationId xmlns:p14="http://schemas.microsoft.com/office/powerpoint/2010/main" val="73171045"/>
      </p:ext>
    </p:extLst>
  </p:cSld>
  <p:clrMapOvr>
    <a:masterClrMapping/>
  </p:clrMapOvr>
  <p:transition spd="slow">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205740" lvl="1" indent="0">
              <a:lnSpc>
                <a:spcPct val="100000"/>
              </a:lnSpc>
              <a:spcAft>
                <a:spcPts val="300"/>
              </a:spcAft>
              <a:buNone/>
            </a:pPr>
            <a:r>
              <a:rPr lang="en-US" sz="1800" b="1">
                <a:solidFill>
                  <a:srgbClr val="1F1F1F"/>
                </a:solidFill>
                <a:latin typeface="Google Sans"/>
              </a:rPr>
              <a:t>Physical</a:t>
            </a:r>
            <a:r>
              <a:rPr lang="en-US" sz="1800" b="1" i="0">
                <a:solidFill>
                  <a:srgbClr val="1F1F1F"/>
                </a:solidFill>
                <a:effectLst/>
                <a:latin typeface="Google Sans"/>
              </a:rPr>
              <a:t> Data Independence</a:t>
            </a:r>
          </a:p>
          <a:p>
            <a:pPr algn="l">
              <a:buFont typeface="Arial" panose="020B0604020202020204" pitchFamily="34" charset="0"/>
              <a:buChar char="•"/>
            </a:pPr>
            <a:r>
              <a:rPr lang="en-US" sz="1800" b="0" i="0">
                <a:solidFill>
                  <a:srgbClr val="1F1F1F"/>
                </a:solidFill>
                <a:effectLst/>
                <a:latin typeface="Google Sans"/>
              </a:rPr>
              <a:t>Deals with insulating the logical structure from changes in the physical storage details (storage devices, file organization, access methods).</a:t>
            </a:r>
          </a:p>
          <a:p>
            <a:pPr algn="l">
              <a:buFont typeface="Arial" panose="020B0604020202020204" pitchFamily="34" charset="0"/>
              <a:buChar char="•"/>
            </a:pPr>
            <a:r>
              <a:rPr lang="en-US" sz="1800" b="0" i="0">
                <a:solidFill>
                  <a:srgbClr val="1F1F1F"/>
                </a:solidFill>
                <a:effectLst/>
                <a:latin typeface="Google Sans"/>
              </a:rPr>
              <a:t>Analogy: Moving library books from one shelf to another (physical change) shouldn't affect how you find them in the catalog (logical view).</a:t>
            </a:r>
          </a:p>
          <a:p>
            <a:pPr marL="205740" lvl="1" indent="0">
              <a:lnSpc>
                <a:spcPct val="100000"/>
              </a:lnSpc>
              <a:spcAft>
                <a:spcPts val="300"/>
              </a:spcAft>
              <a:buNone/>
            </a:pPr>
            <a:endParaRPr lang="en-US" sz="1800" i="0">
              <a:solidFill>
                <a:srgbClr val="1F1F1F"/>
              </a:solidFill>
              <a:effectLst/>
              <a:latin typeface="Google Sans"/>
            </a:endParaRPr>
          </a:p>
        </p:txBody>
      </p:sp>
    </p:spTree>
    <p:extLst>
      <p:ext uri="{BB962C8B-B14F-4D97-AF65-F5344CB8AC3E}">
        <p14:creationId xmlns:p14="http://schemas.microsoft.com/office/powerpoint/2010/main" val="343368609"/>
      </p:ext>
    </p:extLst>
  </p:cSld>
  <p:clrMapOvr>
    <a:masterClrMapping/>
  </p:clrMapOvr>
  <p:transition spd="slow">
    <p:cu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205740" lvl="1" indent="0">
              <a:lnSpc>
                <a:spcPct val="100000"/>
              </a:lnSpc>
              <a:spcAft>
                <a:spcPts val="300"/>
              </a:spcAft>
              <a:buNone/>
            </a:pPr>
            <a:r>
              <a:rPr lang="en-US" sz="1800" b="1">
                <a:solidFill>
                  <a:srgbClr val="1F1F1F"/>
                </a:solidFill>
                <a:latin typeface="Google Sans"/>
              </a:rPr>
              <a:t>Data Dictionary:</a:t>
            </a:r>
          </a:p>
          <a:p>
            <a:pPr marL="205740" lvl="1" indent="0">
              <a:lnSpc>
                <a:spcPct val="100000"/>
              </a:lnSpc>
              <a:spcAft>
                <a:spcPts val="300"/>
              </a:spcAft>
              <a:buNone/>
            </a:pPr>
            <a:r>
              <a:rPr lang="en-US" sz="1800">
                <a:solidFill>
                  <a:srgbClr val="1F1F1F"/>
                </a:solidFill>
                <a:latin typeface="Google Sans"/>
              </a:rPr>
              <a:t>Data dictionary stores the data about the actual data stored in the database.</a:t>
            </a:r>
          </a:p>
          <a:p>
            <a:pPr algn="l"/>
            <a:r>
              <a:rPr lang="en-US" sz="1800" b="0" i="0">
                <a:solidFill>
                  <a:srgbClr val="1F1F1F"/>
                </a:solidFill>
                <a:effectLst/>
                <a:latin typeface="Google Sans"/>
              </a:rPr>
              <a:t>Think of a library card catalog for your database. A data dictionary stores </a:t>
            </a:r>
            <a:r>
              <a:rPr lang="en-US" sz="1800" b="1" i="0">
                <a:solidFill>
                  <a:srgbClr val="1F1F1F"/>
                </a:solidFill>
                <a:effectLst/>
                <a:latin typeface="Google Sans"/>
              </a:rPr>
              <a:t>metadata</a:t>
            </a:r>
            <a:r>
              <a:rPr lang="en-US" sz="1800" b="0" i="0">
                <a:solidFill>
                  <a:srgbClr val="1F1F1F"/>
                </a:solidFill>
                <a:effectLst/>
                <a:latin typeface="Google Sans"/>
              </a:rPr>
              <a:t>, which is essentially data about your actual data. This metadata describes various aspects of your database, including:</a:t>
            </a:r>
          </a:p>
          <a:p>
            <a:pPr algn="l">
              <a:buFont typeface="Arial" panose="020B0604020202020204" pitchFamily="34" charset="0"/>
              <a:buChar char="•"/>
            </a:pPr>
            <a:r>
              <a:rPr lang="en-US" sz="1800" b="1" i="0">
                <a:solidFill>
                  <a:srgbClr val="1F1F1F"/>
                </a:solidFill>
                <a:effectLst/>
                <a:latin typeface="Google Sans"/>
              </a:rPr>
              <a:t>Data Definitions:</a:t>
            </a:r>
            <a:r>
              <a:rPr lang="en-US" sz="1800" b="0" i="0">
                <a:solidFill>
                  <a:srgbClr val="1F1F1F"/>
                </a:solidFill>
                <a:effectLst/>
                <a:latin typeface="Google Sans"/>
              </a:rPr>
              <a:t> Definitions of all data elements (fields), including groups, records, tables, etc.</a:t>
            </a:r>
          </a:p>
          <a:p>
            <a:pPr algn="l">
              <a:buFont typeface="Arial" panose="020B0604020202020204" pitchFamily="34" charset="0"/>
              <a:buChar char="•"/>
            </a:pPr>
            <a:r>
              <a:rPr lang="en-US" sz="1800" b="1" i="0">
                <a:solidFill>
                  <a:srgbClr val="1F1F1F"/>
                </a:solidFill>
                <a:effectLst/>
                <a:latin typeface="Google Sans"/>
              </a:rPr>
              <a:t>Data Structures:</a:t>
            </a:r>
            <a:r>
              <a:rPr lang="en-US" sz="1800" b="0" i="0">
                <a:solidFill>
                  <a:srgbClr val="1F1F1F"/>
                </a:solidFill>
                <a:effectLst/>
                <a:latin typeface="Google Sans"/>
              </a:rPr>
              <a:t> How data is organized within tables and related tables.</a:t>
            </a:r>
          </a:p>
          <a:p>
            <a:pPr algn="l">
              <a:buFont typeface="Arial" panose="020B0604020202020204" pitchFamily="34" charset="0"/>
              <a:buChar char="•"/>
            </a:pPr>
            <a:r>
              <a:rPr lang="en-US" sz="1800" b="1" i="0">
                <a:solidFill>
                  <a:srgbClr val="1F1F1F"/>
                </a:solidFill>
                <a:effectLst/>
                <a:latin typeface="Google Sans"/>
              </a:rPr>
              <a:t>Data Rules and Constraints:</a:t>
            </a:r>
            <a:r>
              <a:rPr lang="en-US" sz="1800" b="0" i="0">
                <a:solidFill>
                  <a:srgbClr val="1F1F1F"/>
                </a:solidFill>
                <a:effectLst/>
                <a:latin typeface="Google Sans"/>
              </a:rPr>
              <a:t> Restrictions on data values (e.g., data type, length, minimum/maximum values) to ensure data integrity.</a:t>
            </a:r>
          </a:p>
          <a:p>
            <a:pPr algn="l">
              <a:buFont typeface="Arial" panose="020B0604020202020204" pitchFamily="34" charset="0"/>
              <a:buChar char="•"/>
            </a:pPr>
            <a:r>
              <a:rPr lang="en-US" sz="1800" b="1" i="0">
                <a:solidFill>
                  <a:srgbClr val="1F1F1F"/>
                </a:solidFill>
                <a:effectLst/>
                <a:latin typeface="Google Sans"/>
              </a:rPr>
              <a:t>Data Item Descriptions:</a:t>
            </a:r>
            <a:r>
              <a:rPr lang="en-US" sz="1800" b="0" i="0">
                <a:solidFill>
                  <a:srgbClr val="1F1F1F"/>
                </a:solidFill>
                <a:effectLst/>
                <a:latin typeface="Google Sans"/>
              </a:rPr>
              <a:t> Brief explanations of what each data element represents.</a:t>
            </a:r>
          </a:p>
          <a:p>
            <a:pPr marL="205740" lvl="1" indent="0">
              <a:lnSpc>
                <a:spcPct val="100000"/>
              </a:lnSpc>
              <a:spcAft>
                <a:spcPts val="300"/>
              </a:spcAft>
              <a:buNone/>
            </a:pPr>
            <a:endParaRPr lang="en-US" sz="1800" i="0">
              <a:solidFill>
                <a:srgbClr val="1F1F1F"/>
              </a:solidFill>
              <a:effectLst/>
              <a:latin typeface="Google Sans"/>
            </a:endParaRPr>
          </a:p>
        </p:txBody>
      </p:sp>
    </p:spTree>
    <p:extLst>
      <p:ext uri="{BB962C8B-B14F-4D97-AF65-F5344CB8AC3E}">
        <p14:creationId xmlns:p14="http://schemas.microsoft.com/office/powerpoint/2010/main" val="830159772"/>
      </p:ext>
    </p:extLst>
  </p:cSld>
  <p:clrMapOvr>
    <a:masterClrMapping/>
  </p:clrMapOvr>
  <p:transition spd="slow">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09600" y="13532"/>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381000" y="590550"/>
            <a:ext cx="7543800" cy="3810000"/>
          </a:xfrm>
        </p:spPr>
        <p:txBody>
          <a:bodyPr>
            <a:noAutofit/>
          </a:bodyPr>
          <a:lstStyle/>
          <a:p>
            <a:pPr marL="205740" lvl="1" indent="0">
              <a:lnSpc>
                <a:spcPct val="100000"/>
              </a:lnSpc>
              <a:spcAft>
                <a:spcPts val="300"/>
              </a:spcAft>
              <a:buNone/>
            </a:pPr>
            <a:r>
              <a:rPr lang="en-US" sz="1600" b="1">
                <a:solidFill>
                  <a:srgbClr val="1F1F1F"/>
                </a:solidFill>
              </a:rPr>
              <a:t>Database Administrator (DBA)</a:t>
            </a:r>
          </a:p>
          <a:p>
            <a:pPr marL="205740" lvl="1" indent="0">
              <a:lnSpc>
                <a:spcPct val="100000"/>
              </a:lnSpc>
              <a:spcAft>
                <a:spcPts val="300"/>
              </a:spcAft>
              <a:buNone/>
            </a:pPr>
            <a:r>
              <a:rPr lang="en-US" sz="1600">
                <a:solidFill>
                  <a:srgbClr val="1F1F1F"/>
                </a:solidFill>
              </a:rPr>
              <a:t>DBA is a person or a group of persons who manages the data, determine the content, internal structure of DB and access strategy for a database, defines security and integrity and monitors performance. DBA has centralized control of the database and coordinates all activities of database system.</a:t>
            </a:r>
          </a:p>
          <a:p>
            <a:pPr marL="205740" lvl="1" indent="0">
              <a:lnSpc>
                <a:spcPct val="100000"/>
              </a:lnSpc>
              <a:spcAft>
                <a:spcPts val="300"/>
              </a:spcAft>
              <a:buNone/>
            </a:pPr>
            <a:r>
              <a:rPr lang="en-US" sz="1600" b="1">
                <a:solidFill>
                  <a:srgbClr val="1F1F1F"/>
                </a:solidFill>
              </a:rPr>
              <a:t>Functions of DBA:</a:t>
            </a:r>
          </a:p>
          <a:p>
            <a:pPr algn="l" fontAlgn="base">
              <a:spcBef>
                <a:spcPts val="300"/>
              </a:spcBef>
              <a:spcAft>
                <a:spcPts val="300"/>
              </a:spcAft>
              <a:buFont typeface="Arial" panose="020B0604020202020204" pitchFamily="34" charset="0"/>
              <a:buChar char="•"/>
            </a:pPr>
            <a:r>
              <a:rPr lang="en-US" sz="1600" b="0" i="0">
                <a:solidFill>
                  <a:srgbClr val="1D1D1D"/>
                </a:solidFill>
                <a:effectLst/>
              </a:rPr>
              <a:t>Creating and maintaining database standards and policies</a:t>
            </a:r>
          </a:p>
          <a:p>
            <a:pPr algn="l" fontAlgn="base">
              <a:spcBef>
                <a:spcPts val="300"/>
              </a:spcBef>
              <a:spcAft>
                <a:spcPts val="300"/>
              </a:spcAft>
              <a:buFont typeface="Arial" panose="020B0604020202020204" pitchFamily="34" charset="0"/>
              <a:buChar char="•"/>
            </a:pPr>
            <a:r>
              <a:rPr lang="en-US" sz="1600" b="0" i="0">
                <a:solidFill>
                  <a:srgbClr val="1D1D1D"/>
                </a:solidFill>
                <a:effectLst/>
              </a:rPr>
              <a:t>Supporting database design, creation, and testing activities</a:t>
            </a:r>
          </a:p>
          <a:p>
            <a:pPr algn="l" fontAlgn="base">
              <a:spcBef>
                <a:spcPts val="300"/>
              </a:spcBef>
              <a:spcAft>
                <a:spcPts val="300"/>
              </a:spcAft>
              <a:buFont typeface="Arial" panose="020B0604020202020204" pitchFamily="34" charset="0"/>
              <a:buChar char="•"/>
            </a:pPr>
            <a:r>
              <a:rPr lang="en-US" sz="1600" b="0" i="0">
                <a:solidFill>
                  <a:srgbClr val="1D1D1D"/>
                </a:solidFill>
                <a:effectLst/>
              </a:rPr>
              <a:t>Managing the database availability and performance, </a:t>
            </a:r>
            <a:r>
              <a:rPr lang="en-US" sz="1600" b="0" i="0" u="none" strike="noStrike">
                <a:effectLst/>
              </a:rPr>
              <a:t>including incident and problem</a:t>
            </a:r>
            <a:r>
              <a:rPr lang="en-US" sz="1600" b="0" i="0">
                <a:effectLst/>
              </a:rPr>
              <a:t> </a:t>
            </a:r>
            <a:r>
              <a:rPr lang="en-US" sz="1600" b="0" i="0">
                <a:solidFill>
                  <a:srgbClr val="1D1D1D"/>
                </a:solidFill>
                <a:effectLst/>
              </a:rPr>
              <a:t>management</a:t>
            </a:r>
          </a:p>
          <a:p>
            <a:pPr algn="l" fontAlgn="base">
              <a:spcBef>
                <a:spcPts val="300"/>
              </a:spcBef>
              <a:spcAft>
                <a:spcPts val="300"/>
              </a:spcAft>
              <a:buFont typeface="Arial" panose="020B0604020202020204" pitchFamily="34" charset="0"/>
              <a:buChar char="•"/>
            </a:pPr>
            <a:r>
              <a:rPr lang="en-US" sz="1600" b="0" i="0">
                <a:solidFill>
                  <a:srgbClr val="1D1D1D"/>
                </a:solidFill>
                <a:effectLst/>
              </a:rPr>
              <a:t>Defining and implementing event triggers that will alert on potential database performance or integrity issues</a:t>
            </a:r>
          </a:p>
          <a:p>
            <a:pPr algn="l" fontAlgn="base">
              <a:spcBef>
                <a:spcPts val="300"/>
              </a:spcBef>
              <a:spcAft>
                <a:spcPts val="300"/>
              </a:spcAft>
              <a:buFont typeface="Arial" panose="020B0604020202020204" pitchFamily="34" charset="0"/>
              <a:buChar char="•"/>
            </a:pPr>
            <a:r>
              <a:rPr lang="en-US" sz="1600" b="0" i="0">
                <a:solidFill>
                  <a:srgbClr val="1D1D1D"/>
                </a:solidFill>
                <a:effectLst/>
              </a:rPr>
              <a:t>Performing database housekeeping, such as tuning, indexing, etc.</a:t>
            </a:r>
          </a:p>
          <a:p>
            <a:pPr algn="l" fontAlgn="base">
              <a:spcBef>
                <a:spcPts val="300"/>
              </a:spcBef>
              <a:spcAft>
                <a:spcPts val="300"/>
              </a:spcAft>
              <a:buFont typeface="Arial" panose="020B0604020202020204" pitchFamily="34" charset="0"/>
              <a:buChar char="•"/>
            </a:pPr>
            <a:r>
              <a:rPr lang="en-US" sz="1600" b="0" i="0">
                <a:solidFill>
                  <a:srgbClr val="1D1D1D"/>
                </a:solidFill>
                <a:effectLst/>
              </a:rPr>
              <a:t>Identifying reporting, and managing database security issues, audit trails, and forensics</a:t>
            </a:r>
          </a:p>
          <a:p>
            <a:pPr algn="l" fontAlgn="base">
              <a:spcBef>
                <a:spcPts val="300"/>
              </a:spcBef>
              <a:spcAft>
                <a:spcPts val="300"/>
              </a:spcAft>
              <a:buFont typeface="Arial" panose="020B0604020202020204" pitchFamily="34" charset="0"/>
              <a:buChar char="•"/>
            </a:pPr>
            <a:r>
              <a:rPr lang="en-US" sz="1600" b="0" i="0">
                <a:solidFill>
                  <a:srgbClr val="1D1D1D"/>
                </a:solidFill>
                <a:effectLst/>
              </a:rPr>
              <a:t>Designing database backup, archiving, and storage strategy</a:t>
            </a:r>
          </a:p>
          <a:p>
            <a:pPr marL="205740" lvl="1" indent="0">
              <a:lnSpc>
                <a:spcPct val="100000"/>
              </a:lnSpc>
              <a:spcAft>
                <a:spcPts val="300"/>
              </a:spcAft>
              <a:buNone/>
            </a:pPr>
            <a:endParaRPr lang="en-US" sz="1600" i="0">
              <a:solidFill>
                <a:srgbClr val="1F1F1F"/>
              </a:solidFill>
              <a:effectLst/>
            </a:endParaRPr>
          </a:p>
        </p:txBody>
      </p:sp>
    </p:spTree>
    <p:extLst>
      <p:ext uri="{BB962C8B-B14F-4D97-AF65-F5344CB8AC3E}">
        <p14:creationId xmlns:p14="http://schemas.microsoft.com/office/powerpoint/2010/main" val="2349377542"/>
      </p:ext>
    </p:extLst>
  </p:cSld>
  <p:clrMapOvr>
    <a:masterClrMapping/>
  </p:clrMapOvr>
  <p:transition spd="slow">
    <p:cu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205740" lvl="1" indent="0">
              <a:lnSpc>
                <a:spcPct val="100000"/>
              </a:lnSpc>
              <a:spcAft>
                <a:spcPts val="300"/>
              </a:spcAft>
              <a:buNone/>
            </a:pPr>
            <a:r>
              <a:rPr lang="en-US" sz="1800" b="1">
                <a:solidFill>
                  <a:srgbClr val="1F1F1F"/>
                </a:solidFill>
                <a:latin typeface="Google Sans"/>
              </a:rPr>
              <a:t>Database Langauge</a:t>
            </a:r>
          </a:p>
          <a:p>
            <a:pPr marL="205740" lvl="1" indent="0">
              <a:lnSpc>
                <a:spcPct val="100000"/>
              </a:lnSpc>
              <a:spcAft>
                <a:spcPts val="300"/>
              </a:spcAft>
              <a:buNone/>
            </a:pPr>
            <a:r>
              <a:rPr lang="en-US" sz="1800" b="0" i="0">
                <a:solidFill>
                  <a:srgbClr val="1F1F1F"/>
                </a:solidFill>
                <a:effectLst/>
                <a:latin typeface="Google Sans"/>
              </a:rPr>
              <a:t>A database language is a special kind of programming language designed to interact with databases.DDL is used by database designers for defining the database schema. DML is used for the manipulation of data. Structured Query Language (SQL) is a relational database language that represents a combination of both DDL and DML. There are actually several different types of database languages, each suited for a specific task:</a:t>
            </a:r>
            <a:endParaRPr lang="en-US" sz="1800">
              <a:solidFill>
                <a:srgbClr val="1F1F1F"/>
              </a:solidFill>
              <a:latin typeface="Google Sans"/>
            </a:endParaRPr>
          </a:p>
          <a:p>
            <a:pPr lvl="2">
              <a:lnSpc>
                <a:spcPct val="100000"/>
              </a:lnSpc>
              <a:spcAft>
                <a:spcPts val="300"/>
              </a:spcAft>
              <a:buFont typeface="Arial" panose="020B0604020202020204" pitchFamily="34" charset="0"/>
              <a:buChar char="•"/>
            </a:pPr>
            <a:r>
              <a:rPr lang="en-US" sz="1800" b="1" i="0">
                <a:solidFill>
                  <a:srgbClr val="1F1F1F"/>
                </a:solidFill>
                <a:effectLst/>
                <a:latin typeface="Google Sans"/>
              </a:rPr>
              <a:t>Data </a:t>
            </a:r>
            <a:r>
              <a:rPr lang="en-US" sz="1800" b="1">
                <a:solidFill>
                  <a:srgbClr val="1F1F1F"/>
                </a:solidFill>
                <a:latin typeface="Google Sans"/>
              </a:rPr>
              <a:t>Definition</a:t>
            </a:r>
            <a:r>
              <a:rPr lang="en-US" sz="1800" b="1" i="0">
                <a:solidFill>
                  <a:srgbClr val="1F1F1F"/>
                </a:solidFill>
                <a:effectLst/>
                <a:latin typeface="Google Sans"/>
              </a:rPr>
              <a:t> Langage</a:t>
            </a:r>
          </a:p>
          <a:p>
            <a:pPr lvl="2">
              <a:lnSpc>
                <a:spcPct val="100000"/>
              </a:lnSpc>
              <a:spcAft>
                <a:spcPts val="300"/>
              </a:spcAft>
              <a:buFont typeface="Arial" panose="020B0604020202020204" pitchFamily="34" charset="0"/>
              <a:buChar char="•"/>
            </a:pPr>
            <a:r>
              <a:rPr lang="en-US" sz="1800" b="1" i="0">
                <a:solidFill>
                  <a:srgbClr val="1F1F1F"/>
                </a:solidFill>
                <a:effectLst/>
                <a:latin typeface="Google Sans"/>
              </a:rPr>
              <a:t>Data Manipulation Language</a:t>
            </a:r>
            <a:endParaRPr lang="en-US" sz="1800" i="0">
              <a:solidFill>
                <a:srgbClr val="1F1F1F"/>
              </a:solidFill>
              <a:effectLst/>
              <a:latin typeface="Google Sans"/>
            </a:endParaRPr>
          </a:p>
        </p:txBody>
      </p:sp>
    </p:spTree>
    <p:extLst>
      <p:ext uri="{BB962C8B-B14F-4D97-AF65-F5344CB8AC3E}">
        <p14:creationId xmlns:p14="http://schemas.microsoft.com/office/powerpoint/2010/main" val="2316146908"/>
      </p:ext>
    </p:extLst>
  </p:cSld>
  <p:clrMapOvr>
    <a:masterClrMapping/>
  </p:clrMapOvr>
  <p:transition spd="slow">
    <p:cu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4191000"/>
          </a:xfrm>
        </p:spPr>
        <p:txBody>
          <a:bodyPr>
            <a:noAutofit/>
          </a:bodyPr>
          <a:lstStyle/>
          <a:p>
            <a:pPr marL="0" indent="0" algn="l">
              <a:buNone/>
            </a:pPr>
            <a:r>
              <a:rPr lang="en-US" sz="1800" b="1" i="0">
                <a:solidFill>
                  <a:srgbClr val="1F1F1F"/>
                </a:solidFill>
                <a:effectLst/>
                <a:latin typeface="Google Sans"/>
              </a:rPr>
              <a:t>Data Definition Language (DDL)</a:t>
            </a:r>
            <a:r>
              <a:rPr lang="en-US" sz="1800" b="0" i="0">
                <a:solidFill>
                  <a:srgbClr val="1F1F1F"/>
                </a:solidFill>
                <a:effectLst/>
                <a:latin typeface="Google Sans"/>
              </a:rPr>
              <a:t>:</a:t>
            </a:r>
          </a:p>
          <a:p>
            <a:pPr algn="l">
              <a:buFont typeface="Arial" panose="020B0604020202020204" pitchFamily="34" charset="0"/>
              <a:buChar char="•"/>
            </a:pPr>
            <a:r>
              <a:rPr lang="en-US" sz="1800" b="0" i="0">
                <a:solidFill>
                  <a:srgbClr val="1F1F1F"/>
                </a:solidFill>
                <a:effectLst/>
                <a:latin typeface="Google Sans"/>
              </a:rPr>
              <a:t>As the name implies, DDL is used to define the structure of a database. This includes things like creating tables, specifying the data types of each column in a table, and defining relationships between tables. Think of DDL as the blueprint for your database.</a:t>
            </a:r>
          </a:p>
          <a:p>
            <a:pPr algn="l">
              <a:buFont typeface="Arial" panose="020B0604020202020204" pitchFamily="34" charset="0"/>
              <a:buChar char="•"/>
            </a:pPr>
            <a:r>
              <a:rPr lang="en-US" sz="1800" b="0" i="0">
                <a:solidFill>
                  <a:srgbClr val="1F1F1F"/>
                </a:solidFill>
                <a:effectLst/>
                <a:latin typeface="Google Sans"/>
              </a:rPr>
              <a:t>Since these commands can permanently alter the database structure, they are typically used by database administrators or for setting up the database initially. Some common DDL operations include CREATE, ALTER, DROP, and RENAME.</a:t>
            </a:r>
          </a:p>
          <a:p>
            <a:pPr marL="205740" lvl="1" indent="0">
              <a:buNone/>
            </a:pPr>
            <a:r>
              <a:rPr lang="en-US" sz="1200" b="0" i="1">
                <a:solidFill>
                  <a:srgbClr val="1F1F1F"/>
                </a:solidFill>
                <a:effectLst/>
                <a:latin typeface="Google Sans"/>
              </a:rPr>
              <a:t>Eg: CREATE TABLE Employee</a:t>
            </a:r>
          </a:p>
          <a:p>
            <a:pPr marL="205740" lvl="1" indent="0">
              <a:buNone/>
            </a:pPr>
            <a:r>
              <a:rPr lang="en-US" sz="1200" i="1">
                <a:solidFill>
                  <a:srgbClr val="1F1F1F"/>
                </a:solidFill>
                <a:latin typeface="Google Sans"/>
              </a:rPr>
              <a:t>(ID int,</a:t>
            </a:r>
          </a:p>
          <a:p>
            <a:pPr marL="205740" lvl="1" indent="0">
              <a:buNone/>
            </a:pPr>
            <a:r>
              <a:rPr lang="en-US" sz="1200" b="0" i="1">
                <a:solidFill>
                  <a:srgbClr val="1F1F1F"/>
                </a:solidFill>
                <a:effectLst/>
                <a:latin typeface="Google Sans"/>
              </a:rPr>
              <a:t>Name var</a:t>
            </a:r>
            <a:r>
              <a:rPr lang="en-US" sz="1200" i="1">
                <a:solidFill>
                  <a:srgbClr val="1F1F1F"/>
                </a:solidFill>
                <a:latin typeface="Google Sans"/>
              </a:rPr>
              <a:t>char(255),</a:t>
            </a:r>
          </a:p>
          <a:p>
            <a:pPr marL="205740" lvl="1" indent="0">
              <a:buNone/>
            </a:pPr>
            <a:r>
              <a:rPr lang="en-US" sz="1200" b="0" i="1">
                <a:solidFill>
                  <a:srgbClr val="1F1F1F"/>
                </a:solidFill>
                <a:effectLst/>
                <a:latin typeface="Google Sans"/>
              </a:rPr>
              <a:t>Address varchar(255),</a:t>
            </a:r>
          </a:p>
          <a:p>
            <a:pPr marL="205740" lvl="1" indent="0">
              <a:buNone/>
            </a:pPr>
            <a:r>
              <a:rPr lang="en-US" sz="1200" i="1">
                <a:solidFill>
                  <a:srgbClr val="1F1F1F"/>
                </a:solidFill>
                <a:latin typeface="Google Sans"/>
              </a:rPr>
              <a:t>City varchar(100)</a:t>
            </a:r>
          </a:p>
          <a:p>
            <a:pPr marL="205740" lvl="1" indent="0">
              <a:buNone/>
            </a:pPr>
            <a:r>
              <a:rPr lang="en-US" sz="1200" b="0" i="1">
                <a:solidFill>
                  <a:srgbClr val="1F1F1F"/>
                </a:solidFill>
                <a:effectLst/>
                <a:latin typeface="Google Sans"/>
              </a:rPr>
              <a:t>);</a:t>
            </a:r>
          </a:p>
        </p:txBody>
      </p:sp>
    </p:spTree>
    <p:extLst>
      <p:ext uri="{BB962C8B-B14F-4D97-AF65-F5344CB8AC3E}">
        <p14:creationId xmlns:p14="http://schemas.microsoft.com/office/powerpoint/2010/main" val="423321811"/>
      </p:ext>
    </p:extLst>
  </p:cSld>
  <p:clrMapOvr>
    <a:masterClrMapping/>
  </p:clrMapOvr>
  <p:transition spd="slow">
    <p:cu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0" indent="0" algn="l">
              <a:buNone/>
            </a:pPr>
            <a:r>
              <a:rPr lang="en-US" sz="1800" b="1" i="0">
                <a:solidFill>
                  <a:srgbClr val="1F1F1F"/>
                </a:solidFill>
                <a:effectLst/>
                <a:latin typeface="Google Sans"/>
              </a:rPr>
              <a:t>Data Manipulation Language (DML)</a:t>
            </a:r>
            <a:r>
              <a:rPr lang="en-US" sz="1800" b="0" i="0">
                <a:solidFill>
                  <a:srgbClr val="1F1F1F"/>
                </a:solidFill>
                <a:effectLst/>
                <a:latin typeface="Google Sans"/>
              </a:rPr>
              <a:t>:</a:t>
            </a:r>
          </a:p>
          <a:p>
            <a:pPr algn="l">
              <a:buFont typeface="Arial" panose="020B0604020202020204" pitchFamily="34" charset="0"/>
              <a:buChar char="•"/>
            </a:pPr>
            <a:r>
              <a:rPr lang="en-US" sz="1800" b="0" i="0">
                <a:solidFill>
                  <a:srgbClr val="1F1F1F"/>
                </a:solidFill>
                <a:effectLst/>
                <a:latin typeface="Google Sans"/>
              </a:rPr>
              <a:t>Once your database is defined, you need a way to manage the data itself. This is where DML comes in. DML statements are used to insert, update, and delete data from the database.</a:t>
            </a:r>
          </a:p>
          <a:p>
            <a:pPr algn="l">
              <a:buFont typeface="Arial" panose="020B0604020202020204" pitchFamily="34" charset="0"/>
              <a:buChar char="•"/>
            </a:pPr>
            <a:r>
              <a:rPr lang="en-US" sz="1800" b="0" i="0">
                <a:solidFill>
                  <a:srgbClr val="1F1F1F"/>
                </a:solidFill>
                <a:effectLst/>
                <a:latin typeface="Google Sans"/>
              </a:rPr>
              <a:t>With DML, you can insert new data, update existing data, delete data, and query the database to find specific information. Common DML operations include INSERT, UPDATE, DELETE, and SELECT.</a:t>
            </a:r>
          </a:p>
          <a:p>
            <a:pPr algn="l">
              <a:buFont typeface="Wingdings" panose="05000000000000000000" pitchFamily="2" charset="2"/>
              <a:buChar char="Ø"/>
            </a:pPr>
            <a:r>
              <a:rPr lang="en-US" sz="1800" b="0" i="0">
                <a:solidFill>
                  <a:srgbClr val="1F1F1F"/>
                </a:solidFill>
                <a:effectLst/>
                <a:latin typeface="Google Sans"/>
              </a:rPr>
              <a:t>SELECT * FROM employee;</a:t>
            </a:r>
          </a:p>
          <a:p>
            <a:pPr algn="l">
              <a:buFont typeface="Wingdings" panose="05000000000000000000" pitchFamily="2" charset="2"/>
              <a:buChar char="Ø"/>
            </a:pPr>
            <a:r>
              <a:rPr lang="en-US" sz="1800">
                <a:solidFill>
                  <a:srgbClr val="1F1F1F"/>
                </a:solidFill>
                <a:latin typeface="Google Sans"/>
              </a:rPr>
              <a:t>SELECT * FROM employee where id = 2;</a:t>
            </a:r>
            <a:endParaRPr lang="en-US" sz="1800" b="0" i="0">
              <a:solidFill>
                <a:srgbClr val="1F1F1F"/>
              </a:solidFill>
              <a:effectLst/>
              <a:latin typeface="Google Sans"/>
            </a:endParaRPr>
          </a:p>
          <a:p>
            <a:pPr marL="0" indent="0" algn="l">
              <a:buNone/>
            </a:pPr>
            <a:endParaRPr lang="en-US" sz="1800" b="0" i="0">
              <a:solidFill>
                <a:srgbClr val="1F1F1F"/>
              </a:solidFill>
              <a:effectLst/>
              <a:latin typeface="Google Sans"/>
            </a:endParaRPr>
          </a:p>
        </p:txBody>
      </p:sp>
    </p:spTree>
    <p:extLst>
      <p:ext uri="{BB962C8B-B14F-4D97-AF65-F5344CB8AC3E}">
        <p14:creationId xmlns:p14="http://schemas.microsoft.com/office/powerpoint/2010/main" val="729446854"/>
      </p:ext>
    </p:extLst>
  </p:cSld>
  <p:clrMapOvr>
    <a:masterClrMapping/>
  </p:clrMapOvr>
  <p:transition spd="slow">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Management System</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algn="l"/>
            <a:r>
              <a:rPr lang="en-US" sz="1800" b="0" i="0">
                <a:solidFill>
                  <a:srgbClr val="1F1F1F"/>
                </a:solidFill>
                <a:effectLst/>
                <a:latin typeface="Google Sans"/>
              </a:rPr>
              <a:t>There are actually two more common types of database languages:</a:t>
            </a:r>
          </a:p>
          <a:p>
            <a:pPr algn="l">
              <a:buFont typeface="Arial" panose="020B0604020202020204" pitchFamily="34" charset="0"/>
              <a:buChar char="•"/>
            </a:pPr>
            <a:r>
              <a:rPr lang="en-US" sz="1800" b="1" i="0">
                <a:solidFill>
                  <a:srgbClr val="1F1F1F"/>
                </a:solidFill>
                <a:effectLst/>
                <a:latin typeface="Google Sans"/>
              </a:rPr>
              <a:t>Data Control Language (DCL)</a:t>
            </a:r>
            <a:r>
              <a:rPr lang="en-US" sz="1800" b="0" i="0">
                <a:solidFill>
                  <a:srgbClr val="1F1F1F"/>
                </a:solidFill>
                <a:effectLst/>
                <a:latin typeface="Google Sans"/>
              </a:rPr>
              <a:t>: DCL statements are used to manage access to the database. This includes granting and revoking permissions for different users to perform DDL and DML operations on the database.</a:t>
            </a:r>
          </a:p>
          <a:p>
            <a:pPr algn="l">
              <a:buFont typeface="Arial" panose="020B0604020202020204" pitchFamily="34" charset="0"/>
              <a:buChar char="•"/>
            </a:pPr>
            <a:r>
              <a:rPr lang="en-US" sz="1800" b="1" i="0">
                <a:solidFill>
                  <a:srgbClr val="1F1F1F"/>
                </a:solidFill>
                <a:effectLst/>
                <a:latin typeface="Google Sans"/>
              </a:rPr>
              <a:t>Transaction Control Language (TCL)</a:t>
            </a:r>
            <a:r>
              <a:rPr lang="en-US" sz="1800" b="0" i="0">
                <a:solidFill>
                  <a:srgbClr val="1F1F1F"/>
                </a:solidFill>
                <a:effectLst/>
                <a:latin typeface="Google Sans"/>
              </a:rPr>
              <a:t>: TCL statements are used to manage transactions within the database. A transaction is a series of database operations that are treated as a single unit. TCL allows you to commit a transaction (making the changes permanent) or rollback a transaction (undoing the changes).</a:t>
            </a:r>
          </a:p>
          <a:p>
            <a:pPr marL="0" indent="0" algn="l">
              <a:buNone/>
            </a:pPr>
            <a:endParaRPr lang="en-US" sz="1800" b="0" i="0">
              <a:solidFill>
                <a:srgbClr val="1F1F1F"/>
              </a:solidFill>
              <a:effectLst/>
              <a:latin typeface="Google Sans"/>
            </a:endParaRPr>
          </a:p>
        </p:txBody>
      </p:sp>
    </p:spTree>
    <p:extLst>
      <p:ext uri="{BB962C8B-B14F-4D97-AF65-F5344CB8AC3E}">
        <p14:creationId xmlns:p14="http://schemas.microsoft.com/office/powerpoint/2010/main" val="1236142288"/>
      </p:ext>
    </p:extLst>
  </p:cSld>
  <p:clrMapOvr>
    <a:masterClrMapping/>
  </p:clrMapOvr>
  <p:transition spd="slow">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b="1" dirty="0">
                <a:effectLst/>
                <a:latin typeface="Times New Roman" panose="02020603050405020304" pitchFamily="18" charset="0"/>
                <a:cs typeface="Times New Roman" panose="02020603050405020304" pitchFamily="18" charset="0"/>
              </a:rPr>
              <a:t>Drawbacks of </a:t>
            </a:r>
            <a:r>
              <a:rPr lang="en-US" sz="2800" b="1" dirty="0" err="1">
                <a:effectLst/>
                <a:latin typeface="Times New Roman" panose="02020603050405020304" pitchFamily="18" charset="0"/>
                <a:cs typeface="Times New Roman" panose="02020603050405020304" pitchFamily="18" charset="0"/>
              </a:rPr>
              <a:t>flatfile</a:t>
            </a:r>
            <a:r>
              <a:rPr lang="en-US" sz="2800" b="1" dirty="0">
                <a:effectLst/>
                <a:latin typeface="Times New Roman" panose="02020603050405020304" pitchFamily="18" charset="0"/>
                <a:cs typeface="Times New Roman" panose="02020603050405020304" pitchFamily="18" charset="0"/>
              </a:rPr>
              <a:t> </a:t>
            </a:r>
            <a:r>
              <a:rPr lang="en-US" sz="2800" b="1" dirty="0" err="1">
                <a:effectLst/>
                <a:latin typeface="Times New Roman" panose="02020603050405020304" pitchFamily="18" charset="0"/>
                <a:cs typeface="Times New Roman" panose="02020603050405020304" pitchFamily="18" charset="0"/>
              </a:rPr>
              <a:t>systm</a:t>
            </a:r>
            <a:endParaRPr lang="en" sz="2800" b="1" dirty="0">
              <a:latin typeface="Times New Roman" panose="02020603050405020304" pitchFamily="18" charset="0"/>
              <a:cs typeface="Times New Roman" panose="02020603050405020304" pitchFamily="18" charset="0"/>
            </a:endParaRPr>
          </a:p>
        </p:txBody>
      </p:sp>
      <p:sp>
        <p:nvSpPr>
          <p:cNvPr id="37" name="Shape 37"/>
          <p:cNvSpPr txBox="1">
            <a:spLocks noGrp="1"/>
          </p:cNvSpPr>
          <p:nvPr>
            <p:ph idx="1"/>
          </p:nvPr>
        </p:nvSpPr>
        <p:spPr>
          <a:xfrm>
            <a:off x="304800" y="971550"/>
            <a:ext cx="8229600" cy="3760470"/>
          </a:xfrm>
          <a:prstGeom prst="rect">
            <a:avLst/>
          </a:prstGeom>
        </p:spPr>
        <p:txBody>
          <a:bodyPr lIns="91425" tIns="91425" rIns="91425" bIns="91425" anchor="t" anchorCtr="0">
            <a:noAutofit/>
          </a:bodyPr>
          <a:lstStyle/>
          <a:p>
            <a:pPr marL="422910" indent="-285750" eaLnBrk="0" fontAlgn="base" hangingPunct="0">
              <a:spcBef>
                <a:spcPct val="35000"/>
              </a:spcBef>
              <a:spcAft>
                <a:spcPct val="0"/>
              </a:spcAft>
              <a:buClr>
                <a:srgbClr val="FF9933"/>
              </a:buClr>
              <a:buSzPct val="80000"/>
              <a:buFont typeface="Monotype Sorts" pitchFamily="2" charset="2"/>
              <a:buChar char="l"/>
            </a:pPr>
            <a:r>
              <a:rPr kumimoji="1" lang="en-US" sz="1800" kern="0" dirty="0">
                <a:solidFill>
                  <a:srgbClr val="000000"/>
                </a:solidFill>
                <a:ea typeface="MS PGothic" panose="020B0600070205080204" pitchFamily="34" charset="-128"/>
              </a:rPr>
              <a:t>Atomicity of updates</a:t>
            </a:r>
          </a:p>
          <a:p>
            <a:pPr marL="811530" lvl="1" eaLnBrk="0" fontAlgn="base" hangingPunct="0">
              <a:spcBef>
                <a:spcPct val="35000"/>
              </a:spcBef>
              <a:spcAft>
                <a:spcPct val="0"/>
              </a:spcAft>
              <a:buClr>
                <a:srgbClr val="33CC33"/>
              </a:buClr>
              <a:buFont typeface="Webdings" panose="05030102010509060703" pitchFamily="18" charset="2"/>
              <a:buChar char="4"/>
            </a:pPr>
            <a:r>
              <a:rPr kumimoji="1" lang="en-US" sz="1800" kern="0" dirty="0">
                <a:solidFill>
                  <a:srgbClr val="000000"/>
                </a:solidFill>
                <a:ea typeface="MS PGothic" panose="020B0600070205080204" pitchFamily="34" charset="-128"/>
              </a:rPr>
              <a:t>Failures may leave database in an inconsistent state with partial updates carried out</a:t>
            </a:r>
          </a:p>
          <a:p>
            <a:pPr marL="811530" lvl="1" eaLnBrk="0" fontAlgn="base" hangingPunct="0">
              <a:spcBef>
                <a:spcPct val="35000"/>
              </a:spcBef>
              <a:spcAft>
                <a:spcPct val="0"/>
              </a:spcAft>
              <a:buClr>
                <a:srgbClr val="33CC33"/>
              </a:buClr>
              <a:buFont typeface="Webdings" panose="05030102010509060703" pitchFamily="18" charset="2"/>
              <a:buChar char="4"/>
            </a:pPr>
            <a:r>
              <a:rPr kumimoji="1" lang="en-US" sz="1800" kern="0" dirty="0">
                <a:solidFill>
                  <a:srgbClr val="000000"/>
                </a:solidFill>
                <a:ea typeface="MS PGothic" panose="020B0600070205080204" pitchFamily="34" charset="-128"/>
              </a:rPr>
              <a:t>Example: Transfer of funds from one account to another should either complete or not happen at all</a:t>
            </a:r>
          </a:p>
          <a:p>
            <a:pPr marL="422910" indent="-285750" eaLnBrk="0" fontAlgn="base" hangingPunct="0">
              <a:spcBef>
                <a:spcPct val="35000"/>
              </a:spcBef>
              <a:spcAft>
                <a:spcPct val="0"/>
              </a:spcAft>
              <a:buClr>
                <a:srgbClr val="FF9933"/>
              </a:buClr>
              <a:buSzPct val="80000"/>
              <a:buFont typeface="Monotype Sorts" pitchFamily="2" charset="2"/>
              <a:buChar char="l"/>
            </a:pPr>
            <a:r>
              <a:rPr kumimoji="1" lang="en-US" sz="1800" kern="0" dirty="0">
                <a:solidFill>
                  <a:srgbClr val="000000"/>
                </a:solidFill>
                <a:ea typeface="MS PGothic" panose="020B0600070205080204" pitchFamily="34" charset="-128"/>
              </a:rPr>
              <a:t>Concurrent access by multiple users</a:t>
            </a:r>
          </a:p>
          <a:p>
            <a:pPr marL="811530" lvl="1" eaLnBrk="0" fontAlgn="base" hangingPunct="0">
              <a:spcBef>
                <a:spcPct val="35000"/>
              </a:spcBef>
              <a:spcAft>
                <a:spcPct val="0"/>
              </a:spcAft>
              <a:buClr>
                <a:srgbClr val="33CC33"/>
              </a:buClr>
              <a:buFont typeface="Webdings" panose="05030102010509060703" pitchFamily="18" charset="2"/>
              <a:buChar char="4"/>
            </a:pPr>
            <a:r>
              <a:rPr kumimoji="1" lang="en-US" sz="1800" kern="0" dirty="0">
                <a:solidFill>
                  <a:srgbClr val="000000"/>
                </a:solidFill>
                <a:ea typeface="MS PGothic" panose="020B0600070205080204" pitchFamily="34" charset="-128"/>
              </a:rPr>
              <a:t>Concurrent access needed for performance</a:t>
            </a:r>
          </a:p>
          <a:p>
            <a:pPr marL="811530" lvl="1" eaLnBrk="0" fontAlgn="base" hangingPunct="0">
              <a:spcBef>
                <a:spcPct val="35000"/>
              </a:spcBef>
              <a:spcAft>
                <a:spcPct val="0"/>
              </a:spcAft>
              <a:buClr>
                <a:srgbClr val="33CC33"/>
              </a:buClr>
              <a:buFont typeface="Webdings" panose="05030102010509060703" pitchFamily="18" charset="2"/>
              <a:buChar char="4"/>
            </a:pPr>
            <a:r>
              <a:rPr kumimoji="1" lang="en-US" sz="1800" kern="0" dirty="0">
                <a:solidFill>
                  <a:srgbClr val="000000"/>
                </a:solidFill>
                <a:ea typeface="MS PGothic" panose="020B0600070205080204" pitchFamily="34" charset="-128"/>
              </a:rPr>
              <a:t>Uncontrolled concurrent accesses can lead to inconsistencies</a:t>
            </a:r>
          </a:p>
          <a:p>
            <a:pPr marL="971550" lvl="2" eaLnBrk="0" fontAlgn="base" hangingPunct="0">
              <a:spcBef>
                <a:spcPct val="35000"/>
              </a:spcBef>
              <a:spcAft>
                <a:spcPct val="0"/>
              </a:spcAft>
              <a:buClr>
                <a:srgbClr val="FF9900"/>
              </a:buClr>
              <a:buSzTx/>
              <a:buFont typeface="Times New Roman" panose="02020603050405020304" pitchFamily="18" charset="0"/>
              <a:buChar char="–"/>
            </a:pPr>
            <a:r>
              <a:rPr kumimoji="1" lang="en-US" sz="1800" kern="0" dirty="0">
                <a:solidFill>
                  <a:srgbClr val="000000"/>
                </a:solidFill>
                <a:ea typeface="MS PGothic" panose="020B0600070205080204" pitchFamily="34" charset="-128"/>
              </a:rPr>
              <a:t>Example: Two people reading a balance (say 100) and updating it by withdrawing money (say 50 each) at the same time</a:t>
            </a:r>
          </a:p>
          <a:p>
            <a:pPr marL="422910" indent="-285750" eaLnBrk="0" fontAlgn="base" hangingPunct="0">
              <a:spcBef>
                <a:spcPct val="35000"/>
              </a:spcBef>
              <a:spcAft>
                <a:spcPct val="0"/>
              </a:spcAft>
              <a:buClr>
                <a:srgbClr val="FF9933"/>
              </a:buClr>
              <a:buSzPct val="80000"/>
              <a:buFont typeface="Monotype Sorts" pitchFamily="2" charset="2"/>
              <a:buChar char="l"/>
            </a:pPr>
            <a:r>
              <a:rPr kumimoji="1" lang="en-US" sz="1800" kern="0" dirty="0">
                <a:solidFill>
                  <a:srgbClr val="000000"/>
                </a:solidFill>
                <a:ea typeface="MS PGothic" panose="020B0600070205080204" pitchFamily="34" charset="-128"/>
              </a:rPr>
              <a:t>Security problems</a:t>
            </a:r>
          </a:p>
        </p:txBody>
      </p:sp>
    </p:spTree>
    <p:extLst>
      <p:ext uri="{BB962C8B-B14F-4D97-AF65-F5344CB8AC3E}">
        <p14:creationId xmlns:p14="http://schemas.microsoft.com/office/powerpoint/2010/main" val="371437409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ACID Properties of Database</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0" indent="0" algn="l">
              <a:buNone/>
            </a:pPr>
            <a:r>
              <a:rPr lang="en-US" sz="1800" b="0" i="0">
                <a:solidFill>
                  <a:srgbClr val="1F1F1F"/>
                </a:solidFill>
                <a:effectLst/>
                <a:latin typeface="Google Sans"/>
              </a:rPr>
              <a:t>ACID properties are the foundation of ensuring reliable data transactions in databases. </a:t>
            </a:r>
            <a:r>
              <a:rPr lang="en-US" sz="1800" b="0" i="0">
                <a:solidFill>
                  <a:srgbClr val="333333"/>
                </a:solidFill>
                <a:effectLst/>
                <a:latin typeface="inter-regular"/>
              </a:rPr>
              <a:t>The expansion of the term ACID defines for: Atomicity, Consistency, Isolation and Durability</a:t>
            </a:r>
            <a:endParaRPr lang="en-US" sz="1800" b="1" i="0">
              <a:solidFill>
                <a:srgbClr val="1F1F1F"/>
              </a:solidFill>
              <a:effectLst/>
              <a:latin typeface="Google Sans"/>
            </a:endParaRPr>
          </a:p>
          <a:p>
            <a:pPr marL="0" indent="0" algn="l">
              <a:buNone/>
            </a:pPr>
            <a:endParaRPr lang="en-US" sz="1800" b="0" i="0">
              <a:solidFill>
                <a:srgbClr val="1F1F1F"/>
              </a:solidFill>
              <a:effectLst/>
              <a:latin typeface="Google Sans"/>
            </a:endParaRPr>
          </a:p>
        </p:txBody>
      </p:sp>
      <p:pic>
        <p:nvPicPr>
          <p:cNvPr id="1026" name="Picture 2">
            <a:extLst>
              <a:ext uri="{FF2B5EF4-FFF2-40B4-BE49-F238E27FC236}">
                <a16:creationId xmlns:a16="http://schemas.microsoft.com/office/drawing/2014/main" id="{F454CC6E-D5B1-6534-A9FE-10C66DB6AC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819275"/>
            <a:ext cx="666750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3484198"/>
      </p:ext>
    </p:extLst>
  </p:cSld>
  <p:clrMapOvr>
    <a:masterClrMapping/>
  </p:clrMapOvr>
  <p:transition spd="slow">
    <p:cu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ACID Properties of Database</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0" indent="0" algn="l">
              <a:buNone/>
            </a:pPr>
            <a:r>
              <a:rPr lang="en-US" sz="1800" b="1" i="0">
                <a:solidFill>
                  <a:srgbClr val="1F1F1F"/>
                </a:solidFill>
                <a:effectLst/>
                <a:latin typeface="Google Sans"/>
              </a:rPr>
              <a:t>1. Atomicity</a:t>
            </a:r>
            <a:endParaRPr lang="en-US" sz="1800" b="0" i="0">
              <a:solidFill>
                <a:srgbClr val="1F1F1F"/>
              </a:solidFill>
              <a:effectLst/>
              <a:latin typeface="Google Sans"/>
            </a:endParaRPr>
          </a:p>
          <a:p>
            <a:pPr algn="l">
              <a:buFont typeface="Arial" panose="020B0604020202020204" pitchFamily="34" charset="0"/>
              <a:buChar char="•"/>
            </a:pPr>
            <a:r>
              <a:rPr lang="en-US" sz="1800" b="0" i="0">
                <a:solidFill>
                  <a:srgbClr val="1F1F1F"/>
                </a:solidFill>
                <a:effectLst/>
                <a:latin typeface="Google Sans"/>
              </a:rPr>
              <a:t>Imagine a bank transaction with two parts: debiting your account and crediting the recipient's account. Atomicity ensures this entire operation is treated as a single unit.</a:t>
            </a:r>
          </a:p>
          <a:p>
            <a:pPr algn="l">
              <a:buFont typeface="Arial" panose="020B0604020202020204" pitchFamily="34" charset="0"/>
              <a:buChar char="•"/>
            </a:pPr>
            <a:r>
              <a:rPr lang="en-US" sz="1800" b="0" i="0">
                <a:solidFill>
                  <a:srgbClr val="1F1F1F"/>
                </a:solidFill>
                <a:effectLst/>
                <a:latin typeface="Google Sans"/>
              </a:rPr>
              <a:t>Either all parts of the transaction succeed, or if any part fails, the entire transaction is rolled back, leaving the database in its original state.</a:t>
            </a:r>
          </a:p>
          <a:p>
            <a:pPr algn="l">
              <a:buFont typeface="Arial" panose="020B0604020202020204" pitchFamily="34" charset="0"/>
              <a:buChar char="•"/>
            </a:pPr>
            <a:r>
              <a:rPr lang="en-US" sz="1800" b="0" i="0">
                <a:solidFill>
                  <a:srgbClr val="1F1F1F"/>
                </a:solidFill>
                <a:effectLst/>
                <a:latin typeface="Google Sans"/>
              </a:rPr>
              <a:t>This prevents partial updates that could leave your data inconsistent. For example, in the bank scenario, if the debit from your account fails, the credit to the recipient's account shouldn't happen either.</a:t>
            </a:r>
          </a:p>
          <a:p>
            <a:pPr marL="0" indent="0" algn="l">
              <a:buNone/>
            </a:pPr>
            <a:endParaRPr lang="en-US" sz="1800" b="0" i="0">
              <a:solidFill>
                <a:srgbClr val="1F1F1F"/>
              </a:solidFill>
              <a:effectLst/>
              <a:latin typeface="Google Sans"/>
            </a:endParaRPr>
          </a:p>
        </p:txBody>
      </p:sp>
    </p:spTree>
    <p:extLst>
      <p:ext uri="{BB962C8B-B14F-4D97-AF65-F5344CB8AC3E}">
        <p14:creationId xmlns:p14="http://schemas.microsoft.com/office/powerpoint/2010/main" val="3446150548"/>
      </p:ext>
    </p:extLst>
  </p:cSld>
  <p:clrMapOvr>
    <a:masterClrMapping/>
  </p:clrMapOvr>
  <p:transition spd="slow">
    <p:cu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ACID Properties of Database</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0" indent="0" algn="l">
              <a:buNone/>
            </a:pPr>
            <a:r>
              <a:rPr lang="en-US" sz="2000" b="1" i="0">
                <a:solidFill>
                  <a:srgbClr val="1F1F1F"/>
                </a:solidFill>
                <a:effectLst/>
                <a:latin typeface="Google Sans"/>
              </a:rPr>
              <a:t>2. Consistency</a:t>
            </a:r>
            <a:endParaRPr lang="en-US" sz="1800" b="0" i="0">
              <a:solidFill>
                <a:srgbClr val="1F1F1F"/>
              </a:solidFill>
              <a:effectLst/>
              <a:latin typeface="Google Sans"/>
            </a:endParaRPr>
          </a:p>
          <a:p>
            <a:pPr marL="0" indent="0" algn="l">
              <a:buNone/>
            </a:pPr>
            <a:r>
              <a:rPr lang="en-US" sz="1800" b="0" i="0">
                <a:solidFill>
                  <a:srgbClr val="1F1F1F"/>
                </a:solidFill>
                <a:effectLst/>
                <a:latin typeface="Google Sans"/>
              </a:rPr>
              <a:t>The word consistency means that the value should remain preserved always. In DBMS, the integrity of the data should be maintained, which means if a change in the database is made, it should remain preserved always. In the case of transactions, the integrity of the data is very essential so that the database remains consistent before and after the transaction. The data should always be correct.</a:t>
            </a:r>
          </a:p>
          <a:p>
            <a:pPr marL="0" indent="0" algn="l">
              <a:buNone/>
            </a:pPr>
            <a:endParaRPr lang="en-US" sz="1800" b="0" i="0">
              <a:solidFill>
                <a:srgbClr val="1F1F1F"/>
              </a:solidFill>
              <a:effectLst/>
              <a:latin typeface="Google Sans"/>
            </a:endParaRPr>
          </a:p>
          <a:p>
            <a:pPr marL="0" indent="0" algn="l">
              <a:buNone/>
            </a:pPr>
            <a:r>
              <a:rPr lang="en-US" sz="1800" b="1" i="0">
                <a:solidFill>
                  <a:srgbClr val="1F1F1F"/>
                </a:solidFill>
                <a:effectLst/>
                <a:latin typeface="Google Sans"/>
              </a:rPr>
              <a:t>3</a:t>
            </a:r>
            <a:r>
              <a:rPr lang="en-US" sz="2000" b="1" i="0">
                <a:solidFill>
                  <a:srgbClr val="1F1F1F"/>
                </a:solidFill>
                <a:effectLst/>
                <a:latin typeface="Google Sans"/>
              </a:rPr>
              <a:t>. Isolation</a:t>
            </a:r>
            <a:endParaRPr lang="en-US" sz="2000" b="0" i="0">
              <a:solidFill>
                <a:srgbClr val="1F1F1F"/>
              </a:solidFill>
              <a:effectLst/>
              <a:latin typeface="Google Sans"/>
            </a:endParaRPr>
          </a:p>
          <a:p>
            <a:pPr algn="l">
              <a:buFont typeface="Arial" panose="020B0604020202020204" pitchFamily="34" charset="0"/>
              <a:buChar char="•"/>
            </a:pPr>
            <a:r>
              <a:rPr lang="en-US" sz="1800" b="0" i="0">
                <a:solidFill>
                  <a:srgbClr val="1F1F1F"/>
                </a:solidFill>
                <a:effectLst/>
                <a:latin typeface="Google Sans"/>
              </a:rPr>
              <a:t>This property guarantees that concurrent transactions are isolated from each other and don't interfere with one another's data. Even if multiple transactions happen simultaneously, the results should be the same as if they were executed sequentially.</a:t>
            </a:r>
          </a:p>
        </p:txBody>
      </p:sp>
    </p:spTree>
    <p:extLst>
      <p:ext uri="{BB962C8B-B14F-4D97-AF65-F5344CB8AC3E}">
        <p14:creationId xmlns:p14="http://schemas.microsoft.com/office/powerpoint/2010/main" val="1651224529"/>
      </p:ext>
    </p:extLst>
  </p:cSld>
  <p:clrMapOvr>
    <a:masterClrMapping/>
  </p:clrMapOvr>
  <p:transition spd="slow">
    <p:cu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ACID Properties of Database</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0100" y="1123950"/>
            <a:ext cx="7543800" cy="3810000"/>
          </a:xfrm>
        </p:spPr>
        <p:txBody>
          <a:bodyPr>
            <a:noAutofit/>
          </a:bodyPr>
          <a:lstStyle/>
          <a:p>
            <a:pPr algn="l"/>
            <a:r>
              <a:rPr lang="en-US" sz="2000" b="1" i="0">
                <a:solidFill>
                  <a:srgbClr val="1F1F1F"/>
                </a:solidFill>
                <a:effectLst/>
                <a:latin typeface="Google Sans"/>
              </a:rPr>
              <a:t>Durability:</a:t>
            </a:r>
            <a:endParaRPr lang="en-US" sz="2000" b="0" i="0">
              <a:solidFill>
                <a:srgbClr val="1F1F1F"/>
              </a:solidFill>
              <a:effectLst/>
              <a:latin typeface="Google Sans"/>
            </a:endParaRPr>
          </a:p>
          <a:p>
            <a:pPr algn="l">
              <a:buFont typeface="Arial" panose="020B0604020202020204" pitchFamily="34" charset="0"/>
              <a:buChar char="•"/>
            </a:pPr>
            <a:r>
              <a:rPr lang="en-US" sz="1800" b="0" i="0">
                <a:solidFill>
                  <a:srgbClr val="1F1F1F"/>
                </a:solidFill>
                <a:effectLst/>
                <a:latin typeface="Google Sans"/>
              </a:rPr>
              <a:t>This property guarantees that once a transaction is committed (marked as successful), the changes are persisted permanently in the database. Even if a system failure occurs, the changes won't be lost.</a:t>
            </a:r>
            <a:endParaRPr lang="en-US" sz="1800">
              <a:solidFill>
                <a:srgbClr val="1F1F1F"/>
              </a:solidFill>
              <a:latin typeface="Google Sans"/>
            </a:endParaRPr>
          </a:p>
          <a:p>
            <a:pPr algn="l">
              <a:buFont typeface="Arial" panose="020B0604020202020204" pitchFamily="34" charset="0"/>
              <a:buChar char="•"/>
            </a:pPr>
            <a:r>
              <a:rPr lang="en-US" sz="1800" b="0" i="0">
                <a:solidFill>
                  <a:srgbClr val="1F1F1F"/>
                </a:solidFill>
                <a:effectLst/>
                <a:latin typeface="Google Sans"/>
              </a:rPr>
              <a:t>Once a transaction commits, the update is written to permanent storage, typically the hard disk. This ensures data integrity is maintained even in case of crashes or power outages.</a:t>
            </a:r>
          </a:p>
        </p:txBody>
      </p:sp>
    </p:spTree>
    <p:extLst>
      <p:ext uri="{BB962C8B-B14F-4D97-AF65-F5344CB8AC3E}">
        <p14:creationId xmlns:p14="http://schemas.microsoft.com/office/powerpoint/2010/main" val="4018854164"/>
      </p:ext>
    </p:extLst>
  </p:cSld>
  <p:clrMapOvr>
    <a:masterClrMapping/>
  </p:clrMapOvr>
  <p:transition spd="slow">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533400" y="133350"/>
            <a:ext cx="7696200" cy="608076"/>
          </a:xfrm>
        </p:spPr>
        <p:txBody>
          <a:bodyPr>
            <a:normAutofit/>
          </a:bodyPr>
          <a:lstStyle/>
          <a:p>
            <a:r>
              <a:rPr lang="en-US" sz="2800" dirty="0"/>
              <a:t>Database system architectures</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533400" y="819150"/>
            <a:ext cx="7812786" cy="3962400"/>
          </a:xfrm>
        </p:spPr>
        <p:txBody>
          <a:bodyPr>
            <a:noAutofit/>
          </a:bodyPr>
          <a:lstStyle/>
          <a:p>
            <a:pPr marL="205740" lvl="1" indent="0">
              <a:lnSpc>
                <a:spcPct val="100000"/>
              </a:lnSpc>
              <a:spcAft>
                <a:spcPts val="300"/>
              </a:spcAft>
              <a:buNone/>
            </a:pPr>
            <a:r>
              <a:rPr lang="en-US" sz="2000" b="1" dirty="0">
                <a:solidFill>
                  <a:srgbClr val="1F1F1F"/>
                </a:solidFill>
                <a:latin typeface="Times New Roman" panose="02020603050405020304" pitchFamily="18" charset="0"/>
                <a:cs typeface="Times New Roman" panose="02020603050405020304" pitchFamily="18" charset="0"/>
              </a:rPr>
              <a:t>Centralized DBMS Architecture</a:t>
            </a:r>
          </a:p>
          <a:p>
            <a:pPr algn="l">
              <a:lnSpc>
                <a:spcPct val="100000"/>
              </a:lnSpc>
              <a:spcBef>
                <a:spcPts val="300"/>
              </a:spcBef>
              <a:spcAft>
                <a:spcPts val="300"/>
              </a:spcAft>
            </a:pPr>
            <a:r>
              <a:rPr lang="en-US" sz="1800" b="0" i="0" dirty="0">
                <a:solidFill>
                  <a:srgbClr val="1F1F1F"/>
                </a:solidFill>
                <a:effectLst/>
                <a:latin typeface="Times New Roman" panose="02020603050405020304" pitchFamily="18" charset="0"/>
                <a:cs typeface="Times New Roman" panose="02020603050405020304" pitchFamily="18" charset="0"/>
              </a:rPr>
              <a:t>In a centralized architecture, all the information resides on a single server. Clients, typically terminals with limited processing power in the past, connect to this server to access and manipulate the data. This approach offers:</a:t>
            </a:r>
          </a:p>
          <a:p>
            <a:pPr algn="l">
              <a:lnSpc>
                <a:spcPct val="100000"/>
              </a:lnSpc>
              <a:spcBef>
                <a:spcPts val="300"/>
              </a:spcBef>
              <a:spcAft>
                <a:spcPts val="300"/>
              </a:spcAft>
              <a:buFont typeface="Arial" panose="020B0604020202020204" pitchFamily="34" charset="0"/>
              <a:buChar char="•"/>
            </a:pPr>
            <a:r>
              <a:rPr lang="en-US" sz="1800" b="1" i="0" dirty="0">
                <a:solidFill>
                  <a:srgbClr val="1F1F1F"/>
                </a:solidFill>
                <a:effectLst/>
                <a:latin typeface="Times New Roman" panose="02020603050405020304" pitchFamily="18" charset="0"/>
                <a:cs typeface="Times New Roman" panose="02020603050405020304" pitchFamily="18" charset="0"/>
              </a:rPr>
              <a:t>Simplicity:</a:t>
            </a:r>
            <a:r>
              <a:rPr lang="en-US" sz="1800" b="0" i="0" dirty="0">
                <a:solidFill>
                  <a:srgbClr val="1F1F1F"/>
                </a:solidFill>
                <a:effectLst/>
                <a:latin typeface="Times New Roman" panose="02020603050405020304" pitchFamily="18" charset="0"/>
                <a:cs typeface="Times New Roman" panose="02020603050405020304" pitchFamily="18" charset="0"/>
              </a:rPr>
              <a:t> There's one server to manage, and everyone uses the same data source.</a:t>
            </a:r>
          </a:p>
          <a:p>
            <a:pPr algn="l">
              <a:lnSpc>
                <a:spcPct val="100000"/>
              </a:lnSpc>
              <a:spcBef>
                <a:spcPts val="300"/>
              </a:spcBef>
              <a:spcAft>
                <a:spcPts val="300"/>
              </a:spcAft>
              <a:buFont typeface="Arial" panose="020B0604020202020204" pitchFamily="34" charset="0"/>
              <a:buChar char="•"/>
            </a:pPr>
            <a:r>
              <a:rPr lang="en-US" sz="1800" b="1" i="0" dirty="0">
                <a:solidFill>
                  <a:srgbClr val="1F1F1F"/>
                </a:solidFill>
                <a:effectLst/>
                <a:latin typeface="Times New Roman" panose="02020603050405020304" pitchFamily="18" charset="0"/>
                <a:cs typeface="Times New Roman" panose="02020603050405020304" pitchFamily="18" charset="0"/>
              </a:rPr>
              <a:t>Ease of Setup and Administration:</a:t>
            </a:r>
            <a:r>
              <a:rPr lang="en-US" sz="1800" b="0" i="0" dirty="0">
                <a:solidFill>
                  <a:srgbClr val="1F1F1F"/>
                </a:solidFill>
                <a:effectLst/>
                <a:latin typeface="Times New Roman" panose="02020603050405020304" pitchFamily="18" charset="0"/>
                <a:cs typeface="Times New Roman" panose="02020603050405020304" pitchFamily="18" charset="0"/>
              </a:rPr>
              <a:t> Getting things up and running is relatively straightforward.</a:t>
            </a:r>
          </a:p>
          <a:p>
            <a:pPr marL="205740" lvl="1" indent="0">
              <a:lnSpc>
                <a:spcPct val="100000"/>
              </a:lnSpc>
              <a:spcAft>
                <a:spcPts val="300"/>
              </a:spcAft>
              <a:buNone/>
            </a:pPr>
            <a:r>
              <a:rPr lang="en-US" sz="2000" b="1" dirty="0">
                <a:solidFill>
                  <a:srgbClr val="1F1F1F"/>
                </a:solidFill>
                <a:latin typeface="Times New Roman" panose="02020603050405020304" pitchFamily="18" charset="0"/>
                <a:cs typeface="Times New Roman" panose="02020603050405020304" pitchFamily="18" charset="0"/>
              </a:rPr>
              <a:t>Limitations:</a:t>
            </a:r>
          </a:p>
          <a:p>
            <a:pPr algn="l">
              <a:buFont typeface="Arial" panose="020B0604020202020204" pitchFamily="34" charset="0"/>
              <a:buChar char="•"/>
            </a:pPr>
            <a:r>
              <a:rPr lang="en-US" sz="1800" b="1" i="0" dirty="0">
                <a:solidFill>
                  <a:srgbClr val="1F1F1F"/>
                </a:solidFill>
                <a:effectLst/>
                <a:latin typeface="Times New Roman" panose="02020603050405020304" pitchFamily="18" charset="0"/>
                <a:cs typeface="Times New Roman" panose="02020603050405020304" pitchFamily="18" charset="0"/>
              </a:rPr>
              <a:t>Scalability Bottleneck:</a:t>
            </a:r>
            <a:r>
              <a:rPr lang="en-US" sz="1800" b="0" i="0" dirty="0">
                <a:solidFill>
                  <a:srgbClr val="1F1F1F"/>
                </a:solidFill>
                <a:effectLst/>
                <a:latin typeface="Times New Roman" panose="02020603050405020304" pitchFamily="18" charset="0"/>
                <a:cs typeface="Times New Roman" panose="02020603050405020304" pitchFamily="18" charset="0"/>
              </a:rPr>
              <a:t> As the number of users or data volume grows, the single server can become overloaded, hindering performance.</a:t>
            </a:r>
          </a:p>
          <a:p>
            <a:pPr algn="l">
              <a:buFont typeface="Arial" panose="020B0604020202020204" pitchFamily="34" charset="0"/>
              <a:buChar char="•"/>
            </a:pPr>
            <a:r>
              <a:rPr lang="en-US" sz="1800" b="1" i="0" dirty="0">
                <a:solidFill>
                  <a:srgbClr val="1F1F1F"/>
                </a:solidFill>
                <a:effectLst/>
                <a:latin typeface="Times New Roman" panose="02020603050405020304" pitchFamily="18" charset="0"/>
                <a:cs typeface="Times New Roman" panose="02020603050405020304" pitchFamily="18" charset="0"/>
              </a:rPr>
              <a:t>Single Point of Failure:</a:t>
            </a:r>
            <a:r>
              <a:rPr lang="en-US" sz="1800" b="0" i="0" dirty="0">
                <a:solidFill>
                  <a:srgbClr val="1F1F1F"/>
                </a:solidFill>
                <a:effectLst/>
                <a:latin typeface="Times New Roman" panose="02020603050405020304" pitchFamily="18" charset="0"/>
                <a:cs typeface="Times New Roman" panose="02020603050405020304" pitchFamily="18" charset="0"/>
              </a:rPr>
              <a:t> If the server crashes, everything grinds to a halt.</a:t>
            </a:r>
          </a:p>
          <a:p>
            <a:pPr marL="205740" lvl="1" indent="0">
              <a:lnSpc>
                <a:spcPct val="100000"/>
              </a:lnSpc>
              <a:spcAft>
                <a:spcPts val="300"/>
              </a:spcAft>
              <a:buNone/>
            </a:pPr>
            <a:endParaRPr lang="en-US" sz="1800" b="1" dirty="0">
              <a:solidFill>
                <a:srgbClr val="1F1F1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5148798"/>
      </p:ext>
    </p:extLst>
  </p:cSld>
  <p:clrMapOvr>
    <a:masterClrMapping/>
  </p:clrMapOvr>
  <p:transition spd="slow">
    <p:cu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system architectures</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304800" y="819150"/>
            <a:ext cx="8610600" cy="3810000"/>
          </a:xfrm>
        </p:spPr>
        <p:txBody>
          <a:bodyPr>
            <a:noAutofit/>
          </a:bodyPr>
          <a:lstStyle/>
          <a:p>
            <a:pPr marL="205740" lvl="1" indent="0">
              <a:lnSpc>
                <a:spcPct val="100000"/>
              </a:lnSpc>
              <a:spcAft>
                <a:spcPts val="300"/>
              </a:spcAft>
              <a:buNone/>
            </a:pPr>
            <a:r>
              <a:rPr lang="en-US" sz="1800" b="1">
                <a:solidFill>
                  <a:srgbClr val="1F1F1F"/>
                </a:solidFill>
                <a:latin typeface="Google Sans"/>
              </a:rPr>
              <a:t>Client-Server DBMS Architecture</a:t>
            </a:r>
          </a:p>
          <a:p>
            <a:pPr marL="0" indent="0" algn="l">
              <a:spcBef>
                <a:spcPts val="300"/>
              </a:spcBef>
              <a:spcAft>
                <a:spcPts val="300"/>
              </a:spcAft>
              <a:buNone/>
            </a:pPr>
            <a:r>
              <a:rPr lang="en-US" sz="1800" b="0" i="0">
                <a:solidFill>
                  <a:srgbClr val="1F1F1F"/>
                </a:solidFill>
                <a:effectLst/>
                <a:latin typeface="Google Sans"/>
              </a:rPr>
              <a:t>This architecture distributes the workload. Here, the data remains on a central server, but clients, typically PCs or workstations with more processing power, handle tasks like user interface rendering and some application logic. They connect to the server to access and manipulate data.</a:t>
            </a:r>
          </a:p>
          <a:p>
            <a:pPr algn="l">
              <a:spcBef>
                <a:spcPts val="300"/>
              </a:spcBef>
              <a:spcAft>
                <a:spcPts val="300"/>
              </a:spcAft>
            </a:pPr>
            <a:r>
              <a:rPr lang="en-US" sz="1800" b="1" i="0">
                <a:solidFill>
                  <a:srgbClr val="1F1F1F"/>
                </a:solidFill>
                <a:effectLst/>
                <a:latin typeface="Google Sans"/>
              </a:rPr>
              <a:t>Pros:</a:t>
            </a:r>
            <a:endParaRPr lang="en-US" sz="1800" b="0" i="0">
              <a:solidFill>
                <a:srgbClr val="1F1F1F"/>
              </a:solidFill>
              <a:effectLst/>
              <a:latin typeface="Google Sans"/>
            </a:endParaRPr>
          </a:p>
          <a:p>
            <a:pPr algn="l">
              <a:spcBef>
                <a:spcPts val="300"/>
              </a:spcBef>
              <a:spcAft>
                <a:spcPts val="300"/>
              </a:spcAft>
              <a:buFont typeface="Arial" panose="020B0604020202020204" pitchFamily="34" charset="0"/>
              <a:buChar char="•"/>
            </a:pPr>
            <a:r>
              <a:rPr lang="en-US" sz="1800" b="1" i="0">
                <a:solidFill>
                  <a:srgbClr val="1F1F1F"/>
                </a:solidFill>
                <a:effectLst/>
                <a:latin typeface="Google Sans"/>
              </a:rPr>
              <a:t>Scalability:</a:t>
            </a:r>
            <a:r>
              <a:rPr lang="en-US" sz="1800" b="0" i="0">
                <a:solidFill>
                  <a:srgbClr val="1F1F1F"/>
                </a:solidFill>
                <a:effectLst/>
                <a:latin typeface="Google Sans"/>
              </a:rPr>
              <a:t> Additional client machines can be easily added to handle increased user load. The server itself can also be upgraded for improved performance.</a:t>
            </a:r>
          </a:p>
          <a:p>
            <a:pPr algn="l">
              <a:spcBef>
                <a:spcPts val="300"/>
              </a:spcBef>
              <a:spcAft>
                <a:spcPts val="300"/>
              </a:spcAft>
              <a:buFont typeface="Arial" panose="020B0604020202020204" pitchFamily="34" charset="0"/>
              <a:buChar char="•"/>
            </a:pPr>
            <a:r>
              <a:rPr lang="en-US" sz="1800" b="1" i="0">
                <a:solidFill>
                  <a:srgbClr val="1F1F1F"/>
                </a:solidFill>
                <a:effectLst/>
                <a:latin typeface="Google Sans"/>
              </a:rPr>
              <a:t>Improved Performance:</a:t>
            </a:r>
            <a:r>
              <a:rPr lang="en-US" sz="1800" b="0" i="0">
                <a:solidFill>
                  <a:srgbClr val="1F1F1F"/>
                </a:solidFill>
                <a:effectLst/>
                <a:latin typeface="Google Sans"/>
              </a:rPr>
              <a:t> By offloading tasks from the server, client-server architecture can deliver faster response times.</a:t>
            </a:r>
          </a:p>
          <a:p>
            <a:pPr algn="l">
              <a:spcBef>
                <a:spcPts val="300"/>
              </a:spcBef>
              <a:spcAft>
                <a:spcPts val="300"/>
              </a:spcAft>
            </a:pPr>
            <a:r>
              <a:rPr lang="en-US" sz="1800" b="1" i="0">
                <a:solidFill>
                  <a:srgbClr val="1F1F1F"/>
                </a:solidFill>
                <a:effectLst/>
                <a:latin typeface="Google Sans"/>
              </a:rPr>
              <a:t>Cons:</a:t>
            </a:r>
            <a:endParaRPr lang="en-US" sz="1800" b="0" i="0">
              <a:solidFill>
                <a:srgbClr val="1F1F1F"/>
              </a:solidFill>
              <a:effectLst/>
              <a:latin typeface="Google Sans"/>
            </a:endParaRPr>
          </a:p>
          <a:p>
            <a:pPr algn="l">
              <a:spcBef>
                <a:spcPts val="300"/>
              </a:spcBef>
              <a:spcAft>
                <a:spcPts val="300"/>
              </a:spcAft>
              <a:buFont typeface="Arial" panose="020B0604020202020204" pitchFamily="34" charset="0"/>
              <a:buChar char="•"/>
            </a:pPr>
            <a:r>
              <a:rPr lang="en-US" sz="1800" b="1" i="0">
                <a:solidFill>
                  <a:srgbClr val="1F1F1F"/>
                </a:solidFill>
                <a:effectLst/>
                <a:latin typeface="Google Sans"/>
              </a:rPr>
              <a:t>Complexity:</a:t>
            </a:r>
            <a:r>
              <a:rPr lang="en-US" sz="1800" b="0" i="0">
                <a:solidFill>
                  <a:srgbClr val="1F1F1F"/>
                </a:solidFill>
                <a:effectLst/>
                <a:latin typeface="Google Sans"/>
              </a:rPr>
              <a:t> Managing multiple clients and the central server introduces some additional complexity compared to a centralized system.</a:t>
            </a:r>
          </a:p>
          <a:p>
            <a:pPr algn="l">
              <a:spcBef>
                <a:spcPts val="300"/>
              </a:spcBef>
              <a:spcAft>
                <a:spcPts val="300"/>
              </a:spcAft>
              <a:buFont typeface="Arial" panose="020B0604020202020204" pitchFamily="34" charset="0"/>
              <a:buChar char="•"/>
            </a:pPr>
            <a:r>
              <a:rPr lang="en-US" sz="1800" b="1" i="0">
                <a:solidFill>
                  <a:srgbClr val="1F1F1F"/>
                </a:solidFill>
                <a:effectLst/>
                <a:latin typeface="Google Sans"/>
              </a:rPr>
              <a:t>Single Point of Failure:</a:t>
            </a:r>
            <a:r>
              <a:rPr lang="en-US" sz="1800" b="0" i="0">
                <a:solidFill>
                  <a:srgbClr val="1F1F1F"/>
                </a:solidFill>
                <a:effectLst/>
                <a:latin typeface="Google Sans"/>
              </a:rPr>
              <a:t> The central server remains a critical component. If it fails, the system becomes unavailable.</a:t>
            </a:r>
          </a:p>
          <a:p>
            <a:pPr marL="205740" lvl="1" indent="0">
              <a:lnSpc>
                <a:spcPct val="100000"/>
              </a:lnSpc>
              <a:spcAft>
                <a:spcPts val="300"/>
              </a:spcAft>
              <a:buNone/>
            </a:pPr>
            <a:endParaRPr lang="en-US" sz="1800" b="1">
              <a:solidFill>
                <a:srgbClr val="1F1F1F"/>
              </a:solidFill>
              <a:latin typeface="Google Sans"/>
            </a:endParaRPr>
          </a:p>
        </p:txBody>
      </p:sp>
    </p:spTree>
    <p:extLst>
      <p:ext uri="{BB962C8B-B14F-4D97-AF65-F5344CB8AC3E}">
        <p14:creationId xmlns:p14="http://schemas.microsoft.com/office/powerpoint/2010/main" val="1825100744"/>
      </p:ext>
    </p:extLst>
  </p:cSld>
  <p:clrMapOvr>
    <a:masterClrMapping/>
  </p:clrMapOvr>
  <p:transition spd="slow">
    <p:cu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system architectures</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4038600"/>
          </a:xfrm>
        </p:spPr>
        <p:txBody>
          <a:bodyPr>
            <a:noAutofit/>
          </a:bodyPr>
          <a:lstStyle/>
          <a:p>
            <a:pPr marL="205740" lvl="1" indent="0">
              <a:lnSpc>
                <a:spcPct val="100000"/>
              </a:lnSpc>
              <a:spcAft>
                <a:spcPts val="300"/>
              </a:spcAft>
              <a:buNone/>
            </a:pPr>
            <a:r>
              <a:rPr lang="en-US" sz="1800" b="1">
                <a:solidFill>
                  <a:srgbClr val="1F1F1F"/>
                </a:solidFill>
                <a:latin typeface="Google Sans"/>
              </a:rPr>
              <a:t>Distributed Databases</a:t>
            </a:r>
          </a:p>
          <a:p>
            <a:pPr marL="205740" lvl="1" indent="0">
              <a:lnSpc>
                <a:spcPct val="100000"/>
              </a:lnSpc>
              <a:spcAft>
                <a:spcPts val="300"/>
              </a:spcAft>
              <a:buNone/>
            </a:pPr>
            <a:r>
              <a:rPr lang="en-US" sz="1800" b="0" i="0">
                <a:solidFill>
                  <a:srgbClr val="1F1F1F"/>
                </a:solidFill>
                <a:effectLst/>
                <a:latin typeface="Google Sans"/>
              </a:rPr>
              <a:t>In a distributed database, the data is scattered across multiple geographically dispersed servers or nodes. These nodes communicate and coordinate with each other to provide a unified view of the data to clients. This architecture is ideal for:</a:t>
            </a:r>
            <a:endParaRPr lang="en-US" sz="1800" b="1" i="0">
              <a:solidFill>
                <a:srgbClr val="1F1F1F"/>
              </a:solidFill>
              <a:effectLst/>
              <a:latin typeface="Google Sans"/>
            </a:endParaRPr>
          </a:p>
          <a:p>
            <a:pPr algn="l">
              <a:buFont typeface="Arial" panose="020B0604020202020204" pitchFamily="34" charset="0"/>
              <a:buChar char="•"/>
            </a:pPr>
            <a:r>
              <a:rPr lang="en-US" sz="1800" b="1" i="0">
                <a:solidFill>
                  <a:srgbClr val="1F1F1F"/>
                </a:solidFill>
                <a:effectLst/>
                <a:latin typeface="Google Sans"/>
              </a:rPr>
              <a:t>Large-scale data management:</a:t>
            </a:r>
            <a:r>
              <a:rPr lang="en-US" sz="1800" b="0" i="0">
                <a:solidFill>
                  <a:srgbClr val="1F1F1F"/>
                </a:solidFill>
                <a:effectLst/>
                <a:latin typeface="Google Sans"/>
              </a:rPr>
              <a:t> Distributing data across multiple servers allows for handling massive datasets.</a:t>
            </a:r>
          </a:p>
          <a:p>
            <a:pPr algn="l">
              <a:buFont typeface="Arial" panose="020B0604020202020204" pitchFamily="34" charset="0"/>
              <a:buChar char="•"/>
            </a:pPr>
            <a:r>
              <a:rPr lang="en-US" sz="1800" b="1" i="0">
                <a:solidFill>
                  <a:srgbClr val="1F1F1F"/>
                </a:solidFill>
                <a:effectLst/>
                <a:latin typeface="Google Sans"/>
              </a:rPr>
              <a:t>Improved Availability:</a:t>
            </a:r>
            <a:r>
              <a:rPr lang="en-US" sz="1800" b="0" i="0">
                <a:solidFill>
                  <a:srgbClr val="1F1F1F"/>
                </a:solidFill>
                <a:effectLst/>
                <a:latin typeface="Google Sans"/>
              </a:rPr>
              <a:t> If one server fails, others can pick up the slack, minimizing downtime.</a:t>
            </a:r>
          </a:p>
          <a:p>
            <a:pPr marL="0" indent="0" algn="l">
              <a:buNone/>
            </a:pPr>
            <a:r>
              <a:rPr lang="en-US" sz="1800">
                <a:solidFill>
                  <a:srgbClr val="1F1F1F"/>
                </a:solidFill>
                <a:latin typeface="Google Sans"/>
              </a:rPr>
              <a:t>Limitations:</a:t>
            </a:r>
          </a:p>
          <a:p>
            <a:pPr>
              <a:buFont typeface="Arial" panose="020B0604020202020204" pitchFamily="34" charset="0"/>
              <a:buChar char="•"/>
            </a:pPr>
            <a:r>
              <a:rPr lang="en-US" sz="1800" b="1" i="0">
                <a:solidFill>
                  <a:srgbClr val="1F1F1F"/>
                </a:solidFill>
                <a:effectLst/>
                <a:latin typeface="Google Sans"/>
              </a:rPr>
              <a:t>Complexity:</a:t>
            </a:r>
            <a:r>
              <a:rPr lang="en-US" sz="1800" b="0" i="0">
                <a:solidFill>
                  <a:srgbClr val="1F1F1F"/>
                </a:solidFill>
                <a:effectLst/>
                <a:latin typeface="Google Sans"/>
              </a:rPr>
              <a:t> Distributed databases are the most complex to design, implement, and maintain due to data synchronization and query processing across multiple locations.</a:t>
            </a:r>
          </a:p>
          <a:p>
            <a:pPr marL="0" indent="0" algn="l">
              <a:buNone/>
            </a:pPr>
            <a:endParaRPr lang="en-US" sz="1800" b="0" i="0">
              <a:solidFill>
                <a:srgbClr val="1F1F1F"/>
              </a:solidFill>
              <a:effectLst/>
              <a:latin typeface="Google Sans"/>
            </a:endParaRPr>
          </a:p>
          <a:p>
            <a:pPr marL="205740" lvl="1" indent="0">
              <a:lnSpc>
                <a:spcPct val="100000"/>
              </a:lnSpc>
              <a:spcAft>
                <a:spcPts val="300"/>
              </a:spcAft>
              <a:buNone/>
            </a:pPr>
            <a:endParaRPr lang="en-US" sz="1800" b="1">
              <a:solidFill>
                <a:srgbClr val="1F1F1F"/>
              </a:solidFill>
              <a:latin typeface="Google Sans"/>
            </a:endParaRPr>
          </a:p>
        </p:txBody>
      </p:sp>
    </p:spTree>
    <p:extLst>
      <p:ext uri="{BB962C8B-B14F-4D97-AF65-F5344CB8AC3E}">
        <p14:creationId xmlns:p14="http://schemas.microsoft.com/office/powerpoint/2010/main" val="3285089664"/>
      </p:ext>
    </p:extLst>
  </p:cSld>
  <p:clrMapOvr>
    <a:masterClrMapping/>
  </p:clrMapOvr>
  <p:transition spd="slow">
    <p:cut/>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system architectures</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802386" y="819150"/>
            <a:ext cx="7543800" cy="3810000"/>
          </a:xfrm>
        </p:spPr>
        <p:txBody>
          <a:bodyPr>
            <a:noAutofit/>
          </a:bodyPr>
          <a:lstStyle/>
          <a:p>
            <a:pPr marL="205740" lvl="1" indent="0">
              <a:lnSpc>
                <a:spcPct val="100000"/>
              </a:lnSpc>
              <a:spcAft>
                <a:spcPts val="300"/>
              </a:spcAft>
              <a:buNone/>
            </a:pPr>
            <a:r>
              <a:rPr lang="en-US" sz="1800" b="1">
                <a:solidFill>
                  <a:srgbClr val="1F1F1F"/>
                </a:solidFill>
                <a:latin typeface="Google Sans"/>
              </a:rPr>
              <a:t>Distributed Databases</a:t>
            </a:r>
          </a:p>
          <a:p>
            <a:pPr marL="205740" lvl="1" indent="0">
              <a:lnSpc>
                <a:spcPct val="100000"/>
              </a:lnSpc>
              <a:spcAft>
                <a:spcPts val="300"/>
              </a:spcAft>
              <a:buNone/>
            </a:pPr>
            <a:endParaRPr lang="en-US" sz="1800" b="1">
              <a:solidFill>
                <a:srgbClr val="1F1F1F"/>
              </a:solidFill>
              <a:latin typeface="Google Sans"/>
            </a:endParaRPr>
          </a:p>
        </p:txBody>
      </p:sp>
      <p:sp>
        <p:nvSpPr>
          <p:cNvPr id="4" name="Line 52">
            <a:extLst>
              <a:ext uri="{FF2B5EF4-FFF2-40B4-BE49-F238E27FC236}">
                <a16:creationId xmlns:a16="http://schemas.microsoft.com/office/drawing/2014/main" id="{B1F10B2D-C5B7-FE52-A61E-E05049F1B3DE}"/>
              </a:ext>
            </a:extLst>
          </p:cNvPr>
          <p:cNvSpPr>
            <a:spLocks noChangeShapeType="1"/>
          </p:cNvSpPr>
          <p:nvPr/>
        </p:nvSpPr>
        <p:spPr bwMode="auto">
          <a:xfrm flipH="1">
            <a:off x="4495800" y="1809750"/>
            <a:ext cx="57150" cy="66357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5" name="Line 53">
            <a:extLst>
              <a:ext uri="{FF2B5EF4-FFF2-40B4-BE49-F238E27FC236}">
                <a16:creationId xmlns:a16="http://schemas.microsoft.com/office/drawing/2014/main" id="{0C0AEE13-7EF5-FA09-DB6B-2A0AFB9896FD}"/>
              </a:ext>
            </a:extLst>
          </p:cNvPr>
          <p:cNvSpPr>
            <a:spLocks noChangeShapeType="1"/>
          </p:cNvSpPr>
          <p:nvPr/>
        </p:nvSpPr>
        <p:spPr bwMode="auto">
          <a:xfrm flipH="1">
            <a:off x="3429000" y="3260725"/>
            <a:ext cx="533400" cy="60642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6" name="Line 54">
            <a:extLst>
              <a:ext uri="{FF2B5EF4-FFF2-40B4-BE49-F238E27FC236}">
                <a16:creationId xmlns:a16="http://schemas.microsoft.com/office/drawing/2014/main" id="{D3AC9FF1-654A-A7CA-7878-7518A6D5E1F3}"/>
              </a:ext>
            </a:extLst>
          </p:cNvPr>
          <p:cNvSpPr>
            <a:spLocks noChangeShapeType="1"/>
          </p:cNvSpPr>
          <p:nvPr/>
        </p:nvSpPr>
        <p:spPr bwMode="auto">
          <a:xfrm flipH="1" flipV="1">
            <a:off x="2832100" y="2336800"/>
            <a:ext cx="596900" cy="15875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7" name="Line 55">
            <a:extLst>
              <a:ext uri="{FF2B5EF4-FFF2-40B4-BE49-F238E27FC236}">
                <a16:creationId xmlns:a16="http://schemas.microsoft.com/office/drawing/2014/main" id="{4C1DA6A8-E2EC-1009-086E-122DC8C4BBFC}"/>
              </a:ext>
            </a:extLst>
          </p:cNvPr>
          <p:cNvSpPr>
            <a:spLocks noChangeShapeType="1"/>
          </p:cNvSpPr>
          <p:nvPr/>
        </p:nvSpPr>
        <p:spPr bwMode="auto">
          <a:xfrm flipV="1">
            <a:off x="5562600" y="1997075"/>
            <a:ext cx="641350" cy="422275"/>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8" name="Line 56">
            <a:extLst>
              <a:ext uri="{FF2B5EF4-FFF2-40B4-BE49-F238E27FC236}">
                <a16:creationId xmlns:a16="http://schemas.microsoft.com/office/drawing/2014/main" id="{B496EA6B-E366-9603-BB7C-26D17F13F5DA}"/>
              </a:ext>
            </a:extLst>
          </p:cNvPr>
          <p:cNvSpPr>
            <a:spLocks noChangeShapeType="1"/>
          </p:cNvSpPr>
          <p:nvPr/>
        </p:nvSpPr>
        <p:spPr bwMode="auto">
          <a:xfrm>
            <a:off x="5181601" y="3260724"/>
            <a:ext cx="342899" cy="530226"/>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9" name="Line 57">
            <a:extLst>
              <a:ext uri="{FF2B5EF4-FFF2-40B4-BE49-F238E27FC236}">
                <a16:creationId xmlns:a16="http://schemas.microsoft.com/office/drawing/2014/main" id="{9D341319-981D-348F-BE94-9490E24BF75C}"/>
              </a:ext>
            </a:extLst>
          </p:cNvPr>
          <p:cNvSpPr>
            <a:spLocks noChangeShapeType="1"/>
          </p:cNvSpPr>
          <p:nvPr/>
        </p:nvSpPr>
        <p:spPr bwMode="auto">
          <a:xfrm>
            <a:off x="2514600" y="4150839"/>
            <a:ext cx="317500" cy="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10" name="Line 58">
            <a:extLst>
              <a:ext uri="{FF2B5EF4-FFF2-40B4-BE49-F238E27FC236}">
                <a16:creationId xmlns:a16="http://schemas.microsoft.com/office/drawing/2014/main" id="{6473E998-45B5-FAE1-F7B5-6AC6DDBD762D}"/>
              </a:ext>
            </a:extLst>
          </p:cNvPr>
          <p:cNvSpPr>
            <a:spLocks noChangeShapeType="1"/>
          </p:cNvSpPr>
          <p:nvPr/>
        </p:nvSpPr>
        <p:spPr bwMode="auto">
          <a:xfrm>
            <a:off x="2286000" y="1733550"/>
            <a:ext cx="0" cy="304800"/>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11" name="Oval 59">
            <a:extLst>
              <a:ext uri="{FF2B5EF4-FFF2-40B4-BE49-F238E27FC236}">
                <a16:creationId xmlns:a16="http://schemas.microsoft.com/office/drawing/2014/main" id="{E3E13999-F1BE-A870-B8ED-6EE8DD6BEE37}"/>
              </a:ext>
            </a:extLst>
          </p:cNvPr>
          <p:cNvSpPr>
            <a:spLocks noChangeArrowheads="1"/>
          </p:cNvSpPr>
          <p:nvPr/>
        </p:nvSpPr>
        <p:spPr bwMode="auto">
          <a:xfrm>
            <a:off x="5524500" y="2381250"/>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12" name="Oval 60">
            <a:extLst>
              <a:ext uri="{FF2B5EF4-FFF2-40B4-BE49-F238E27FC236}">
                <a16:creationId xmlns:a16="http://schemas.microsoft.com/office/drawing/2014/main" id="{2326A61F-5637-0911-79BF-260E6A075261}"/>
              </a:ext>
            </a:extLst>
          </p:cNvPr>
          <p:cNvSpPr>
            <a:spLocks noChangeArrowheads="1"/>
          </p:cNvSpPr>
          <p:nvPr/>
        </p:nvSpPr>
        <p:spPr bwMode="auto">
          <a:xfrm>
            <a:off x="3435350" y="2495550"/>
            <a:ext cx="38100" cy="38100"/>
          </a:xfrm>
          <a:prstGeom prst="ellipse">
            <a:avLst/>
          </a:prstGeom>
          <a:solidFill>
            <a:srgbClr val="000000"/>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13" name="Rectangle 61">
            <a:extLst>
              <a:ext uri="{FF2B5EF4-FFF2-40B4-BE49-F238E27FC236}">
                <a16:creationId xmlns:a16="http://schemas.microsoft.com/office/drawing/2014/main" id="{AC02B9F5-EDBA-12C6-AF8C-6756AAF6ABE9}"/>
              </a:ext>
            </a:extLst>
          </p:cNvPr>
          <p:cNvSpPr>
            <a:spLocks noChangeArrowheads="1"/>
          </p:cNvSpPr>
          <p:nvPr/>
        </p:nvSpPr>
        <p:spPr bwMode="auto">
          <a:xfrm>
            <a:off x="1860550" y="1990723"/>
            <a:ext cx="990600" cy="455845"/>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5</a:t>
            </a:r>
          </a:p>
        </p:txBody>
      </p:sp>
      <p:sp>
        <p:nvSpPr>
          <p:cNvPr id="14" name="Rectangle 62">
            <a:extLst>
              <a:ext uri="{FF2B5EF4-FFF2-40B4-BE49-F238E27FC236}">
                <a16:creationId xmlns:a16="http://schemas.microsoft.com/office/drawing/2014/main" id="{A177D361-B03E-8495-2880-AE0ADE943B7F}"/>
              </a:ext>
            </a:extLst>
          </p:cNvPr>
          <p:cNvSpPr>
            <a:spLocks noChangeArrowheads="1"/>
          </p:cNvSpPr>
          <p:nvPr/>
        </p:nvSpPr>
        <p:spPr bwMode="auto">
          <a:xfrm>
            <a:off x="4044950" y="1355724"/>
            <a:ext cx="984250" cy="454026"/>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1</a:t>
            </a:r>
          </a:p>
        </p:txBody>
      </p:sp>
      <p:sp>
        <p:nvSpPr>
          <p:cNvPr id="15" name="Rectangle 63">
            <a:extLst>
              <a:ext uri="{FF2B5EF4-FFF2-40B4-BE49-F238E27FC236}">
                <a16:creationId xmlns:a16="http://schemas.microsoft.com/office/drawing/2014/main" id="{35F6FF6A-C4C2-B357-C6E6-6245809453EB}"/>
              </a:ext>
            </a:extLst>
          </p:cNvPr>
          <p:cNvSpPr>
            <a:spLocks noChangeArrowheads="1"/>
          </p:cNvSpPr>
          <p:nvPr/>
        </p:nvSpPr>
        <p:spPr bwMode="auto">
          <a:xfrm>
            <a:off x="5749504" y="1571626"/>
            <a:ext cx="956096" cy="466724"/>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2</a:t>
            </a:r>
          </a:p>
        </p:txBody>
      </p:sp>
      <p:sp>
        <p:nvSpPr>
          <p:cNvPr id="16" name="Line 64">
            <a:extLst>
              <a:ext uri="{FF2B5EF4-FFF2-40B4-BE49-F238E27FC236}">
                <a16:creationId xmlns:a16="http://schemas.microsoft.com/office/drawing/2014/main" id="{ECEF786B-08A0-431E-C8AC-D5318F89A424}"/>
              </a:ext>
            </a:extLst>
          </p:cNvPr>
          <p:cNvSpPr>
            <a:spLocks noChangeShapeType="1"/>
          </p:cNvSpPr>
          <p:nvPr/>
        </p:nvSpPr>
        <p:spPr bwMode="auto">
          <a:xfrm flipV="1">
            <a:off x="6705600" y="1276350"/>
            <a:ext cx="711200" cy="34290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sp>
        <p:nvSpPr>
          <p:cNvPr id="17" name="Rectangle 65">
            <a:extLst>
              <a:ext uri="{FF2B5EF4-FFF2-40B4-BE49-F238E27FC236}">
                <a16:creationId xmlns:a16="http://schemas.microsoft.com/office/drawing/2014/main" id="{45151AA9-EBA2-51FB-6578-7D02A7D54502}"/>
              </a:ext>
            </a:extLst>
          </p:cNvPr>
          <p:cNvSpPr>
            <a:spLocks noChangeArrowheads="1"/>
          </p:cNvSpPr>
          <p:nvPr/>
        </p:nvSpPr>
        <p:spPr bwMode="auto">
          <a:xfrm>
            <a:off x="4974680" y="3803650"/>
            <a:ext cx="967582" cy="431799"/>
          </a:xfrm>
          <a:prstGeom prst="rect">
            <a:avLst/>
          </a:prstGeom>
          <a:solidFill>
            <a:schemeClr val="bg1">
              <a:lumMod val="75000"/>
            </a:schemeClr>
          </a:solidFill>
          <a:ln w="12700">
            <a:solidFill>
              <a:schemeClr val="bg1">
                <a:lumMod val="75000"/>
              </a:schemeClr>
            </a:solidFill>
            <a:miter lim="800000"/>
            <a:headEnd/>
            <a:tailEnd/>
          </a:ln>
          <a:effectLst/>
        </p:spPr>
        <p:txBody>
          <a:bodyPr wrap="none" lIns="90486" tIns="44449" rIns="90486" bIns="44449" anchor="ctr"/>
          <a:lstStyle/>
          <a:p>
            <a:pPr algn="ctr"/>
            <a:r>
              <a:rPr lang="en-US" sz="1969" b="1" dirty="0">
                <a:latin typeface="Book Antiqua"/>
              </a:rPr>
              <a:t>Site 3</a:t>
            </a:r>
          </a:p>
        </p:txBody>
      </p:sp>
      <p:sp>
        <p:nvSpPr>
          <p:cNvPr id="18" name="Rectangle 66">
            <a:extLst>
              <a:ext uri="{FF2B5EF4-FFF2-40B4-BE49-F238E27FC236}">
                <a16:creationId xmlns:a16="http://schemas.microsoft.com/office/drawing/2014/main" id="{E72E40CD-A1F5-DEF7-D14A-EA7CBC3F6D10}"/>
              </a:ext>
            </a:extLst>
          </p:cNvPr>
          <p:cNvSpPr>
            <a:spLocks noChangeArrowheads="1"/>
          </p:cNvSpPr>
          <p:nvPr/>
        </p:nvSpPr>
        <p:spPr bwMode="auto">
          <a:xfrm>
            <a:off x="2841121" y="3867827"/>
            <a:ext cx="962917" cy="455845"/>
          </a:xfrm>
          <a:prstGeom prst="rect">
            <a:avLst/>
          </a:prstGeom>
          <a:solidFill>
            <a:schemeClr val="bg1">
              <a:lumMod val="75000"/>
            </a:schemeClr>
          </a:solidFill>
          <a:ln w="12700">
            <a:solidFill>
              <a:schemeClr val="bg1">
                <a:lumMod val="50000"/>
              </a:schemeClr>
            </a:solidFill>
            <a:miter lim="800000"/>
            <a:headEnd/>
            <a:tailEnd/>
          </a:ln>
          <a:effectLst/>
        </p:spPr>
        <p:txBody>
          <a:bodyPr wrap="none" lIns="90486" tIns="44449" rIns="90486" bIns="44449" anchor="ctr"/>
          <a:lstStyle/>
          <a:p>
            <a:pPr algn="ctr"/>
            <a:r>
              <a:rPr lang="en-US" sz="1969" b="1" dirty="0">
                <a:latin typeface="Book Antiqua"/>
              </a:rPr>
              <a:t>Site 4</a:t>
            </a:r>
          </a:p>
        </p:txBody>
      </p:sp>
      <p:grpSp>
        <p:nvGrpSpPr>
          <p:cNvPr id="19" name="Group 67">
            <a:extLst>
              <a:ext uri="{FF2B5EF4-FFF2-40B4-BE49-F238E27FC236}">
                <a16:creationId xmlns:a16="http://schemas.microsoft.com/office/drawing/2014/main" id="{7A7E5E2F-44EF-7BD5-45B1-266BFB109BC9}"/>
              </a:ext>
            </a:extLst>
          </p:cNvPr>
          <p:cNvGrpSpPr>
            <a:grpSpLocks/>
          </p:cNvGrpSpPr>
          <p:nvPr/>
        </p:nvGrpSpPr>
        <p:grpSpPr bwMode="auto">
          <a:xfrm>
            <a:off x="2133600" y="1268349"/>
            <a:ext cx="381000" cy="465201"/>
            <a:chOff x="1062" y="1236"/>
            <a:chExt cx="306" cy="342"/>
          </a:xfrm>
        </p:grpSpPr>
        <p:sp>
          <p:nvSpPr>
            <p:cNvPr id="20" name="Rectangle 68">
              <a:extLst>
                <a:ext uri="{FF2B5EF4-FFF2-40B4-BE49-F238E27FC236}">
                  <a16:creationId xmlns:a16="http://schemas.microsoft.com/office/drawing/2014/main" id="{CD63CC0E-79B9-43E7-209A-221E79186E52}"/>
                </a:ext>
              </a:extLst>
            </p:cNvPr>
            <p:cNvSpPr>
              <a:spLocks noChangeArrowheads="1"/>
            </p:cNvSpPr>
            <p:nvPr/>
          </p:nvSpPr>
          <p:spPr bwMode="auto">
            <a:xfrm>
              <a:off x="1062" y="1260"/>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21" name="Oval 69">
              <a:extLst>
                <a:ext uri="{FF2B5EF4-FFF2-40B4-BE49-F238E27FC236}">
                  <a16:creationId xmlns:a16="http://schemas.microsoft.com/office/drawing/2014/main" id="{C468A402-EFB7-AA0F-2FA8-304537B5B045}"/>
                </a:ext>
              </a:extLst>
            </p:cNvPr>
            <p:cNvSpPr>
              <a:spLocks noChangeArrowheads="1"/>
            </p:cNvSpPr>
            <p:nvPr/>
          </p:nvSpPr>
          <p:spPr bwMode="auto">
            <a:xfrm>
              <a:off x="1062" y="1236"/>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22" name="Oval 70">
              <a:extLst>
                <a:ext uri="{FF2B5EF4-FFF2-40B4-BE49-F238E27FC236}">
                  <a16:creationId xmlns:a16="http://schemas.microsoft.com/office/drawing/2014/main" id="{A25BD3D3-2553-DBD9-903F-9D958CB04DF2}"/>
                </a:ext>
              </a:extLst>
            </p:cNvPr>
            <p:cNvSpPr>
              <a:spLocks noChangeArrowheads="1"/>
            </p:cNvSpPr>
            <p:nvPr/>
          </p:nvSpPr>
          <p:spPr bwMode="auto">
            <a:xfrm>
              <a:off x="1064" y="1538"/>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grpSp>
      <p:grpSp>
        <p:nvGrpSpPr>
          <p:cNvPr id="23" name="Group 71">
            <a:extLst>
              <a:ext uri="{FF2B5EF4-FFF2-40B4-BE49-F238E27FC236}">
                <a16:creationId xmlns:a16="http://schemas.microsoft.com/office/drawing/2014/main" id="{6C5AFC10-91C7-FA01-1906-ABC0282EAC09}"/>
              </a:ext>
            </a:extLst>
          </p:cNvPr>
          <p:cNvGrpSpPr>
            <a:grpSpLocks/>
          </p:cNvGrpSpPr>
          <p:nvPr/>
        </p:nvGrpSpPr>
        <p:grpSpPr bwMode="auto">
          <a:xfrm>
            <a:off x="6400800" y="3790950"/>
            <a:ext cx="409575" cy="479425"/>
            <a:chOff x="4254" y="3260"/>
            <a:chExt cx="306" cy="342"/>
          </a:xfrm>
        </p:grpSpPr>
        <p:sp>
          <p:nvSpPr>
            <p:cNvPr id="24" name="Rectangle 72">
              <a:extLst>
                <a:ext uri="{FF2B5EF4-FFF2-40B4-BE49-F238E27FC236}">
                  <a16:creationId xmlns:a16="http://schemas.microsoft.com/office/drawing/2014/main" id="{45FA003C-0B97-9DB9-8609-F72EC3A05822}"/>
                </a:ext>
              </a:extLst>
            </p:cNvPr>
            <p:cNvSpPr>
              <a:spLocks noChangeArrowheads="1"/>
            </p:cNvSpPr>
            <p:nvPr/>
          </p:nvSpPr>
          <p:spPr bwMode="auto">
            <a:xfrm>
              <a:off x="4254" y="3284"/>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25" name="Oval 73">
              <a:extLst>
                <a:ext uri="{FF2B5EF4-FFF2-40B4-BE49-F238E27FC236}">
                  <a16:creationId xmlns:a16="http://schemas.microsoft.com/office/drawing/2014/main" id="{BEE10F5D-BFA9-221B-25A5-4A6B717F9ABF}"/>
                </a:ext>
              </a:extLst>
            </p:cNvPr>
            <p:cNvSpPr>
              <a:spLocks noChangeArrowheads="1"/>
            </p:cNvSpPr>
            <p:nvPr/>
          </p:nvSpPr>
          <p:spPr bwMode="auto">
            <a:xfrm>
              <a:off x="4254" y="3260"/>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26" name="Oval 74">
              <a:extLst>
                <a:ext uri="{FF2B5EF4-FFF2-40B4-BE49-F238E27FC236}">
                  <a16:creationId xmlns:a16="http://schemas.microsoft.com/office/drawing/2014/main" id="{5BA95763-BA76-D9DA-B226-1FF0C55249BC}"/>
                </a:ext>
              </a:extLst>
            </p:cNvPr>
            <p:cNvSpPr>
              <a:spLocks noChangeArrowheads="1"/>
            </p:cNvSpPr>
            <p:nvPr/>
          </p:nvSpPr>
          <p:spPr bwMode="auto">
            <a:xfrm>
              <a:off x="4256" y="3562"/>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grpSp>
      <p:grpSp>
        <p:nvGrpSpPr>
          <p:cNvPr id="27" name="Group 75">
            <a:extLst>
              <a:ext uri="{FF2B5EF4-FFF2-40B4-BE49-F238E27FC236}">
                <a16:creationId xmlns:a16="http://schemas.microsoft.com/office/drawing/2014/main" id="{F19BDD6C-41F8-E32C-566A-4B3F86247B87}"/>
              </a:ext>
            </a:extLst>
          </p:cNvPr>
          <p:cNvGrpSpPr>
            <a:grpSpLocks/>
          </p:cNvGrpSpPr>
          <p:nvPr/>
        </p:nvGrpSpPr>
        <p:grpSpPr bwMode="auto">
          <a:xfrm>
            <a:off x="7543800" y="895350"/>
            <a:ext cx="378510" cy="466725"/>
            <a:chOff x="4662" y="1140"/>
            <a:chExt cx="306" cy="342"/>
          </a:xfrm>
        </p:grpSpPr>
        <p:sp>
          <p:nvSpPr>
            <p:cNvPr id="28" name="Rectangle 76">
              <a:extLst>
                <a:ext uri="{FF2B5EF4-FFF2-40B4-BE49-F238E27FC236}">
                  <a16:creationId xmlns:a16="http://schemas.microsoft.com/office/drawing/2014/main" id="{14485373-1822-0FE5-C048-22E78FF818DC}"/>
                </a:ext>
              </a:extLst>
            </p:cNvPr>
            <p:cNvSpPr>
              <a:spLocks noChangeArrowheads="1"/>
            </p:cNvSpPr>
            <p:nvPr/>
          </p:nvSpPr>
          <p:spPr bwMode="auto">
            <a:xfrm>
              <a:off x="4662" y="1164"/>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29" name="Oval 77">
              <a:extLst>
                <a:ext uri="{FF2B5EF4-FFF2-40B4-BE49-F238E27FC236}">
                  <a16:creationId xmlns:a16="http://schemas.microsoft.com/office/drawing/2014/main" id="{BC125DEA-F66E-6249-13C2-6407F3D07D7D}"/>
                </a:ext>
              </a:extLst>
            </p:cNvPr>
            <p:cNvSpPr>
              <a:spLocks noChangeArrowheads="1"/>
            </p:cNvSpPr>
            <p:nvPr/>
          </p:nvSpPr>
          <p:spPr bwMode="auto">
            <a:xfrm>
              <a:off x="4662" y="1140"/>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30" name="Oval 78">
              <a:extLst>
                <a:ext uri="{FF2B5EF4-FFF2-40B4-BE49-F238E27FC236}">
                  <a16:creationId xmlns:a16="http://schemas.microsoft.com/office/drawing/2014/main" id="{6C0781C6-C0AC-29BB-2983-EF3EE02DBA43}"/>
                </a:ext>
              </a:extLst>
            </p:cNvPr>
            <p:cNvSpPr>
              <a:spLocks noChangeArrowheads="1"/>
            </p:cNvSpPr>
            <p:nvPr/>
          </p:nvSpPr>
          <p:spPr bwMode="auto">
            <a:xfrm>
              <a:off x="4664" y="1442"/>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grpSp>
      <p:grpSp>
        <p:nvGrpSpPr>
          <p:cNvPr id="31" name="Group 79">
            <a:extLst>
              <a:ext uri="{FF2B5EF4-FFF2-40B4-BE49-F238E27FC236}">
                <a16:creationId xmlns:a16="http://schemas.microsoft.com/office/drawing/2014/main" id="{EB3D5B86-EBF0-99BE-14C9-3B500DA730A1}"/>
              </a:ext>
            </a:extLst>
          </p:cNvPr>
          <p:cNvGrpSpPr>
            <a:grpSpLocks/>
          </p:cNvGrpSpPr>
          <p:nvPr/>
        </p:nvGrpSpPr>
        <p:grpSpPr bwMode="auto">
          <a:xfrm>
            <a:off x="7391400" y="1009650"/>
            <a:ext cx="381000" cy="466725"/>
            <a:chOff x="4590" y="1212"/>
            <a:chExt cx="306" cy="342"/>
          </a:xfrm>
        </p:grpSpPr>
        <p:sp>
          <p:nvSpPr>
            <p:cNvPr id="32" name="Rectangle 80">
              <a:extLst>
                <a:ext uri="{FF2B5EF4-FFF2-40B4-BE49-F238E27FC236}">
                  <a16:creationId xmlns:a16="http://schemas.microsoft.com/office/drawing/2014/main" id="{35B69190-DBE6-E42D-3234-28EA06A8DED5}"/>
                </a:ext>
              </a:extLst>
            </p:cNvPr>
            <p:cNvSpPr>
              <a:spLocks noChangeArrowheads="1"/>
            </p:cNvSpPr>
            <p:nvPr/>
          </p:nvSpPr>
          <p:spPr bwMode="auto">
            <a:xfrm>
              <a:off x="4590" y="1236"/>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33" name="Oval 81">
              <a:extLst>
                <a:ext uri="{FF2B5EF4-FFF2-40B4-BE49-F238E27FC236}">
                  <a16:creationId xmlns:a16="http://schemas.microsoft.com/office/drawing/2014/main" id="{2C3832E5-7A02-A11B-BBA1-3CB52B3E7D2A}"/>
                </a:ext>
              </a:extLst>
            </p:cNvPr>
            <p:cNvSpPr>
              <a:spLocks noChangeArrowheads="1"/>
            </p:cNvSpPr>
            <p:nvPr/>
          </p:nvSpPr>
          <p:spPr bwMode="auto">
            <a:xfrm>
              <a:off x="4590" y="1212"/>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34" name="Oval 82">
              <a:extLst>
                <a:ext uri="{FF2B5EF4-FFF2-40B4-BE49-F238E27FC236}">
                  <a16:creationId xmlns:a16="http://schemas.microsoft.com/office/drawing/2014/main" id="{8985A050-C5A4-505F-25BD-2503A0243F5F}"/>
                </a:ext>
              </a:extLst>
            </p:cNvPr>
            <p:cNvSpPr>
              <a:spLocks noChangeArrowheads="1"/>
            </p:cNvSpPr>
            <p:nvPr/>
          </p:nvSpPr>
          <p:spPr bwMode="auto">
            <a:xfrm>
              <a:off x="4592" y="1514"/>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grpSp>
      <p:sp>
        <p:nvSpPr>
          <p:cNvPr id="35" name="Line 83">
            <a:extLst>
              <a:ext uri="{FF2B5EF4-FFF2-40B4-BE49-F238E27FC236}">
                <a16:creationId xmlns:a16="http://schemas.microsoft.com/office/drawing/2014/main" id="{19E66028-E2E6-2B9D-B5DA-8F68D6E1EC2C}"/>
              </a:ext>
            </a:extLst>
          </p:cNvPr>
          <p:cNvSpPr>
            <a:spLocks noChangeShapeType="1"/>
          </p:cNvSpPr>
          <p:nvPr/>
        </p:nvSpPr>
        <p:spPr bwMode="auto">
          <a:xfrm>
            <a:off x="5943600" y="4019550"/>
            <a:ext cx="45720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1439" tIns="45719" rIns="91439" bIns="45719" anchor="ctr"/>
          <a:lstStyle/>
          <a:p>
            <a:endParaRPr lang="en-US" sz="1266" dirty="0">
              <a:latin typeface="Book Antiqua"/>
            </a:endParaRPr>
          </a:p>
        </p:txBody>
      </p:sp>
      <p:grpSp>
        <p:nvGrpSpPr>
          <p:cNvPr id="36" name="Group 84">
            <a:extLst>
              <a:ext uri="{FF2B5EF4-FFF2-40B4-BE49-F238E27FC236}">
                <a16:creationId xmlns:a16="http://schemas.microsoft.com/office/drawing/2014/main" id="{EBE6FEFA-992D-8138-4A47-0CD0774BCED9}"/>
              </a:ext>
            </a:extLst>
          </p:cNvPr>
          <p:cNvGrpSpPr>
            <a:grpSpLocks/>
          </p:cNvGrpSpPr>
          <p:nvPr/>
        </p:nvGrpSpPr>
        <p:grpSpPr bwMode="auto">
          <a:xfrm>
            <a:off x="1660525" y="3800475"/>
            <a:ext cx="415925" cy="533400"/>
            <a:chOff x="786" y="3152"/>
            <a:chExt cx="306" cy="342"/>
          </a:xfrm>
        </p:grpSpPr>
        <p:sp>
          <p:nvSpPr>
            <p:cNvPr id="37" name="Rectangle 85">
              <a:extLst>
                <a:ext uri="{FF2B5EF4-FFF2-40B4-BE49-F238E27FC236}">
                  <a16:creationId xmlns:a16="http://schemas.microsoft.com/office/drawing/2014/main" id="{CC00C3F0-1DCA-F5A5-9841-5FE748167E11}"/>
                </a:ext>
              </a:extLst>
            </p:cNvPr>
            <p:cNvSpPr>
              <a:spLocks noChangeArrowheads="1"/>
            </p:cNvSpPr>
            <p:nvPr/>
          </p:nvSpPr>
          <p:spPr bwMode="auto">
            <a:xfrm>
              <a:off x="786" y="3176"/>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38" name="Oval 86">
              <a:extLst>
                <a:ext uri="{FF2B5EF4-FFF2-40B4-BE49-F238E27FC236}">
                  <a16:creationId xmlns:a16="http://schemas.microsoft.com/office/drawing/2014/main" id="{4210AD7B-9E96-723C-DFCA-BEDF614C217E}"/>
                </a:ext>
              </a:extLst>
            </p:cNvPr>
            <p:cNvSpPr>
              <a:spLocks noChangeArrowheads="1"/>
            </p:cNvSpPr>
            <p:nvPr/>
          </p:nvSpPr>
          <p:spPr bwMode="auto">
            <a:xfrm>
              <a:off x="786" y="3152"/>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39" name="Oval 87">
              <a:extLst>
                <a:ext uri="{FF2B5EF4-FFF2-40B4-BE49-F238E27FC236}">
                  <a16:creationId xmlns:a16="http://schemas.microsoft.com/office/drawing/2014/main" id="{8F47D935-2A13-C484-CD9F-7F36F8346BFE}"/>
                </a:ext>
              </a:extLst>
            </p:cNvPr>
            <p:cNvSpPr>
              <a:spLocks noChangeArrowheads="1"/>
            </p:cNvSpPr>
            <p:nvPr/>
          </p:nvSpPr>
          <p:spPr bwMode="auto">
            <a:xfrm>
              <a:off x="788" y="3454"/>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grpSp>
      <p:grpSp>
        <p:nvGrpSpPr>
          <p:cNvPr id="40" name="Group 88">
            <a:extLst>
              <a:ext uri="{FF2B5EF4-FFF2-40B4-BE49-F238E27FC236}">
                <a16:creationId xmlns:a16="http://schemas.microsoft.com/office/drawing/2014/main" id="{D03BA23B-900B-BE9D-82FA-06E8E2E7DC81}"/>
              </a:ext>
            </a:extLst>
          </p:cNvPr>
          <p:cNvGrpSpPr>
            <a:grpSpLocks/>
          </p:cNvGrpSpPr>
          <p:nvPr/>
        </p:nvGrpSpPr>
        <p:grpSpPr bwMode="auto">
          <a:xfrm>
            <a:off x="1876426" y="3943351"/>
            <a:ext cx="422276" cy="479424"/>
            <a:chOff x="882" y="3248"/>
            <a:chExt cx="306" cy="342"/>
          </a:xfrm>
        </p:grpSpPr>
        <p:sp>
          <p:nvSpPr>
            <p:cNvPr id="41" name="Rectangle 89">
              <a:extLst>
                <a:ext uri="{FF2B5EF4-FFF2-40B4-BE49-F238E27FC236}">
                  <a16:creationId xmlns:a16="http://schemas.microsoft.com/office/drawing/2014/main" id="{66FB0D14-851E-531A-6B9F-22240710D499}"/>
                </a:ext>
              </a:extLst>
            </p:cNvPr>
            <p:cNvSpPr>
              <a:spLocks noChangeArrowheads="1"/>
            </p:cNvSpPr>
            <p:nvPr/>
          </p:nvSpPr>
          <p:spPr bwMode="auto">
            <a:xfrm>
              <a:off x="882" y="3272"/>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42" name="Oval 90">
              <a:extLst>
                <a:ext uri="{FF2B5EF4-FFF2-40B4-BE49-F238E27FC236}">
                  <a16:creationId xmlns:a16="http://schemas.microsoft.com/office/drawing/2014/main" id="{570D9F98-18A2-6979-807B-AFBBE092B4C6}"/>
                </a:ext>
              </a:extLst>
            </p:cNvPr>
            <p:cNvSpPr>
              <a:spLocks noChangeArrowheads="1"/>
            </p:cNvSpPr>
            <p:nvPr/>
          </p:nvSpPr>
          <p:spPr bwMode="auto">
            <a:xfrm>
              <a:off x="882" y="3248"/>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43" name="Oval 91">
              <a:extLst>
                <a:ext uri="{FF2B5EF4-FFF2-40B4-BE49-F238E27FC236}">
                  <a16:creationId xmlns:a16="http://schemas.microsoft.com/office/drawing/2014/main" id="{F0C462E2-A12B-5420-1E0C-D7F6FFE36CF6}"/>
                </a:ext>
              </a:extLst>
            </p:cNvPr>
            <p:cNvSpPr>
              <a:spLocks noChangeArrowheads="1"/>
            </p:cNvSpPr>
            <p:nvPr/>
          </p:nvSpPr>
          <p:spPr bwMode="auto">
            <a:xfrm>
              <a:off x="884" y="3550"/>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grpSp>
      <p:grpSp>
        <p:nvGrpSpPr>
          <p:cNvPr id="44" name="Group 92">
            <a:extLst>
              <a:ext uri="{FF2B5EF4-FFF2-40B4-BE49-F238E27FC236}">
                <a16:creationId xmlns:a16="http://schemas.microsoft.com/office/drawing/2014/main" id="{D54A05C4-A032-3C9D-F01B-3B40BDC00D41}"/>
              </a:ext>
            </a:extLst>
          </p:cNvPr>
          <p:cNvGrpSpPr>
            <a:grpSpLocks/>
          </p:cNvGrpSpPr>
          <p:nvPr/>
        </p:nvGrpSpPr>
        <p:grpSpPr bwMode="auto">
          <a:xfrm>
            <a:off x="2105025" y="4095750"/>
            <a:ext cx="422277" cy="471015"/>
            <a:chOff x="978" y="3344"/>
            <a:chExt cx="306" cy="342"/>
          </a:xfrm>
        </p:grpSpPr>
        <p:sp>
          <p:nvSpPr>
            <p:cNvPr id="45" name="Rectangle 93">
              <a:extLst>
                <a:ext uri="{FF2B5EF4-FFF2-40B4-BE49-F238E27FC236}">
                  <a16:creationId xmlns:a16="http://schemas.microsoft.com/office/drawing/2014/main" id="{F26CE489-6E51-568F-B4FF-CFD619FEA99B}"/>
                </a:ext>
              </a:extLst>
            </p:cNvPr>
            <p:cNvSpPr>
              <a:spLocks noChangeArrowheads="1"/>
            </p:cNvSpPr>
            <p:nvPr/>
          </p:nvSpPr>
          <p:spPr bwMode="auto">
            <a:xfrm>
              <a:off x="978" y="3368"/>
              <a:ext cx="306" cy="294"/>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46" name="Oval 94">
              <a:extLst>
                <a:ext uri="{FF2B5EF4-FFF2-40B4-BE49-F238E27FC236}">
                  <a16:creationId xmlns:a16="http://schemas.microsoft.com/office/drawing/2014/main" id="{5D03F81D-BBF0-478C-5511-E4E664B368A7}"/>
                </a:ext>
              </a:extLst>
            </p:cNvPr>
            <p:cNvSpPr>
              <a:spLocks noChangeArrowheads="1"/>
            </p:cNvSpPr>
            <p:nvPr/>
          </p:nvSpPr>
          <p:spPr bwMode="auto">
            <a:xfrm>
              <a:off x="978" y="3344"/>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sp>
          <p:nvSpPr>
            <p:cNvPr id="47" name="Oval 95">
              <a:extLst>
                <a:ext uri="{FF2B5EF4-FFF2-40B4-BE49-F238E27FC236}">
                  <a16:creationId xmlns:a16="http://schemas.microsoft.com/office/drawing/2014/main" id="{5A990EAE-7FE3-2FE5-416B-93050D268528}"/>
                </a:ext>
              </a:extLst>
            </p:cNvPr>
            <p:cNvSpPr>
              <a:spLocks noChangeArrowheads="1"/>
            </p:cNvSpPr>
            <p:nvPr/>
          </p:nvSpPr>
          <p:spPr bwMode="auto">
            <a:xfrm>
              <a:off x="980" y="3646"/>
              <a:ext cx="304" cy="40"/>
            </a:xfrm>
            <a:prstGeom prst="ellipse">
              <a:avLst/>
            </a:prstGeom>
            <a:solidFill>
              <a:schemeClr val="accent1"/>
            </a:solidFill>
            <a:ln w="12700">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266" dirty="0">
                <a:latin typeface="Book Antiqua"/>
              </a:endParaRPr>
            </a:p>
          </p:txBody>
        </p:sp>
      </p:grpSp>
      <p:grpSp>
        <p:nvGrpSpPr>
          <p:cNvPr id="48" name="Group 96">
            <a:extLst>
              <a:ext uri="{FF2B5EF4-FFF2-40B4-BE49-F238E27FC236}">
                <a16:creationId xmlns:a16="http://schemas.microsoft.com/office/drawing/2014/main" id="{D0C1ED7D-E6CC-0DF9-C077-57B0940093BD}"/>
              </a:ext>
            </a:extLst>
          </p:cNvPr>
          <p:cNvGrpSpPr>
            <a:grpSpLocks/>
          </p:cNvGrpSpPr>
          <p:nvPr/>
        </p:nvGrpSpPr>
        <p:grpSpPr bwMode="auto">
          <a:xfrm>
            <a:off x="2743200" y="2095376"/>
            <a:ext cx="3581400" cy="1162177"/>
            <a:chOff x="2006" y="1098"/>
            <a:chExt cx="1944" cy="712"/>
          </a:xfrm>
        </p:grpSpPr>
        <p:sp>
          <p:nvSpPr>
            <p:cNvPr id="49" name="Freeform 97">
              <a:extLst>
                <a:ext uri="{FF2B5EF4-FFF2-40B4-BE49-F238E27FC236}">
                  <a16:creationId xmlns:a16="http://schemas.microsoft.com/office/drawing/2014/main" id="{4E84BFDE-6AD0-EC4C-8769-F834026A38B8}"/>
                </a:ext>
              </a:extLst>
            </p:cNvPr>
            <p:cNvSpPr>
              <a:spLocks/>
            </p:cNvSpPr>
            <p:nvPr/>
          </p:nvSpPr>
          <p:spPr bwMode="auto">
            <a:xfrm>
              <a:off x="2006" y="1098"/>
              <a:ext cx="1944" cy="710"/>
            </a:xfrm>
            <a:custGeom>
              <a:avLst/>
              <a:gdLst>
                <a:gd name="T0" fmla="*/ 1914 w 3888"/>
                <a:gd name="T1" fmla="*/ 365 h 1420"/>
                <a:gd name="T2" fmla="*/ 1977 w 3888"/>
                <a:gd name="T3" fmla="*/ 165 h 1420"/>
                <a:gd name="T4" fmla="*/ 2230 w 3888"/>
                <a:gd name="T5" fmla="*/ 80 h 1420"/>
                <a:gd name="T6" fmla="*/ 2432 w 3888"/>
                <a:gd name="T7" fmla="*/ 84 h 1420"/>
                <a:gd name="T8" fmla="*/ 2511 w 3888"/>
                <a:gd name="T9" fmla="*/ 42 h 1420"/>
                <a:gd name="T10" fmla="*/ 2715 w 3888"/>
                <a:gd name="T11" fmla="*/ 2 h 1420"/>
                <a:gd name="T12" fmla="*/ 2930 w 3888"/>
                <a:gd name="T13" fmla="*/ 108 h 1420"/>
                <a:gd name="T14" fmla="*/ 3063 w 3888"/>
                <a:gd name="T15" fmla="*/ 321 h 1420"/>
                <a:gd name="T16" fmla="*/ 3061 w 3888"/>
                <a:gd name="T17" fmla="*/ 519 h 1420"/>
                <a:gd name="T18" fmla="*/ 3015 w 3888"/>
                <a:gd name="T19" fmla="*/ 616 h 1420"/>
                <a:gd name="T20" fmla="*/ 3059 w 3888"/>
                <a:gd name="T21" fmla="*/ 614 h 1420"/>
                <a:gd name="T22" fmla="*/ 3135 w 3888"/>
                <a:gd name="T23" fmla="*/ 633 h 1420"/>
                <a:gd name="T24" fmla="*/ 3213 w 3888"/>
                <a:gd name="T25" fmla="*/ 709 h 1420"/>
                <a:gd name="T26" fmla="*/ 3278 w 3888"/>
                <a:gd name="T27" fmla="*/ 688 h 1420"/>
                <a:gd name="T28" fmla="*/ 3394 w 3888"/>
                <a:gd name="T29" fmla="*/ 703 h 1420"/>
                <a:gd name="T30" fmla="*/ 3504 w 3888"/>
                <a:gd name="T31" fmla="*/ 810 h 1420"/>
                <a:gd name="T32" fmla="*/ 3574 w 3888"/>
                <a:gd name="T33" fmla="*/ 931 h 1420"/>
                <a:gd name="T34" fmla="*/ 3599 w 3888"/>
                <a:gd name="T35" fmla="*/ 996 h 1420"/>
                <a:gd name="T36" fmla="*/ 3650 w 3888"/>
                <a:gd name="T37" fmla="*/ 1023 h 1420"/>
                <a:gd name="T38" fmla="*/ 3833 w 3888"/>
                <a:gd name="T39" fmla="*/ 1102 h 1420"/>
                <a:gd name="T40" fmla="*/ 3877 w 3888"/>
                <a:gd name="T41" fmla="*/ 1173 h 1420"/>
                <a:gd name="T42" fmla="*/ 3743 w 3888"/>
                <a:gd name="T43" fmla="*/ 1222 h 1420"/>
                <a:gd name="T44" fmla="*/ 3544 w 3888"/>
                <a:gd name="T45" fmla="*/ 1249 h 1420"/>
                <a:gd name="T46" fmla="*/ 3403 w 3888"/>
                <a:gd name="T47" fmla="*/ 1268 h 1420"/>
                <a:gd name="T48" fmla="*/ 3356 w 3888"/>
                <a:gd name="T49" fmla="*/ 1292 h 1420"/>
                <a:gd name="T50" fmla="*/ 3219 w 3888"/>
                <a:gd name="T51" fmla="*/ 1355 h 1420"/>
                <a:gd name="T52" fmla="*/ 2964 w 3888"/>
                <a:gd name="T53" fmla="*/ 1405 h 1420"/>
                <a:gd name="T54" fmla="*/ 2703 w 3888"/>
                <a:gd name="T55" fmla="*/ 1420 h 1420"/>
                <a:gd name="T56" fmla="*/ 2559 w 3888"/>
                <a:gd name="T57" fmla="*/ 1393 h 1420"/>
                <a:gd name="T58" fmla="*/ 2519 w 3888"/>
                <a:gd name="T59" fmla="*/ 1365 h 1420"/>
                <a:gd name="T60" fmla="*/ 2411 w 3888"/>
                <a:gd name="T61" fmla="*/ 1374 h 1420"/>
                <a:gd name="T62" fmla="*/ 2226 w 3888"/>
                <a:gd name="T63" fmla="*/ 1372 h 1420"/>
                <a:gd name="T64" fmla="*/ 2066 w 3888"/>
                <a:gd name="T65" fmla="*/ 1334 h 1420"/>
                <a:gd name="T66" fmla="*/ 2004 w 3888"/>
                <a:gd name="T67" fmla="*/ 1317 h 1420"/>
                <a:gd name="T68" fmla="*/ 1804 w 3888"/>
                <a:gd name="T69" fmla="*/ 1367 h 1420"/>
                <a:gd name="T70" fmla="*/ 1542 w 3888"/>
                <a:gd name="T71" fmla="*/ 1399 h 1420"/>
                <a:gd name="T72" fmla="*/ 1384 w 3888"/>
                <a:gd name="T73" fmla="*/ 1368 h 1420"/>
                <a:gd name="T74" fmla="*/ 1302 w 3888"/>
                <a:gd name="T75" fmla="*/ 1361 h 1420"/>
                <a:gd name="T76" fmla="*/ 1023 w 3888"/>
                <a:gd name="T77" fmla="*/ 1382 h 1420"/>
                <a:gd name="T78" fmla="*/ 696 w 3888"/>
                <a:gd name="T79" fmla="*/ 1330 h 1420"/>
                <a:gd name="T80" fmla="*/ 488 w 3888"/>
                <a:gd name="T81" fmla="*/ 1232 h 1420"/>
                <a:gd name="T82" fmla="*/ 410 w 3888"/>
                <a:gd name="T83" fmla="*/ 1207 h 1420"/>
                <a:gd name="T84" fmla="*/ 161 w 3888"/>
                <a:gd name="T85" fmla="*/ 1165 h 1420"/>
                <a:gd name="T86" fmla="*/ 3 w 3888"/>
                <a:gd name="T87" fmla="*/ 1097 h 1420"/>
                <a:gd name="T88" fmla="*/ 55 w 3888"/>
                <a:gd name="T89" fmla="*/ 1013 h 1420"/>
                <a:gd name="T90" fmla="*/ 197 w 3888"/>
                <a:gd name="T91" fmla="*/ 945 h 1420"/>
                <a:gd name="T92" fmla="*/ 311 w 3888"/>
                <a:gd name="T93" fmla="*/ 910 h 1420"/>
                <a:gd name="T94" fmla="*/ 336 w 3888"/>
                <a:gd name="T95" fmla="*/ 884 h 1420"/>
                <a:gd name="T96" fmla="*/ 389 w 3888"/>
                <a:gd name="T97" fmla="*/ 779 h 1420"/>
                <a:gd name="T98" fmla="*/ 498 w 3888"/>
                <a:gd name="T99" fmla="*/ 720 h 1420"/>
                <a:gd name="T100" fmla="*/ 606 w 3888"/>
                <a:gd name="T101" fmla="*/ 741 h 1420"/>
                <a:gd name="T102" fmla="*/ 629 w 3888"/>
                <a:gd name="T103" fmla="*/ 724 h 1420"/>
                <a:gd name="T104" fmla="*/ 671 w 3888"/>
                <a:gd name="T105" fmla="*/ 595 h 1420"/>
                <a:gd name="T106" fmla="*/ 775 w 3888"/>
                <a:gd name="T107" fmla="*/ 498 h 1420"/>
                <a:gd name="T108" fmla="*/ 888 w 3888"/>
                <a:gd name="T109" fmla="*/ 481 h 1420"/>
                <a:gd name="T110" fmla="*/ 929 w 3888"/>
                <a:gd name="T111" fmla="*/ 456 h 1420"/>
                <a:gd name="T112" fmla="*/ 1089 w 3888"/>
                <a:gd name="T113" fmla="*/ 308 h 1420"/>
                <a:gd name="T114" fmla="*/ 1340 w 3888"/>
                <a:gd name="T115" fmla="*/ 203 h 1420"/>
                <a:gd name="T116" fmla="*/ 1599 w 3888"/>
                <a:gd name="T117" fmla="*/ 215 h 1420"/>
                <a:gd name="T118" fmla="*/ 1776 w 3888"/>
                <a:gd name="T119" fmla="*/ 308 h 1420"/>
                <a:gd name="T120" fmla="*/ 1844 w 3888"/>
                <a:gd name="T121" fmla="*/ 409 h 1420"/>
                <a:gd name="T122" fmla="*/ 1880 w 3888"/>
                <a:gd name="T123" fmla="*/ 481 h 1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88" h="1420">
                  <a:moveTo>
                    <a:pt x="1928" y="462"/>
                  </a:moveTo>
                  <a:lnTo>
                    <a:pt x="1928" y="460"/>
                  </a:lnTo>
                  <a:lnTo>
                    <a:pt x="1926" y="452"/>
                  </a:lnTo>
                  <a:lnTo>
                    <a:pt x="1922" y="439"/>
                  </a:lnTo>
                  <a:lnTo>
                    <a:pt x="1922" y="426"/>
                  </a:lnTo>
                  <a:lnTo>
                    <a:pt x="1918" y="407"/>
                  </a:lnTo>
                  <a:lnTo>
                    <a:pt x="1916" y="388"/>
                  </a:lnTo>
                  <a:lnTo>
                    <a:pt x="1914" y="365"/>
                  </a:lnTo>
                  <a:lnTo>
                    <a:pt x="1916" y="340"/>
                  </a:lnTo>
                  <a:lnTo>
                    <a:pt x="1916" y="316"/>
                  </a:lnTo>
                  <a:lnTo>
                    <a:pt x="1922" y="289"/>
                  </a:lnTo>
                  <a:lnTo>
                    <a:pt x="1926" y="262"/>
                  </a:lnTo>
                  <a:lnTo>
                    <a:pt x="1935" y="238"/>
                  </a:lnTo>
                  <a:lnTo>
                    <a:pt x="1947" y="211"/>
                  </a:lnTo>
                  <a:lnTo>
                    <a:pt x="1960" y="188"/>
                  </a:lnTo>
                  <a:lnTo>
                    <a:pt x="1977" y="165"/>
                  </a:lnTo>
                  <a:lnTo>
                    <a:pt x="2002" y="148"/>
                  </a:lnTo>
                  <a:lnTo>
                    <a:pt x="2027" y="131"/>
                  </a:lnTo>
                  <a:lnTo>
                    <a:pt x="2055" y="118"/>
                  </a:lnTo>
                  <a:lnTo>
                    <a:pt x="2087" y="106"/>
                  </a:lnTo>
                  <a:lnTo>
                    <a:pt x="2123" y="99"/>
                  </a:lnTo>
                  <a:lnTo>
                    <a:pt x="2158" y="89"/>
                  </a:lnTo>
                  <a:lnTo>
                    <a:pt x="2194" y="86"/>
                  </a:lnTo>
                  <a:lnTo>
                    <a:pt x="2230" y="80"/>
                  </a:lnTo>
                  <a:lnTo>
                    <a:pt x="2268" y="80"/>
                  </a:lnTo>
                  <a:lnTo>
                    <a:pt x="2300" y="78"/>
                  </a:lnTo>
                  <a:lnTo>
                    <a:pt x="2331" y="78"/>
                  </a:lnTo>
                  <a:lnTo>
                    <a:pt x="2359" y="80"/>
                  </a:lnTo>
                  <a:lnTo>
                    <a:pt x="2386" y="80"/>
                  </a:lnTo>
                  <a:lnTo>
                    <a:pt x="2407" y="80"/>
                  </a:lnTo>
                  <a:lnTo>
                    <a:pt x="2422" y="82"/>
                  </a:lnTo>
                  <a:lnTo>
                    <a:pt x="2432" y="84"/>
                  </a:lnTo>
                  <a:lnTo>
                    <a:pt x="2437" y="86"/>
                  </a:lnTo>
                  <a:lnTo>
                    <a:pt x="2437" y="82"/>
                  </a:lnTo>
                  <a:lnTo>
                    <a:pt x="2443" y="80"/>
                  </a:lnTo>
                  <a:lnTo>
                    <a:pt x="2451" y="74"/>
                  </a:lnTo>
                  <a:lnTo>
                    <a:pt x="2464" y="68"/>
                  </a:lnTo>
                  <a:lnTo>
                    <a:pt x="2475" y="59"/>
                  </a:lnTo>
                  <a:lnTo>
                    <a:pt x="2492" y="49"/>
                  </a:lnTo>
                  <a:lnTo>
                    <a:pt x="2511" y="42"/>
                  </a:lnTo>
                  <a:lnTo>
                    <a:pt x="2532" y="34"/>
                  </a:lnTo>
                  <a:lnTo>
                    <a:pt x="2553" y="25"/>
                  </a:lnTo>
                  <a:lnTo>
                    <a:pt x="2578" y="17"/>
                  </a:lnTo>
                  <a:lnTo>
                    <a:pt x="2603" y="10"/>
                  </a:lnTo>
                  <a:lnTo>
                    <a:pt x="2631" y="6"/>
                  </a:lnTo>
                  <a:lnTo>
                    <a:pt x="2658" y="0"/>
                  </a:lnTo>
                  <a:lnTo>
                    <a:pt x="2686" y="0"/>
                  </a:lnTo>
                  <a:lnTo>
                    <a:pt x="2715" y="2"/>
                  </a:lnTo>
                  <a:lnTo>
                    <a:pt x="2745" y="8"/>
                  </a:lnTo>
                  <a:lnTo>
                    <a:pt x="2772" y="11"/>
                  </a:lnTo>
                  <a:lnTo>
                    <a:pt x="2798" y="23"/>
                  </a:lnTo>
                  <a:lnTo>
                    <a:pt x="2827" y="34"/>
                  </a:lnTo>
                  <a:lnTo>
                    <a:pt x="2856" y="49"/>
                  </a:lnTo>
                  <a:lnTo>
                    <a:pt x="2880" y="67"/>
                  </a:lnTo>
                  <a:lnTo>
                    <a:pt x="2905" y="87"/>
                  </a:lnTo>
                  <a:lnTo>
                    <a:pt x="2930" y="108"/>
                  </a:lnTo>
                  <a:lnTo>
                    <a:pt x="2952" y="133"/>
                  </a:lnTo>
                  <a:lnTo>
                    <a:pt x="2973" y="156"/>
                  </a:lnTo>
                  <a:lnTo>
                    <a:pt x="2992" y="182"/>
                  </a:lnTo>
                  <a:lnTo>
                    <a:pt x="3010" y="207"/>
                  </a:lnTo>
                  <a:lnTo>
                    <a:pt x="3027" y="238"/>
                  </a:lnTo>
                  <a:lnTo>
                    <a:pt x="3040" y="264"/>
                  </a:lnTo>
                  <a:lnTo>
                    <a:pt x="3053" y="293"/>
                  </a:lnTo>
                  <a:lnTo>
                    <a:pt x="3063" y="321"/>
                  </a:lnTo>
                  <a:lnTo>
                    <a:pt x="3070" y="350"/>
                  </a:lnTo>
                  <a:lnTo>
                    <a:pt x="3074" y="376"/>
                  </a:lnTo>
                  <a:lnTo>
                    <a:pt x="3076" y="403"/>
                  </a:lnTo>
                  <a:lnTo>
                    <a:pt x="3076" y="428"/>
                  </a:lnTo>
                  <a:lnTo>
                    <a:pt x="3076" y="452"/>
                  </a:lnTo>
                  <a:lnTo>
                    <a:pt x="3070" y="473"/>
                  </a:lnTo>
                  <a:lnTo>
                    <a:pt x="3067" y="498"/>
                  </a:lnTo>
                  <a:lnTo>
                    <a:pt x="3061" y="519"/>
                  </a:lnTo>
                  <a:lnTo>
                    <a:pt x="3055" y="538"/>
                  </a:lnTo>
                  <a:lnTo>
                    <a:pt x="3048" y="555"/>
                  </a:lnTo>
                  <a:lnTo>
                    <a:pt x="3040" y="570"/>
                  </a:lnTo>
                  <a:lnTo>
                    <a:pt x="3032" y="584"/>
                  </a:lnTo>
                  <a:lnTo>
                    <a:pt x="3029" y="597"/>
                  </a:lnTo>
                  <a:lnTo>
                    <a:pt x="3021" y="604"/>
                  </a:lnTo>
                  <a:lnTo>
                    <a:pt x="3019" y="612"/>
                  </a:lnTo>
                  <a:lnTo>
                    <a:pt x="3015" y="616"/>
                  </a:lnTo>
                  <a:lnTo>
                    <a:pt x="3015" y="620"/>
                  </a:lnTo>
                  <a:lnTo>
                    <a:pt x="3017" y="618"/>
                  </a:lnTo>
                  <a:lnTo>
                    <a:pt x="3025" y="616"/>
                  </a:lnTo>
                  <a:lnTo>
                    <a:pt x="3029" y="614"/>
                  </a:lnTo>
                  <a:lnTo>
                    <a:pt x="3036" y="614"/>
                  </a:lnTo>
                  <a:lnTo>
                    <a:pt x="3044" y="614"/>
                  </a:lnTo>
                  <a:lnTo>
                    <a:pt x="3051" y="614"/>
                  </a:lnTo>
                  <a:lnTo>
                    <a:pt x="3059" y="614"/>
                  </a:lnTo>
                  <a:lnTo>
                    <a:pt x="3068" y="614"/>
                  </a:lnTo>
                  <a:lnTo>
                    <a:pt x="3078" y="614"/>
                  </a:lnTo>
                  <a:lnTo>
                    <a:pt x="3089" y="616"/>
                  </a:lnTo>
                  <a:lnTo>
                    <a:pt x="3097" y="616"/>
                  </a:lnTo>
                  <a:lnTo>
                    <a:pt x="3108" y="620"/>
                  </a:lnTo>
                  <a:lnTo>
                    <a:pt x="3118" y="623"/>
                  </a:lnTo>
                  <a:lnTo>
                    <a:pt x="3127" y="629"/>
                  </a:lnTo>
                  <a:lnTo>
                    <a:pt x="3135" y="633"/>
                  </a:lnTo>
                  <a:lnTo>
                    <a:pt x="3145" y="639"/>
                  </a:lnTo>
                  <a:lnTo>
                    <a:pt x="3152" y="644"/>
                  </a:lnTo>
                  <a:lnTo>
                    <a:pt x="3162" y="652"/>
                  </a:lnTo>
                  <a:lnTo>
                    <a:pt x="3177" y="663"/>
                  </a:lnTo>
                  <a:lnTo>
                    <a:pt x="3188" y="679"/>
                  </a:lnTo>
                  <a:lnTo>
                    <a:pt x="3200" y="690"/>
                  </a:lnTo>
                  <a:lnTo>
                    <a:pt x="3207" y="701"/>
                  </a:lnTo>
                  <a:lnTo>
                    <a:pt x="3213" y="709"/>
                  </a:lnTo>
                  <a:lnTo>
                    <a:pt x="3215" y="715"/>
                  </a:lnTo>
                  <a:lnTo>
                    <a:pt x="3219" y="711"/>
                  </a:lnTo>
                  <a:lnTo>
                    <a:pt x="3228" y="705"/>
                  </a:lnTo>
                  <a:lnTo>
                    <a:pt x="3234" y="701"/>
                  </a:lnTo>
                  <a:lnTo>
                    <a:pt x="3245" y="698"/>
                  </a:lnTo>
                  <a:lnTo>
                    <a:pt x="3253" y="696"/>
                  </a:lnTo>
                  <a:lnTo>
                    <a:pt x="3266" y="692"/>
                  </a:lnTo>
                  <a:lnTo>
                    <a:pt x="3278" y="688"/>
                  </a:lnTo>
                  <a:lnTo>
                    <a:pt x="3291" y="686"/>
                  </a:lnTo>
                  <a:lnTo>
                    <a:pt x="3304" y="684"/>
                  </a:lnTo>
                  <a:lnTo>
                    <a:pt x="3318" y="684"/>
                  </a:lnTo>
                  <a:lnTo>
                    <a:pt x="3333" y="684"/>
                  </a:lnTo>
                  <a:lnTo>
                    <a:pt x="3348" y="688"/>
                  </a:lnTo>
                  <a:lnTo>
                    <a:pt x="3363" y="690"/>
                  </a:lnTo>
                  <a:lnTo>
                    <a:pt x="3378" y="698"/>
                  </a:lnTo>
                  <a:lnTo>
                    <a:pt x="3394" y="703"/>
                  </a:lnTo>
                  <a:lnTo>
                    <a:pt x="3409" y="715"/>
                  </a:lnTo>
                  <a:lnTo>
                    <a:pt x="3422" y="724"/>
                  </a:lnTo>
                  <a:lnTo>
                    <a:pt x="3437" y="737"/>
                  </a:lnTo>
                  <a:lnTo>
                    <a:pt x="3451" y="749"/>
                  </a:lnTo>
                  <a:lnTo>
                    <a:pt x="3464" y="764"/>
                  </a:lnTo>
                  <a:lnTo>
                    <a:pt x="3477" y="779"/>
                  </a:lnTo>
                  <a:lnTo>
                    <a:pt x="3492" y="796"/>
                  </a:lnTo>
                  <a:lnTo>
                    <a:pt x="3504" y="810"/>
                  </a:lnTo>
                  <a:lnTo>
                    <a:pt x="3515" y="829"/>
                  </a:lnTo>
                  <a:lnTo>
                    <a:pt x="3525" y="844"/>
                  </a:lnTo>
                  <a:lnTo>
                    <a:pt x="3536" y="861"/>
                  </a:lnTo>
                  <a:lnTo>
                    <a:pt x="3546" y="876"/>
                  </a:lnTo>
                  <a:lnTo>
                    <a:pt x="3555" y="893"/>
                  </a:lnTo>
                  <a:lnTo>
                    <a:pt x="3561" y="907"/>
                  </a:lnTo>
                  <a:lnTo>
                    <a:pt x="3570" y="922"/>
                  </a:lnTo>
                  <a:lnTo>
                    <a:pt x="3574" y="931"/>
                  </a:lnTo>
                  <a:lnTo>
                    <a:pt x="3580" y="943"/>
                  </a:lnTo>
                  <a:lnTo>
                    <a:pt x="3586" y="952"/>
                  </a:lnTo>
                  <a:lnTo>
                    <a:pt x="3589" y="962"/>
                  </a:lnTo>
                  <a:lnTo>
                    <a:pt x="3591" y="969"/>
                  </a:lnTo>
                  <a:lnTo>
                    <a:pt x="3593" y="977"/>
                  </a:lnTo>
                  <a:lnTo>
                    <a:pt x="3595" y="983"/>
                  </a:lnTo>
                  <a:lnTo>
                    <a:pt x="3599" y="988"/>
                  </a:lnTo>
                  <a:lnTo>
                    <a:pt x="3599" y="996"/>
                  </a:lnTo>
                  <a:lnTo>
                    <a:pt x="3599" y="1002"/>
                  </a:lnTo>
                  <a:lnTo>
                    <a:pt x="3599" y="1005"/>
                  </a:lnTo>
                  <a:lnTo>
                    <a:pt x="3599" y="1007"/>
                  </a:lnTo>
                  <a:lnTo>
                    <a:pt x="3599" y="1007"/>
                  </a:lnTo>
                  <a:lnTo>
                    <a:pt x="3607" y="1009"/>
                  </a:lnTo>
                  <a:lnTo>
                    <a:pt x="3618" y="1013"/>
                  </a:lnTo>
                  <a:lnTo>
                    <a:pt x="3633" y="1019"/>
                  </a:lnTo>
                  <a:lnTo>
                    <a:pt x="3650" y="1023"/>
                  </a:lnTo>
                  <a:lnTo>
                    <a:pt x="3671" y="1032"/>
                  </a:lnTo>
                  <a:lnTo>
                    <a:pt x="3694" y="1040"/>
                  </a:lnTo>
                  <a:lnTo>
                    <a:pt x="3719" y="1051"/>
                  </a:lnTo>
                  <a:lnTo>
                    <a:pt x="3742" y="1059"/>
                  </a:lnTo>
                  <a:lnTo>
                    <a:pt x="3766" y="1070"/>
                  </a:lnTo>
                  <a:lnTo>
                    <a:pt x="3789" y="1080"/>
                  </a:lnTo>
                  <a:lnTo>
                    <a:pt x="3812" y="1091"/>
                  </a:lnTo>
                  <a:lnTo>
                    <a:pt x="3833" y="1102"/>
                  </a:lnTo>
                  <a:lnTo>
                    <a:pt x="3850" y="1114"/>
                  </a:lnTo>
                  <a:lnTo>
                    <a:pt x="3865" y="1123"/>
                  </a:lnTo>
                  <a:lnTo>
                    <a:pt x="3877" y="1135"/>
                  </a:lnTo>
                  <a:lnTo>
                    <a:pt x="3884" y="1142"/>
                  </a:lnTo>
                  <a:lnTo>
                    <a:pt x="3888" y="1152"/>
                  </a:lnTo>
                  <a:lnTo>
                    <a:pt x="3888" y="1159"/>
                  </a:lnTo>
                  <a:lnTo>
                    <a:pt x="3886" y="1167"/>
                  </a:lnTo>
                  <a:lnTo>
                    <a:pt x="3877" y="1173"/>
                  </a:lnTo>
                  <a:lnTo>
                    <a:pt x="3869" y="1180"/>
                  </a:lnTo>
                  <a:lnTo>
                    <a:pt x="3858" y="1188"/>
                  </a:lnTo>
                  <a:lnTo>
                    <a:pt x="3844" y="1196"/>
                  </a:lnTo>
                  <a:lnTo>
                    <a:pt x="3827" y="1199"/>
                  </a:lnTo>
                  <a:lnTo>
                    <a:pt x="3808" y="1205"/>
                  </a:lnTo>
                  <a:lnTo>
                    <a:pt x="3787" y="1211"/>
                  </a:lnTo>
                  <a:lnTo>
                    <a:pt x="3766" y="1216"/>
                  </a:lnTo>
                  <a:lnTo>
                    <a:pt x="3743" y="1222"/>
                  </a:lnTo>
                  <a:lnTo>
                    <a:pt x="3719" y="1226"/>
                  </a:lnTo>
                  <a:lnTo>
                    <a:pt x="3694" y="1230"/>
                  </a:lnTo>
                  <a:lnTo>
                    <a:pt x="3671" y="1235"/>
                  </a:lnTo>
                  <a:lnTo>
                    <a:pt x="3645" y="1237"/>
                  </a:lnTo>
                  <a:lnTo>
                    <a:pt x="3618" y="1241"/>
                  </a:lnTo>
                  <a:lnTo>
                    <a:pt x="3593" y="1243"/>
                  </a:lnTo>
                  <a:lnTo>
                    <a:pt x="3569" y="1247"/>
                  </a:lnTo>
                  <a:lnTo>
                    <a:pt x="3544" y="1249"/>
                  </a:lnTo>
                  <a:lnTo>
                    <a:pt x="3523" y="1254"/>
                  </a:lnTo>
                  <a:lnTo>
                    <a:pt x="3498" y="1254"/>
                  </a:lnTo>
                  <a:lnTo>
                    <a:pt x="3481" y="1260"/>
                  </a:lnTo>
                  <a:lnTo>
                    <a:pt x="3460" y="1260"/>
                  </a:lnTo>
                  <a:lnTo>
                    <a:pt x="3441" y="1262"/>
                  </a:lnTo>
                  <a:lnTo>
                    <a:pt x="3426" y="1264"/>
                  </a:lnTo>
                  <a:lnTo>
                    <a:pt x="3415" y="1268"/>
                  </a:lnTo>
                  <a:lnTo>
                    <a:pt x="3403" y="1268"/>
                  </a:lnTo>
                  <a:lnTo>
                    <a:pt x="3397" y="1268"/>
                  </a:lnTo>
                  <a:lnTo>
                    <a:pt x="3392" y="1268"/>
                  </a:lnTo>
                  <a:lnTo>
                    <a:pt x="3392" y="1270"/>
                  </a:lnTo>
                  <a:lnTo>
                    <a:pt x="3386" y="1272"/>
                  </a:lnTo>
                  <a:lnTo>
                    <a:pt x="3378" y="1279"/>
                  </a:lnTo>
                  <a:lnTo>
                    <a:pt x="3373" y="1283"/>
                  </a:lnTo>
                  <a:lnTo>
                    <a:pt x="3365" y="1287"/>
                  </a:lnTo>
                  <a:lnTo>
                    <a:pt x="3356" y="1292"/>
                  </a:lnTo>
                  <a:lnTo>
                    <a:pt x="3346" y="1302"/>
                  </a:lnTo>
                  <a:lnTo>
                    <a:pt x="3331" y="1308"/>
                  </a:lnTo>
                  <a:lnTo>
                    <a:pt x="3318" y="1315"/>
                  </a:lnTo>
                  <a:lnTo>
                    <a:pt x="3300" y="1323"/>
                  </a:lnTo>
                  <a:lnTo>
                    <a:pt x="3285" y="1330"/>
                  </a:lnTo>
                  <a:lnTo>
                    <a:pt x="3264" y="1338"/>
                  </a:lnTo>
                  <a:lnTo>
                    <a:pt x="3241" y="1348"/>
                  </a:lnTo>
                  <a:lnTo>
                    <a:pt x="3219" y="1355"/>
                  </a:lnTo>
                  <a:lnTo>
                    <a:pt x="3194" y="1365"/>
                  </a:lnTo>
                  <a:lnTo>
                    <a:pt x="3164" y="1370"/>
                  </a:lnTo>
                  <a:lnTo>
                    <a:pt x="3133" y="1376"/>
                  </a:lnTo>
                  <a:lnTo>
                    <a:pt x="3101" y="1382"/>
                  </a:lnTo>
                  <a:lnTo>
                    <a:pt x="3068" y="1389"/>
                  </a:lnTo>
                  <a:lnTo>
                    <a:pt x="3032" y="1393"/>
                  </a:lnTo>
                  <a:lnTo>
                    <a:pt x="3000" y="1401"/>
                  </a:lnTo>
                  <a:lnTo>
                    <a:pt x="2964" y="1405"/>
                  </a:lnTo>
                  <a:lnTo>
                    <a:pt x="2930" y="1410"/>
                  </a:lnTo>
                  <a:lnTo>
                    <a:pt x="2894" y="1412"/>
                  </a:lnTo>
                  <a:lnTo>
                    <a:pt x="2859" y="1416"/>
                  </a:lnTo>
                  <a:lnTo>
                    <a:pt x="2823" y="1418"/>
                  </a:lnTo>
                  <a:lnTo>
                    <a:pt x="2793" y="1420"/>
                  </a:lnTo>
                  <a:lnTo>
                    <a:pt x="2760" y="1420"/>
                  </a:lnTo>
                  <a:lnTo>
                    <a:pt x="2732" y="1420"/>
                  </a:lnTo>
                  <a:lnTo>
                    <a:pt x="2703" y="1420"/>
                  </a:lnTo>
                  <a:lnTo>
                    <a:pt x="2679" y="1420"/>
                  </a:lnTo>
                  <a:lnTo>
                    <a:pt x="2654" y="1418"/>
                  </a:lnTo>
                  <a:lnTo>
                    <a:pt x="2633" y="1414"/>
                  </a:lnTo>
                  <a:lnTo>
                    <a:pt x="2614" y="1410"/>
                  </a:lnTo>
                  <a:lnTo>
                    <a:pt x="2597" y="1407"/>
                  </a:lnTo>
                  <a:lnTo>
                    <a:pt x="2582" y="1401"/>
                  </a:lnTo>
                  <a:lnTo>
                    <a:pt x="2568" y="1397"/>
                  </a:lnTo>
                  <a:lnTo>
                    <a:pt x="2559" y="1393"/>
                  </a:lnTo>
                  <a:lnTo>
                    <a:pt x="2549" y="1387"/>
                  </a:lnTo>
                  <a:lnTo>
                    <a:pt x="2540" y="1384"/>
                  </a:lnTo>
                  <a:lnTo>
                    <a:pt x="2534" y="1380"/>
                  </a:lnTo>
                  <a:lnTo>
                    <a:pt x="2528" y="1374"/>
                  </a:lnTo>
                  <a:lnTo>
                    <a:pt x="2527" y="1372"/>
                  </a:lnTo>
                  <a:lnTo>
                    <a:pt x="2521" y="1367"/>
                  </a:lnTo>
                  <a:lnTo>
                    <a:pt x="2521" y="1365"/>
                  </a:lnTo>
                  <a:lnTo>
                    <a:pt x="2519" y="1365"/>
                  </a:lnTo>
                  <a:lnTo>
                    <a:pt x="2513" y="1365"/>
                  </a:lnTo>
                  <a:lnTo>
                    <a:pt x="2506" y="1367"/>
                  </a:lnTo>
                  <a:lnTo>
                    <a:pt x="2496" y="1368"/>
                  </a:lnTo>
                  <a:lnTo>
                    <a:pt x="2483" y="1368"/>
                  </a:lnTo>
                  <a:lnTo>
                    <a:pt x="2468" y="1370"/>
                  </a:lnTo>
                  <a:lnTo>
                    <a:pt x="2451" y="1372"/>
                  </a:lnTo>
                  <a:lnTo>
                    <a:pt x="2432" y="1374"/>
                  </a:lnTo>
                  <a:lnTo>
                    <a:pt x="2411" y="1374"/>
                  </a:lnTo>
                  <a:lnTo>
                    <a:pt x="2390" y="1376"/>
                  </a:lnTo>
                  <a:lnTo>
                    <a:pt x="2369" y="1378"/>
                  </a:lnTo>
                  <a:lnTo>
                    <a:pt x="2346" y="1380"/>
                  </a:lnTo>
                  <a:lnTo>
                    <a:pt x="2321" y="1378"/>
                  </a:lnTo>
                  <a:lnTo>
                    <a:pt x="2300" y="1378"/>
                  </a:lnTo>
                  <a:lnTo>
                    <a:pt x="2274" y="1376"/>
                  </a:lnTo>
                  <a:lnTo>
                    <a:pt x="2253" y="1376"/>
                  </a:lnTo>
                  <a:lnTo>
                    <a:pt x="2226" y="1372"/>
                  </a:lnTo>
                  <a:lnTo>
                    <a:pt x="2203" y="1368"/>
                  </a:lnTo>
                  <a:lnTo>
                    <a:pt x="2181" y="1365"/>
                  </a:lnTo>
                  <a:lnTo>
                    <a:pt x="2160" y="1361"/>
                  </a:lnTo>
                  <a:lnTo>
                    <a:pt x="2137" y="1355"/>
                  </a:lnTo>
                  <a:lnTo>
                    <a:pt x="2120" y="1349"/>
                  </a:lnTo>
                  <a:lnTo>
                    <a:pt x="2101" y="1344"/>
                  </a:lnTo>
                  <a:lnTo>
                    <a:pt x="2085" y="1340"/>
                  </a:lnTo>
                  <a:lnTo>
                    <a:pt x="2066" y="1334"/>
                  </a:lnTo>
                  <a:lnTo>
                    <a:pt x="2053" y="1329"/>
                  </a:lnTo>
                  <a:lnTo>
                    <a:pt x="2042" y="1323"/>
                  </a:lnTo>
                  <a:lnTo>
                    <a:pt x="2034" y="1321"/>
                  </a:lnTo>
                  <a:lnTo>
                    <a:pt x="2025" y="1317"/>
                  </a:lnTo>
                  <a:lnTo>
                    <a:pt x="2021" y="1315"/>
                  </a:lnTo>
                  <a:lnTo>
                    <a:pt x="2015" y="1313"/>
                  </a:lnTo>
                  <a:lnTo>
                    <a:pt x="2011" y="1313"/>
                  </a:lnTo>
                  <a:lnTo>
                    <a:pt x="2004" y="1317"/>
                  </a:lnTo>
                  <a:lnTo>
                    <a:pt x="1990" y="1319"/>
                  </a:lnTo>
                  <a:lnTo>
                    <a:pt x="1973" y="1325"/>
                  </a:lnTo>
                  <a:lnTo>
                    <a:pt x="1952" y="1330"/>
                  </a:lnTo>
                  <a:lnTo>
                    <a:pt x="1928" y="1336"/>
                  </a:lnTo>
                  <a:lnTo>
                    <a:pt x="1901" y="1342"/>
                  </a:lnTo>
                  <a:lnTo>
                    <a:pt x="1871" y="1351"/>
                  </a:lnTo>
                  <a:lnTo>
                    <a:pt x="1838" y="1359"/>
                  </a:lnTo>
                  <a:lnTo>
                    <a:pt x="1804" y="1367"/>
                  </a:lnTo>
                  <a:lnTo>
                    <a:pt x="1770" y="1374"/>
                  </a:lnTo>
                  <a:lnTo>
                    <a:pt x="1737" y="1382"/>
                  </a:lnTo>
                  <a:lnTo>
                    <a:pt x="1701" y="1386"/>
                  </a:lnTo>
                  <a:lnTo>
                    <a:pt x="1667" y="1391"/>
                  </a:lnTo>
                  <a:lnTo>
                    <a:pt x="1633" y="1393"/>
                  </a:lnTo>
                  <a:lnTo>
                    <a:pt x="1602" y="1399"/>
                  </a:lnTo>
                  <a:lnTo>
                    <a:pt x="1570" y="1399"/>
                  </a:lnTo>
                  <a:lnTo>
                    <a:pt x="1542" y="1399"/>
                  </a:lnTo>
                  <a:lnTo>
                    <a:pt x="1517" y="1397"/>
                  </a:lnTo>
                  <a:lnTo>
                    <a:pt x="1492" y="1395"/>
                  </a:lnTo>
                  <a:lnTo>
                    <a:pt x="1469" y="1391"/>
                  </a:lnTo>
                  <a:lnTo>
                    <a:pt x="1448" y="1387"/>
                  </a:lnTo>
                  <a:lnTo>
                    <a:pt x="1429" y="1382"/>
                  </a:lnTo>
                  <a:lnTo>
                    <a:pt x="1414" y="1380"/>
                  </a:lnTo>
                  <a:lnTo>
                    <a:pt x="1397" y="1374"/>
                  </a:lnTo>
                  <a:lnTo>
                    <a:pt x="1384" y="1368"/>
                  </a:lnTo>
                  <a:lnTo>
                    <a:pt x="1372" y="1365"/>
                  </a:lnTo>
                  <a:lnTo>
                    <a:pt x="1365" y="1361"/>
                  </a:lnTo>
                  <a:lnTo>
                    <a:pt x="1353" y="1355"/>
                  </a:lnTo>
                  <a:lnTo>
                    <a:pt x="1352" y="1355"/>
                  </a:lnTo>
                  <a:lnTo>
                    <a:pt x="1346" y="1355"/>
                  </a:lnTo>
                  <a:lnTo>
                    <a:pt x="1338" y="1355"/>
                  </a:lnTo>
                  <a:lnTo>
                    <a:pt x="1321" y="1357"/>
                  </a:lnTo>
                  <a:lnTo>
                    <a:pt x="1302" y="1361"/>
                  </a:lnTo>
                  <a:lnTo>
                    <a:pt x="1277" y="1363"/>
                  </a:lnTo>
                  <a:lnTo>
                    <a:pt x="1251" y="1368"/>
                  </a:lnTo>
                  <a:lnTo>
                    <a:pt x="1218" y="1370"/>
                  </a:lnTo>
                  <a:lnTo>
                    <a:pt x="1184" y="1374"/>
                  </a:lnTo>
                  <a:lnTo>
                    <a:pt x="1144" y="1376"/>
                  </a:lnTo>
                  <a:lnTo>
                    <a:pt x="1106" y="1380"/>
                  </a:lnTo>
                  <a:lnTo>
                    <a:pt x="1064" y="1382"/>
                  </a:lnTo>
                  <a:lnTo>
                    <a:pt x="1023" y="1382"/>
                  </a:lnTo>
                  <a:lnTo>
                    <a:pt x="979" y="1382"/>
                  </a:lnTo>
                  <a:lnTo>
                    <a:pt x="937" y="1380"/>
                  </a:lnTo>
                  <a:lnTo>
                    <a:pt x="891" y="1374"/>
                  </a:lnTo>
                  <a:lnTo>
                    <a:pt x="851" y="1370"/>
                  </a:lnTo>
                  <a:lnTo>
                    <a:pt x="810" y="1361"/>
                  </a:lnTo>
                  <a:lnTo>
                    <a:pt x="770" y="1351"/>
                  </a:lnTo>
                  <a:lnTo>
                    <a:pt x="732" y="1340"/>
                  </a:lnTo>
                  <a:lnTo>
                    <a:pt x="696" y="1330"/>
                  </a:lnTo>
                  <a:lnTo>
                    <a:pt x="659" y="1317"/>
                  </a:lnTo>
                  <a:lnTo>
                    <a:pt x="629" y="1304"/>
                  </a:lnTo>
                  <a:lnTo>
                    <a:pt x="599" y="1291"/>
                  </a:lnTo>
                  <a:lnTo>
                    <a:pt x="572" y="1277"/>
                  </a:lnTo>
                  <a:lnTo>
                    <a:pt x="545" y="1264"/>
                  </a:lnTo>
                  <a:lnTo>
                    <a:pt x="524" y="1253"/>
                  </a:lnTo>
                  <a:lnTo>
                    <a:pt x="503" y="1241"/>
                  </a:lnTo>
                  <a:lnTo>
                    <a:pt x="488" y="1232"/>
                  </a:lnTo>
                  <a:lnTo>
                    <a:pt x="475" y="1222"/>
                  </a:lnTo>
                  <a:lnTo>
                    <a:pt x="467" y="1218"/>
                  </a:lnTo>
                  <a:lnTo>
                    <a:pt x="462" y="1215"/>
                  </a:lnTo>
                  <a:lnTo>
                    <a:pt x="460" y="1215"/>
                  </a:lnTo>
                  <a:lnTo>
                    <a:pt x="456" y="1213"/>
                  </a:lnTo>
                  <a:lnTo>
                    <a:pt x="445" y="1211"/>
                  </a:lnTo>
                  <a:lnTo>
                    <a:pt x="429" y="1209"/>
                  </a:lnTo>
                  <a:lnTo>
                    <a:pt x="410" y="1207"/>
                  </a:lnTo>
                  <a:lnTo>
                    <a:pt x="386" y="1203"/>
                  </a:lnTo>
                  <a:lnTo>
                    <a:pt x="357" y="1199"/>
                  </a:lnTo>
                  <a:lnTo>
                    <a:pt x="327" y="1196"/>
                  </a:lnTo>
                  <a:lnTo>
                    <a:pt x="296" y="1192"/>
                  </a:lnTo>
                  <a:lnTo>
                    <a:pt x="262" y="1184"/>
                  </a:lnTo>
                  <a:lnTo>
                    <a:pt x="228" y="1178"/>
                  </a:lnTo>
                  <a:lnTo>
                    <a:pt x="194" y="1173"/>
                  </a:lnTo>
                  <a:lnTo>
                    <a:pt x="161" y="1165"/>
                  </a:lnTo>
                  <a:lnTo>
                    <a:pt x="129" y="1159"/>
                  </a:lnTo>
                  <a:lnTo>
                    <a:pt x="102" y="1152"/>
                  </a:lnTo>
                  <a:lnTo>
                    <a:pt x="76" y="1142"/>
                  </a:lnTo>
                  <a:lnTo>
                    <a:pt x="55" y="1135"/>
                  </a:lnTo>
                  <a:lnTo>
                    <a:pt x="36" y="1125"/>
                  </a:lnTo>
                  <a:lnTo>
                    <a:pt x="21" y="1116"/>
                  </a:lnTo>
                  <a:lnTo>
                    <a:pt x="9" y="1106"/>
                  </a:lnTo>
                  <a:lnTo>
                    <a:pt x="3" y="1097"/>
                  </a:lnTo>
                  <a:lnTo>
                    <a:pt x="0" y="1085"/>
                  </a:lnTo>
                  <a:lnTo>
                    <a:pt x="2" y="1076"/>
                  </a:lnTo>
                  <a:lnTo>
                    <a:pt x="3" y="1064"/>
                  </a:lnTo>
                  <a:lnTo>
                    <a:pt x="9" y="1057"/>
                  </a:lnTo>
                  <a:lnTo>
                    <a:pt x="17" y="1045"/>
                  </a:lnTo>
                  <a:lnTo>
                    <a:pt x="28" y="1034"/>
                  </a:lnTo>
                  <a:lnTo>
                    <a:pt x="40" y="1024"/>
                  </a:lnTo>
                  <a:lnTo>
                    <a:pt x="55" y="1013"/>
                  </a:lnTo>
                  <a:lnTo>
                    <a:pt x="70" y="1004"/>
                  </a:lnTo>
                  <a:lnTo>
                    <a:pt x="87" y="994"/>
                  </a:lnTo>
                  <a:lnTo>
                    <a:pt x="104" y="986"/>
                  </a:lnTo>
                  <a:lnTo>
                    <a:pt x="123" y="977"/>
                  </a:lnTo>
                  <a:lnTo>
                    <a:pt x="140" y="969"/>
                  </a:lnTo>
                  <a:lnTo>
                    <a:pt x="159" y="960"/>
                  </a:lnTo>
                  <a:lnTo>
                    <a:pt x="178" y="950"/>
                  </a:lnTo>
                  <a:lnTo>
                    <a:pt x="197" y="945"/>
                  </a:lnTo>
                  <a:lnTo>
                    <a:pt x="213" y="937"/>
                  </a:lnTo>
                  <a:lnTo>
                    <a:pt x="230" y="931"/>
                  </a:lnTo>
                  <a:lnTo>
                    <a:pt x="247" y="928"/>
                  </a:lnTo>
                  <a:lnTo>
                    <a:pt x="264" y="924"/>
                  </a:lnTo>
                  <a:lnTo>
                    <a:pt x="277" y="918"/>
                  </a:lnTo>
                  <a:lnTo>
                    <a:pt x="291" y="914"/>
                  </a:lnTo>
                  <a:lnTo>
                    <a:pt x="302" y="912"/>
                  </a:lnTo>
                  <a:lnTo>
                    <a:pt x="311" y="910"/>
                  </a:lnTo>
                  <a:lnTo>
                    <a:pt x="319" y="907"/>
                  </a:lnTo>
                  <a:lnTo>
                    <a:pt x="325" y="905"/>
                  </a:lnTo>
                  <a:lnTo>
                    <a:pt x="329" y="905"/>
                  </a:lnTo>
                  <a:lnTo>
                    <a:pt x="330" y="905"/>
                  </a:lnTo>
                  <a:lnTo>
                    <a:pt x="330" y="903"/>
                  </a:lnTo>
                  <a:lnTo>
                    <a:pt x="330" y="899"/>
                  </a:lnTo>
                  <a:lnTo>
                    <a:pt x="332" y="891"/>
                  </a:lnTo>
                  <a:lnTo>
                    <a:pt x="336" y="884"/>
                  </a:lnTo>
                  <a:lnTo>
                    <a:pt x="338" y="872"/>
                  </a:lnTo>
                  <a:lnTo>
                    <a:pt x="344" y="861"/>
                  </a:lnTo>
                  <a:lnTo>
                    <a:pt x="349" y="848"/>
                  </a:lnTo>
                  <a:lnTo>
                    <a:pt x="355" y="834"/>
                  </a:lnTo>
                  <a:lnTo>
                    <a:pt x="363" y="819"/>
                  </a:lnTo>
                  <a:lnTo>
                    <a:pt x="370" y="804"/>
                  </a:lnTo>
                  <a:lnTo>
                    <a:pt x="378" y="791"/>
                  </a:lnTo>
                  <a:lnTo>
                    <a:pt x="389" y="779"/>
                  </a:lnTo>
                  <a:lnTo>
                    <a:pt x="399" y="766"/>
                  </a:lnTo>
                  <a:lnTo>
                    <a:pt x="412" y="753"/>
                  </a:lnTo>
                  <a:lnTo>
                    <a:pt x="424" y="743"/>
                  </a:lnTo>
                  <a:lnTo>
                    <a:pt x="437" y="736"/>
                  </a:lnTo>
                  <a:lnTo>
                    <a:pt x="450" y="728"/>
                  </a:lnTo>
                  <a:lnTo>
                    <a:pt x="465" y="724"/>
                  </a:lnTo>
                  <a:lnTo>
                    <a:pt x="481" y="720"/>
                  </a:lnTo>
                  <a:lnTo>
                    <a:pt x="498" y="720"/>
                  </a:lnTo>
                  <a:lnTo>
                    <a:pt x="513" y="720"/>
                  </a:lnTo>
                  <a:lnTo>
                    <a:pt x="528" y="720"/>
                  </a:lnTo>
                  <a:lnTo>
                    <a:pt x="543" y="722"/>
                  </a:lnTo>
                  <a:lnTo>
                    <a:pt x="559" y="728"/>
                  </a:lnTo>
                  <a:lnTo>
                    <a:pt x="570" y="728"/>
                  </a:lnTo>
                  <a:lnTo>
                    <a:pt x="583" y="734"/>
                  </a:lnTo>
                  <a:lnTo>
                    <a:pt x="597" y="736"/>
                  </a:lnTo>
                  <a:lnTo>
                    <a:pt x="606" y="741"/>
                  </a:lnTo>
                  <a:lnTo>
                    <a:pt x="614" y="743"/>
                  </a:lnTo>
                  <a:lnTo>
                    <a:pt x="621" y="747"/>
                  </a:lnTo>
                  <a:lnTo>
                    <a:pt x="623" y="747"/>
                  </a:lnTo>
                  <a:lnTo>
                    <a:pt x="627" y="749"/>
                  </a:lnTo>
                  <a:lnTo>
                    <a:pt x="627" y="747"/>
                  </a:lnTo>
                  <a:lnTo>
                    <a:pt x="627" y="741"/>
                  </a:lnTo>
                  <a:lnTo>
                    <a:pt x="627" y="734"/>
                  </a:lnTo>
                  <a:lnTo>
                    <a:pt x="629" y="724"/>
                  </a:lnTo>
                  <a:lnTo>
                    <a:pt x="631" y="709"/>
                  </a:lnTo>
                  <a:lnTo>
                    <a:pt x="633" y="696"/>
                  </a:lnTo>
                  <a:lnTo>
                    <a:pt x="638" y="680"/>
                  </a:lnTo>
                  <a:lnTo>
                    <a:pt x="644" y="665"/>
                  </a:lnTo>
                  <a:lnTo>
                    <a:pt x="648" y="646"/>
                  </a:lnTo>
                  <a:lnTo>
                    <a:pt x="656" y="629"/>
                  </a:lnTo>
                  <a:lnTo>
                    <a:pt x="663" y="612"/>
                  </a:lnTo>
                  <a:lnTo>
                    <a:pt x="671" y="595"/>
                  </a:lnTo>
                  <a:lnTo>
                    <a:pt x="680" y="578"/>
                  </a:lnTo>
                  <a:lnTo>
                    <a:pt x="690" y="563"/>
                  </a:lnTo>
                  <a:lnTo>
                    <a:pt x="703" y="546"/>
                  </a:lnTo>
                  <a:lnTo>
                    <a:pt x="716" y="534"/>
                  </a:lnTo>
                  <a:lnTo>
                    <a:pt x="730" y="521"/>
                  </a:lnTo>
                  <a:lnTo>
                    <a:pt x="745" y="511"/>
                  </a:lnTo>
                  <a:lnTo>
                    <a:pt x="760" y="502"/>
                  </a:lnTo>
                  <a:lnTo>
                    <a:pt x="775" y="498"/>
                  </a:lnTo>
                  <a:lnTo>
                    <a:pt x="791" y="492"/>
                  </a:lnTo>
                  <a:lnTo>
                    <a:pt x="808" y="488"/>
                  </a:lnTo>
                  <a:lnTo>
                    <a:pt x="823" y="485"/>
                  </a:lnTo>
                  <a:lnTo>
                    <a:pt x="838" y="485"/>
                  </a:lnTo>
                  <a:lnTo>
                    <a:pt x="851" y="481"/>
                  </a:lnTo>
                  <a:lnTo>
                    <a:pt x="865" y="481"/>
                  </a:lnTo>
                  <a:lnTo>
                    <a:pt x="876" y="481"/>
                  </a:lnTo>
                  <a:lnTo>
                    <a:pt x="888" y="481"/>
                  </a:lnTo>
                  <a:lnTo>
                    <a:pt x="895" y="481"/>
                  </a:lnTo>
                  <a:lnTo>
                    <a:pt x="903" y="483"/>
                  </a:lnTo>
                  <a:lnTo>
                    <a:pt x="905" y="483"/>
                  </a:lnTo>
                  <a:lnTo>
                    <a:pt x="908" y="485"/>
                  </a:lnTo>
                  <a:lnTo>
                    <a:pt x="908" y="481"/>
                  </a:lnTo>
                  <a:lnTo>
                    <a:pt x="912" y="475"/>
                  </a:lnTo>
                  <a:lnTo>
                    <a:pt x="920" y="468"/>
                  </a:lnTo>
                  <a:lnTo>
                    <a:pt x="929" y="456"/>
                  </a:lnTo>
                  <a:lnTo>
                    <a:pt x="943" y="443"/>
                  </a:lnTo>
                  <a:lnTo>
                    <a:pt x="956" y="426"/>
                  </a:lnTo>
                  <a:lnTo>
                    <a:pt x="973" y="407"/>
                  </a:lnTo>
                  <a:lnTo>
                    <a:pt x="994" y="390"/>
                  </a:lnTo>
                  <a:lnTo>
                    <a:pt x="1015" y="369"/>
                  </a:lnTo>
                  <a:lnTo>
                    <a:pt x="1038" y="348"/>
                  </a:lnTo>
                  <a:lnTo>
                    <a:pt x="1062" y="329"/>
                  </a:lnTo>
                  <a:lnTo>
                    <a:pt x="1089" y="308"/>
                  </a:lnTo>
                  <a:lnTo>
                    <a:pt x="1116" y="289"/>
                  </a:lnTo>
                  <a:lnTo>
                    <a:pt x="1146" y="272"/>
                  </a:lnTo>
                  <a:lnTo>
                    <a:pt x="1177" y="257"/>
                  </a:lnTo>
                  <a:lnTo>
                    <a:pt x="1209" y="243"/>
                  </a:lnTo>
                  <a:lnTo>
                    <a:pt x="1239" y="228"/>
                  </a:lnTo>
                  <a:lnTo>
                    <a:pt x="1272" y="219"/>
                  </a:lnTo>
                  <a:lnTo>
                    <a:pt x="1304" y="209"/>
                  </a:lnTo>
                  <a:lnTo>
                    <a:pt x="1340" y="203"/>
                  </a:lnTo>
                  <a:lnTo>
                    <a:pt x="1372" y="198"/>
                  </a:lnTo>
                  <a:lnTo>
                    <a:pt x="1407" y="194"/>
                  </a:lnTo>
                  <a:lnTo>
                    <a:pt x="1441" y="194"/>
                  </a:lnTo>
                  <a:lnTo>
                    <a:pt x="1473" y="196"/>
                  </a:lnTo>
                  <a:lnTo>
                    <a:pt x="1506" y="198"/>
                  </a:lnTo>
                  <a:lnTo>
                    <a:pt x="1538" y="201"/>
                  </a:lnTo>
                  <a:lnTo>
                    <a:pt x="1568" y="207"/>
                  </a:lnTo>
                  <a:lnTo>
                    <a:pt x="1599" y="215"/>
                  </a:lnTo>
                  <a:lnTo>
                    <a:pt x="1625" y="220"/>
                  </a:lnTo>
                  <a:lnTo>
                    <a:pt x="1654" y="232"/>
                  </a:lnTo>
                  <a:lnTo>
                    <a:pt x="1679" y="241"/>
                  </a:lnTo>
                  <a:lnTo>
                    <a:pt x="1703" y="255"/>
                  </a:lnTo>
                  <a:lnTo>
                    <a:pt x="1724" y="266"/>
                  </a:lnTo>
                  <a:lnTo>
                    <a:pt x="1743" y="279"/>
                  </a:lnTo>
                  <a:lnTo>
                    <a:pt x="1758" y="295"/>
                  </a:lnTo>
                  <a:lnTo>
                    <a:pt x="1776" y="308"/>
                  </a:lnTo>
                  <a:lnTo>
                    <a:pt x="1787" y="321"/>
                  </a:lnTo>
                  <a:lnTo>
                    <a:pt x="1800" y="336"/>
                  </a:lnTo>
                  <a:lnTo>
                    <a:pt x="1810" y="350"/>
                  </a:lnTo>
                  <a:lnTo>
                    <a:pt x="1819" y="365"/>
                  </a:lnTo>
                  <a:lnTo>
                    <a:pt x="1827" y="376"/>
                  </a:lnTo>
                  <a:lnTo>
                    <a:pt x="1833" y="388"/>
                  </a:lnTo>
                  <a:lnTo>
                    <a:pt x="1838" y="397"/>
                  </a:lnTo>
                  <a:lnTo>
                    <a:pt x="1844" y="409"/>
                  </a:lnTo>
                  <a:lnTo>
                    <a:pt x="1844" y="416"/>
                  </a:lnTo>
                  <a:lnTo>
                    <a:pt x="1848" y="422"/>
                  </a:lnTo>
                  <a:lnTo>
                    <a:pt x="1850" y="424"/>
                  </a:lnTo>
                  <a:lnTo>
                    <a:pt x="1852" y="428"/>
                  </a:lnTo>
                  <a:lnTo>
                    <a:pt x="1859" y="513"/>
                  </a:lnTo>
                  <a:lnTo>
                    <a:pt x="1861" y="506"/>
                  </a:lnTo>
                  <a:lnTo>
                    <a:pt x="1871" y="494"/>
                  </a:lnTo>
                  <a:lnTo>
                    <a:pt x="1880" y="481"/>
                  </a:lnTo>
                  <a:lnTo>
                    <a:pt x="1895" y="473"/>
                  </a:lnTo>
                  <a:lnTo>
                    <a:pt x="1907" y="464"/>
                  </a:lnTo>
                  <a:lnTo>
                    <a:pt x="1918" y="462"/>
                  </a:lnTo>
                  <a:lnTo>
                    <a:pt x="1926" y="462"/>
                  </a:lnTo>
                  <a:lnTo>
                    <a:pt x="1928" y="462"/>
                  </a:lnTo>
                  <a:lnTo>
                    <a:pt x="1928" y="462"/>
                  </a:lnTo>
                  <a:close/>
                </a:path>
              </a:pathLst>
            </a:custGeom>
            <a:solidFill>
              <a:srgbClr val="E8D9D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66" dirty="0">
                <a:latin typeface="Book Antiqua"/>
              </a:endParaRPr>
            </a:p>
          </p:txBody>
        </p:sp>
        <p:sp>
          <p:nvSpPr>
            <p:cNvPr id="50" name="Freeform 98">
              <a:extLst>
                <a:ext uri="{FF2B5EF4-FFF2-40B4-BE49-F238E27FC236}">
                  <a16:creationId xmlns:a16="http://schemas.microsoft.com/office/drawing/2014/main" id="{02E8F051-B5EB-49D6-C933-E0F592FE3B69}"/>
                </a:ext>
              </a:extLst>
            </p:cNvPr>
            <p:cNvSpPr>
              <a:spLocks/>
            </p:cNvSpPr>
            <p:nvPr/>
          </p:nvSpPr>
          <p:spPr bwMode="auto">
            <a:xfrm>
              <a:off x="2082" y="1310"/>
              <a:ext cx="1785" cy="500"/>
            </a:xfrm>
            <a:custGeom>
              <a:avLst/>
              <a:gdLst>
                <a:gd name="T0" fmla="*/ 38 w 3569"/>
                <a:gd name="T1" fmla="*/ 638 h 1000"/>
                <a:gd name="T2" fmla="*/ 190 w 3569"/>
                <a:gd name="T3" fmla="*/ 564 h 1000"/>
                <a:gd name="T4" fmla="*/ 251 w 3569"/>
                <a:gd name="T5" fmla="*/ 597 h 1000"/>
                <a:gd name="T6" fmla="*/ 323 w 3569"/>
                <a:gd name="T7" fmla="*/ 625 h 1000"/>
                <a:gd name="T8" fmla="*/ 327 w 3569"/>
                <a:gd name="T9" fmla="*/ 519 h 1000"/>
                <a:gd name="T10" fmla="*/ 420 w 3569"/>
                <a:gd name="T11" fmla="*/ 426 h 1000"/>
                <a:gd name="T12" fmla="*/ 485 w 3569"/>
                <a:gd name="T13" fmla="*/ 500 h 1000"/>
                <a:gd name="T14" fmla="*/ 601 w 3569"/>
                <a:gd name="T15" fmla="*/ 528 h 1000"/>
                <a:gd name="T16" fmla="*/ 593 w 3569"/>
                <a:gd name="T17" fmla="*/ 464 h 1000"/>
                <a:gd name="T18" fmla="*/ 580 w 3569"/>
                <a:gd name="T19" fmla="*/ 346 h 1000"/>
                <a:gd name="T20" fmla="*/ 649 w 3569"/>
                <a:gd name="T21" fmla="*/ 262 h 1000"/>
                <a:gd name="T22" fmla="*/ 785 w 3569"/>
                <a:gd name="T23" fmla="*/ 245 h 1000"/>
                <a:gd name="T24" fmla="*/ 804 w 3569"/>
                <a:gd name="T25" fmla="*/ 310 h 1000"/>
                <a:gd name="T26" fmla="*/ 915 w 3569"/>
                <a:gd name="T27" fmla="*/ 416 h 1000"/>
                <a:gd name="T28" fmla="*/ 970 w 3569"/>
                <a:gd name="T29" fmla="*/ 437 h 1000"/>
                <a:gd name="T30" fmla="*/ 991 w 3569"/>
                <a:gd name="T31" fmla="*/ 228 h 1000"/>
                <a:gd name="T32" fmla="*/ 1223 w 3569"/>
                <a:gd name="T33" fmla="*/ 131 h 1000"/>
                <a:gd name="T34" fmla="*/ 1502 w 3569"/>
                <a:gd name="T35" fmla="*/ 196 h 1000"/>
                <a:gd name="T36" fmla="*/ 1613 w 3569"/>
                <a:gd name="T37" fmla="*/ 285 h 1000"/>
                <a:gd name="T38" fmla="*/ 1580 w 3569"/>
                <a:gd name="T39" fmla="*/ 391 h 1000"/>
                <a:gd name="T40" fmla="*/ 1630 w 3569"/>
                <a:gd name="T41" fmla="*/ 471 h 1000"/>
                <a:gd name="T42" fmla="*/ 1770 w 3569"/>
                <a:gd name="T43" fmla="*/ 488 h 1000"/>
                <a:gd name="T44" fmla="*/ 1848 w 3569"/>
                <a:gd name="T45" fmla="*/ 458 h 1000"/>
                <a:gd name="T46" fmla="*/ 1787 w 3569"/>
                <a:gd name="T47" fmla="*/ 260 h 1000"/>
                <a:gd name="T48" fmla="*/ 1909 w 3569"/>
                <a:gd name="T49" fmla="*/ 192 h 1000"/>
                <a:gd name="T50" fmla="*/ 1957 w 3569"/>
                <a:gd name="T51" fmla="*/ 175 h 1000"/>
                <a:gd name="T52" fmla="*/ 2044 w 3569"/>
                <a:gd name="T53" fmla="*/ 61 h 1000"/>
                <a:gd name="T54" fmla="*/ 2327 w 3569"/>
                <a:gd name="T55" fmla="*/ 9 h 1000"/>
                <a:gd name="T56" fmla="*/ 2544 w 3569"/>
                <a:gd name="T57" fmla="*/ 241 h 1000"/>
                <a:gd name="T58" fmla="*/ 2761 w 3569"/>
                <a:gd name="T59" fmla="*/ 112 h 1000"/>
                <a:gd name="T60" fmla="*/ 2866 w 3569"/>
                <a:gd name="T61" fmla="*/ 264 h 1000"/>
                <a:gd name="T62" fmla="*/ 2852 w 3569"/>
                <a:gd name="T63" fmla="*/ 454 h 1000"/>
                <a:gd name="T64" fmla="*/ 2873 w 3569"/>
                <a:gd name="T65" fmla="*/ 500 h 1000"/>
                <a:gd name="T66" fmla="*/ 2999 w 3569"/>
                <a:gd name="T67" fmla="*/ 488 h 1000"/>
                <a:gd name="T68" fmla="*/ 3092 w 3569"/>
                <a:gd name="T69" fmla="*/ 426 h 1000"/>
                <a:gd name="T70" fmla="*/ 3200 w 3569"/>
                <a:gd name="T71" fmla="*/ 475 h 1000"/>
                <a:gd name="T72" fmla="*/ 3217 w 3569"/>
                <a:gd name="T73" fmla="*/ 581 h 1000"/>
                <a:gd name="T74" fmla="*/ 3301 w 3569"/>
                <a:gd name="T75" fmla="*/ 637 h 1000"/>
                <a:gd name="T76" fmla="*/ 3493 w 3569"/>
                <a:gd name="T77" fmla="*/ 705 h 1000"/>
                <a:gd name="T78" fmla="*/ 3546 w 3569"/>
                <a:gd name="T79" fmla="*/ 785 h 1000"/>
                <a:gd name="T80" fmla="*/ 3324 w 3569"/>
                <a:gd name="T81" fmla="*/ 829 h 1000"/>
                <a:gd name="T82" fmla="*/ 3130 w 3569"/>
                <a:gd name="T83" fmla="*/ 887 h 1000"/>
                <a:gd name="T84" fmla="*/ 2968 w 3569"/>
                <a:gd name="T85" fmla="*/ 956 h 1000"/>
                <a:gd name="T86" fmla="*/ 2702 w 3569"/>
                <a:gd name="T87" fmla="*/ 983 h 1000"/>
                <a:gd name="T88" fmla="*/ 2510 w 3569"/>
                <a:gd name="T89" fmla="*/ 950 h 1000"/>
                <a:gd name="T90" fmla="*/ 2434 w 3569"/>
                <a:gd name="T91" fmla="*/ 943 h 1000"/>
                <a:gd name="T92" fmla="*/ 2215 w 3569"/>
                <a:gd name="T93" fmla="*/ 983 h 1000"/>
                <a:gd name="T94" fmla="*/ 1957 w 3569"/>
                <a:gd name="T95" fmla="*/ 918 h 1000"/>
                <a:gd name="T96" fmla="*/ 1856 w 3569"/>
                <a:gd name="T97" fmla="*/ 925 h 1000"/>
                <a:gd name="T98" fmla="*/ 1637 w 3569"/>
                <a:gd name="T99" fmla="*/ 988 h 1000"/>
                <a:gd name="T100" fmla="*/ 1396 w 3569"/>
                <a:gd name="T101" fmla="*/ 992 h 1000"/>
                <a:gd name="T102" fmla="*/ 1154 w 3569"/>
                <a:gd name="T103" fmla="*/ 937 h 1000"/>
                <a:gd name="T104" fmla="*/ 1042 w 3569"/>
                <a:gd name="T105" fmla="*/ 914 h 1000"/>
                <a:gd name="T106" fmla="*/ 755 w 3569"/>
                <a:gd name="T107" fmla="*/ 924 h 1000"/>
                <a:gd name="T108" fmla="*/ 458 w 3569"/>
                <a:gd name="T109" fmla="*/ 792 h 1000"/>
                <a:gd name="T110" fmla="*/ 356 w 3569"/>
                <a:gd name="T111" fmla="*/ 758 h 1000"/>
                <a:gd name="T112" fmla="*/ 154 w 3569"/>
                <a:gd name="T113" fmla="*/ 764 h 1000"/>
                <a:gd name="T114" fmla="*/ 17 w 3569"/>
                <a:gd name="T115" fmla="*/ 722 h 1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69" h="1000">
                  <a:moveTo>
                    <a:pt x="6" y="716"/>
                  </a:moveTo>
                  <a:lnTo>
                    <a:pt x="4" y="715"/>
                  </a:lnTo>
                  <a:lnTo>
                    <a:pt x="2" y="709"/>
                  </a:lnTo>
                  <a:lnTo>
                    <a:pt x="0" y="701"/>
                  </a:lnTo>
                  <a:lnTo>
                    <a:pt x="2" y="692"/>
                  </a:lnTo>
                  <a:lnTo>
                    <a:pt x="4" y="678"/>
                  </a:lnTo>
                  <a:lnTo>
                    <a:pt x="12" y="667"/>
                  </a:lnTo>
                  <a:lnTo>
                    <a:pt x="15" y="659"/>
                  </a:lnTo>
                  <a:lnTo>
                    <a:pt x="21" y="652"/>
                  </a:lnTo>
                  <a:lnTo>
                    <a:pt x="29" y="644"/>
                  </a:lnTo>
                  <a:lnTo>
                    <a:pt x="38" y="638"/>
                  </a:lnTo>
                  <a:lnTo>
                    <a:pt x="50" y="629"/>
                  </a:lnTo>
                  <a:lnTo>
                    <a:pt x="63" y="621"/>
                  </a:lnTo>
                  <a:lnTo>
                    <a:pt x="74" y="614"/>
                  </a:lnTo>
                  <a:lnTo>
                    <a:pt x="91" y="606"/>
                  </a:lnTo>
                  <a:lnTo>
                    <a:pt x="105" y="599"/>
                  </a:lnTo>
                  <a:lnTo>
                    <a:pt x="120" y="591"/>
                  </a:lnTo>
                  <a:lnTo>
                    <a:pt x="137" y="583"/>
                  </a:lnTo>
                  <a:lnTo>
                    <a:pt x="152" y="580"/>
                  </a:lnTo>
                  <a:lnTo>
                    <a:pt x="166" y="572"/>
                  </a:lnTo>
                  <a:lnTo>
                    <a:pt x="179" y="568"/>
                  </a:lnTo>
                  <a:lnTo>
                    <a:pt x="190" y="564"/>
                  </a:lnTo>
                  <a:lnTo>
                    <a:pt x="202" y="559"/>
                  </a:lnTo>
                  <a:lnTo>
                    <a:pt x="209" y="555"/>
                  </a:lnTo>
                  <a:lnTo>
                    <a:pt x="217" y="553"/>
                  </a:lnTo>
                  <a:lnTo>
                    <a:pt x="221" y="553"/>
                  </a:lnTo>
                  <a:lnTo>
                    <a:pt x="225" y="553"/>
                  </a:lnTo>
                  <a:lnTo>
                    <a:pt x="225" y="557"/>
                  </a:lnTo>
                  <a:lnTo>
                    <a:pt x="226" y="564"/>
                  </a:lnTo>
                  <a:lnTo>
                    <a:pt x="228" y="570"/>
                  </a:lnTo>
                  <a:lnTo>
                    <a:pt x="234" y="578"/>
                  </a:lnTo>
                  <a:lnTo>
                    <a:pt x="242" y="587"/>
                  </a:lnTo>
                  <a:lnTo>
                    <a:pt x="251" y="597"/>
                  </a:lnTo>
                  <a:lnTo>
                    <a:pt x="264" y="604"/>
                  </a:lnTo>
                  <a:lnTo>
                    <a:pt x="278" y="614"/>
                  </a:lnTo>
                  <a:lnTo>
                    <a:pt x="289" y="621"/>
                  </a:lnTo>
                  <a:lnTo>
                    <a:pt x="304" y="629"/>
                  </a:lnTo>
                  <a:lnTo>
                    <a:pt x="316" y="633"/>
                  </a:lnTo>
                  <a:lnTo>
                    <a:pt x="327" y="640"/>
                  </a:lnTo>
                  <a:lnTo>
                    <a:pt x="335" y="642"/>
                  </a:lnTo>
                  <a:lnTo>
                    <a:pt x="337" y="646"/>
                  </a:lnTo>
                  <a:lnTo>
                    <a:pt x="335" y="642"/>
                  </a:lnTo>
                  <a:lnTo>
                    <a:pt x="329" y="635"/>
                  </a:lnTo>
                  <a:lnTo>
                    <a:pt x="323" y="625"/>
                  </a:lnTo>
                  <a:lnTo>
                    <a:pt x="318" y="614"/>
                  </a:lnTo>
                  <a:lnTo>
                    <a:pt x="314" y="604"/>
                  </a:lnTo>
                  <a:lnTo>
                    <a:pt x="312" y="595"/>
                  </a:lnTo>
                  <a:lnTo>
                    <a:pt x="310" y="587"/>
                  </a:lnTo>
                  <a:lnTo>
                    <a:pt x="310" y="580"/>
                  </a:lnTo>
                  <a:lnTo>
                    <a:pt x="308" y="570"/>
                  </a:lnTo>
                  <a:lnTo>
                    <a:pt x="310" y="561"/>
                  </a:lnTo>
                  <a:lnTo>
                    <a:pt x="314" y="551"/>
                  </a:lnTo>
                  <a:lnTo>
                    <a:pt x="318" y="542"/>
                  </a:lnTo>
                  <a:lnTo>
                    <a:pt x="321" y="530"/>
                  </a:lnTo>
                  <a:lnTo>
                    <a:pt x="327" y="519"/>
                  </a:lnTo>
                  <a:lnTo>
                    <a:pt x="333" y="507"/>
                  </a:lnTo>
                  <a:lnTo>
                    <a:pt x="340" y="498"/>
                  </a:lnTo>
                  <a:lnTo>
                    <a:pt x="348" y="488"/>
                  </a:lnTo>
                  <a:lnTo>
                    <a:pt x="358" y="477"/>
                  </a:lnTo>
                  <a:lnTo>
                    <a:pt x="367" y="469"/>
                  </a:lnTo>
                  <a:lnTo>
                    <a:pt x="379" y="462"/>
                  </a:lnTo>
                  <a:lnTo>
                    <a:pt x="384" y="452"/>
                  </a:lnTo>
                  <a:lnTo>
                    <a:pt x="394" y="445"/>
                  </a:lnTo>
                  <a:lnTo>
                    <a:pt x="401" y="437"/>
                  </a:lnTo>
                  <a:lnTo>
                    <a:pt x="409" y="433"/>
                  </a:lnTo>
                  <a:lnTo>
                    <a:pt x="420" y="426"/>
                  </a:lnTo>
                  <a:lnTo>
                    <a:pt x="424" y="424"/>
                  </a:lnTo>
                  <a:lnTo>
                    <a:pt x="424" y="431"/>
                  </a:lnTo>
                  <a:lnTo>
                    <a:pt x="426" y="437"/>
                  </a:lnTo>
                  <a:lnTo>
                    <a:pt x="430" y="450"/>
                  </a:lnTo>
                  <a:lnTo>
                    <a:pt x="434" y="460"/>
                  </a:lnTo>
                  <a:lnTo>
                    <a:pt x="445" y="473"/>
                  </a:lnTo>
                  <a:lnTo>
                    <a:pt x="449" y="479"/>
                  </a:lnTo>
                  <a:lnTo>
                    <a:pt x="458" y="485"/>
                  </a:lnTo>
                  <a:lnTo>
                    <a:pt x="466" y="490"/>
                  </a:lnTo>
                  <a:lnTo>
                    <a:pt x="475" y="498"/>
                  </a:lnTo>
                  <a:lnTo>
                    <a:pt x="485" y="500"/>
                  </a:lnTo>
                  <a:lnTo>
                    <a:pt x="495" y="505"/>
                  </a:lnTo>
                  <a:lnTo>
                    <a:pt x="504" y="507"/>
                  </a:lnTo>
                  <a:lnTo>
                    <a:pt x="517" y="513"/>
                  </a:lnTo>
                  <a:lnTo>
                    <a:pt x="529" y="513"/>
                  </a:lnTo>
                  <a:lnTo>
                    <a:pt x="540" y="517"/>
                  </a:lnTo>
                  <a:lnTo>
                    <a:pt x="552" y="519"/>
                  </a:lnTo>
                  <a:lnTo>
                    <a:pt x="563" y="523"/>
                  </a:lnTo>
                  <a:lnTo>
                    <a:pt x="574" y="524"/>
                  </a:lnTo>
                  <a:lnTo>
                    <a:pt x="584" y="524"/>
                  </a:lnTo>
                  <a:lnTo>
                    <a:pt x="593" y="526"/>
                  </a:lnTo>
                  <a:lnTo>
                    <a:pt x="601" y="528"/>
                  </a:lnTo>
                  <a:lnTo>
                    <a:pt x="610" y="530"/>
                  </a:lnTo>
                  <a:lnTo>
                    <a:pt x="618" y="532"/>
                  </a:lnTo>
                  <a:lnTo>
                    <a:pt x="614" y="528"/>
                  </a:lnTo>
                  <a:lnTo>
                    <a:pt x="610" y="521"/>
                  </a:lnTo>
                  <a:lnTo>
                    <a:pt x="609" y="513"/>
                  </a:lnTo>
                  <a:lnTo>
                    <a:pt x="607" y="507"/>
                  </a:lnTo>
                  <a:lnTo>
                    <a:pt x="605" y="500"/>
                  </a:lnTo>
                  <a:lnTo>
                    <a:pt x="603" y="494"/>
                  </a:lnTo>
                  <a:lnTo>
                    <a:pt x="599" y="483"/>
                  </a:lnTo>
                  <a:lnTo>
                    <a:pt x="595" y="475"/>
                  </a:lnTo>
                  <a:lnTo>
                    <a:pt x="593" y="464"/>
                  </a:lnTo>
                  <a:lnTo>
                    <a:pt x="591" y="456"/>
                  </a:lnTo>
                  <a:lnTo>
                    <a:pt x="586" y="443"/>
                  </a:lnTo>
                  <a:lnTo>
                    <a:pt x="586" y="433"/>
                  </a:lnTo>
                  <a:lnTo>
                    <a:pt x="582" y="424"/>
                  </a:lnTo>
                  <a:lnTo>
                    <a:pt x="582" y="412"/>
                  </a:lnTo>
                  <a:lnTo>
                    <a:pt x="580" y="399"/>
                  </a:lnTo>
                  <a:lnTo>
                    <a:pt x="578" y="389"/>
                  </a:lnTo>
                  <a:lnTo>
                    <a:pt x="578" y="378"/>
                  </a:lnTo>
                  <a:lnTo>
                    <a:pt x="578" y="367"/>
                  </a:lnTo>
                  <a:lnTo>
                    <a:pt x="578" y="355"/>
                  </a:lnTo>
                  <a:lnTo>
                    <a:pt x="580" y="346"/>
                  </a:lnTo>
                  <a:lnTo>
                    <a:pt x="580" y="336"/>
                  </a:lnTo>
                  <a:lnTo>
                    <a:pt x="586" y="327"/>
                  </a:lnTo>
                  <a:lnTo>
                    <a:pt x="588" y="317"/>
                  </a:lnTo>
                  <a:lnTo>
                    <a:pt x="593" y="308"/>
                  </a:lnTo>
                  <a:lnTo>
                    <a:pt x="597" y="298"/>
                  </a:lnTo>
                  <a:lnTo>
                    <a:pt x="605" y="291"/>
                  </a:lnTo>
                  <a:lnTo>
                    <a:pt x="610" y="283"/>
                  </a:lnTo>
                  <a:lnTo>
                    <a:pt x="618" y="277"/>
                  </a:lnTo>
                  <a:lnTo>
                    <a:pt x="628" y="272"/>
                  </a:lnTo>
                  <a:lnTo>
                    <a:pt x="639" y="268"/>
                  </a:lnTo>
                  <a:lnTo>
                    <a:pt x="649" y="262"/>
                  </a:lnTo>
                  <a:lnTo>
                    <a:pt x="662" y="258"/>
                  </a:lnTo>
                  <a:lnTo>
                    <a:pt x="675" y="255"/>
                  </a:lnTo>
                  <a:lnTo>
                    <a:pt x="688" y="253"/>
                  </a:lnTo>
                  <a:lnTo>
                    <a:pt x="702" y="249"/>
                  </a:lnTo>
                  <a:lnTo>
                    <a:pt x="715" y="247"/>
                  </a:lnTo>
                  <a:lnTo>
                    <a:pt x="728" y="247"/>
                  </a:lnTo>
                  <a:lnTo>
                    <a:pt x="744" y="247"/>
                  </a:lnTo>
                  <a:lnTo>
                    <a:pt x="755" y="247"/>
                  </a:lnTo>
                  <a:lnTo>
                    <a:pt x="766" y="245"/>
                  </a:lnTo>
                  <a:lnTo>
                    <a:pt x="776" y="245"/>
                  </a:lnTo>
                  <a:lnTo>
                    <a:pt x="785" y="245"/>
                  </a:lnTo>
                  <a:lnTo>
                    <a:pt x="793" y="245"/>
                  </a:lnTo>
                  <a:lnTo>
                    <a:pt x="799" y="245"/>
                  </a:lnTo>
                  <a:lnTo>
                    <a:pt x="801" y="245"/>
                  </a:lnTo>
                  <a:lnTo>
                    <a:pt x="804" y="247"/>
                  </a:lnTo>
                  <a:lnTo>
                    <a:pt x="803" y="247"/>
                  </a:lnTo>
                  <a:lnTo>
                    <a:pt x="801" y="253"/>
                  </a:lnTo>
                  <a:lnTo>
                    <a:pt x="799" y="260"/>
                  </a:lnTo>
                  <a:lnTo>
                    <a:pt x="799" y="272"/>
                  </a:lnTo>
                  <a:lnTo>
                    <a:pt x="797" y="285"/>
                  </a:lnTo>
                  <a:lnTo>
                    <a:pt x="801" y="302"/>
                  </a:lnTo>
                  <a:lnTo>
                    <a:pt x="804" y="310"/>
                  </a:lnTo>
                  <a:lnTo>
                    <a:pt x="810" y="319"/>
                  </a:lnTo>
                  <a:lnTo>
                    <a:pt x="814" y="329"/>
                  </a:lnTo>
                  <a:lnTo>
                    <a:pt x="823" y="340"/>
                  </a:lnTo>
                  <a:lnTo>
                    <a:pt x="831" y="348"/>
                  </a:lnTo>
                  <a:lnTo>
                    <a:pt x="841" y="357"/>
                  </a:lnTo>
                  <a:lnTo>
                    <a:pt x="852" y="367"/>
                  </a:lnTo>
                  <a:lnTo>
                    <a:pt x="863" y="378"/>
                  </a:lnTo>
                  <a:lnTo>
                    <a:pt x="877" y="386"/>
                  </a:lnTo>
                  <a:lnTo>
                    <a:pt x="890" y="397"/>
                  </a:lnTo>
                  <a:lnTo>
                    <a:pt x="901" y="405"/>
                  </a:lnTo>
                  <a:lnTo>
                    <a:pt x="915" y="416"/>
                  </a:lnTo>
                  <a:lnTo>
                    <a:pt x="924" y="424"/>
                  </a:lnTo>
                  <a:lnTo>
                    <a:pt x="936" y="431"/>
                  </a:lnTo>
                  <a:lnTo>
                    <a:pt x="945" y="437"/>
                  </a:lnTo>
                  <a:lnTo>
                    <a:pt x="955" y="443"/>
                  </a:lnTo>
                  <a:lnTo>
                    <a:pt x="962" y="445"/>
                  </a:lnTo>
                  <a:lnTo>
                    <a:pt x="968" y="450"/>
                  </a:lnTo>
                  <a:lnTo>
                    <a:pt x="972" y="452"/>
                  </a:lnTo>
                  <a:lnTo>
                    <a:pt x="974" y="454"/>
                  </a:lnTo>
                  <a:lnTo>
                    <a:pt x="972" y="450"/>
                  </a:lnTo>
                  <a:lnTo>
                    <a:pt x="972" y="445"/>
                  </a:lnTo>
                  <a:lnTo>
                    <a:pt x="970" y="437"/>
                  </a:lnTo>
                  <a:lnTo>
                    <a:pt x="968" y="424"/>
                  </a:lnTo>
                  <a:lnTo>
                    <a:pt x="964" y="409"/>
                  </a:lnTo>
                  <a:lnTo>
                    <a:pt x="964" y="391"/>
                  </a:lnTo>
                  <a:lnTo>
                    <a:pt x="964" y="374"/>
                  </a:lnTo>
                  <a:lnTo>
                    <a:pt x="964" y="355"/>
                  </a:lnTo>
                  <a:lnTo>
                    <a:pt x="964" y="334"/>
                  </a:lnTo>
                  <a:lnTo>
                    <a:pt x="966" y="313"/>
                  </a:lnTo>
                  <a:lnTo>
                    <a:pt x="968" y="291"/>
                  </a:lnTo>
                  <a:lnTo>
                    <a:pt x="974" y="272"/>
                  </a:lnTo>
                  <a:lnTo>
                    <a:pt x="979" y="249"/>
                  </a:lnTo>
                  <a:lnTo>
                    <a:pt x="991" y="228"/>
                  </a:lnTo>
                  <a:lnTo>
                    <a:pt x="1000" y="211"/>
                  </a:lnTo>
                  <a:lnTo>
                    <a:pt x="1015" y="196"/>
                  </a:lnTo>
                  <a:lnTo>
                    <a:pt x="1029" y="179"/>
                  </a:lnTo>
                  <a:lnTo>
                    <a:pt x="1048" y="167"/>
                  </a:lnTo>
                  <a:lnTo>
                    <a:pt x="1069" y="156"/>
                  </a:lnTo>
                  <a:lnTo>
                    <a:pt x="1092" y="148"/>
                  </a:lnTo>
                  <a:lnTo>
                    <a:pt x="1114" y="141"/>
                  </a:lnTo>
                  <a:lnTo>
                    <a:pt x="1141" y="137"/>
                  </a:lnTo>
                  <a:lnTo>
                    <a:pt x="1168" y="133"/>
                  </a:lnTo>
                  <a:lnTo>
                    <a:pt x="1196" y="133"/>
                  </a:lnTo>
                  <a:lnTo>
                    <a:pt x="1223" y="131"/>
                  </a:lnTo>
                  <a:lnTo>
                    <a:pt x="1251" y="133"/>
                  </a:lnTo>
                  <a:lnTo>
                    <a:pt x="1280" y="133"/>
                  </a:lnTo>
                  <a:lnTo>
                    <a:pt x="1308" y="139"/>
                  </a:lnTo>
                  <a:lnTo>
                    <a:pt x="1337" y="141"/>
                  </a:lnTo>
                  <a:lnTo>
                    <a:pt x="1363" y="146"/>
                  </a:lnTo>
                  <a:lnTo>
                    <a:pt x="1390" y="152"/>
                  </a:lnTo>
                  <a:lnTo>
                    <a:pt x="1417" y="161"/>
                  </a:lnTo>
                  <a:lnTo>
                    <a:pt x="1438" y="169"/>
                  </a:lnTo>
                  <a:lnTo>
                    <a:pt x="1462" y="177"/>
                  </a:lnTo>
                  <a:lnTo>
                    <a:pt x="1483" y="186"/>
                  </a:lnTo>
                  <a:lnTo>
                    <a:pt x="1502" y="196"/>
                  </a:lnTo>
                  <a:lnTo>
                    <a:pt x="1519" y="207"/>
                  </a:lnTo>
                  <a:lnTo>
                    <a:pt x="1536" y="217"/>
                  </a:lnTo>
                  <a:lnTo>
                    <a:pt x="1552" y="228"/>
                  </a:lnTo>
                  <a:lnTo>
                    <a:pt x="1565" y="237"/>
                  </a:lnTo>
                  <a:lnTo>
                    <a:pt x="1576" y="247"/>
                  </a:lnTo>
                  <a:lnTo>
                    <a:pt x="1586" y="255"/>
                  </a:lnTo>
                  <a:lnTo>
                    <a:pt x="1594" y="262"/>
                  </a:lnTo>
                  <a:lnTo>
                    <a:pt x="1603" y="270"/>
                  </a:lnTo>
                  <a:lnTo>
                    <a:pt x="1611" y="279"/>
                  </a:lnTo>
                  <a:lnTo>
                    <a:pt x="1614" y="285"/>
                  </a:lnTo>
                  <a:lnTo>
                    <a:pt x="1613" y="285"/>
                  </a:lnTo>
                  <a:lnTo>
                    <a:pt x="1609" y="293"/>
                  </a:lnTo>
                  <a:lnTo>
                    <a:pt x="1603" y="304"/>
                  </a:lnTo>
                  <a:lnTo>
                    <a:pt x="1597" y="317"/>
                  </a:lnTo>
                  <a:lnTo>
                    <a:pt x="1594" y="325"/>
                  </a:lnTo>
                  <a:lnTo>
                    <a:pt x="1590" y="334"/>
                  </a:lnTo>
                  <a:lnTo>
                    <a:pt x="1588" y="342"/>
                  </a:lnTo>
                  <a:lnTo>
                    <a:pt x="1584" y="351"/>
                  </a:lnTo>
                  <a:lnTo>
                    <a:pt x="1582" y="361"/>
                  </a:lnTo>
                  <a:lnTo>
                    <a:pt x="1580" y="370"/>
                  </a:lnTo>
                  <a:lnTo>
                    <a:pt x="1580" y="380"/>
                  </a:lnTo>
                  <a:lnTo>
                    <a:pt x="1580" y="391"/>
                  </a:lnTo>
                  <a:lnTo>
                    <a:pt x="1580" y="399"/>
                  </a:lnTo>
                  <a:lnTo>
                    <a:pt x="1580" y="407"/>
                  </a:lnTo>
                  <a:lnTo>
                    <a:pt x="1582" y="416"/>
                  </a:lnTo>
                  <a:lnTo>
                    <a:pt x="1586" y="424"/>
                  </a:lnTo>
                  <a:lnTo>
                    <a:pt x="1590" y="431"/>
                  </a:lnTo>
                  <a:lnTo>
                    <a:pt x="1594" y="441"/>
                  </a:lnTo>
                  <a:lnTo>
                    <a:pt x="1599" y="448"/>
                  </a:lnTo>
                  <a:lnTo>
                    <a:pt x="1607" y="456"/>
                  </a:lnTo>
                  <a:lnTo>
                    <a:pt x="1613" y="462"/>
                  </a:lnTo>
                  <a:lnTo>
                    <a:pt x="1622" y="467"/>
                  </a:lnTo>
                  <a:lnTo>
                    <a:pt x="1630" y="471"/>
                  </a:lnTo>
                  <a:lnTo>
                    <a:pt x="1641" y="477"/>
                  </a:lnTo>
                  <a:lnTo>
                    <a:pt x="1649" y="481"/>
                  </a:lnTo>
                  <a:lnTo>
                    <a:pt x="1660" y="485"/>
                  </a:lnTo>
                  <a:lnTo>
                    <a:pt x="1673" y="488"/>
                  </a:lnTo>
                  <a:lnTo>
                    <a:pt x="1687" y="490"/>
                  </a:lnTo>
                  <a:lnTo>
                    <a:pt x="1698" y="490"/>
                  </a:lnTo>
                  <a:lnTo>
                    <a:pt x="1711" y="490"/>
                  </a:lnTo>
                  <a:lnTo>
                    <a:pt x="1727" y="490"/>
                  </a:lnTo>
                  <a:lnTo>
                    <a:pt x="1742" y="492"/>
                  </a:lnTo>
                  <a:lnTo>
                    <a:pt x="1755" y="490"/>
                  </a:lnTo>
                  <a:lnTo>
                    <a:pt x="1770" y="488"/>
                  </a:lnTo>
                  <a:lnTo>
                    <a:pt x="1784" y="488"/>
                  </a:lnTo>
                  <a:lnTo>
                    <a:pt x="1797" y="486"/>
                  </a:lnTo>
                  <a:lnTo>
                    <a:pt x="1810" y="483"/>
                  </a:lnTo>
                  <a:lnTo>
                    <a:pt x="1822" y="481"/>
                  </a:lnTo>
                  <a:lnTo>
                    <a:pt x="1831" y="479"/>
                  </a:lnTo>
                  <a:lnTo>
                    <a:pt x="1843" y="479"/>
                  </a:lnTo>
                  <a:lnTo>
                    <a:pt x="1854" y="475"/>
                  </a:lnTo>
                  <a:lnTo>
                    <a:pt x="1860" y="475"/>
                  </a:lnTo>
                  <a:lnTo>
                    <a:pt x="1858" y="473"/>
                  </a:lnTo>
                  <a:lnTo>
                    <a:pt x="1856" y="467"/>
                  </a:lnTo>
                  <a:lnTo>
                    <a:pt x="1848" y="458"/>
                  </a:lnTo>
                  <a:lnTo>
                    <a:pt x="1844" y="447"/>
                  </a:lnTo>
                  <a:lnTo>
                    <a:pt x="1837" y="431"/>
                  </a:lnTo>
                  <a:lnTo>
                    <a:pt x="1829" y="414"/>
                  </a:lnTo>
                  <a:lnTo>
                    <a:pt x="1824" y="395"/>
                  </a:lnTo>
                  <a:lnTo>
                    <a:pt x="1816" y="378"/>
                  </a:lnTo>
                  <a:lnTo>
                    <a:pt x="1806" y="357"/>
                  </a:lnTo>
                  <a:lnTo>
                    <a:pt x="1801" y="336"/>
                  </a:lnTo>
                  <a:lnTo>
                    <a:pt x="1793" y="317"/>
                  </a:lnTo>
                  <a:lnTo>
                    <a:pt x="1791" y="296"/>
                  </a:lnTo>
                  <a:lnTo>
                    <a:pt x="1786" y="277"/>
                  </a:lnTo>
                  <a:lnTo>
                    <a:pt x="1787" y="260"/>
                  </a:lnTo>
                  <a:lnTo>
                    <a:pt x="1787" y="245"/>
                  </a:lnTo>
                  <a:lnTo>
                    <a:pt x="1793" y="234"/>
                  </a:lnTo>
                  <a:lnTo>
                    <a:pt x="1799" y="220"/>
                  </a:lnTo>
                  <a:lnTo>
                    <a:pt x="1808" y="211"/>
                  </a:lnTo>
                  <a:lnTo>
                    <a:pt x="1820" y="203"/>
                  </a:lnTo>
                  <a:lnTo>
                    <a:pt x="1833" y="198"/>
                  </a:lnTo>
                  <a:lnTo>
                    <a:pt x="1846" y="194"/>
                  </a:lnTo>
                  <a:lnTo>
                    <a:pt x="1862" y="192"/>
                  </a:lnTo>
                  <a:lnTo>
                    <a:pt x="1877" y="190"/>
                  </a:lnTo>
                  <a:lnTo>
                    <a:pt x="1894" y="192"/>
                  </a:lnTo>
                  <a:lnTo>
                    <a:pt x="1909" y="192"/>
                  </a:lnTo>
                  <a:lnTo>
                    <a:pt x="1924" y="196"/>
                  </a:lnTo>
                  <a:lnTo>
                    <a:pt x="1936" y="196"/>
                  </a:lnTo>
                  <a:lnTo>
                    <a:pt x="1949" y="199"/>
                  </a:lnTo>
                  <a:lnTo>
                    <a:pt x="1957" y="201"/>
                  </a:lnTo>
                  <a:lnTo>
                    <a:pt x="1966" y="203"/>
                  </a:lnTo>
                  <a:lnTo>
                    <a:pt x="1970" y="203"/>
                  </a:lnTo>
                  <a:lnTo>
                    <a:pt x="1974" y="205"/>
                  </a:lnTo>
                  <a:lnTo>
                    <a:pt x="1970" y="203"/>
                  </a:lnTo>
                  <a:lnTo>
                    <a:pt x="1966" y="196"/>
                  </a:lnTo>
                  <a:lnTo>
                    <a:pt x="1960" y="186"/>
                  </a:lnTo>
                  <a:lnTo>
                    <a:pt x="1957" y="175"/>
                  </a:lnTo>
                  <a:lnTo>
                    <a:pt x="1957" y="165"/>
                  </a:lnTo>
                  <a:lnTo>
                    <a:pt x="1957" y="158"/>
                  </a:lnTo>
                  <a:lnTo>
                    <a:pt x="1957" y="148"/>
                  </a:lnTo>
                  <a:lnTo>
                    <a:pt x="1962" y="141"/>
                  </a:lnTo>
                  <a:lnTo>
                    <a:pt x="1966" y="129"/>
                  </a:lnTo>
                  <a:lnTo>
                    <a:pt x="1974" y="120"/>
                  </a:lnTo>
                  <a:lnTo>
                    <a:pt x="1981" y="108"/>
                  </a:lnTo>
                  <a:lnTo>
                    <a:pt x="1995" y="99"/>
                  </a:lnTo>
                  <a:lnTo>
                    <a:pt x="2006" y="85"/>
                  </a:lnTo>
                  <a:lnTo>
                    <a:pt x="2025" y="74"/>
                  </a:lnTo>
                  <a:lnTo>
                    <a:pt x="2044" y="61"/>
                  </a:lnTo>
                  <a:lnTo>
                    <a:pt x="2065" y="49"/>
                  </a:lnTo>
                  <a:lnTo>
                    <a:pt x="2088" y="38"/>
                  </a:lnTo>
                  <a:lnTo>
                    <a:pt x="2113" y="28"/>
                  </a:lnTo>
                  <a:lnTo>
                    <a:pt x="2137" y="19"/>
                  </a:lnTo>
                  <a:lnTo>
                    <a:pt x="2164" y="11"/>
                  </a:lnTo>
                  <a:lnTo>
                    <a:pt x="2189" y="6"/>
                  </a:lnTo>
                  <a:lnTo>
                    <a:pt x="2217" y="0"/>
                  </a:lnTo>
                  <a:lnTo>
                    <a:pt x="2246" y="0"/>
                  </a:lnTo>
                  <a:lnTo>
                    <a:pt x="2274" y="0"/>
                  </a:lnTo>
                  <a:lnTo>
                    <a:pt x="2301" y="2"/>
                  </a:lnTo>
                  <a:lnTo>
                    <a:pt x="2327" y="9"/>
                  </a:lnTo>
                  <a:lnTo>
                    <a:pt x="2354" y="19"/>
                  </a:lnTo>
                  <a:lnTo>
                    <a:pt x="2381" y="32"/>
                  </a:lnTo>
                  <a:lnTo>
                    <a:pt x="2404" y="47"/>
                  </a:lnTo>
                  <a:lnTo>
                    <a:pt x="2426" y="68"/>
                  </a:lnTo>
                  <a:lnTo>
                    <a:pt x="2447" y="89"/>
                  </a:lnTo>
                  <a:lnTo>
                    <a:pt x="2466" y="114"/>
                  </a:lnTo>
                  <a:lnTo>
                    <a:pt x="2485" y="139"/>
                  </a:lnTo>
                  <a:lnTo>
                    <a:pt x="2502" y="163"/>
                  </a:lnTo>
                  <a:lnTo>
                    <a:pt x="2518" y="190"/>
                  </a:lnTo>
                  <a:lnTo>
                    <a:pt x="2533" y="218"/>
                  </a:lnTo>
                  <a:lnTo>
                    <a:pt x="2544" y="241"/>
                  </a:lnTo>
                  <a:lnTo>
                    <a:pt x="2556" y="266"/>
                  </a:lnTo>
                  <a:lnTo>
                    <a:pt x="2565" y="287"/>
                  </a:lnTo>
                  <a:lnTo>
                    <a:pt x="2575" y="308"/>
                  </a:lnTo>
                  <a:lnTo>
                    <a:pt x="2578" y="323"/>
                  </a:lnTo>
                  <a:lnTo>
                    <a:pt x="2584" y="336"/>
                  </a:lnTo>
                  <a:lnTo>
                    <a:pt x="2588" y="342"/>
                  </a:lnTo>
                  <a:lnTo>
                    <a:pt x="2588" y="348"/>
                  </a:lnTo>
                  <a:lnTo>
                    <a:pt x="2723" y="317"/>
                  </a:lnTo>
                  <a:lnTo>
                    <a:pt x="2746" y="99"/>
                  </a:lnTo>
                  <a:lnTo>
                    <a:pt x="2748" y="101"/>
                  </a:lnTo>
                  <a:lnTo>
                    <a:pt x="2761" y="112"/>
                  </a:lnTo>
                  <a:lnTo>
                    <a:pt x="2769" y="120"/>
                  </a:lnTo>
                  <a:lnTo>
                    <a:pt x="2776" y="129"/>
                  </a:lnTo>
                  <a:lnTo>
                    <a:pt x="2788" y="139"/>
                  </a:lnTo>
                  <a:lnTo>
                    <a:pt x="2799" y="152"/>
                  </a:lnTo>
                  <a:lnTo>
                    <a:pt x="2809" y="163"/>
                  </a:lnTo>
                  <a:lnTo>
                    <a:pt x="2820" y="179"/>
                  </a:lnTo>
                  <a:lnTo>
                    <a:pt x="2829" y="194"/>
                  </a:lnTo>
                  <a:lnTo>
                    <a:pt x="2841" y="211"/>
                  </a:lnTo>
                  <a:lnTo>
                    <a:pt x="2848" y="228"/>
                  </a:lnTo>
                  <a:lnTo>
                    <a:pt x="2858" y="245"/>
                  </a:lnTo>
                  <a:lnTo>
                    <a:pt x="2866" y="264"/>
                  </a:lnTo>
                  <a:lnTo>
                    <a:pt x="2871" y="285"/>
                  </a:lnTo>
                  <a:lnTo>
                    <a:pt x="2873" y="302"/>
                  </a:lnTo>
                  <a:lnTo>
                    <a:pt x="2875" y="319"/>
                  </a:lnTo>
                  <a:lnTo>
                    <a:pt x="2875" y="338"/>
                  </a:lnTo>
                  <a:lnTo>
                    <a:pt x="2875" y="357"/>
                  </a:lnTo>
                  <a:lnTo>
                    <a:pt x="2871" y="374"/>
                  </a:lnTo>
                  <a:lnTo>
                    <a:pt x="2869" y="391"/>
                  </a:lnTo>
                  <a:lnTo>
                    <a:pt x="2866" y="409"/>
                  </a:lnTo>
                  <a:lnTo>
                    <a:pt x="2862" y="426"/>
                  </a:lnTo>
                  <a:lnTo>
                    <a:pt x="2856" y="439"/>
                  </a:lnTo>
                  <a:lnTo>
                    <a:pt x="2852" y="454"/>
                  </a:lnTo>
                  <a:lnTo>
                    <a:pt x="2847" y="466"/>
                  </a:lnTo>
                  <a:lnTo>
                    <a:pt x="2845" y="477"/>
                  </a:lnTo>
                  <a:lnTo>
                    <a:pt x="2839" y="485"/>
                  </a:lnTo>
                  <a:lnTo>
                    <a:pt x="2837" y="492"/>
                  </a:lnTo>
                  <a:lnTo>
                    <a:pt x="2835" y="494"/>
                  </a:lnTo>
                  <a:lnTo>
                    <a:pt x="2835" y="498"/>
                  </a:lnTo>
                  <a:lnTo>
                    <a:pt x="2839" y="498"/>
                  </a:lnTo>
                  <a:lnTo>
                    <a:pt x="2848" y="500"/>
                  </a:lnTo>
                  <a:lnTo>
                    <a:pt x="2854" y="500"/>
                  </a:lnTo>
                  <a:lnTo>
                    <a:pt x="2866" y="500"/>
                  </a:lnTo>
                  <a:lnTo>
                    <a:pt x="2873" y="500"/>
                  </a:lnTo>
                  <a:lnTo>
                    <a:pt x="2885" y="502"/>
                  </a:lnTo>
                  <a:lnTo>
                    <a:pt x="2894" y="502"/>
                  </a:lnTo>
                  <a:lnTo>
                    <a:pt x="2905" y="502"/>
                  </a:lnTo>
                  <a:lnTo>
                    <a:pt x="2917" y="502"/>
                  </a:lnTo>
                  <a:lnTo>
                    <a:pt x="2930" y="504"/>
                  </a:lnTo>
                  <a:lnTo>
                    <a:pt x="2942" y="502"/>
                  </a:lnTo>
                  <a:lnTo>
                    <a:pt x="2955" y="500"/>
                  </a:lnTo>
                  <a:lnTo>
                    <a:pt x="2966" y="500"/>
                  </a:lnTo>
                  <a:lnTo>
                    <a:pt x="2980" y="498"/>
                  </a:lnTo>
                  <a:lnTo>
                    <a:pt x="2989" y="492"/>
                  </a:lnTo>
                  <a:lnTo>
                    <a:pt x="2999" y="488"/>
                  </a:lnTo>
                  <a:lnTo>
                    <a:pt x="3008" y="481"/>
                  </a:lnTo>
                  <a:lnTo>
                    <a:pt x="3018" y="477"/>
                  </a:lnTo>
                  <a:lnTo>
                    <a:pt x="3033" y="466"/>
                  </a:lnTo>
                  <a:lnTo>
                    <a:pt x="3048" y="454"/>
                  </a:lnTo>
                  <a:lnTo>
                    <a:pt x="3056" y="441"/>
                  </a:lnTo>
                  <a:lnTo>
                    <a:pt x="3065" y="431"/>
                  </a:lnTo>
                  <a:lnTo>
                    <a:pt x="3069" y="426"/>
                  </a:lnTo>
                  <a:lnTo>
                    <a:pt x="3073" y="424"/>
                  </a:lnTo>
                  <a:lnTo>
                    <a:pt x="3075" y="424"/>
                  </a:lnTo>
                  <a:lnTo>
                    <a:pt x="3086" y="426"/>
                  </a:lnTo>
                  <a:lnTo>
                    <a:pt x="3092" y="426"/>
                  </a:lnTo>
                  <a:lnTo>
                    <a:pt x="3103" y="428"/>
                  </a:lnTo>
                  <a:lnTo>
                    <a:pt x="3111" y="429"/>
                  </a:lnTo>
                  <a:lnTo>
                    <a:pt x="3124" y="433"/>
                  </a:lnTo>
                  <a:lnTo>
                    <a:pt x="3132" y="435"/>
                  </a:lnTo>
                  <a:lnTo>
                    <a:pt x="3143" y="439"/>
                  </a:lnTo>
                  <a:lnTo>
                    <a:pt x="3155" y="443"/>
                  </a:lnTo>
                  <a:lnTo>
                    <a:pt x="3166" y="448"/>
                  </a:lnTo>
                  <a:lnTo>
                    <a:pt x="3174" y="452"/>
                  </a:lnTo>
                  <a:lnTo>
                    <a:pt x="3185" y="460"/>
                  </a:lnTo>
                  <a:lnTo>
                    <a:pt x="3193" y="467"/>
                  </a:lnTo>
                  <a:lnTo>
                    <a:pt x="3200" y="475"/>
                  </a:lnTo>
                  <a:lnTo>
                    <a:pt x="3206" y="483"/>
                  </a:lnTo>
                  <a:lnTo>
                    <a:pt x="3212" y="492"/>
                  </a:lnTo>
                  <a:lnTo>
                    <a:pt x="3213" y="502"/>
                  </a:lnTo>
                  <a:lnTo>
                    <a:pt x="3217" y="513"/>
                  </a:lnTo>
                  <a:lnTo>
                    <a:pt x="3219" y="524"/>
                  </a:lnTo>
                  <a:lnTo>
                    <a:pt x="3219" y="534"/>
                  </a:lnTo>
                  <a:lnTo>
                    <a:pt x="3219" y="545"/>
                  </a:lnTo>
                  <a:lnTo>
                    <a:pt x="3221" y="557"/>
                  </a:lnTo>
                  <a:lnTo>
                    <a:pt x="3219" y="564"/>
                  </a:lnTo>
                  <a:lnTo>
                    <a:pt x="3219" y="574"/>
                  </a:lnTo>
                  <a:lnTo>
                    <a:pt x="3217" y="581"/>
                  </a:lnTo>
                  <a:lnTo>
                    <a:pt x="3217" y="589"/>
                  </a:lnTo>
                  <a:lnTo>
                    <a:pt x="3215" y="600"/>
                  </a:lnTo>
                  <a:lnTo>
                    <a:pt x="3215" y="604"/>
                  </a:lnTo>
                  <a:lnTo>
                    <a:pt x="3219" y="606"/>
                  </a:lnTo>
                  <a:lnTo>
                    <a:pt x="3225" y="608"/>
                  </a:lnTo>
                  <a:lnTo>
                    <a:pt x="3236" y="612"/>
                  </a:lnTo>
                  <a:lnTo>
                    <a:pt x="3244" y="614"/>
                  </a:lnTo>
                  <a:lnTo>
                    <a:pt x="3257" y="619"/>
                  </a:lnTo>
                  <a:lnTo>
                    <a:pt x="3271" y="625"/>
                  </a:lnTo>
                  <a:lnTo>
                    <a:pt x="3288" y="633"/>
                  </a:lnTo>
                  <a:lnTo>
                    <a:pt x="3301" y="637"/>
                  </a:lnTo>
                  <a:lnTo>
                    <a:pt x="3320" y="644"/>
                  </a:lnTo>
                  <a:lnTo>
                    <a:pt x="3337" y="650"/>
                  </a:lnTo>
                  <a:lnTo>
                    <a:pt x="3356" y="657"/>
                  </a:lnTo>
                  <a:lnTo>
                    <a:pt x="3373" y="663"/>
                  </a:lnTo>
                  <a:lnTo>
                    <a:pt x="3392" y="669"/>
                  </a:lnTo>
                  <a:lnTo>
                    <a:pt x="3411" y="675"/>
                  </a:lnTo>
                  <a:lnTo>
                    <a:pt x="3430" y="682"/>
                  </a:lnTo>
                  <a:lnTo>
                    <a:pt x="3445" y="686"/>
                  </a:lnTo>
                  <a:lnTo>
                    <a:pt x="3463" y="692"/>
                  </a:lnTo>
                  <a:lnTo>
                    <a:pt x="3478" y="697"/>
                  </a:lnTo>
                  <a:lnTo>
                    <a:pt x="3493" y="705"/>
                  </a:lnTo>
                  <a:lnTo>
                    <a:pt x="3506" y="711"/>
                  </a:lnTo>
                  <a:lnTo>
                    <a:pt x="3522" y="718"/>
                  </a:lnTo>
                  <a:lnTo>
                    <a:pt x="3533" y="724"/>
                  </a:lnTo>
                  <a:lnTo>
                    <a:pt x="3544" y="732"/>
                  </a:lnTo>
                  <a:lnTo>
                    <a:pt x="3552" y="737"/>
                  </a:lnTo>
                  <a:lnTo>
                    <a:pt x="3560" y="743"/>
                  </a:lnTo>
                  <a:lnTo>
                    <a:pt x="3565" y="749"/>
                  </a:lnTo>
                  <a:lnTo>
                    <a:pt x="3569" y="756"/>
                  </a:lnTo>
                  <a:lnTo>
                    <a:pt x="3567" y="768"/>
                  </a:lnTo>
                  <a:lnTo>
                    <a:pt x="3560" y="779"/>
                  </a:lnTo>
                  <a:lnTo>
                    <a:pt x="3546" y="785"/>
                  </a:lnTo>
                  <a:lnTo>
                    <a:pt x="3535" y="789"/>
                  </a:lnTo>
                  <a:lnTo>
                    <a:pt x="3520" y="792"/>
                  </a:lnTo>
                  <a:lnTo>
                    <a:pt x="3503" y="798"/>
                  </a:lnTo>
                  <a:lnTo>
                    <a:pt x="3483" y="800"/>
                  </a:lnTo>
                  <a:lnTo>
                    <a:pt x="3463" y="804"/>
                  </a:lnTo>
                  <a:lnTo>
                    <a:pt x="3440" y="810"/>
                  </a:lnTo>
                  <a:lnTo>
                    <a:pt x="3419" y="813"/>
                  </a:lnTo>
                  <a:lnTo>
                    <a:pt x="3394" y="817"/>
                  </a:lnTo>
                  <a:lnTo>
                    <a:pt x="3369" y="819"/>
                  </a:lnTo>
                  <a:lnTo>
                    <a:pt x="3345" y="823"/>
                  </a:lnTo>
                  <a:lnTo>
                    <a:pt x="3324" y="829"/>
                  </a:lnTo>
                  <a:lnTo>
                    <a:pt x="3299" y="830"/>
                  </a:lnTo>
                  <a:lnTo>
                    <a:pt x="3276" y="836"/>
                  </a:lnTo>
                  <a:lnTo>
                    <a:pt x="3255" y="840"/>
                  </a:lnTo>
                  <a:lnTo>
                    <a:pt x="3238" y="846"/>
                  </a:lnTo>
                  <a:lnTo>
                    <a:pt x="3219" y="849"/>
                  </a:lnTo>
                  <a:lnTo>
                    <a:pt x="3200" y="855"/>
                  </a:lnTo>
                  <a:lnTo>
                    <a:pt x="3185" y="863"/>
                  </a:lnTo>
                  <a:lnTo>
                    <a:pt x="3172" y="868"/>
                  </a:lnTo>
                  <a:lnTo>
                    <a:pt x="3156" y="874"/>
                  </a:lnTo>
                  <a:lnTo>
                    <a:pt x="3143" y="882"/>
                  </a:lnTo>
                  <a:lnTo>
                    <a:pt x="3130" y="887"/>
                  </a:lnTo>
                  <a:lnTo>
                    <a:pt x="3118" y="893"/>
                  </a:lnTo>
                  <a:lnTo>
                    <a:pt x="3105" y="899"/>
                  </a:lnTo>
                  <a:lnTo>
                    <a:pt x="3094" y="906"/>
                  </a:lnTo>
                  <a:lnTo>
                    <a:pt x="3080" y="912"/>
                  </a:lnTo>
                  <a:lnTo>
                    <a:pt x="3069" y="920"/>
                  </a:lnTo>
                  <a:lnTo>
                    <a:pt x="3054" y="925"/>
                  </a:lnTo>
                  <a:lnTo>
                    <a:pt x="3042" y="933"/>
                  </a:lnTo>
                  <a:lnTo>
                    <a:pt x="3025" y="939"/>
                  </a:lnTo>
                  <a:lnTo>
                    <a:pt x="3010" y="946"/>
                  </a:lnTo>
                  <a:lnTo>
                    <a:pt x="2989" y="950"/>
                  </a:lnTo>
                  <a:lnTo>
                    <a:pt x="2968" y="956"/>
                  </a:lnTo>
                  <a:lnTo>
                    <a:pt x="2947" y="960"/>
                  </a:lnTo>
                  <a:lnTo>
                    <a:pt x="2924" y="963"/>
                  </a:lnTo>
                  <a:lnTo>
                    <a:pt x="2900" y="967"/>
                  </a:lnTo>
                  <a:lnTo>
                    <a:pt x="2877" y="971"/>
                  </a:lnTo>
                  <a:lnTo>
                    <a:pt x="2852" y="975"/>
                  </a:lnTo>
                  <a:lnTo>
                    <a:pt x="2828" y="979"/>
                  </a:lnTo>
                  <a:lnTo>
                    <a:pt x="2801" y="981"/>
                  </a:lnTo>
                  <a:lnTo>
                    <a:pt x="2776" y="983"/>
                  </a:lnTo>
                  <a:lnTo>
                    <a:pt x="2751" y="983"/>
                  </a:lnTo>
                  <a:lnTo>
                    <a:pt x="2727" y="984"/>
                  </a:lnTo>
                  <a:lnTo>
                    <a:pt x="2702" y="983"/>
                  </a:lnTo>
                  <a:lnTo>
                    <a:pt x="2681" y="983"/>
                  </a:lnTo>
                  <a:lnTo>
                    <a:pt x="2656" y="983"/>
                  </a:lnTo>
                  <a:lnTo>
                    <a:pt x="2637" y="983"/>
                  </a:lnTo>
                  <a:lnTo>
                    <a:pt x="2616" y="977"/>
                  </a:lnTo>
                  <a:lnTo>
                    <a:pt x="2597" y="975"/>
                  </a:lnTo>
                  <a:lnTo>
                    <a:pt x="2578" y="971"/>
                  </a:lnTo>
                  <a:lnTo>
                    <a:pt x="2561" y="969"/>
                  </a:lnTo>
                  <a:lnTo>
                    <a:pt x="2546" y="963"/>
                  </a:lnTo>
                  <a:lnTo>
                    <a:pt x="2533" y="960"/>
                  </a:lnTo>
                  <a:lnTo>
                    <a:pt x="2519" y="956"/>
                  </a:lnTo>
                  <a:lnTo>
                    <a:pt x="2510" y="950"/>
                  </a:lnTo>
                  <a:lnTo>
                    <a:pt x="2499" y="946"/>
                  </a:lnTo>
                  <a:lnTo>
                    <a:pt x="2489" y="943"/>
                  </a:lnTo>
                  <a:lnTo>
                    <a:pt x="2480" y="939"/>
                  </a:lnTo>
                  <a:lnTo>
                    <a:pt x="2476" y="937"/>
                  </a:lnTo>
                  <a:lnTo>
                    <a:pt x="2466" y="931"/>
                  </a:lnTo>
                  <a:lnTo>
                    <a:pt x="2466" y="931"/>
                  </a:lnTo>
                  <a:lnTo>
                    <a:pt x="2462" y="931"/>
                  </a:lnTo>
                  <a:lnTo>
                    <a:pt x="2461" y="931"/>
                  </a:lnTo>
                  <a:lnTo>
                    <a:pt x="2453" y="933"/>
                  </a:lnTo>
                  <a:lnTo>
                    <a:pt x="2445" y="937"/>
                  </a:lnTo>
                  <a:lnTo>
                    <a:pt x="2434" y="943"/>
                  </a:lnTo>
                  <a:lnTo>
                    <a:pt x="2421" y="946"/>
                  </a:lnTo>
                  <a:lnTo>
                    <a:pt x="2405" y="952"/>
                  </a:lnTo>
                  <a:lnTo>
                    <a:pt x="2392" y="958"/>
                  </a:lnTo>
                  <a:lnTo>
                    <a:pt x="2373" y="963"/>
                  </a:lnTo>
                  <a:lnTo>
                    <a:pt x="2354" y="967"/>
                  </a:lnTo>
                  <a:lnTo>
                    <a:pt x="2331" y="971"/>
                  </a:lnTo>
                  <a:lnTo>
                    <a:pt x="2310" y="977"/>
                  </a:lnTo>
                  <a:lnTo>
                    <a:pt x="2288" y="977"/>
                  </a:lnTo>
                  <a:lnTo>
                    <a:pt x="2265" y="981"/>
                  </a:lnTo>
                  <a:lnTo>
                    <a:pt x="2240" y="981"/>
                  </a:lnTo>
                  <a:lnTo>
                    <a:pt x="2215" y="983"/>
                  </a:lnTo>
                  <a:lnTo>
                    <a:pt x="2189" y="977"/>
                  </a:lnTo>
                  <a:lnTo>
                    <a:pt x="2162" y="975"/>
                  </a:lnTo>
                  <a:lnTo>
                    <a:pt x="2135" y="969"/>
                  </a:lnTo>
                  <a:lnTo>
                    <a:pt x="2111" y="965"/>
                  </a:lnTo>
                  <a:lnTo>
                    <a:pt x="2084" y="958"/>
                  </a:lnTo>
                  <a:lnTo>
                    <a:pt x="2059" y="952"/>
                  </a:lnTo>
                  <a:lnTo>
                    <a:pt x="2037" y="944"/>
                  </a:lnTo>
                  <a:lnTo>
                    <a:pt x="2014" y="939"/>
                  </a:lnTo>
                  <a:lnTo>
                    <a:pt x="1993" y="931"/>
                  </a:lnTo>
                  <a:lnTo>
                    <a:pt x="1974" y="925"/>
                  </a:lnTo>
                  <a:lnTo>
                    <a:pt x="1957" y="918"/>
                  </a:lnTo>
                  <a:lnTo>
                    <a:pt x="1943" y="912"/>
                  </a:lnTo>
                  <a:lnTo>
                    <a:pt x="1930" y="908"/>
                  </a:lnTo>
                  <a:lnTo>
                    <a:pt x="1922" y="906"/>
                  </a:lnTo>
                  <a:lnTo>
                    <a:pt x="1917" y="903"/>
                  </a:lnTo>
                  <a:lnTo>
                    <a:pt x="1913" y="903"/>
                  </a:lnTo>
                  <a:lnTo>
                    <a:pt x="1909" y="905"/>
                  </a:lnTo>
                  <a:lnTo>
                    <a:pt x="1902" y="906"/>
                  </a:lnTo>
                  <a:lnTo>
                    <a:pt x="1894" y="910"/>
                  </a:lnTo>
                  <a:lnTo>
                    <a:pt x="1883" y="914"/>
                  </a:lnTo>
                  <a:lnTo>
                    <a:pt x="1871" y="918"/>
                  </a:lnTo>
                  <a:lnTo>
                    <a:pt x="1856" y="925"/>
                  </a:lnTo>
                  <a:lnTo>
                    <a:pt x="1843" y="931"/>
                  </a:lnTo>
                  <a:lnTo>
                    <a:pt x="1824" y="937"/>
                  </a:lnTo>
                  <a:lnTo>
                    <a:pt x="1805" y="944"/>
                  </a:lnTo>
                  <a:lnTo>
                    <a:pt x="1786" y="950"/>
                  </a:lnTo>
                  <a:lnTo>
                    <a:pt x="1767" y="958"/>
                  </a:lnTo>
                  <a:lnTo>
                    <a:pt x="1744" y="963"/>
                  </a:lnTo>
                  <a:lnTo>
                    <a:pt x="1723" y="969"/>
                  </a:lnTo>
                  <a:lnTo>
                    <a:pt x="1702" y="975"/>
                  </a:lnTo>
                  <a:lnTo>
                    <a:pt x="1681" y="983"/>
                  </a:lnTo>
                  <a:lnTo>
                    <a:pt x="1660" y="984"/>
                  </a:lnTo>
                  <a:lnTo>
                    <a:pt x="1637" y="988"/>
                  </a:lnTo>
                  <a:lnTo>
                    <a:pt x="1614" y="992"/>
                  </a:lnTo>
                  <a:lnTo>
                    <a:pt x="1594" y="996"/>
                  </a:lnTo>
                  <a:lnTo>
                    <a:pt x="1571" y="996"/>
                  </a:lnTo>
                  <a:lnTo>
                    <a:pt x="1550" y="998"/>
                  </a:lnTo>
                  <a:lnTo>
                    <a:pt x="1527" y="998"/>
                  </a:lnTo>
                  <a:lnTo>
                    <a:pt x="1508" y="1000"/>
                  </a:lnTo>
                  <a:lnTo>
                    <a:pt x="1485" y="998"/>
                  </a:lnTo>
                  <a:lnTo>
                    <a:pt x="1464" y="998"/>
                  </a:lnTo>
                  <a:lnTo>
                    <a:pt x="1441" y="996"/>
                  </a:lnTo>
                  <a:lnTo>
                    <a:pt x="1420" y="996"/>
                  </a:lnTo>
                  <a:lnTo>
                    <a:pt x="1396" y="992"/>
                  </a:lnTo>
                  <a:lnTo>
                    <a:pt x="1375" y="988"/>
                  </a:lnTo>
                  <a:lnTo>
                    <a:pt x="1350" y="984"/>
                  </a:lnTo>
                  <a:lnTo>
                    <a:pt x="1329" y="983"/>
                  </a:lnTo>
                  <a:lnTo>
                    <a:pt x="1304" y="977"/>
                  </a:lnTo>
                  <a:lnTo>
                    <a:pt x="1282" y="971"/>
                  </a:lnTo>
                  <a:lnTo>
                    <a:pt x="1259" y="965"/>
                  </a:lnTo>
                  <a:lnTo>
                    <a:pt x="1236" y="960"/>
                  </a:lnTo>
                  <a:lnTo>
                    <a:pt x="1213" y="952"/>
                  </a:lnTo>
                  <a:lnTo>
                    <a:pt x="1192" y="948"/>
                  </a:lnTo>
                  <a:lnTo>
                    <a:pt x="1173" y="941"/>
                  </a:lnTo>
                  <a:lnTo>
                    <a:pt x="1154" y="937"/>
                  </a:lnTo>
                  <a:lnTo>
                    <a:pt x="1135" y="929"/>
                  </a:lnTo>
                  <a:lnTo>
                    <a:pt x="1122" y="924"/>
                  </a:lnTo>
                  <a:lnTo>
                    <a:pt x="1107" y="918"/>
                  </a:lnTo>
                  <a:lnTo>
                    <a:pt x="1097" y="916"/>
                  </a:lnTo>
                  <a:lnTo>
                    <a:pt x="1086" y="912"/>
                  </a:lnTo>
                  <a:lnTo>
                    <a:pt x="1078" y="910"/>
                  </a:lnTo>
                  <a:lnTo>
                    <a:pt x="1074" y="908"/>
                  </a:lnTo>
                  <a:lnTo>
                    <a:pt x="1073" y="908"/>
                  </a:lnTo>
                  <a:lnTo>
                    <a:pt x="1067" y="910"/>
                  </a:lnTo>
                  <a:lnTo>
                    <a:pt x="1055" y="912"/>
                  </a:lnTo>
                  <a:lnTo>
                    <a:pt x="1042" y="914"/>
                  </a:lnTo>
                  <a:lnTo>
                    <a:pt x="1025" y="918"/>
                  </a:lnTo>
                  <a:lnTo>
                    <a:pt x="1006" y="920"/>
                  </a:lnTo>
                  <a:lnTo>
                    <a:pt x="983" y="924"/>
                  </a:lnTo>
                  <a:lnTo>
                    <a:pt x="960" y="925"/>
                  </a:lnTo>
                  <a:lnTo>
                    <a:pt x="934" y="927"/>
                  </a:lnTo>
                  <a:lnTo>
                    <a:pt x="905" y="929"/>
                  </a:lnTo>
                  <a:lnTo>
                    <a:pt x="877" y="929"/>
                  </a:lnTo>
                  <a:lnTo>
                    <a:pt x="846" y="931"/>
                  </a:lnTo>
                  <a:lnTo>
                    <a:pt x="816" y="929"/>
                  </a:lnTo>
                  <a:lnTo>
                    <a:pt x="785" y="927"/>
                  </a:lnTo>
                  <a:lnTo>
                    <a:pt x="755" y="924"/>
                  </a:lnTo>
                  <a:lnTo>
                    <a:pt x="725" y="918"/>
                  </a:lnTo>
                  <a:lnTo>
                    <a:pt x="692" y="908"/>
                  </a:lnTo>
                  <a:lnTo>
                    <a:pt x="662" y="899"/>
                  </a:lnTo>
                  <a:lnTo>
                    <a:pt x="630" y="887"/>
                  </a:lnTo>
                  <a:lnTo>
                    <a:pt x="603" y="874"/>
                  </a:lnTo>
                  <a:lnTo>
                    <a:pt x="574" y="861"/>
                  </a:lnTo>
                  <a:lnTo>
                    <a:pt x="548" y="848"/>
                  </a:lnTo>
                  <a:lnTo>
                    <a:pt x="523" y="832"/>
                  </a:lnTo>
                  <a:lnTo>
                    <a:pt x="500" y="819"/>
                  </a:lnTo>
                  <a:lnTo>
                    <a:pt x="477" y="804"/>
                  </a:lnTo>
                  <a:lnTo>
                    <a:pt x="458" y="792"/>
                  </a:lnTo>
                  <a:lnTo>
                    <a:pt x="441" y="779"/>
                  </a:lnTo>
                  <a:lnTo>
                    <a:pt x="428" y="772"/>
                  </a:lnTo>
                  <a:lnTo>
                    <a:pt x="417" y="762"/>
                  </a:lnTo>
                  <a:lnTo>
                    <a:pt x="409" y="756"/>
                  </a:lnTo>
                  <a:lnTo>
                    <a:pt x="403" y="753"/>
                  </a:lnTo>
                  <a:lnTo>
                    <a:pt x="399" y="753"/>
                  </a:lnTo>
                  <a:lnTo>
                    <a:pt x="396" y="753"/>
                  </a:lnTo>
                  <a:lnTo>
                    <a:pt x="388" y="754"/>
                  </a:lnTo>
                  <a:lnTo>
                    <a:pt x="380" y="754"/>
                  </a:lnTo>
                  <a:lnTo>
                    <a:pt x="369" y="754"/>
                  </a:lnTo>
                  <a:lnTo>
                    <a:pt x="356" y="758"/>
                  </a:lnTo>
                  <a:lnTo>
                    <a:pt x="340" y="760"/>
                  </a:lnTo>
                  <a:lnTo>
                    <a:pt x="327" y="762"/>
                  </a:lnTo>
                  <a:lnTo>
                    <a:pt x="308" y="764"/>
                  </a:lnTo>
                  <a:lnTo>
                    <a:pt x="289" y="766"/>
                  </a:lnTo>
                  <a:lnTo>
                    <a:pt x="270" y="766"/>
                  </a:lnTo>
                  <a:lnTo>
                    <a:pt x="251" y="768"/>
                  </a:lnTo>
                  <a:lnTo>
                    <a:pt x="232" y="768"/>
                  </a:lnTo>
                  <a:lnTo>
                    <a:pt x="213" y="768"/>
                  </a:lnTo>
                  <a:lnTo>
                    <a:pt x="192" y="768"/>
                  </a:lnTo>
                  <a:lnTo>
                    <a:pt x="175" y="768"/>
                  </a:lnTo>
                  <a:lnTo>
                    <a:pt x="154" y="764"/>
                  </a:lnTo>
                  <a:lnTo>
                    <a:pt x="137" y="760"/>
                  </a:lnTo>
                  <a:lnTo>
                    <a:pt x="120" y="758"/>
                  </a:lnTo>
                  <a:lnTo>
                    <a:pt x="105" y="754"/>
                  </a:lnTo>
                  <a:lnTo>
                    <a:pt x="88" y="751"/>
                  </a:lnTo>
                  <a:lnTo>
                    <a:pt x="74" y="747"/>
                  </a:lnTo>
                  <a:lnTo>
                    <a:pt x="63" y="741"/>
                  </a:lnTo>
                  <a:lnTo>
                    <a:pt x="51" y="737"/>
                  </a:lnTo>
                  <a:lnTo>
                    <a:pt x="38" y="734"/>
                  </a:lnTo>
                  <a:lnTo>
                    <a:pt x="31" y="730"/>
                  </a:lnTo>
                  <a:lnTo>
                    <a:pt x="21" y="726"/>
                  </a:lnTo>
                  <a:lnTo>
                    <a:pt x="17" y="722"/>
                  </a:lnTo>
                  <a:lnTo>
                    <a:pt x="6" y="716"/>
                  </a:lnTo>
                  <a:lnTo>
                    <a:pt x="6" y="716"/>
                  </a:lnTo>
                  <a:lnTo>
                    <a:pt x="6" y="716"/>
                  </a:lnTo>
                  <a:close/>
                </a:path>
              </a:pathLst>
            </a:custGeom>
            <a:solidFill>
              <a:srgbClr val="D1BD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266" dirty="0">
                <a:latin typeface="Book Antiqua"/>
              </a:endParaRPr>
            </a:p>
          </p:txBody>
        </p:sp>
      </p:grpSp>
      <p:sp>
        <p:nvSpPr>
          <p:cNvPr id="51" name="Rectangle 99">
            <a:extLst>
              <a:ext uri="{FF2B5EF4-FFF2-40B4-BE49-F238E27FC236}">
                <a16:creationId xmlns:a16="http://schemas.microsoft.com/office/drawing/2014/main" id="{E952A22C-931C-10DD-6C36-1D29C2E25AD4}"/>
              </a:ext>
            </a:extLst>
          </p:cNvPr>
          <p:cNvSpPr>
            <a:spLocks noChangeArrowheads="1"/>
          </p:cNvSpPr>
          <p:nvPr/>
        </p:nvSpPr>
        <p:spPr bwMode="auto">
          <a:xfrm>
            <a:off x="3548484" y="2637241"/>
            <a:ext cx="2047032" cy="5822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86" tIns="44449" rIns="90486" bIns="44449">
            <a:spAutoFit/>
          </a:bodyPr>
          <a:lstStyle/>
          <a:p>
            <a:pPr algn="ctr"/>
            <a:r>
              <a:rPr lang="en-US" sz="1600" b="1" dirty="0">
                <a:latin typeface="Book Antiqua"/>
              </a:rPr>
              <a:t>Communication</a:t>
            </a:r>
          </a:p>
          <a:p>
            <a:pPr algn="ctr"/>
            <a:r>
              <a:rPr lang="en-US" sz="1600" b="1" dirty="0">
                <a:latin typeface="Book Antiqua"/>
              </a:rPr>
              <a:t>Network</a:t>
            </a:r>
          </a:p>
        </p:txBody>
      </p:sp>
    </p:spTree>
    <p:extLst>
      <p:ext uri="{BB962C8B-B14F-4D97-AF65-F5344CB8AC3E}">
        <p14:creationId xmlns:p14="http://schemas.microsoft.com/office/powerpoint/2010/main" val="1174289844"/>
      </p:ext>
    </p:extLst>
  </p:cSld>
  <p:clrMapOvr>
    <a:masterClrMapping/>
  </p:clrMapOvr>
  <p:transition spd="slow">
    <p:cu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2" name="Title 1">
            <a:extLst>
              <a:ext uri="{FF2B5EF4-FFF2-40B4-BE49-F238E27FC236}">
                <a16:creationId xmlns:a16="http://schemas.microsoft.com/office/drawing/2014/main" id="{0931BB09-382C-A4B7-1971-AFB01AEAF6EA}"/>
              </a:ext>
            </a:extLst>
          </p:cNvPr>
          <p:cNvSpPr>
            <a:spLocks noGrp="1"/>
          </p:cNvSpPr>
          <p:nvPr>
            <p:ph type="title"/>
          </p:nvPr>
        </p:nvSpPr>
        <p:spPr>
          <a:xfrm>
            <a:off x="685800" y="133350"/>
            <a:ext cx="7543800" cy="608076"/>
          </a:xfrm>
        </p:spPr>
        <p:txBody>
          <a:bodyPr>
            <a:normAutofit/>
          </a:bodyPr>
          <a:lstStyle/>
          <a:p>
            <a:r>
              <a:rPr lang="en-US" sz="2800"/>
              <a:t>Database applications</a:t>
            </a:r>
          </a:p>
        </p:txBody>
      </p:sp>
      <p:sp>
        <p:nvSpPr>
          <p:cNvPr id="3" name="Content Placeholder 2">
            <a:extLst>
              <a:ext uri="{FF2B5EF4-FFF2-40B4-BE49-F238E27FC236}">
                <a16:creationId xmlns:a16="http://schemas.microsoft.com/office/drawing/2014/main" id="{6CAF8614-8783-CCE7-2645-CD1F44882D32}"/>
              </a:ext>
            </a:extLst>
          </p:cNvPr>
          <p:cNvSpPr>
            <a:spLocks noGrp="1"/>
          </p:cNvSpPr>
          <p:nvPr>
            <p:ph idx="1"/>
          </p:nvPr>
        </p:nvSpPr>
        <p:spPr>
          <a:xfrm>
            <a:off x="533400" y="819150"/>
            <a:ext cx="8153400" cy="4191000"/>
          </a:xfrm>
        </p:spPr>
        <p:txBody>
          <a:bodyPr>
            <a:noAutofit/>
          </a:bodyPr>
          <a:lstStyle/>
          <a:p>
            <a:pPr marL="205740" lvl="1" indent="0">
              <a:lnSpc>
                <a:spcPct val="100000"/>
              </a:lnSpc>
              <a:spcAft>
                <a:spcPts val="300"/>
              </a:spcAft>
              <a:buNone/>
            </a:pPr>
            <a:r>
              <a:rPr lang="en-US" sz="1800" b="0" i="0">
                <a:solidFill>
                  <a:srgbClr val="1F1F1F"/>
                </a:solidFill>
                <a:effectLst/>
                <a:latin typeface="Google Sans"/>
              </a:rPr>
              <a:t>Database applications are software applications built on top of a DBMS to manage and present information to users. They are the user-facing interfaces that leverage the power of databases. Here are some examples:</a:t>
            </a:r>
          </a:p>
          <a:p>
            <a:pPr algn="l">
              <a:buFont typeface="Arial" panose="020B0604020202020204" pitchFamily="34" charset="0"/>
              <a:buChar char="•"/>
            </a:pPr>
            <a:r>
              <a:rPr lang="en-US" sz="1800" b="1" i="0">
                <a:solidFill>
                  <a:srgbClr val="1F1F1F"/>
                </a:solidFill>
                <a:effectLst/>
                <a:latin typeface="Google Sans"/>
              </a:rPr>
              <a:t>E-commerce applications:</a:t>
            </a:r>
            <a:r>
              <a:rPr lang="en-US" sz="1800" b="0" i="0">
                <a:solidFill>
                  <a:srgbClr val="1F1F1F"/>
                </a:solidFill>
                <a:effectLst/>
                <a:latin typeface="Google Sans"/>
              </a:rPr>
              <a:t> Store product information, customer details, orders, and transaction history.</a:t>
            </a:r>
          </a:p>
          <a:p>
            <a:pPr algn="l">
              <a:buFont typeface="Arial" panose="020B0604020202020204" pitchFamily="34" charset="0"/>
              <a:buChar char="•"/>
            </a:pPr>
            <a:r>
              <a:rPr lang="en-US" sz="1800" b="1" i="0">
                <a:solidFill>
                  <a:srgbClr val="1F1F1F"/>
                </a:solidFill>
                <a:effectLst/>
                <a:latin typeface="Google Sans"/>
              </a:rPr>
              <a:t>Social media platforms:</a:t>
            </a:r>
            <a:r>
              <a:rPr lang="en-US" sz="1800" b="0" i="0">
                <a:solidFill>
                  <a:srgbClr val="1F1F1F"/>
                </a:solidFill>
                <a:effectLst/>
                <a:latin typeface="Google Sans"/>
              </a:rPr>
              <a:t> Manage user profiles, posts, comments, and relationships.</a:t>
            </a:r>
          </a:p>
          <a:p>
            <a:pPr algn="l">
              <a:buFont typeface="Arial" panose="020B0604020202020204" pitchFamily="34" charset="0"/>
              <a:buChar char="•"/>
            </a:pPr>
            <a:r>
              <a:rPr lang="en-US" sz="1800" b="1" i="0">
                <a:solidFill>
                  <a:srgbClr val="1F1F1F"/>
                </a:solidFill>
                <a:effectLst/>
                <a:latin typeface="Google Sans"/>
              </a:rPr>
              <a:t>Banking systems:</a:t>
            </a:r>
            <a:r>
              <a:rPr lang="en-US" sz="1800" b="0" i="0">
                <a:solidFill>
                  <a:srgbClr val="1F1F1F"/>
                </a:solidFill>
                <a:effectLst/>
                <a:latin typeface="Google Sans"/>
              </a:rPr>
              <a:t> Store customer accounts, transactions, and financial data.</a:t>
            </a:r>
          </a:p>
          <a:p>
            <a:pPr algn="l">
              <a:buFont typeface="Arial" panose="020B0604020202020204" pitchFamily="34" charset="0"/>
              <a:buChar char="•"/>
            </a:pPr>
            <a:r>
              <a:rPr lang="en-US" sz="1800" b="1" i="0">
                <a:solidFill>
                  <a:srgbClr val="1F1F1F"/>
                </a:solidFill>
                <a:effectLst/>
                <a:latin typeface="Google Sans"/>
              </a:rPr>
              <a:t>Library management systems:</a:t>
            </a:r>
            <a:r>
              <a:rPr lang="en-US" sz="1800" b="0" i="0">
                <a:solidFill>
                  <a:srgbClr val="1F1F1F"/>
                </a:solidFill>
                <a:effectLst/>
                <a:latin typeface="Google Sans"/>
              </a:rPr>
              <a:t> Track book information, borrowing history, and member details.</a:t>
            </a:r>
          </a:p>
          <a:p>
            <a:pPr algn="l">
              <a:buFont typeface="Arial" panose="020B0604020202020204" pitchFamily="34" charset="0"/>
              <a:buChar char="•"/>
            </a:pPr>
            <a:r>
              <a:rPr lang="en-US" sz="1800" b="1" i="0">
                <a:solidFill>
                  <a:srgbClr val="1F1F1F"/>
                </a:solidFill>
                <a:effectLst/>
                <a:latin typeface="Google Sans"/>
              </a:rPr>
              <a:t>Inventory management systems:</a:t>
            </a:r>
            <a:r>
              <a:rPr lang="en-US" sz="1800" b="0" i="0">
                <a:solidFill>
                  <a:srgbClr val="1F1F1F"/>
                </a:solidFill>
                <a:effectLst/>
                <a:latin typeface="Google Sans"/>
              </a:rPr>
              <a:t> Keep track of stock levels, product details, and order fulfillment.</a:t>
            </a:r>
          </a:p>
          <a:p>
            <a:pPr algn="l">
              <a:buFont typeface="Arial" panose="020B0604020202020204" pitchFamily="34" charset="0"/>
              <a:buChar char="•"/>
            </a:pPr>
            <a:r>
              <a:rPr lang="en-US" sz="1800" b="1" i="0">
                <a:solidFill>
                  <a:srgbClr val="1F1F1F"/>
                </a:solidFill>
                <a:effectLst/>
                <a:latin typeface="Google Sans"/>
              </a:rPr>
              <a:t>Human resource management systems:</a:t>
            </a:r>
            <a:r>
              <a:rPr lang="en-US" sz="1800" b="0" i="0">
                <a:solidFill>
                  <a:srgbClr val="1F1F1F"/>
                </a:solidFill>
                <a:effectLst/>
                <a:latin typeface="Google Sans"/>
              </a:rPr>
              <a:t> Store employee information, payroll data, and benefits details.</a:t>
            </a:r>
          </a:p>
          <a:p>
            <a:pPr marL="205740" lvl="1" indent="0">
              <a:lnSpc>
                <a:spcPct val="100000"/>
              </a:lnSpc>
              <a:spcAft>
                <a:spcPts val="300"/>
              </a:spcAft>
              <a:buNone/>
            </a:pPr>
            <a:endParaRPr lang="en-US" sz="1800" b="1">
              <a:solidFill>
                <a:srgbClr val="1F1F1F"/>
              </a:solidFill>
              <a:latin typeface="Google Sans"/>
            </a:endParaRPr>
          </a:p>
        </p:txBody>
      </p:sp>
    </p:spTree>
    <p:extLst>
      <p:ext uri="{BB962C8B-B14F-4D97-AF65-F5344CB8AC3E}">
        <p14:creationId xmlns:p14="http://schemas.microsoft.com/office/powerpoint/2010/main" val="25367154"/>
      </p:ext>
    </p:extLst>
  </p:cSld>
  <p:clrMapOvr>
    <a:masterClrMapping/>
  </p:clrMapOvr>
  <p:transition spd="slow">
    <p:cut/>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Data warehouse</a:t>
            </a:r>
            <a:endParaRPr lang="en" sz="2800" dirty="0"/>
          </a:p>
        </p:txBody>
      </p:sp>
      <p:sp>
        <p:nvSpPr>
          <p:cNvPr id="37" name="Shape 37"/>
          <p:cNvSpPr txBox="1">
            <a:spLocks noGrp="1"/>
          </p:cNvSpPr>
          <p:nvPr>
            <p:ph idx="1"/>
          </p:nvPr>
        </p:nvSpPr>
        <p:spPr>
          <a:xfrm>
            <a:off x="304800" y="805815"/>
            <a:ext cx="8229600" cy="3531870"/>
          </a:xfrm>
          <a:prstGeom prst="rect">
            <a:avLst/>
          </a:prstGeom>
        </p:spPr>
        <p:txBody>
          <a:bodyPr lIns="91425" tIns="91425" rIns="91425" bIns="91425" anchor="t" anchorCtr="0">
            <a:noAutofit/>
          </a:bodyPr>
          <a:lstStyle/>
          <a:p>
            <a:pPr eaLnBrk="1" hangingPunct="1">
              <a:lnSpc>
                <a:spcPct val="140000"/>
              </a:lnSpc>
            </a:pPr>
            <a:r>
              <a:rPr lang="en-US" sz="1800">
                <a:latin typeface="Times New Roman" panose="02020603050405020304" pitchFamily="18" charset="0"/>
                <a:ea typeface="Sans Serif Collection" panose="020B0502040504020204" pitchFamily="34" charset="0"/>
                <a:cs typeface="Times New Roman" panose="02020603050405020304" pitchFamily="18" charset="0"/>
              </a:rPr>
              <a:t>Defined in many different ways, but not rigorously.</a:t>
            </a:r>
          </a:p>
          <a:p>
            <a:pPr lvl="1" eaLnBrk="1" hangingPunct="1">
              <a:lnSpc>
                <a:spcPct val="140000"/>
              </a:lnSpc>
            </a:pPr>
            <a:r>
              <a:rPr lang="en-US" sz="1800">
                <a:latin typeface="Times New Roman" panose="02020603050405020304" pitchFamily="18" charset="0"/>
                <a:ea typeface="Sans Serif Collection" panose="020B0502040504020204" pitchFamily="34" charset="0"/>
                <a:cs typeface="Times New Roman" panose="02020603050405020304" pitchFamily="18" charset="0"/>
              </a:rPr>
              <a:t>A decision support database that is maintained separately from the organization’s operational database</a:t>
            </a:r>
          </a:p>
          <a:p>
            <a:pPr lvl="1" eaLnBrk="1" hangingPunct="1">
              <a:lnSpc>
                <a:spcPct val="140000"/>
              </a:lnSpc>
            </a:pPr>
            <a:r>
              <a:rPr lang="en-US" sz="1800">
                <a:latin typeface="Times New Roman" panose="02020603050405020304" pitchFamily="18" charset="0"/>
                <a:ea typeface="Sans Serif Collection" panose="020B0502040504020204" pitchFamily="34" charset="0"/>
                <a:cs typeface="Times New Roman" panose="02020603050405020304" pitchFamily="18" charset="0"/>
              </a:rPr>
              <a:t>Support information processing by providing a solid platform of consolidated, historical data for analysis.</a:t>
            </a:r>
          </a:p>
          <a:p>
            <a:pPr eaLnBrk="1" hangingPunct="1">
              <a:lnSpc>
                <a:spcPct val="140000"/>
              </a:lnSpc>
            </a:pPr>
            <a:r>
              <a:rPr lang="en-US" sz="1700" i="1">
                <a:latin typeface="Times New Roman" panose="02020603050405020304" pitchFamily="18" charset="0"/>
                <a:ea typeface="Sans Serif Collection" panose="020B0502040504020204" pitchFamily="34" charset="0"/>
                <a:cs typeface="Times New Roman" panose="02020603050405020304" pitchFamily="18" charset="0"/>
              </a:rPr>
              <a:t>“A data warehouse is a </a:t>
            </a:r>
            <a:r>
              <a:rPr lang="en-US" sz="1700" i="1" u="sng">
                <a:latin typeface="Times New Roman" panose="02020603050405020304" pitchFamily="18" charset="0"/>
                <a:ea typeface="Sans Serif Collection" panose="020B0502040504020204" pitchFamily="34" charset="0"/>
                <a:cs typeface="Times New Roman" panose="02020603050405020304" pitchFamily="18" charset="0"/>
              </a:rPr>
              <a:t>subject-oriented</a:t>
            </a:r>
            <a:r>
              <a:rPr lang="en-US" sz="1700" i="1">
                <a:latin typeface="Times New Roman" panose="02020603050405020304" pitchFamily="18" charset="0"/>
                <a:ea typeface="Sans Serif Collection" panose="020B0502040504020204" pitchFamily="34" charset="0"/>
                <a:cs typeface="Times New Roman" panose="02020603050405020304" pitchFamily="18" charset="0"/>
              </a:rPr>
              <a:t>,</a:t>
            </a:r>
            <a:r>
              <a:rPr lang="en-US" sz="1700" i="1" u="sng">
                <a:latin typeface="Times New Roman" panose="02020603050405020304" pitchFamily="18" charset="0"/>
                <a:ea typeface="Sans Serif Collection" panose="020B0502040504020204" pitchFamily="34" charset="0"/>
                <a:cs typeface="Times New Roman" panose="02020603050405020304" pitchFamily="18" charset="0"/>
              </a:rPr>
              <a:t> integrated</a:t>
            </a:r>
            <a:r>
              <a:rPr lang="en-US" sz="1700" i="1">
                <a:latin typeface="Times New Roman" panose="02020603050405020304" pitchFamily="18" charset="0"/>
                <a:ea typeface="Sans Serif Collection" panose="020B0502040504020204" pitchFamily="34" charset="0"/>
                <a:cs typeface="Times New Roman" panose="02020603050405020304" pitchFamily="18" charset="0"/>
              </a:rPr>
              <a:t>, </a:t>
            </a:r>
            <a:r>
              <a:rPr lang="en-US" sz="1700" i="1" u="sng">
                <a:latin typeface="Times New Roman" panose="02020603050405020304" pitchFamily="18" charset="0"/>
                <a:ea typeface="Sans Serif Collection" panose="020B0502040504020204" pitchFamily="34" charset="0"/>
                <a:cs typeface="Times New Roman" panose="02020603050405020304" pitchFamily="18" charset="0"/>
              </a:rPr>
              <a:t>time-variant</a:t>
            </a:r>
            <a:r>
              <a:rPr lang="en-US" sz="1700" i="1">
                <a:latin typeface="Times New Roman" panose="02020603050405020304" pitchFamily="18" charset="0"/>
                <a:ea typeface="Sans Serif Collection" panose="020B0502040504020204" pitchFamily="34" charset="0"/>
                <a:cs typeface="Times New Roman" panose="02020603050405020304" pitchFamily="18" charset="0"/>
              </a:rPr>
              <a:t>, and </a:t>
            </a:r>
            <a:r>
              <a:rPr lang="en-US" sz="1700" i="1" u="sng">
                <a:latin typeface="Times New Roman" panose="02020603050405020304" pitchFamily="18" charset="0"/>
                <a:ea typeface="Sans Serif Collection" panose="020B0502040504020204" pitchFamily="34" charset="0"/>
                <a:cs typeface="Times New Roman" panose="02020603050405020304" pitchFamily="18" charset="0"/>
              </a:rPr>
              <a:t>nonvolatile</a:t>
            </a:r>
            <a:r>
              <a:rPr lang="en-US" sz="1700" i="1">
                <a:latin typeface="Times New Roman" panose="02020603050405020304" pitchFamily="18" charset="0"/>
                <a:ea typeface="Sans Serif Collection" panose="020B0502040504020204" pitchFamily="34" charset="0"/>
                <a:cs typeface="Times New Roman" panose="02020603050405020304" pitchFamily="18" charset="0"/>
              </a:rPr>
              <a:t> collection of data in support of management’s decision-making process.” - W. H. Inmon</a:t>
            </a:r>
          </a:p>
          <a:p>
            <a:pPr>
              <a:buFont typeface="Wingdings" panose="05000000000000000000" pitchFamily="2" charset="2"/>
              <a:buChar char="q"/>
            </a:pPr>
            <a:endParaRPr lang="en-US" sz="1800">
              <a:latin typeface="Times New Roman" panose="02020603050405020304" pitchFamily="18" charset="0"/>
              <a:ea typeface="Sans Serif Collection" panose="020B0502040504020204" pitchFamily="34" charset="0"/>
              <a:cs typeface="Times New Roman" panose="02020603050405020304" pitchFamily="18" charset="0"/>
            </a:endParaRPr>
          </a:p>
        </p:txBody>
      </p:sp>
    </p:spTree>
    <p:extLst>
      <p:ext uri="{BB962C8B-B14F-4D97-AF65-F5344CB8AC3E}">
        <p14:creationId xmlns:p14="http://schemas.microsoft.com/office/powerpoint/2010/main" val="357177842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t>Advantages</a:t>
            </a:r>
            <a:r>
              <a:rPr lang="en-US" sz="2800">
                <a:effectLst/>
              </a:rPr>
              <a:t> of Database Approach</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algn="just">
              <a:spcBef>
                <a:spcPts val="600"/>
              </a:spcBef>
              <a:spcAft>
                <a:spcPts val="600"/>
              </a:spcAft>
              <a:defRPr/>
            </a:pPr>
            <a:r>
              <a:rPr lang="en-US" sz="2000"/>
              <a:t>Redundancy can be reduced</a:t>
            </a:r>
          </a:p>
          <a:p>
            <a:pPr algn="just">
              <a:spcBef>
                <a:spcPts val="600"/>
              </a:spcBef>
              <a:spcAft>
                <a:spcPts val="600"/>
              </a:spcAft>
              <a:defRPr/>
            </a:pPr>
            <a:r>
              <a:rPr lang="en-US" sz="2000"/>
              <a:t>Inconsistency can be avoided</a:t>
            </a:r>
          </a:p>
          <a:p>
            <a:pPr algn="just">
              <a:spcBef>
                <a:spcPts val="600"/>
              </a:spcBef>
              <a:spcAft>
                <a:spcPts val="600"/>
              </a:spcAft>
              <a:defRPr/>
            </a:pPr>
            <a:r>
              <a:rPr lang="en-US" sz="2000"/>
              <a:t>Data can be shared</a:t>
            </a:r>
          </a:p>
          <a:p>
            <a:pPr algn="just">
              <a:spcBef>
                <a:spcPts val="600"/>
              </a:spcBef>
              <a:spcAft>
                <a:spcPts val="600"/>
              </a:spcAft>
              <a:defRPr/>
            </a:pPr>
            <a:r>
              <a:rPr lang="en-US" sz="2000"/>
              <a:t>Transaction support can be provided</a:t>
            </a:r>
          </a:p>
          <a:p>
            <a:pPr algn="just">
              <a:spcBef>
                <a:spcPts val="600"/>
              </a:spcBef>
              <a:defRPr/>
            </a:pPr>
            <a:r>
              <a:rPr lang="en-US" sz="2000"/>
              <a:t>Integrity can be maintained</a:t>
            </a:r>
          </a:p>
          <a:p>
            <a:pPr algn="just">
              <a:spcBef>
                <a:spcPts val="600"/>
              </a:spcBef>
              <a:defRPr/>
            </a:pPr>
            <a:r>
              <a:rPr lang="en-US" sz="2000"/>
              <a:t>Security can be enforced</a:t>
            </a:r>
          </a:p>
          <a:p>
            <a:pPr algn="just">
              <a:spcBef>
                <a:spcPts val="600"/>
              </a:spcBef>
              <a:defRPr/>
            </a:pPr>
            <a:r>
              <a:rPr lang="en-US" sz="2000"/>
              <a:t>Efficient Backup and Recovery can be provided</a:t>
            </a:r>
          </a:p>
          <a:p>
            <a:pPr algn="just">
              <a:spcBef>
                <a:spcPts val="600"/>
              </a:spcBef>
              <a:defRPr/>
            </a:pPr>
            <a:r>
              <a:rPr lang="en-US" sz="2000"/>
              <a:t>Data in the database can be accessed easily</a:t>
            </a:r>
          </a:p>
          <a:p>
            <a:pPr marL="320040" indent="-320040" algn="just" defTabSz="914400">
              <a:lnSpc>
                <a:spcPct val="100000"/>
              </a:lnSpc>
              <a:spcBef>
                <a:spcPts val="700"/>
              </a:spcBef>
              <a:buClr>
                <a:schemeClr val="accent2"/>
              </a:buClr>
              <a:buSzPct val="60000"/>
              <a:buFont typeface="Wingdings"/>
              <a:buChar char=""/>
              <a:defRPr/>
            </a:pPr>
            <a:endParaRPr lang="en-US" sz="2000"/>
          </a:p>
        </p:txBody>
      </p:sp>
    </p:spTree>
    <p:extLst>
      <p:ext uri="{BB962C8B-B14F-4D97-AF65-F5344CB8AC3E}">
        <p14:creationId xmlns:p14="http://schemas.microsoft.com/office/powerpoint/2010/main" val="4004077788"/>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idx="1"/>
          </p:nvPr>
        </p:nvSpPr>
        <p:spPr>
          <a:xfrm>
            <a:off x="1428750" y="1143001"/>
            <a:ext cx="6229350" cy="3456385"/>
          </a:xfrm>
        </p:spPr>
        <p:txBody>
          <a:bodyPr vert="horz" wrap="square" lIns="69056" tIns="34529" rIns="69056" bIns="34529" numCol="1" rtlCol="0" anchor="t" anchorCtr="0" compatLnSpc="1">
            <a:prstTxWarp prst="textNoShape">
              <a:avLst/>
            </a:prstTxWarp>
            <a:normAutofit/>
          </a:bodyPr>
          <a:lstStyle/>
          <a:p>
            <a:pPr algn="just" eaLnBrk="1" hangingPunct="1">
              <a:lnSpc>
                <a:spcPct val="130000"/>
              </a:lnSpc>
            </a:pPr>
            <a:r>
              <a:rPr lang="en-US" sz="1800"/>
              <a:t>Organized around major subjects, such as customer, product, sales</a:t>
            </a:r>
          </a:p>
          <a:p>
            <a:pPr algn="just" eaLnBrk="1" hangingPunct="1">
              <a:lnSpc>
                <a:spcPct val="130000"/>
              </a:lnSpc>
            </a:pPr>
            <a:r>
              <a:rPr lang="en-US" sz="1800"/>
              <a:t>Focusing on the modeling and analysis of data for decision makers, not on daily operations or transaction processing</a:t>
            </a:r>
          </a:p>
          <a:p>
            <a:pPr algn="just" eaLnBrk="1" hangingPunct="1">
              <a:lnSpc>
                <a:spcPct val="130000"/>
              </a:lnSpc>
            </a:pPr>
            <a:r>
              <a:rPr lang="en-US" sz="1800"/>
              <a:t>Provide a simple and concise view around particular subject issues by excluding data that are not useful in the decision support process</a:t>
            </a:r>
          </a:p>
        </p:txBody>
      </p:sp>
      <p:sp>
        <p:nvSpPr>
          <p:cNvPr id="6" name="Slide Number Placeholder 5"/>
          <p:cNvSpPr>
            <a:spLocks noGrp="1"/>
          </p:cNvSpPr>
          <p:nvPr>
            <p:ph type="sldNum" sz="quarter" idx="11"/>
          </p:nvPr>
        </p:nvSpPr>
        <p:spPr/>
        <p:txBody>
          <a:bodyPr/>
          <a:lstStyle/>
          <a:p>
            <a:pPr>
              <a:defRPr/>
            </a:pPr>
            <a:fld id="{99A699BF-60AA-4D1A-BF8F-D0A452FD0A10}" type="slidenum">
              <a:rPr lang="en-US">
                <a:solidFill>
                  <a:prstClr val="black">
                    <a:tint val="75000"/>
                  </a:prstClr>
                </a:solidFill>
              </a:rPr>
              <a:pPr>
                <a:defRPr/>
              </a:pPr>
              <a:t>60</a:t>
            </a:fld>
            <a:endParaRPr lang="en-US">
              <a:solidFill>
                <a:prstClr val="black">
                  <a:tint val="75000"/>
                </a:prstClr>
              </a:solidFill>
            </a:endParaRPr>
          </a:p>
        </p:txBody>
      </p:sp>
      <p:sp>
        <p:nvSpPr>
          <p:cNvPr id="796674" name="Rectangle 2"/>
          <p:cNvSpPr>
            <a:spLocks noGrp="1" noChangeArrowheads="1"/>
          </p:cNvSpPr>
          <p:nvPr>
            <p:ph type="title" idx="4294967295"/>
          </p:nvPr>
        </p:nvSpPr>
        <p:spPr>
          <a:xfrm>
            <a:off x="1143000" y="427437"/>
            <a:ext cx="6286500" cy="514350"/>
          </a:xfrm>
        </p:spPr>
        <p:txBody>
          <a:bodyPr vert="horz" wrap="square" lIns="69056" tIns="34529" rIns="69056" bIns="34529" numCol="1" rtlCol="0" anchor="ctr" anchorCtr="0" compatLnSpc="1">
            <a:prstTxWarp prst="textNoShape">
              <a:avLst/>
            </a:prstTxWarp>
            <a:normAutofit/>
          </a:bodyPr>
          <a:lstStyle/>
          <a:p>
            <a:pPr eaLnBrk="1" hangingPunct="1">
              <a:defRPr/>
            </a:pPr>
            <a:r>
              <a:rPr lang="en-US" sz="2800" b="1" dirty="0"/>
              <a:t>Data Warehouse—Subject-Oriented</a:t>
            </a:r>
          </a:p>
        </p:txBody>
      </p:sp>
    </p:spTree>
    <p:extLst>
      <p:ext uri="{BB962C8B-B14F-4D97-AF65-F5344CB8AC3E}">
        <p14:creationId xmlns:p14="http://schemas.microsoft.com/office/powerpoint/2010/main" val="2717228298"/>
      </p:ext>
    </p:extLst>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idx="1"/>
          </p:nvPr>
        </p:nvSpPr>
        <p:spPr>
          <a:xfrm>
            <a:off x="1485900" y="1085850"/>
            <a:ext cx="6172200" cy="3714750"/>
          </a:xfrm>
        </p:spPr>
        <p:txBody>
          <a:bodyPr vert="horz" wrap="square" lIns="69056" tIns="34529" rIns="69056" bIns="34529" numCol="1" rtlCol="0" anchor="t" anchorCtr="0" compatLnSpc="1">
            <a:prstTxWarp prst="textNoShape">
              <a:avLst/>
            </a:prstTxWarp>
            <a:normAutofit/>
          </a:bodyPr>
          <a:lstStyle/>
          <a:p>
            <a:pPr eaLnBrk="1" hangingPunct="1"/>
            <a:r>
              <a:rPr lang="en-US" sz="1800"/>
              <a:t>Constructed by integrating multiple, heterogeneous data sources</a:t>
            </a:r>
          </a:p>
          <a:p>
            <a:pPr lvl="1" eaLnBrk="1" hangingPunct="1"/>
            <a:r>
              <a:rPr lang="en-US" sz="1800"/>
              <a:t>relational databases, flat files, on-line transaction records</a:t>
            </a:r>
          </a:p>
          <a:p>
            <a:pPr eaLnBrk="1" hangingPunct="1"/>
            <a:r>
              <a:rPr lang="en-US" sz="1800"/>
              <a:t>Data cleaning and data integration techniques are applied.</a:t>
            </a:r>
          </a:p>
          <a:p>
            <a:pPr lvl="1" eaLnBrk="1" hangingPunct="1"/>
            <a:r>
              <a:rPr lang="en-US" sz="1800"/>
              <a:t>Ensure consistency in naming conventions, encoding structures, attribute measures, etc. among different data sources</a:t>
            </a:r>
          </a:p>
          <a:p>
            <a:pPr lvl="2" eaLnBrk="1" hangingPunct="1"/>
            <a:r>
              <a:rPr lang="en-US" sz="1500"/>
              <a:t>E.g., Hotel price: currency, tax, breakfast covered, etc.</a:t>
            </a:r>
          </a:p>
          <a:p>
            <a:pPr lvl="1" eaLnBrk="1" hangingPunct="1"/>
            <a:r>
              <a:rPr lang="en-US" sz="1800"/>
              <a:t>When data is moved to the warehouse, it is converted.  </a:t>
            </a:r>
          </a:p>
        </p:txBody>
      </p:sp>
      <p:sp>
        <p:nvSpPr>
          <p:cNvPr id="6" name="Slide Number Placeholder 5"/>
          <p:cNvSpPr>
            <a:spLocks noGrp="1"/>
          </p:cNvSpPr>
          <p:nvPr>
            <p:ph type="sldNum" sz="quarter" idx="11"/>
          </p:nvPr>
        </p:nvSpPr>
        <p:spPr/>
        <p:txBody>
          <a:bodyPr/>
          <a:lstStyle/>
          <a:p>
            <a:pPr>
              <a:defRPr/>
            </a:pPr>
            <a:fld id="{BA50B50C-5D3F-4633-8E8D-B99486DDD020}" type="slidenum">
              <a:rPr lang="en-US">
                <a:solidFill>
                  <a:prstClr val="black">
                    <a:tint val="75000"/>
                  </a:prstClr>
                </a:solidFill>
              </a:rPr>
              <a:pPr>
                <a:defRPr/>
              </a:pPr>
              <a:t>61</a:t>
            </a:fld>
            <a:endParaRPr lang="en-US">
              <a:solidFill>
                <a:prstClr val="black">
                  <a:tint val="75000"/>
                </a:prstClr>
              </a:solidFill>
            </a:endParaRPr>
          </a:p>
        </p:txBody>
      </p:sp>
      <p:sp>
        <p:nvSpPr>
          <p:cNvPr id="797698" name="Rectangle 2"/>
          <p:cNvSpPr>
            <a:spLocks noGrp="1" noChangeArrowheads="1"/>
          </p:cNvSpPr>
          <p:nvPr>
            <p:ph type="title" idx="4294967295"/>
          </p:nvPr>
        </p:nvSpPr>
        <p:spPr>
          <a:xfrm>
            <a:off x="1143000" y="342900"/>
            <a:ext cx="6286500" cy="514350"/>
          </a:xfrm>
        </p:spPr>
        <p:txBody>
          <a:bodyPr vert="horz" wrap="square" lIns="69056" tIns="34529" rIns="69056" bIns="34529" numCol="1" rtlCol="0" anchor="ctr" anchorCtr="0" compatLnSpc="1">
            <a:prstTxWarp prst="textNoShape">
              <a:avLst/>
            </a:prstTxWarp>
            <a:normAutofit/>
          </a:bodyPr>
          <a:lstStyle/>
          <a:p>
            <a:pPr eaLnBrk="1" hangingPunct="1">
              <a:defRPr/>
            </a:pPr>
            <a:r>
              <a:rPr lang="en-US" sz="2800" b="1" dirty="0"/>
              <a:t>Data Warehouse—Integrated</a:t>
            </a:r>
          </a:p>
        </p:txBody>
      </p:sp>
    </p:spTree>
    <p:extLst>
      <p:ext uri="{BB962C8B-B14F-4D97-AF65-F5344CB8AC3E}">
        <p14:creationId xmlns:p14="http://schemas.microsoft.com/office/powerpoint/2010/main" val="51205435"/>
      </p:ext>
    </p:extLst>
  </p:cSld>
  <p:clrMapOvr>
    <a:masterClrMapping/>
  </p:clrMapOvr>
  <p:transition>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027"/>
          <p:cNvSpPr>
            <a:spLocks noGrp="1" noChangeArrowheads="1"/>
          </p:cNvSpPr>
          <p:nvPr>
            <p:ph idx="1"/>
          </p:nvPr>
        </p:nvSpPr>
        <p:spPr>
          <a:xfrm>
            <a:off x="1428750" y="1085850"/>
            <a:ext cx="6229350" cy="3714750"/>
          </a:xfrm>
        </p:spPr>
        <p:txBody>
          <a:bodyPr vert="horz" wrap="square" lIns="69056" tIns="34529" rIns="69056" bIns="34529" numCol="1" rtlCol="0" anchor="t" anchorCtr="0" compatLnSpc="1">
            <a:prstTxWarp prst="textNoShape">
              <a:avLst/>
            </a:prstTxWarp>
            <a:normAutofit/>
          </a:bodyPr>
          <a:lstStyle/>
          <a:p>
            <a:pPr eaLnBrk="1" hangingPunct="1">
              <a:lnSpc>
                <a:spcPct val="120000"/>
              </a:lnSpc>
            </a:pPr>
            <a:r>
              <a:rPr lang="en-US" sz="1800"/>
              <a:t>The time horizon for the data warehouse is significantly longer than that of operational systems</a:t>
            </a:r>
          </a:p>
          <a:p>
            <a:pPr lvl="1" eaLnBrk="1" hangingPunct="1">
              <a:lnSpc>
                <a:spcPct val="120000"/>
              </a:lnSpc>
            </a:pPr>
            <a:r>
              <a:rPr lang="en-US" sz="1800"/>
              <a:t>Operational database: current value data</a:t>
            </a:r>
          </a:p>
          <a:p>
            <a:pPr lvl="1" eaLnBrk="1" hangingPunct="1">
              <a:lnSpc>
                <a:spcPct val="120000"/>
              </a:lnSpc>
            </a:pPr>
            <a:r>
              <a:rPr lang="en-US" sz="1800"/>
              <a:t>Data warehouse data: provide information from a historical perspective (e.g., past 5-10 years)</a:t>
            </a:r>
          </a:p>
          <a:p>
            <a:pPr eaLnBrk="1" hangingPunct="1">
              <a:lnSpc>
                <a:spcPct val="120000"/>
              </a:lnSpc>
            </a:pPr>
            <a:r>
              <a:rPr lang="en-US" sz="1800"/>
              <a:t>Every key structure in the data warehouse</a:t>
            </a:r>
          </a:p>
          <a:p>
            <a:pPr lvl="1" eaLnBrk="1" hangingPunct="1">
              <a:lnSpc>
                <a:spcPct val="120000"/>
              </a:lnSpc>
            </a:pPr>
            <a:r>
              <a:rPr lang="en-US" sz="1800"/>
              <a:t>Contains an element of time, explicitly or implicitly</a:t>
            </a:r>
          </a:p>
          <a:p>
            <a:pPr lvl="1" eaLnBrk="1" hangingPunct="1">
              <a:lnSpc>
                <a:spcPct val="120000"/>
              </a:lnSpc>
            </a:pPr>
            <a:r>
              <a:rPr lang="en-US" sz="1800"/>
              <a:t>But the key of operational data may or may not contain “time element”</a:t>
            </a:r>
          </a:p>
          <a:p>
            <a:pPr lvl="1" eaLnBrk="1" hangingPunct="1">
              <a:lnSpc>
                <a:spcPct val="110000"/>
              </a:lnSpc>
            </a:pPr>
            <a:endParaRPr lang="en-US" sz="1650"/>
          </a:p>
        </p:txBody>
      </p:sp>
      <p:sp>
        <p:nvSpPr>
          <p:cNvPr id="6" name="Slide Number Placeholder 5"/>
          <p:cNvSpPr>
            <a:spLocks noGrp="1"/>
          </p:cNvSpPr>
          <p:nvPr>
            <p:ph type="sldNum" sz="quarter" idx="11"/>
          </p:nvPr>
        </p:nvSpPr>
        <p:spPr/>
        <p:txBody>
          <a:bodyPr/>
          <a:lstStyle/>
          <a:p>
            <a:pPr>
              <a:defRPr/>
            </a:pPr>
            <a:fld id="{FC9E3072-8C27-4260-9DE8-BB0239B636D1}" type="slidenum">
              <a:rPr lang="en-US">
                <a:solidFill>
                  <a:prstClr val="black">
                    <a:tint val="75000"/>
                  </a:prstClr>
                </a:solidFill>
              </a:rPr>
              <a:pPr>
                <a:defRPr/>
              </a:pPr>
              <a:t>62</a:t>
            </a:fld>
            <a:endParaRPr lang="en-US">
              <a:solidFill>
                <a:prstClr val="black">
                  <a:tint val="75000"/>
                </a:prstClr>
              </a:solidFill>
            </a:endParaRPr>
          </a:p>
        </p:txBody>
      </p:sp>
      <p:sp>
        <p:nvSpPr>
          <p:cNvPr id="799746" name="Rectangle 1026"/>
          <p:cNvSpPr>
            <a:spLocks noGrp="1" noChangeArrowheads="1"/>
          </p:cNvSpPr>
          <p:nvPr>
            <p:ph type="title" idx="4294967295"/>
          </p:nvPr>
        </p:nvSpPr>
        <p:spPr>
          <a:xfrm>
            <a:off x="1143000" y="348902"/>
            <a:ext cx="6286500" cy="514350"/>
          </a:xfrm>
        </p:spPr>
        <p:txBody>
          <a:bodyPr vert="horz" wrap="square" lIns="69056" tIns="34529" rIns="69056" bIns="34529" numCol="1" rtlCol="0" anchor="ctr" anchorCtr="0" compatLnSpc="1">
            <a:prstTxWarp prst="textNoShape">
              <a:avLst/>
            </a:prstTxWarp>
            <a:normAutofit/>
          </a:bodyPr>
          <a:lstStyle/>
          <a:p>
            <a:pPr eaLnBrk="1" hangingPunct="1">
              <a:defRPr/>
            </a:pPr>
            <a:r>
              <a:rPr lang="en-US" sz="2800" b="1" dirty="0"/>
              <a:t>Data Warehouse—Time Variant</a:t>
            </a:r>
          </a:p>
        </p:txBody>
      </p:sp>
    </p:spTree>
    <p:extLst>
      <p:ext uri="{BB962C8B-B14F-4D97-AF65-F5344CB8AC3E}">
        <p14:creationId xmlns:p14="http://schemas.microsoft.com/office/powerpoint/2010/main" val="4115266481"/>
      </p:ext>
    </p:extLst>
  </p:cSld>
  <p:clrMapOvr>
    <a:masterClrMapping/>
  </p:clrMapOvr>
  <p:transition>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7"/>
          <p:cNvSpPr>
            <a:spLocks noGrp="1" noChangeArrowheads="1"/>
          </p:cNvSpPr>
          <p:nvPr>
            <p:ph idx="1"/>
          </p:nvPr>
        </p:nvSpPr>
        <p:spPr>
          <a:xfrm>
            <a:off x="1428750" y="1028700"/>
            <a:ext cx="6172200" cy="3657600"/>
          </a:xfrm>
        </p:spPr>
        <p:txBody>
          <a:bodyPr vert="horz" wrap="square" lIns="69056" tIns="34529" rIns="69056" bIns="34529" numCol="1" rtlCol="0" anchor="t" anchorCtr="0" compatLnSpc="1">
            <a:prstTxWarp prst="textNoShape">
              <a:avLst/>
            </a:prstTxWarp>
            <a:normAutofit/>
          </a:bodyPr>
          <a:lstStyle/>
          <a:p>
            <a:pPr eaLnBrk="1" hangingPunct="1">
              <a:lnSpc>
                <a:spcPct val="130000"/>
              </a:lnSpc>
            </a:pPr>
            <a:r>
              <a:rPr lang="en-US" sz="1800"/>
              <a:t>A physically separate store of data transformed from the operational environment</a:t>
            </a:r>
          </a:p>
          <a:p>
            <a:pPr eaLnBrk="1" hangingPunct="1">
              <a:lnSpc>
                <a:spcPct val="130000"/>
              </a:lnSpc>
            </a:pPr>
            <a:r>
              <a:rPr lang="en-US" sz="1800"/>
              <a:t>Operational update of data does not occur in the data warehouse environment</a:t>
            </a:r>
          </a:p>
          <a:p>
            <a:pPr lvl="1" eaLnBrk="1" hangingPunct="1">
              <a:lnSpc>
                <a:spcPct val="130000"/>
              </a:lnSpc>
            </a:pPr>
            <a:r>
              <a:rPr lang="en-US" sz="1800"/>
              <a:t>Does not require transaction processing, recovery, and concurrency control mechanisms</a:t>
            </a:r>
          </a:p>
          <a:p>
            <a:pPr lvl="1" eaLnBrk="1" hangingPunct="1">
              <a:lnSpc>
                <a:spcPct val="130000"/>
              </a:lnSpc>
            </a:pPr>
            <a:r>
              <a:rPr lang="en-US" sz="1800"/>
              <a:t>Requires only two operations in data accessing: </a:t>
            </a:r>
          </a:p>
          <a:p>
            <a:pPr lvl="2" eaLnBrk="1" hangingPunct="1">
              <a:lnSpc>
                <a:spcPct val="130000"/>
              </a:lnSpc>
            </a:pPr>
            <a:r>
              <a:rPr lang="en-US" i="1"/>
              <a:t>initial loading of data</a:t>
            </a:r>
            <a:r>
              <a:rPr lang="en-US"/>
              <a:t> and </a:t>
            </a:r>
            <a:r>
              <a:rPr lang="en-US" i="1"/>
              <a:t>access of data</a:t>
            </a:r>
            <a:endParaRPr lang="en-US"/>
          </a:p>
        </p:txBody>
      </p:sp>
      <p:sp>
        <p:nvSpPr>
          <p:cNvPr id="6" name="Slide Number Placeholder 5"/>
          <p:cNvSpPr>
            <a:spLocks noGrp="1"/>
          </p:cNvSpPr>
          <p:nvPr>
            <p:ph type="sldNum" sz="quarter" idx="11"/>
          </p:nvPr>
        </p:nvSpPr>
        <p:spPr/>
        <p:txBody>
          <a:bodyPr/>
          <a:lstStyle/>
          <a:p>
            <a:pPr>
              <a:defRPr/>
            </a:pPr>
            <a:fld id="{EA1F5F9C-6965-4492-8980-5EB28E68B887}" type="slidenum">
              <a:rPr lang="en-US">
                <a:solidFill>
                  <a:prstClr val="black">
                    <a:tint val="75000"/>
                  </a:prstClr>
                </a:solidFill>
              </a:rPr>
              <a:pPr>
                <a:defRPr/>
              </a:pPr>
              <a:t>63</a:t>
            </a:fld>
            <a:endParaRPr lang="en-US">
              <a:solidFill>
                <a:prstClr val="black">
                  <a:tint val="75000"/>
                </a:prstClr>
              </a:solidFill>
            </a:endParaRPr>
          </a:p>
        </p:txBody>
      </p:sp>
      <p:sp>
        <p:nvSpPr>
          <p:cNvPr id="798722" name="Rectangle 1026"/>
          <p:cNvSpPr>
            <a:spLocks noGrp="1" noChangeArrowheads="1"/>
          </p:cNvSpPr>
          <p:nvPr>
            <p:ph type="title" idx="4294967295"/>
          </p:nvPr>
        </p:nvSpPr>
        <p:spPr>
          <a:xfrm>
            <a:off x="1143000" y="285750"/>
            <a:ext cx="6286500" cy="514350"/>
          </a:xfrm>
        </p:spPr>
        <p:txBody>
          <a:bodyPr vert="horz" wrap="square" lIns="69056" tIns="34529" rIns="69056" bIns="34529" numCol="1" rtlCol="0" anchor="ctr" anchorCtr="0" compatLnSpc="1">
            <a:prstTxWarp prst="textNoShape">
              <a:avLst/>
            </a:prstTxWarp>
            <a:normAutofit/>
          </a:bodyPr>
          <a:lstStyle/>
          <a:p>
            <a:pPr eaLnBrk="1" hangingPunct="1">
              <a:defRPr/>
            </a:pPr>
            <a:r>
              <a:rPr lang="en-US" sz="2800" b="1" dirty="0"/>
              <a:t>Data</a:t>
            </a:r>
            <a:r>
              <a:rPr lang="en-US" sz="2800" dirty="0"/>
              <a:t> </a:t>
            </a:r>
            <a:r>
              <a:rPr lang="en-US" sz="2800" b="1" dirty="0"/>
              <a:t>Warehouse—Nonvolatile</a:t>
            </a:r>
          </a:p>
        </p:txBody>
      </p:sp>
    </p:spTree>
    <p:extLst>
      <p:ext uri="{BB962C8B-B14F-4D97-AF65-F5344CB8AC3E}">
        <p14:creationId xmlns:p14="http://schemas.microsoft.com/office/powerpoint/2010/main" val="2530541949"/>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Characteristics of Database Approach</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marL="331470" indent="-285750" algn="just">
              <a:spcBef>
                <a:spcPts val="600"/>
              </a:spcBef>
              <a:defRPr/>
            </a:pPr>
            <a:r>
              <a:rPr lang="en-US" sz="1800" b="1">
                <a:ea typeface="Verdana" panose="020B0604030504040204" pitchFamily="34" charset="0"/>
              </a:rPr>
              <a:t>Shared</a:t>
            </a:r>
            <a:r>
              <a:rPr lang="en-US" sz="1800">
                <a:ea typeface="Verdana" panose="020B0604030504040204" pitchFamily="34" charset="0"/>
              </a:rPr>
              <a:t> </a:t>
            </a:r>
            <a:endParaRPr lang="en-US" sz="1800">
              <a:ea typeface="Verdana" panose="020B0604030504040204" pitchFamily="34" charset="0"/>
              <a:sym typeface="Wingdings" panose="05000000000000000000" pitchFamily="2" charset="2"/>
            </a:endParaRPr>
          </a:p>
          <a:p>
            <a:pPr marL="365760" lvl="1" indent="0" algn="just">
              <a:spcBef>
                <a:spcPts val="600"/>
              </a:spcBef>
              <a:buNone/>
              <a:defRPr/>
            </a:pPr>
            <a:r>
              <a:rPr lang="en-US" sz="1800">
                <a:ea typeface="Verdana" panose="020B0604030504040204" pitchFamily="34" charset="0"/>
                <a:sym typeface="Wingdings" panose="05000000000000000000" pitchFamily="2" charset="2"/>
              </a:rPr>
              <a:t>They are shared among different users and applications</a:t>
            </a:r>
            <a:endParaRPr lang="en-US" sz="1800">
              <a:ea typeface="Verdana" panose="020B0604030504040204" pitchFamily="34" charset="0"/>
            </a:endParaRPr>
          </a:p>
          <a:p>
            <a:pPr marL="331470" indent="-285750" algn="just">
              <a:spcBef>
                <a:spcPts val="600"/>
              </a:spcBef>
              <a:defRPr/>
            </a:pPr>
            <a:r>
              <a:rPr lang="en-US" sz="1800" b="1">
                <a:ea typeface="Verdana" panose="020B0604030504040204" pitchFamily="34" charset="0"/>
              </a:rPr>
              <a:t>Persistence</a:t>
            </a:r>
          </a:p>
          <a:p>
            <a:pPr marL="365760" lvl="1" indent="0" algn="just">
              <a:spcBef>
                <a:spcPts val="600"/>
              </a:spcBef>
              <a:buNone/>
              <a:defRPr/>
            </a:pPr>
            <a:r>
              <a:rPr lang="en-US" sz="1800">
                <a:ea typeface="Verdana" panose="020B0604030504040204" pitchFamily="34" charset="0"/>
              </a:rPr>
              <a:t>They exists permanently in the sense that the data can live beyond the scope of the process that created it.</a:t>
            </a:r>
          </a:p>
          <a:p>
            <a:pPr marL="331470" indent="-285750" algn="just">
              <a:spcBef>
                <a:spcPts val="600"/>
              </a:spcBef>
              <a:defRPr/>
            </a:pPr>
            <a:r>
              <a:rPr lang="en-US" sz="1800" b="1">
                <a:ea typeface="Verdana" panose="020B0604030504040204" pitchFamily="34" charset="0"/>
              </a:rPr>
              <a:t>Validity/Integrity/Correctness</a:t>
            </a:r>
          </a:p>
          <a:p>
            <a:pPr marL="365760" lvl="1" indent="0" algn="just">
              <a:spcBef>
                <a:spcPts val="600"/>
              </a:spcBef>
              <a:buNone/>
              <a:defRPr/>
            </a:pPr>
            <a:r>
              <a:rPr lang="en-US" sz="1800">
                <a:ea typeface="Verdana" panose="020B0604030504040204" pitchFamily="34" charset="0"/>
              </a:rPr>
              <a:t>Data should be correct with respect to the real world entity that they represent.</a:t>
            </a:r>
          </a:p>
          <a:p>
            <a:pPr marL="331470" indent="-285750" algn="just">
              <a:spcBef>
                <a:spcPts val="600"/>
              </a:spcBef>
              <a:defRPr/>
            </a:pPr>
            <a:r>
              <a:rPr lang="en-US" sz="1800" b="1">
                <a:ea typeface="Verdana" panose="020B0604030504040204" pitchFamily="34" charset="0"/>
              </a:rPr>
              <a:t>Security</a:t>
            </a:r>
          </a:p>
          <a:p>
            <a:pPr marL="365760" lvl="1" indent="0" algn="just">
              <a:spcBef>
                <a:spcPts val="600"/>
              </a:spcBef>
              <a:buNone/>
              <a:defRPr/>
            </a:pPr>
            <a:r>
              <a:rPr lang="en-US" sz="1800">
                <a:ea typeface="Verdana" panose="020B0604030504040204" pitchFamily="34" charset="0"/>
              </a:rPr>
              <a:t>Data should be protected from unauthorized access.</a:t>
            </a:r>
          </a:p>
        </p:txBody>
      </p:sp>
    </p:spTree>
    <p:extLst>
      <p:ext uri="{BB962C8B-B14F-4D97-AF65-F5344CB8AC3E}">
        <p14:creationId xmlns:p14="http://schemas.microsoft.com/office/powerpoint/2010/main" val="632470967"/>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Characteristics of Database Approach</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marL="331470" indent="-285750" algn="just">
              <a:spcBef>
                <a:spcPts val="600"/>
              </a:spcBef>
              <a:defRPr/>
            </a:pPr>
            <a:r>
              <a:rPr lang="en-US" sz="1800" b="1">
                <a:ea typeface="Verdana" panose="020B0604030504040204" pitchFamily="34" charset="0"/>
              </a:rPr>
              <a:t>Consistency</a:t>
            </a:r>
          </a:p>
          <a:p>
            <a:pPr marL="365760" lvl="1" indent="0" algn="just">
              <a:spcBef>
                <a:spcPts val="600"/>
              </a:spcBef>
              <a:buNone/>
              <a:defRPr/>
            </a:pPr>
            <a:r>
              <a:rPr lang="en-US" sz="1800">
                <a:ea typeface="Verdana" panose="020B0604030504040204" pitchFamily="34" charset="0"/>
              </a:rPr>
              <a:t>Whenever more than one data element in a database represents related real-world values, the values should be consistent with respect to the relationship.</a:t>
            </a:r>
          </a:p>
          <a:p>
            <a:pPr marL="331470" indent="-285750" algn="just">
              <a:spcBef>
                <a:spcPts val="600"/>
              </a:spcBef>
              <a:defRPr/>
            </a:pPr>
            <a:r>
              <a:rPr lang="en-US" sz="1800" b="1">
                <a:ea typeface="Verdana" panose="020B0604030504040204" pitchFamily="34" charset="0"/>
              </a:rPr>
              <a:t>Non-Redundancy</a:t>
            </a:r>
          </a:p>
          <a:p>
            <a:pPr marL="365760" lvl="1" indent="0" algn="just">
              <a:spcBef>
                <a:spcPts val="600"/>
              </a:spcBef>
              <a:buNone/>
              <a:defRPr/>
            </a:pPr>
            <a:r>
              <a:rPr lang="en-US" sz="1800">
                <a:ea typeface="Verdana" panose="020B0604030504040204" pitchFamily="34" charset="0"/>
              </a:rPr>
              <a:t>No two data items in a database should represent the same real-world entity.</a:t>
            </a:r>
          </a:p>
          <a:p>
            <a:pPr marL="331470" indent="-285750" algn="just">
              <a:spcBef>
                <a:spcPts val="600"/>
              </a:spcBef>
              <a:defRPr/>
            </a:pPr>
            <a:r>
              <a:rPr lang="en-US" sz="1800" b="1">
                <a:ea typeface="Verdana" panose="020B0604030504040204" pitchFamily="34" charset="0"/>
              </a:rPr>
              <a:t>Independence</a:t>
            </a:r>
          </a:p>
          <a:p>
            <a:pPr marL="365760" lvl="1" indent="0" algn="just">
              <a:spcBef>
                <a:spcPts val="600"/>
              </a:spcBef>
              <a:buNone/>
              <a:defRPr/>
            </a:pPr>
            <a:r>
              <a:rPr lang="en-US" sz="1800">
                <a:ea typeface="Verdana" panose="020B0604030504040204" pitchFamily="34" charset="0"/>
              </a:rPr>
              <a:t>The three levels in the schema should be independent of each other so that the changes in the schema at one level should not affect the other levels.</a:t>
            </a:r>
          </a:p>
        </p:txBody>
      </p:sp>
    </p:spTree>
    <p:extLst>
      <p:ext uri="{BB962C8B-B14F-4D97-AF65-F5344CB8AC3E}">
        <p14:creationId xmlns:p14="http://schemas.microsoft.com/office/powerpoint/2010/main" val="4267238554"/>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457200" y="133351"/>
            <a:ext cx="8077200" cy="762000"/>
          </a:xfrm>
          <a:prstGeom prst="rect">
            <a:avLst/>
          </a:prstGeom>
        </p:spPr>
        <p:txBody>
          <a:bodyPr lIns="91425" tIns="91425" rIns="91425" bIns="91425" anchor="b" anchorCtr="0">
            <a:noAutofit/>
          </a:bodyPr>
          <a:lstStyle/>
          <a:p>
            <a:r>
              <a:rPr lang="en-US" sz="2800">
                <a:effectLst/>
              </a:rPr>
              <a:t>Data models, schema and instances</a:t>
            </a:r>
            <a:endParaRPr lang="en" sz="2800" dirty="0"/>
          </a:p>
        </p:txBody>
      </p:sp>
      <p:sp>
        <p:nvSpPr>
          <p:cNvPr id="37" name="Shape 37"/>
          <p:cNvSpPr txBox="1">
            <a:spLocks noGrp="1"/>
          </p:cNvSpPr>
          <p:nvPr>
            <p:ph idx="1"/>
          </p:nvPr>
        </p:nvSpPr>
        <p:spPr>
          <a:xfrm>
            <a:off x="304800" y="1047750"/>
            <a:ext cx="8229600" cy="3760470"/>
          </a:xfrm>
          <a:prstGeom prst="rect">
            <a:avLst/>
          </a:prstGeom>
        </p:spPr>
        <p:txBody>
          <a:bodyPr lIns="91425" tIns="91425" rIns="91425" bIns="91425" anchor="t" anchorCtr="0">
            <a:noAutofit/>
          </a:bodyPr>
          <a:lstStyle/>
          <a:p>
            <a:pPr algn="l"/>
            <a:r>
              <a:rPr lang="en-US" sz="2000" b="1" i="0">
                <a:solidFill>
                  <a:srgbClr val="1F1F1F"/>
                </a:solidFill>
                <a:effectLst/>
                <a:latin typeface="Google Sans"/>
              </a:rPr>
              <a:t>Data Model:</a:t>
            </a:r>
            <a:endParaRPr lang="en-US" sz="2000" b="0" i="0">
              <a:solidFill>
                <a:srgbClr val="1F1F1F"/>
              </a:solidFill>
              <a:effectLst/>
              <a:latin typeface="Google Sans"/>
            </a:endParaRPr>
          </a:p>
          <a:p>
            <a:pPr algn="l">
              <a:buFont typeface="Arial" panose="020B0604020202020204" pitchFamily="34" charset="0"/>
              <a:buChar char="•"/>
            </a:pPr>
            <a:r>
              <a:rPr lang="en-US" sz="2000" b="0" i="0">
                <a:solidFill>
                  <a:srgbClr val="1F1F1F"/>
                </a:solidFill>
                <a:effectLst/>
                <a:latin typeface="Google Sans"/>
              </a:rPr>
              <a:t>Think of it as the blueprint that defines the overall structure and organization of data in a database.</a:t>
            </a:r>
          </a:p>
          <a:p>
            <a:pPr algn="l">
              <a:buFont typeface="Arial" panose="020B0604020202020204" pitchFamily="34" charset="0"/>
              <a:buChar char="•"/>
            </a:pPr>
            <a:r>
              <a:rPr lang="en-US" sz="2000" b="0" i="0">
                <a:solidFill>
                  <a:srgbClr val="1F1F1F"/>
                </a:solidFill>
                <a:effectLst/>
                <a:latin typeface="Google Sans"/>
              </a:rPr>
              <a:t>It specifies how data entities (like people, products, or events) and their relationships are represented.</a:t>
            </a:r>
          </a:p>
          <a:p>
            <a:pPr algn="l">
              <a:buFont typeface="Arial" panose="020B0604020202020204" pitchFamily="34" charset="0"/>
              <a:buChar char="•"/>
            </a:pPr>
            <a:r>
              <a:rPr lang="en-US" sz="2000" b="0" i="0">
                <a:solidFill>
                  <a:srgbClr val="1F1F1F"/>
                </a:solidFill>
                <a:effectLst/>
                <a:latin typeface="Google Sans"/>
              </a:rPr>
              <a:t>A data model consists of components for describing the data, the relationships among them, and the semantics of data and the constraints that hold data.</a:t>
            </a:r>
          </a:p>
          <a:p>
            <a:pPr marL="0" indent="0" algn="just" defTabSz="914400">
              <a:lnSpc>
                <a:spcPct val="100000"/>
              </a:lnSpc>
              <a:spcBef>
                <a:spcPts val="700"/>
              </a:spcBef>
              <a:buClr>
                <a:schemeClr val="accent2"/>
              </a:buClr>
              <a:buSzPct val="60000"/>
              <a:buNone/>
              <a:defRPr/>
            </a:pPr>
            <a:endParaRPr lang="en-US" sz="2000"/>
          </a:p>
        </p:txBody>
      </p:sp>
    </p:spTree>
    <p:extLst>
      <p:ext uri="{BB962C8B-B14F-4D97-AF65-F5344CB8AC3E}">
        <p14:creationId xmlns:p14="http://schemas.microsoft.com/office/powerpoint/2010/main" val="931163163"/>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iterate type="wd">
                                    <p:tmPct val="10000"/>
                                  </p:iterate>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anim calcmode="lin" valueType="num">
                                      <p:cBhvr>
                                        <p:cTn id="8" dur="500" fill="hold"/>
                                        <p:tgtEl>
                                          <p:spTgt spid="36"/>
                                        </p:tgtEl>
                                        <p:attrNameLst>
                                          <p:attrName>ppt_x</p:attrName>
                                        </p:attrNameLst>
                                      </p:cBhvr>
                                      <p:tavLst>
                                        <p:tav tm="0">
                                          <p:val>
                                            <p:strVal val="#ppt_x"/>
                                          </p:val>
                                        </p:tav>
                                        <p:tav tm="100000">
                                          <p:val>
                                            <p:strVal val="#ppt_x"/>
                                          </p:val>
                                        </p:tav>
                                      </p:tavLst>
                                    </p:anim>
                                    <p:anim calcmode="lin" valueType="num">
                                      <p:cBhvr>
                                        <p:cTn id="9"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TM03090434[[fn=Wood Type]]</Template>
  <TotalTime>5162</TotalTime>
  <Words>5388</Words>
  <Application>Microsoft Office PowerPoint</Application>
  <PresentationFormat>On-screen Show (16:9)</PresentationFormat>
  <Paragraphs>404</Paragraphs>
  <Slides>63</Slides>
  <Notes>57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63</vt:i4>
      </vt:variant>
    </vt:vector>
  </HeadingPairs>
  <TitlesOfParts>
    <vt:vector size="77" baseType="lpstr">
      <vt:lpstr>MS PGothic</vt:lpstr>
      <vt:lpstr>Arial</vt:lpstr>
      <vt:lpstr>Book Antiqua</vt:lpstr>
      <vt:lpstr>Courier New</vt:lpstr>
      <vt:lpstr>Google Sans</vt:lpstr>
      <vt:lpstr>inter-regular</vt:lpstr>
      <vt:lpstr>Monotype Sorts</vt:lpstr>
      <vt:lpstr>Rockwell</vt:lpstr>
      <vt:lpstr>Rockwell Condensed</vt:lpstr>
      <vt:lpstr>Times New Roman</vt:lpstr>
      <vt:lpstr>Verdana</vt:lpstr>
      <vt:lpstr>Webdings</vt:lpstr>
      <vt:lpstr>Wingdings</vt:lpstr>
      <vt:lpstr>Wood Type</vt:lpstr>
      <vt:lpstr>Fundamentals of database </vt:lpstr>
      <vt:lpstr>Introduction</vt:lpstr>
      <vt:lpstr>Database and file processing</vt:lpstr>
      <vt:lpstr>Drawbacks of flat file systEm</vt:lpstr>
      <vt:lpstr>Drawbacks of flatfile systm</vt:lpstr>
      <vt:lpstr>Advantages of Database Approach</vt:lpstr>
      <vt:lpstr>Characteristics of Database Approach</vt:lpstr>
      <vt:lpstr>Characteristics of Database Approach</vt:lpstr>
      <vt:lpstr>Data models, schema and instances</vt:lpstr>
      <vt:lpstr>Data models, schema and instances</vt:lpstr>
      <vt:lpstr>Data models, schema and instances</vt:lpstr>
      <vt:lpstr>Data models, schema and instances</vt:lpstr>
      <vt:lpstr>High-level or conceptual data model</vt:lpstr>
      <vt:lpstr>High-level or conceptual data model</vt:lpstr>
      <vt:lpstr>High-level or conceptual data model</vt:lpstr>
      <vt:lpstr>High-level or conceptual data model</vt:lpstr>
      <vt:lpstr>High-level or conceptual data model</vt:lpstr>
      <vt:lpstr>High-level or conceptual data model</vt:lpstr>
      <vt:lpstr>Representation or implementation of data model</vt:lpstr>
      <vt:lpstr>Representation or implementation of data model</vt:lpstr>
      <vt:lpstr>Representation or implementation of data model</vt:lpstr>
      <vt:lpstr>Representation or implementation of data model</vt:lpstr>
      <vt:lpstr>Representation or implementation of data model</vt:lpstr>
      <vt:lpstr>Representation or implementation of data model</vt:lpstr>
      <vt:lpstr>Representation or implementation of data model</vt:lpstr>
      <vt:lpstr>Representation or implementation of data model</vt:lpstr>
      <vt:lpstr>PowerPoint Presentation</vt:lpstr>
      <vt:lpstr>PowerPoint Presentation</vt:lpstr>
      <vt:lpstr>PowerPoint Presentation</vt:lpstr>
      <vt:lpstr>PowerPoint Presentation</vt:lpstr>
      <vt:lpstr>PowerPoint Presentation</vt:lpstr>
      <vt:lpstr>Architecture of Database System</vt:lpstr>
      <vt:lpstr>Architecture of Database System</vt:lpstr>
      <vt:lpstr>Architecture of Database System</vt:lpstr>
      <vt:lpstr>Architecture of Database System</vt:lpstr>
      <vt:lpstr>Database Management System</vt:lpstr>
      <vt:lpstr>Database Management System</vt:lpstr>
      <vt:lpstr>Database Management System</vt:lpstr>
      <vt:lpstr>Database Management System</vt:lpstr>
      <vt:lpstr>Database Management System</vt:lpstr>
      <vt:lpstr>Database Management System</vt:lpstr>
      <vt:lpstr>Database Management System</vt:lpstr>
      <vt:lpstr>Database Management System</vt:lpstr>
      <vt:lpstr>Database Management System</vt:lpstr>
      <vt:lpstr>Database Management System</vt:lpstr>
      <vt:lpstr>Database Management System</vt:lpstr>
      <vt:lpstr>Database Management System</vt:lpstr>
      <vt:lpstr>Database Management System</vt:lpstr>
      <vt:lpstr>Database Management System</vt:lpstr>
      <vt:lpstr>ACID Properties of Database</vt:lpstr>
      <vt:lpstr>ACID Properties of Database</vt:lpstr>
      <vt:lpstr>ACID Properties of Database</vt:lpstr>
      <vt:lpstr>ACID Properties of Database</vt:lpstr>
      <vt:lpstr>Database system architectures</vt:lpstr>
      <vt:lpstr>Database system architectures</vt:lpstr>
      <vt:lpstr>Database system architectures</vt:lpstr>
      <vt:lpstr>Database system architectures</vt:lpstr>
      <vt:lpstr>Database applications</vt:lpstr>
      <vt:lpstr>Data warehouse</vt:lpstr>
      <vt:lpstr>Data Warehouse—Subject-Oriented</vt:lpstr>
      <vt:lpstr>Data Warehouse—Integrated</vt:lpstr>
      <vt:lpstr>Data Warehouse—Time Variant</vt:lpstr>
      <vt:lpstr>Data Warehouse—Nonvolatile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9 Fundamentals of Database Properties</dc:title>
  <cp:lastModifiedBy>Natabar Khatri</cp:lastModifiedBy>
  <cp:revision>67</cp:revision>
  <dcterms:modified xsi:type="dcterms:W3CDTF">2025-03-21T00:22:35Z</dcterms:modified>
</cp:coreProperties>
</file>