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95" r:id="rId24"/>
    <p:sldId id="296" r:id="rId25"/>
    <p:sldId id="297" r:id="rId26"/>
    <p:sldId id="298" r:id="rId27"/>
    <p:sldId id="279" r:id="rId28"/>
    <p:sldId id="280" r:id="rId29"/>
    <p:sldId id="281" r:id="rId30"/>
    <p:sldId id="282" r:id="rId31"/>
    <p:sldId id="283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84" r:id="rId41"/>
    <p:sldId id="285" r:id="rId42"/>
    <p:sldId id="286" r:id="rId43"/>
  </p:sldIdLst>
  <p:sldSz cx="9144000" cy="5143500" type="screen16x9"/>
  <p:notesSz cx="6858000" cy="9144000"/>
  <p:embeddedFontLst>
    <p:embeddedFont>
      <p:font typeface="Roboto Slab" charset="0"/>
      <p:regular r:id="rId45"/>
      <p:bold r:id="rId46"/>
    </p:embeddedFont>
    <p:embeddedFont>
      <p:font typeface="Roboto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85B13FF1-1831-4D1B-91A8-1D57F12E7BAC}">
  <a:tblStyle styleId="{85B13FF1-1831-4D1B-91A8-1D57F12E7B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65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1d959ca24_0_6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1d959ca24_0_6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1d959ca24_0_6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1d959ca24_0_6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1d959ca24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1d959ca24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1d959ca24_0_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1d959ca24_0_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1d959ca24_0_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1d959ca24_0_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1d959ca24_0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1d959ca24_0_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1d959ca24_0_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a1d959ca24_0_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1d959ca24_0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1d959ca24_0_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fc1cfb5e0b1e75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fc1cfb5e0b1e75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fc1cfb5e0b1e75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3fc1cfb5e0b1e75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1d959ca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1d959ca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1d959ca24_0_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a1d959ca24_0_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1d959ca24_0_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1d959ca24_0_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1d959ca24_0_7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a1d959ca24_0_7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a1d959ca24_0_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a1d959ca24_0_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3fc1cfb5e0b1e75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3fc1cfb5e0b1e75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3fc1cfb5e0b1e75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3fc1cfb5e0b1e75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fc1cfb5e0b1e75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3fc1cfb5e0b1e75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3fc1cfb5e0b1e75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3fc1cfb5e0b1e75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3fc1cfb5e0b1e75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3fc1cfb5e0b1e75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fc1cfb5e0b1e75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fc1cfb5e0b1e75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1d959ca24_0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1d959ca24_0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3fc1cfb5e0b1e75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3fc1cfb5e0b1e75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1d959ca24_0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a1d959ca24_0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1d959ca24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1d959ca24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1d959ca24_0_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1d959ca24_0_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1d959ca24_0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1d959ca24_0_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1d959ca24_0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1d959ca24_0_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1d959ca24_0_6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1d959ca24_0_6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Introduction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</a:t>
            </a: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 is a case sensitive programming language. It means in C printf and Printf will have different meanings.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 has a free-form line structure. End of each C statement must be marked with a semicolon.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statements can be one the same line.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White Spaces (i.e. tab space and space bar ) are ignored.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Statements can continue over multiple lines.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 in C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</a:t>
            </a:r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 language programmer has to tell the system before-hand, the type of numbers or characters he is using in his program.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are data types.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many data types in C language.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 programmer has to use appropriate data type as per his requirement in the program he is going to do.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data type</a:t>
            </a:r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C Compilers accept the following fundamental data types: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36" name="Google Shape;136;p25"/>
          <p:cNvGraphicFramePr/>
          <p:nvPr/>
        </p:nvGraphicFramePr>
        <p:xfrm>
          <a:off x="571500" y="2305050"/>
          <a:ext cx="7239000" cy="2209650"/>
        </p:xfrm>
        <a:graphic>
          <a:graphicData uri="http://schemas.openxmlformats.org/drawingml/2006/table">
            <a:tbl>
              <a:tblPr>
                <a:noFill/>
                <a:tableStyleId>{85B13FF1-1831-4D1B-91A8-1D57F12E7BAC}</a:tableStyleId>
              </a:tblPr>
              <a:tblGrid>
                <a:gridCol w="497400"/>
                <a:gridCol w="4328600"/>
                <a:gridCol w="2413000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1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Integer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int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2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Character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char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3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Floating Point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float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4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Double precision floating point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double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5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Void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chemeClr val="dk1"/>
                          </a:solidFill>
                        </a:rPr>
                        <a:t>void</a:t>
                      </a:r>
                      <a:endParaRPr sz="17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Type</a:t>
            </a:r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Integers are whole numbers with a machine dependent range of values.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Integers are whole numbers that can have both zero, positive and negative values but no decimal values. </a:t>
            </a:r>
            <a:r>
              <a:rPr lang="en">
                <a:highlight>
                  <a:srgbClr val="FF0000"/>
                </a:highlight>
              </a:rPr>
              <a:t>Example: 0, -6, 200</a:t>
            </a:r>
            <a:endParaRPr>
              <a:highlight>
                <a:srgbClr val="FF0000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 has 3 classes of integer storage namely short int, int and long int. All of these data types have signed and unsigned forms.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short int requires half the space than normal integer values.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Unsigned numbers are always positive and consume all the bits for the magnitude of the number.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long and unsigned integers are used to declare a longer range of values.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Point Types</a:t>
            </a:r>
            <a:endParaRPr/>
          </a:p>
        </p:txBody>
      </p:sp>
      <p:sp>
        <p:nvSpPr>
          <p:cNvPr id="148" name="Google Shape;148;p2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Floating point number represents a real number with 6 digits precision. 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Floating point numbers are denoted by the keyword float. 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highlight>
                  <a:srgbClr val="FF0000"/>
                </a:highlight>
              </a:rPr>
              <a:t>Example: float num = 5.667;</a:t>
            </a:r>
            <a:endParaRPr>
              <a:highlight>
                <a:srgbClr val="FF0000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>
                <a:highlight>
                  <a:srgbClr val="FF0000"/>
                </a:highlight>
              </a:rPr>
              <a:t>double num = 0.003; </a:t>
            </a:r>
            <a:endParaRPr>
              <a:highlight>
                <a:srgbClr val="FF0000"/>
              </a:highlight>
            </a:endParaRPr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When the accuracy of the floating point number is insufficient, we can use the double to define the number. 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double is the same as float but with longer precision. </a:t>
            </a:r>
            <a:endParaRPr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 extend the precision further we can use long double which consumes 80 bits of memory space.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Void Type</a:t>
            </a:r>
            <a:endParaRPr/>
          </a:p>
        </p:txBody>
      </p:sp>
      <p:sp>
        <p:nvSpPr>
          <p:cNvPr id="154" name="Google Shape;154;p2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void data type, we can specify the type of function.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 good practice to avoid functions that does not return any values to the calling function.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 Type</a:t>
            </a:r>
            <a:endParaRPr/>
          </a:p>
        </p:txBody>
      </p:sp>
      <p:sp>
        <p:nvSpPr>
          <p:cNvPr id="160" name="Google Shape;160;p2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single character can be defined as a defined as a character type of data. Characters are usually stored in 8 bits of internal storage.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0000"/>
                </a:highlight>
              </a:rPr>
              <a:t>Example: char value = ‘A’;</a:t>
            </a:r>
            <a:endParaRPr>
              <a:highlight>
                <a:srgbClr val="FF0000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0000"/>
                </a:highlight>
              </a:rPr>
              <a:t>		char value = ‘@’;</a:t>
            </a:r>
            <a:endParaRPr>
              <a:highlight>
                <a:srgbClr val="FF0000"/>
              </a:highlight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qualifier signed or unsigned can be explicitly applied to char.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While unsigned characters have values between 0 and 255, signed characters have values from –128 to 127.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and long</a:t>
            </a:r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use large number we can use long type like: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long number;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long double number;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small integer values we can use short type: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short number; 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0000"/>
                </a:highlight>
              </a:rPr>
              <a:t>Note : We can always check the size of variable using sizeof() operator</a:t>
            </a:r>
            <a:endParaRPr>
              <a:highlight>
                <a:srgbClr val="FF0000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signed and unsigned</a:t>
            </a:r>
            <a:endParaRPr/>
          </a:p>
        </p:txBody>
      </p:sp>
      <p:sp>
        <p:nvSpPr>
          <p:cNvPr id="172" name="Google Shape;172;p3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signed - allows us to store both positive and negative numbers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unsigned - allows storing only positive numbers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Example :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FF0000"/>
                </a:highlight>
              </a:rPr>
              <a:t>unsigned int num = 39;</a:t>
            </a:r>
            <a:endParaRPr>
              <a:highlight>
                <a:srgbClr val="FF0000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FF0000"/>
                </a:highlight>
              </a:rPr>
              <a:t>int num = -30;</a:t>
            </a:r>
            <a:endParaRPr>
              <a:highlight>
                <a:srgbClr val="FF0000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FF0000"/>
                </a:highlight>
              </a:rPr>
              <a:t>int num = 40;</a:t>
            </a:r>
            <a:endParaRPr>
              <a:highlight>
                <a:srgbClr val="FF0000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highlight>
                  <a:srgbClr val="FF0000"/>
                </a:highlight>
              </a:rPr>
              <a:t>unsigned int num = -30; // wrong</a:t>
            </a:r>
            <a:endParaRPr>
              <a:highlight>
                <a:srgbClr val="FF0000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 is a general-purpose high level language that was originally developed by Dennis Ritchie for the UNIX operating system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was first implemented on the Digital Equipment Corporation PDP-11 computer in 1972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 has now become a widely used professional language for various reasons: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Easy to learn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Structured language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produces efficient programs.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can handle low-level activities.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can be compiled on a variety of computers.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>
            <a:spLocks noGrp="1"/>
          </p:cNvSpPr>
          <p:nvPr>
            <p:ph type="title"/>
          </p:nvPr>
        </p:nvSpPr>
        <p:spPr>
          <a:xfrm>
            <a:off x="83100" y="613825"/>
            <a:ext cx="1707600" cy="269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Size and Range of Data Types on 16 bit machine</a:t>
            </a:r>
            <a:endParaRPr sz="2800"/>
          </a:p>
        </p:txBody>
      </p:sp>
      <p:graphicFrame>
        <p:nvGraphicFramePr>
          <p:cNvPr id="178" name="Google Shape;178;p32"/>
          <p:cNvGraphicFramePr/>
          <p:nvPr/>
        </p:nvGraphicFramePr>
        <p:xfrm>
          <a:off x="1790700" y="209550"/>
          <a:ext cx="7239000" cy="4762585"/>
        </p:xfrm>
        <a:graphic>
          <a:graphicData uri="http://schemas.openxmlformats.org/drawingml/2006/table">
            <a:tbl>
              <a:tblPr>
                <a:noFill/>
                <a:tableStyleId>{85B13FF1-1831-4D1B-91A8-1D57F12E7BAC}</a:tableStyleId>
              </a:tblPr>
              <a:tblGrid>
                <a:gridCol w="2413000"/>
                <a:gridCol w="1259425"/>
                <a:gridCol w="3566575"/>
              </a:tblGrid>
              <a:tr h="404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TYPE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SIZE (Bits)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Range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Char or Signed Char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-128 to 127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Unsigned Char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 to 255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Int or Signed int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-32768 to 32767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Unsigned int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 to 65535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Short int or Signed short int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-128 to 127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Unsigned short int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 to 255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Long int or signed long int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-2147483648 to 2147483647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Unsigned long int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 to 4294967295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Float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3.4 e-38 to 3.4 e+38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Double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1.7e-308 to 1.7e+308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Long Double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80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3.4 e-4932 to 3.4 e+4932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Declaration of Variables</a:t>
            </a:r>
            <a:endParaRPr/>
          </a:p>
        </p:txBody>
      </p:sp>
      <p:sp>
        <p:nvSpPr>
          <p:cNvPr id="184" name="Google Shape;184;p3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Every variable used in the program should be declared to the compiler. The declaration does two things.</a:t>
            </a:r>
            <a:endParaRPr/>
          </a:p>
          <a:p>
            <a:pPr marL="9144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Tells the compiler the variables name.</a:t>
            </a:r>
            <a:endParaRPr/>
          </a:p>
          <a:p>
            <a:pPr marL="9144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Specifies what type of data the variable will hold.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general format of any declaration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datatype v1, v2, v3, ...........,vn;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Where v1, v2, v3 are variable names. </a:t>
            </a: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Variables are separated by commas. A declaration statement must end with a semicolon.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85" name="Google Shape;185;p33"/>
          <p:cNvSpPr txBox="1"/>
          <p:nvPr/>
        </p:nvSpPr>
        <p:spPr>
          <a:xfrm>
            <a:off x="6075790" y="2021425"/>
            <a:ext cx="2973900" cy="151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Example: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int sum;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int number, salary;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Roboto"/>
                <a:ea typeface="Roboto"/>
                <a:cs typeface="Roboto"/>
                <a:sym typeface="Roboto"/>
              </a:rPr>
              <a:t>double average, mean;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" name="Google Shape;190;p34"/>
          <p:cNvGraphicFramePr/>
          <p:nvPr/>
        </p:nvGraphicFramePr>
        <p:xfrm>
          <a:off x="952500" y="95250"/>
          <a:ext cx="7339550" cy="5150730"/>
        </p:xfrm>
        <a:graphic>
          <a:graphicData uri="http://schemas.openxmlformats.org/drawingml/2006/table">
            <a:tbl>
              <a:tblPr>
                <a:noFill/>
                <a:tableStyleId>{85B13FF1-1831-4D1B-91A8-1D57F12E7BAC}</a:tableStyleId>
              </a:tblPr>
              <a:tblGrid>
                <a:gridCol w="3669775"/>
                <a:gridCol w="3669775"/>
              </a:tblGrid>
              <a:tr h="375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Datatype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Keyword Equivalent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0000"/>
                    </a:solidFill>
                  </a:tcPr>
                </a:tc>
              </a:tr>
              <a:tr h="375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Character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char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75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Unsigned Character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unsigned char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75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Signed Character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signed char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75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Signed Integer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signed int   or  int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75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Signed Short Integer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signed short int (or) short int (or) short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75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Signed Long Integer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signed long int (or) long int (or) long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75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UnSigned Integer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unsigned int (or) unsigned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75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UnSigned Short Integer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unsigned short int (or) unsigned short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75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UnSigned Long Integer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unsigned long int (or) unsigned long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75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Floating Point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float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75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Double Precision Floating Point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double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  <a:tr h="375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Extended Double Precision Floating Point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long double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Format specifiers in 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In C, </a:t>
            </a:r>
            <a:r>
              <a:rPr lang="en-US" b="1" dirty="0" smtClean="0"/>
              <a:t>format </a:t>
            </a:r>
            <a:r>
              <a:rPr lang="en-US" b="1" dirty="0" err="1" smtClean="0"/>
              <a:t>specifiers</a:t>
            </a:r>
            <a:r>
              <a:rPr lang="en-US" dirty="0" smtClean="0"/>
              <a:t> are used in functions like </a:t>
            </a:r>
            <a:r>
              <a:rPr lang="en-US" dirty="0" err="1" smtClean="0"/>
              <a:t>printf</a:t>
            </a:r>
            <a:r>
              <a:rPr lang="en-US" dirty="0" smtClean="0"/>
              <a:t> and </a:t>
            </a:r>
            <a:r>
              <a:rPr lang="en-US" dirty="0" err="1" smtClean="0"/>
              <a:t>scanf</a:t>
            </a:r>
            <a:r>
              <a:rPr lang="en-US" dirty="0" smtClean="0"/>
              <a:t> to specify the type of data that will be printed or read.</a:t>
            </a: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For Integers</a:t>
            </a:r>
          </a:p>
          <a:p>
            <a:r>
              <a:rPr lang="en-US" dirty="0" smtClean="0"/>
              <a:t>%d or %</a:t>
            </a:r>
            <a:r>
              <a:rPr lang="en-US" dirty="0" err="1" smtClean="0"/>
              <a:t>i</a:t>
            </a:r>
            <a:r>
              <a:rPr lang="en-US" dirty="0" smtClean="0"/>
              <a:t> : Signed integer</a:t>
            </a:r>
          </a:p>
          <a:p>
            <a:r>
              <a:rPr lang="en-US" dirty="0" smtClean="0"/>
              <a:t>%u : Unsigned integer</a:t>
            </a:r>
          </a:p>
          <a:p>
            <a:r>
              <a:rPr lang="en-US" dirty="0" smtClean="0"/>
              <a:t>%o : Octal representation</a:t>
            </a:r>
          </a:p>
          <a:p>
            <a:r>
              <a:rPr lang="en-US" dirty="0" smtClean="0"/>
              <a:t>%x : Hexadecimal (lowercase)</a:t>
            </a:r>
          </a:p>
          <a:p>
            <a:r>
              <a:rPr lang="en-US" dirty="0" smtClean="0"/>
              <a:t>%X : Hexadecimal (uppercase)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Format specifiers in 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For Floating-Point Numbers</a:t>
            </a:r>
          </a:p>
          <a:p>
            <a:r>
              <a:rPr lang="en-US" dirty="0" smtClean="0"/>
              <a:t>%f : Decimal notation (floating-point)</a:t>
            </a:r>
          </a:p>
          <a:p>
            <a:r>
              <a:rPr lang="en-US" dirty="0" smtClean="0"/>
              <a:t>%e : Scientific notation (lowercase 'e')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For Characters and Strings</a:t>
            </a:r>
          </a:p>
          <a:p>
            <a:r>
              <a:rPr lang="en-US" dirty="0" smtClean="0"/>
              <a:t>%c : Single character</a:t>
            </a:r>
          </a:p>
          <a:p>
            <a:r>
              <a:rPr lang="en-US" dirty="0" smtClean="0"/>
              <a:t>%s : String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For Pointers</a:t>
            </a:r>
          </a:p>
          <a:p>
            <a:r>
              <a:rPr lang="en-US" dirty="0" smtClean="0"/>
              <a:t>%p : Pointer (address)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Format specifiers in 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For Long and Short Modifiers</a:t>
            </a:r>
          </a:p>
          <a:p>
            <a:r>
              <a:rPr lang="en-US" dirty="0" smtClean="0"/>
              <a:t>%ld : Long integer</a:t>
            </a:r>
          </a:p>
          <a:p>
            <a:r>
              <a:rPr lang="en-US" dirty="0" smtClean="0"/>
              <a:t>%</a:t>
            </a:r>
            <a:r>
              <a:rPr lang="en-US" dirty="0" err="1" smtClean="0"/>
              <a:t>lld</a:t>
            </a:r>
            <a:r>
              <a:rPr lang="en-US" dirty="0" smtClean="0"/>
              <a:t> : Long </a:t>
            </a:r>
            <a:r>
              <a:rPr lang="en-US" dirty="0" err="1" smtClean="0"/>
              <a:t>long</a:t>
            </a:r>
            <a:r>
              <a:rPr lang="en-US" dirty="0" smtClean="0"/>
              <a:t> integer</a:t>
            </a:r>
          </a:p>
          <a:p>
            <a:r>
              <a:rPr lang="en-US" dirty="0" smtClean="0"/>
              <a:t>%</a:t>
            </a:r>
            <a:r>
              <a:rPr lang="en-US" dirty="0" err="1" smtClean="0"/>
              <a:t>hd</a:t>
            </a:r>
            <a:r>
              <a:rPr lang="en-US" dirty="0" smtClean="0"/>
              <a:t> : Short integer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For Unsigned Long and Long </a:t>
            </a:r>
            <a:r>
              <a:rPr lang="en-US" b="1" dirty="0" err="1" smtClean="0"/>
              <a:t>Long</a:t>
            </a:r>
            <a:r>
              <a:rPr lang="en-US" b="1" dirty="0" smtClean="0"/>
              <a:t> Integers</a:t>
            </a:r>
          </a:p>
          <a:p>
            <a:r>
              <a:rPr lang="en-US" dirty="0" smtClean="0"/>
              <a:t>%</a:t>
            </a:r>
            <a:r>
              <a:rPr lang="en-US" dirty="0" err="1" smtClean="0"/>
              <a:t>lu</a:t>
            </a:r>
            <a:r>
              <a:rPr lang="en-US" dirty="0" smtClean="0"/>
              <a:t> : Unsigned long integer</a:t>
            </a:r>
          </a:p>
          <a:p>
            <a:r>
              <a:rPr lang="en-US" dirty="0" smtClean="0"/>
              <a:t>%</a:t>
            </a:r>
            <a:r>
              <a:rPr lang="en-US" dirty="0" err="1" smtClean="0"/>
              <a:t>llu</a:t>
            </a:r>
            <a:r>
              <a:rPr lang="en-US" dirty="0" smtClean="0"/>
              <a:t> : Unsigned long </a:t>
            </a:r>
            <a:r>
              <a:rPr lang="en-US" dirty="0" err="1" smtClean="0"/>
              <a:t>long</a:t>
            </a:r>
            <a:r>
              <a:rPr lang="en-US" dirty="0" smtClean="0"/>
              <a:t> integer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95026" cy="5143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15545" y="1558636"/>
            <a:ext cx="2557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Example using Format </a:t>
            </a:r>
          </a:p>
          <a:p>
            <a:r>
              <a:rPr lang="en-US" sz="1800" dirty="0" err="1" smtClean="0">
                <a:solidFill>
                  <a:schemeClr val="tx1"/>
                </a:solidFill>
              </a:rPr>
              <a:t>Specifier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Derived data type</a:t>
            </a:r>
            <a:endParaRPr/>
          </a:p>
        </p:txBody>
      </p:sp>
      <p:sp>
        <p:nvSpPr>
          <p:cNvPr id="202" name="Google Shape;202;p3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types that are derived from fundamental data types are called derived data types.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example: arrays, pointers,enum, structure, union, etc.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explore about these data types in upcoming lectures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printf() and scanf()</a:t>
            </a:r>
            <a:endParaRPr/>
          </a:p>
        </p:txBody>
      </p:sp>
      <p:sp>
        <p:nvSpPr>
          <p:cNvPr id="208" name="Google Shape;208;p3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10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are inbuilt functions defined in stdio.h (header file)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printf() is used to print the statement to the console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scanf() is used to take user input from the console</a:t>
            </a:r>
            <a:endParaRPr/>
          </a:p>
        </p:txBody>
      </p:sp>
      <p:sp>
        <p:nvSpPr>
          <p:cNvPr id="209" name="Google Shape;209;p37"/>
          <p:cNvSpPr txBox="1"/>
          <p:nvPr/>
        </p:nvSpPr>
        <p:spPr>
          <a:xfrm>
            <a:off x="3442600" y="2503700"/>
            <a:ext cx="5710500" cy="26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25400" lvl="0" indent="0" algn="l" rtl="0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#include&lt;stdio.h&gt;  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25400" lvl="0" indent="0" algn="l" rtl="0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main(){  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25400" lvl="0" indent="457200" algn="l" rtl="0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number;  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25400" lvl="0" indent="457200" algn="l" rtl="0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printf("enter a number:");  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25400" lvl="0" indent="457200" algn="l" rtl="0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scanf("%d",&amp;number);  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25400" lvl="0" indent="457200" algn="l" rtl="0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printf("cube of number is:%d ",number*number*number);  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25400" lvl="0" indent="457200" algn="l" rtl="0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0;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25400" lvl="0" indent="0" algn="l" rtl="0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 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37"/>
          <p:cNvSpPr txBox="1"/>
          <p:nvPr/>
        </p:nvSpPr>
        <p:spPr>
          <a:xfrm>
            <a:off x="1321050" y="3390500"/>
            <a:ext cx="1280700" cy="5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37"/>
          <p:cNvSpPr/>
          <p:nvPr/>
        </p:nvSpPr>
        <p:spPr>
          <a:xfrm>
            <a:off x="2550750" y="3513750"/>
            <a:ext cx="1039200" cy="21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Keywords in C	</a:t>
            </a:r>
            <a:endParaRPr/>
          </a:p>
        </p:txBody>
      </p:sp>
      <p:sp>
        <p:nvSpPr>
          <p:cNvPr id="217" name="Google Shape;217;p3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10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keyword is a reserved word. You cannot use it as a variable name, constant name, etc. There are only 32 reserved words (keywords) in the C language.</a:t>
            </a:r>
            <a:endParaRPr/>
          </a:p>
        </p:txBody>
      </p:sp>
      <p:pic>
        <p:nvPicPr>
          <p:cNvPr id="218" name="Google Shape;21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2571750"/>
            <a:ext cx="545335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Facts about C</a:t>
            </a:r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 dirty="0" smtClean="0"/>
              <a:t>Dennis Ritchie, an American computer scientist, created the C programming language in the early 1970s at Bell Laboratories</a:t>
            </a:r>
            <a:endParaRPr lang="en" dirty="0" smtClean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C </a:t>
            </a:r>
            <a:r>
              <a:rPr lang="en" dirty="0"/>
              <a:t>was invented to write an operating system called UNIX.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 is a successor of B language which was introduced around 1970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language was formalized in 1988 by the American National Standard Institute (ANSI).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By 1973 UNIX OS was almost totally written in 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Today C is the most widely used System Programming Language.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Most of the state of the art software have been implemented using C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identifiers</a:t>
            </a:r>
            <a:endParaRPr/>
          </a:p>
        </p:txBody>
      </p:sp>
      <p:sp>
        <p:nvSpPr>
          <p:cNvPr id="224" name="Google Shape;224;p3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 identifier represents the name (name of function, variable, enum, arrays,etc.)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can contain the combination of letters,numbers,digits, etc.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there are certain rules on constructing identifiers: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first character of an identifier should be either an alphabet or an underscore, and then it can be followed by any of the character, digit, or underscore.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should not begin with any numerical digit.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identifiers, both uppercase and lowercase letters are distinct. Therefore, we can say that identifiers are case sensitive.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Commas or blank spaces cannot be specified within an identifier.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Keywords cannot be represented as an identifier.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length of the identifiers should not be more than 31 characters.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Identifiers should be written in such a way that it is meaningful, short, and easy to read.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operators</a:t>
            </a:r>
            <a:endParaRPr/>
          </a:p>
        </p:txBody>
      </p:sp>
      <p:sp>
        <p:nvSpPr>
          <p:cNvPr id="230" name="Google Shape;230;p40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33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An operator is simply a symbol that is used to perform operations. There can be many types of operations like arithmetic, logical, bitwise, etc.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There are following types of operators to perform different types of operations in C language.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Arithmetic Operators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Relational Operators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Shift Operators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Logical Operators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Bitwise Operators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Ternary or Conditional Operators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Assignment Operator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Misc Operator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These operators perform basic arithmetic operations.</a:t>
            </a:r>
          </a:p>
          <a:p>
            <a:r>
              <a:rPr lang="en-US" dirty="0" smtClean="0"/>
              <a:t>+ (Addition): Adds two operands. a + b</a:t>
            </a:r>
          </a:p>
          <a:p>
            <a:r>
              <a:rPr lang="en-US" dirty="0" smtClean="0"/>
              <a:t>- (Subtraction): Subtracts second operand from the first. a - b</a:t>
            </a:r>
          </a:p>
          <a:p>
            <a:r>
              <a:rPr lang="en-US" dirty="0" smtClean="0"/>
              <a:t>* (Multiplication): Multiplies two operands. a * b</a:t>
            </a:r>
          </a:p>
          <a:p>
            <a:r>
              <a:rPr lang="en-US" dirty="0" smtClean="0"/>
              <a:t>/ (Division): Divides first operand by the second. a / b</a:t>
            </a:r>
          </a:p>
          <a:p>
            <a:r>
              <a:rPr lang="en-US" dirty="0" smtClean="0"/>
              <a:t>% (Modulus): Returns remainder of division of two operands. a % b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These operators compare two values and return a </a:t>
            </a:r>
            <a:r>
              <a:rPr lang="en-US" dirty="0" err="1" smtClean="0"/>
              <a:t>boolean</a:t>
            </a:r>
            <a:r>
              <a:rPr lang="en-US" dirty="0" smtClean="0"/>
              <a:t> result.</a:t>
            </a:r>
          </a:p>
          <a:p>
            <a:r>
              <a:rPr lang="en-US" dirty="0" smtClean="0"/>
              <a:t>== (Equal to): Checks if two values are equal. a == b</a:t>
            </a:r>
          </a:p>
          <a:p>
            <a:r>
              <a:rPr lang="en-US" dirty="0" smtClean="0"/>
              <a:t>!= (Not equal to): Checks if two values are not equal. a != b</a:t>
            </a:r>
          </a:p>
          <a:p>
            <a:r>
              <a:rPr lang="en-US" dirty="0" smtClean="0"/>
              <a:t>&gt; (Greater than): Checks if the left operand is greater than the right. a &gt; b</a:t>
            </a:r>
          </a:p>
          <a:p>
            <a:r>
              <a:rPr lang="en-US" dirty="0" smtClean="0"/>
              <a:t>&lt; (Less than): Checks if the left operand is less than the right. a &lt; b</a:t>
            </a:r>
          </a:p>
          <a:p>
            <a:r>
              <a:rPr lang="en-US" dirty="0" smtClean="0"/>
              <a:t>&gt;= (Greater than or equal to): Checks if left is greater than or equal to right. a &gt;= b</a:t>
            </a:r>
          </a:p>
          <a:p>
            <a:r>
              <a:rPr lang="en-US" dirty="0" smtClean="0"/>
              <a:t>&lt;= (Less than or equal to): Checks if left is less than or equal to right. a &lt;= b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Operators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&lt;&lt; (Left Shift): Shifts bits to the left, filling with zeros. a &lt;&lt; 2 shifts bits of a two places to the left.</a:t>
            </a:r>
          </a:p>
          <a:p>
            <a:r>
              <a:rPr lang="en-US" dirty="0" smtClean="0"/>
              <a:t>&gt;&gt; (Right Shift): Shifts bits to the right, filling with the sign bit on signed numbers. a &gt;&gt; 2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These operators combine or negate </a:t>
            </a:r>
            <a:r>
              <a:rPr lang="en-US" dirty="0" err="1" smtClean="0"/>
              <a:t>boolean</a:t>
            </a:r>
            <a:r>
              <a:rPr lang="en-US" dirty="0" smtClean="0"/>
              <a:t> expressions.</a:t>
            </a:r>
          </a:p>
          <a:p>
            <a:r>
              <a:rPr lang="en-US" dirty="0" smtClean="0"/>
              <a:t>&amp;&amp; (Logical AND): True if both operands are true. a &amp;&amp; b</a:t>
            </a:r>
          </a:p>
          <a:p>
            <a:r>
              <a:rPr lang="en-US" dirty="0" smtClean="0"/>
              <a:t>|| (Logical OR): True if at least one operand is true. a || b</a:t>
            </a:r>
          </a:p>
          <a:p>
            <a:r>
              <a:rPr lang="en-US" dirty="0" smtClean="0"/>
              <a:t>! (Logical NOT): Inverts the </a:t>
            </a:r>
            <a:r>
              <a:rPr lang="en-US" dirty="0" err="1" smtClean="0"/>
              <a:t>boolean</a:t>
            </a:r>
            <a:r>
              <a:rPr lang="en-US" dirty="0" smtClean="0"/>
              <a:t> value of the operand. !a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These operators perform bit-level operations on integer data.</a:t>
            </a:r>
          </a:p>
          <a:p>
            <a:r>
              <a:rPr lang="en-US" dirty="0" smtClean="0"/>
              <a:t>&amp; (Bitwise AND): Sets each bit to 1 if both bits are 1. a &amp; b</a:t>
            </a:r>
          </a:p>
          <a:p>
            <a:r>
              <a:rPr lang="en-US" dirty="0" smtClean="0"/>
              <a:t>| (Bitwise OR): Sets each bit to 1 if at least one bit is 1. a | b</a:t>
            </a:r>
          </a:p>
          <a:p>
            <a:r>
              <a:rPr lang="en-US" dirty="0" smtClean="0"/>
              <a:t>^ (Bitwise XOR): Sets each bit to 1 if only one of the two bits is 1. a ^ b</a:t>
            </a:r>
          </a:p>
          <a:p>
            <a:r>
              <a:rPr lang="en-US" dirty="0" smtClean="0"/>
              <a:t>~ (Bitwise NOT): Inverts all bits. ~a</a:t>
            </a:r>
          </a:p>
          <a:p>
            <a:r>
              <a:rPr lang="en-US" dirty="0" smtClean="0"/>
              <a:t>&lt;&lt; (Left Shift): Shifts bits to the left.</a:t>
            </a:r>
          </a:p>
          <a:p>
            <a:r>
              <a:rPr lang="en-US" dirty="0" smtClean="0"/>
              <a:t>&gt;&gt; (Right Shift): Shifts bits to the right.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Ternary or Conditional Operator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This is a shorthand way of writing an if-else condition.</a:t>
            </a:r>
          </a:p>
          <a:p>
            <a:r>
              <a:rPr lang="en-US" dirty="0" smtClean="0"/>
              <a:t>?: (Ternary Operator): condition ? </a:t>
            </a:r>
            <a:r>
              <a:rPr lang="en-US" dirty="0" err="1" smtClean="0"/>
              <a:t>expression_if_true</a:t>
            </a:r>
            <a:r>
              <a:rPr lang="en-US" dirty="0" smtClean="0"/>
              <a:t> : </a:t>
            </a:r>
            <a:r>
              <a:rPr lang="en-US" dirty="0" err="1" smtClean="0"/>
              <a:t>expression_if_false</a:t>
            </a:r>
            <a:endParaRPr lang="en-US" dirty="0" smtClean="0"/>
          </a:p>
          <a:p>
            <a:r>
              <a:rPr lang="en-US" dirty="0" smtClean="0"/>
              <a:t>Example: </a:t>
            </a:r>
            <a:r>
              <a:rPr lang="en-US" dirty="0" err="1" smtClean="0"/>
              <a:t>int</a:t>
            </a:r>
            <a:r>
              <a:rPr lang="en-US" dirty="0" smtClean="0"/>
              <a:t> result = (a &gt; b) ? a : b; assigns a to result if a &gt; b, else assigns b.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These operators assign values to variables and can combine with other operations.</a:t>
            </a:r>
          </a:p>
          <a:p>
            <a:r>
              <a:rPr lang="en-US" dirty="0" smtClean="0"/>
              <a:t>= (Simple Assignment): a = b assigns b to a.</a:t>
            </a:r>
          </a:p>
          <a:p>
            <a:r>
              <a:rPr lang="en-US" dirty="0" smtClean="0"/>
              <a:t>+= (Add and assign): a += b is equivalent to a = a + b.</a:t>
            </a:r>
          </a:p>
          <a:p>
            <a:r>
              <a:rPr lang="en-US" dirty="0" smtClean="0"/>
              <a:t>-= (Subtract and assign): a -= b is equivalent to a = a - b.</a:t>
            </a:r>
          </a:p>
          <a:p>
            <a:r>
              <a:rPr lang="en-US" dirty="0" smtClean="0"/>
              <a:t>*= (Multiply and assign): a *= b is equivalent to a = a * b.</a:t>
            </a:r>
          </a:p>
          <a:p>
            <a:r>
              <a:rPr lang="en-US" dirty="0" smtClean="0"/>
              <a:t>/= (Divide and assign): a /= b is equivalent to a = a / b.</a:t>
            </a:r>
          </a:p>
          <a:p>
            <a:r>
              <a:rPr lang="en-US" dirty="0" smtClean="0"/>
              <a:t>%= (Modulus and assign): a %= b is equivalent to a = a % b.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Miscellaneous Operators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These operators are helpful in various scenarios:</a:t>
            </a:r>
          </a:p>
          <a:p>
            <a:r>
              <a:rPr lang="en-US" b="1" dirty="0" err="1" smtClean="0"/>
              <a:t>Sizeof</a:t>
            </a:r>
            <a:r>
              <a:rPr lang="en-US" b="1" dirty="0" smtClean="0"/>
              <a:t> Operator</a:t>
            </a:r>
            <a:r>
              <a:rPr lang="en-US" dirty="0" smtClean="0"/>
              <a:t>: </a:t>
            </a:r>
            <a:r>
              <a:rPr lang="en-US" dirty="0" err="1" smtClean="0"/>
              <a:t>sizeof</a:t>
            </a:r>
            <a:r>
              <a:rPr lang="en-US" dirty="0" smtClean="0"/>
              <a:t> returns the size, in bytes, of a data type or variable.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Comma Operator</a:t>
            </a:r>
            <a:r>
              <a:rPr lang="en-US" dirty="0" smtClean="0"/>
              <a:t>: , allows grouping multiple expressions. C=(a = 5, b = 3,a+b) evaluates both expressions and returns the last value.</a:t>
            </a:r>
          </a:p>
          <a:p>
            <a:r>
              <a:rPr lang="en-US" b="1" dirty="0" smtClean="0"/>
              <a:t>Pointer Operators</a:t>
            </a:r>
            <a:r>
              <a:rPr lang="en-US" dirty="0" smtClean="0"/>
              <a:t>: &amp; (address of) and * (dereference). </a:t>
            </a:r>
            <a:r>
              <a:rPr lang="en-US" dirty="0" err="1" smtClean="0"/>
              <a:t>int</a:t>
            </a:r>
            <a:r>
              <a:rPr lang="en-US" dirty="0" smtClean="0"/>
              <a:t> *p = &amp;a; makes p point to a.</a:t>
            </a:r>
          </a:p>
          <a:p>
            <a:r>
              <a:rPr lang="en-US" b="1" dirty="0" smtClean="0"/>
              <a:t>Type Casting</a:t>
            </a:r>
            <a:r>
              <a:rPr lang="en-US" dirty="0" smtClean="0"/>
              <a:t>: (type) expression changes the data type of a value. (float) a / b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to use C?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 was initially used for system development work, in particular the programs that make-up the operating system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 was adopted as a system development language because it produces code that runs nearly as fast as code written in assembly language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examples are: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Operating Systems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Language Compilers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Assemblers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Text Editors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Utilities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2510375" y="3037425"/>
            <a:ext cx="3437400" cy="12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Print Spoolers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Network Drivers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Modern Programs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Bases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Language Interpreters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 in C</a:t>
            </a:r>
            <a:endParaRPr/>
          </a:p>
        </p:txBody>
      </p:sp>
      <p:sp>
        <p:nvSpPr>
          <p:cNvPr id="236" name="Google Shape;236;p41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457200" lvl="0" indent="-30861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Single line comment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Single line comments are represented by double slash //. Let's see an example of a single line comment in C.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0000"/>
                </a:highlight>
              </a:rPr>
              <a:t>// adding two numbers</a:t>
            </a:r>
            <a:endParaRPr>
              <a:highlight>
                <a:srgbClr val="FF0000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 sum = a + b;</a:t>
            </a:r>
            <a:endParaRPr/>
          </a:p>
          <a:p>
            <a:pPr marL="457200" lvl="0" indent="-308610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Multi line comment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Multi-Line comments are represented by slash asterisk \* ... *\. It can occupy many lines of code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0000"/>
                </a:highlight>
              </a:rPr>
              <a:t>/*  </a:t>
            </a:r>
            <a:endParaRPr>
              <a:highlight>
                <a:srgbClr val="FF0000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0000"/>
                </a:highlight>
              </a:rPr>
              <a:t>code </a:t>
            </a:r>
            <a:endParaRPr>
              <a:highlight>
                <a:srgbClr val="FF0000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0000"/>
                </a:highlight>
              </a:rPr>
              <a:t>to be commented </a:t>
            </a:r>
            <a:endParaRPr>
              <a:highlight>
                <a:srgbClr val="FF0000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highlight>
                  <a:srgbClr val="FF0000"/>
                </a:highlight>
              </a:rPr>
              <a:t>*/  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 txBox="1">
            <a:spLocks noGrp="1"/>
          </p:cNvSpPr>
          <p:nvPr>
            <p:ph type="title"/>
          </p:nvPr>
        </p:nvSpPr>
        <p:spPr>
          <a:xfrm>
            <a:off x="83100" y="458025"/>
            <a:ext cx="39789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Escape sequence in C	</a:t>
            </a:r>
            <a:endParaRPr/>
          </a:p>
        </p:txBody>
      </p:sp>
      <p:sp>
        <p:nvSpPr>
          <p:cNvPr id="242" name="Google Shape;242;p42"/>
          <p:cNvSpPr txBox="1">
            <a:spLocks noGrp="1"/>
          </p:cNvSpPr>
          <p:nvPr>
            <p:ph type="body" idx="1"/>
          </p:nvPr>
        </p:nvSpPr>
        <p:spPr>
          <a:xfrm>
            <a:off x="6900" y="1566025"/>
            <a:ext cx="3758400" cy="28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used to put nonprintable characters in character and string literals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backslash (\) followed by one or more special character is known as escape sequence</a:t>
            </a:r>
            <a:endParaRPr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71459" y="269608"/>
          <a:ext cx="6096000" cy="4226560"/>
        </p:xfrm>
        <a:graphic>
          <a:graphicData uri="http://schemas.openxmlformats.org/drawingml/2006/table">
            <a:tbl>
              <a:tblPr firstRow="1" bandRow="1">
                <a:tableStyleId>{85B13FF1-1831-4D1B-91A8-1D57F12E7BAC}</a:tableStyleId>
              </a:tblPr>
              <a:tblGrid>
                <a:gridCol w="1641764"/>
                <a:gridCol w="44542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Escape Sequence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Newline (moves cursor to the beginning of the next line)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\t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Horizontal tab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\\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Backslash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\"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Double quote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\'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Single quote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\a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Alert (produces a beep sound in some systems)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\b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Backspace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\r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Carriage return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\v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Vertical tab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\0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Null character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Constants</a:t>
            </a:r>
            <a:endParaRPr/>
          </a:p>
        </p:txBody>
      </p:sp>
      <p:sp>
        <p:nvSpPr>
          <p:cNvPr id="249" name="Google Shape;249;p4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you want to define a variable whose value cannot be changed, you can use the const keyword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can define constant in 2 ways: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const keyword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const double PI = 3.14;</a:t>
            </a:r>
            <a:endParaRPr/>
          </a:p>
          <a:p>
            <a:pPr marL="914400" lvl="1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#define preprocessor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 smtClean="0"/>
              <a:t>#</a:t>
            </a:r>
            <a:r>
              <a:rPr lang="en" dirty="0"/>
              <a:t>define PI 3.14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Compilers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write any program in C language then to run that program you need to compile that program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 C Compiler which converts your program into a language understandable by a computer.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called machine language (i.e. binary format).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before proceeding, make sure you have C Compiler available at your computer.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examples of C compilers are Turbo C and Borland C.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- Program Structure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Preprocessor Commands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Statements &amp; Expressions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Comments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Preprocessor Commands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command tells the compiler to do preprocessing before doing actual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compilation.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Like: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#include &lt;stdio.h&gt; is a preprocessor command which tells a C compiler to include stdio.h file before going to actual compilation.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will learn more about C Preprocessors in C Preprocessors session.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are main building blocks of any C Program. Every C Program will have one or more functions and there is one mandatory function which is called main() function.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function is prefixed with keyword int which means this function returns an integer value when it exits.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integer value is returned using return statement.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 Programming language provides a set of built-in functions.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printf() is a C built-in function which is used to print anything on the screen.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Variables,Statements &amp; Expressions,Comments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Variables</a:t>
            </a:r>
            <a:endParaRPr u="sng"/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Variables are used to hold numbers, strings and complex data for manipulation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Statements &amp; Expressions</a:t>
            </a:r>
            <a:endParaRPr u="sng"/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Expressions combine variables and constants to create new values.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Statements are expressions, assignments, function calls, or control flow statements which make up C programs.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Comments</a:t>
            </a:r>
            <a:endParaRPr u="sng"/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are used to give additional useful information inside a C Program. All the comments will</a:t>
            </a:r>
            <a:endParaRPr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be put inside /*...*/ as given in the example above. A comment can span through multiple lines.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2115</Words>
  <PresentationFormat>On-screen Show (16:9)</PresentationFormat>
  <Paragraphs>376</Paragraphs>
  <Slides>42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Roboto Slab</vt:lpstr>
      <vt:lpstr>Roboto</vt:lpstr>
      <vt:lpstr>Marina</vt:lpstr>
      <vt:lpstr>Basic Introduction</vt:lpstr>
      <vt:lpstr>Introduction</vt:lpstr>
      <vt:lpstr>Facts about C</vt:lpstr>
      <vt:lpstr>Why to use C?</vt:lpstr>
      <vt:lpstr>C Compilers</vt:lpstr>
      <vt:lpstr>C - Program Structure</vt:lpstr>
      <vt:lpstr>Preprocessor Commands</vt:lpstr>
      <vt:lpstr>Functions</vt:lpstr>
      <vt:lpstr>Variables,Statements &amp; Expressions,Comments</vt:lpstr>
      <vt:lpstr>Note</vt:lpstr>
      <vt:lpstr>Data Types in C</vt:lpstr>
      <vt:lpstr>Intro</vt:lpstr>
      <vt:lpstr>Primary data type</vt:lpstr>
      <vt:lpstr>Integer Type</vt:lpstr>
      <vt:lpstr>Floating Point Types</vt:lpstr>
      <vt:lpstr>Void Type</vt:lpstr>
      <vt:lpstr>Character Type</vt:lpstr>
      <vt:lpstr>short and long</vt:lpstr>
      <vt:lpstr>signed and unsigned</vt:lpstr>
      <vt:lpstr>Size and Range of Data Types on 16 bit machine</vt:lpstr>
      <vt:lpstr>Declaration of Variables</vt:lpstr>
      <vt:lpstr>Slide 22</vt:lpstr>
      <vt:lpstr>Format specifiers in C</vt:lpstr>
      <vt:lpstr>Format specifiers in C</vt:lpstr>
      <vt:lpstr>Format specifiers in C</vt:lpstr>
      <vt:lpstr>Slide 26</vt:lpstr>
      <vt:lpstr>Derived data type</vt:lpstr>
      <vt:lpstr>printf() and scanf()</vt:lpstr>
      <vt:lpstr>Keywords in C </vt:lpstr>
      <vt:lpstr>C identifiers</vt:lpstr>
      <vt:lpstr>C operators</vt:lpstr>
      <vt:lpstr>Arithmetic Operators</vt:lpstr>
      <vt:lpstr>Relational Operators</vt:lpstr>
      <vt:lpstr>Shift Operators</vt:lpstr>
      <vt:lpstr>Logical Operators</vt:lpstr>
      <vt:lpstr>Bitwise Operators</vt:lpstr>
      <vt:lpstr>Ternary or Conditional Operator</vt:lpstr>
      <vt:lpstr>Assignment Operator</vt:lpstr>
      <vt:lpstr>Miscellaneous Operators</vt:lpstr>
      <vt:lpstr>Comments in C</vt:lpstr>
      <vt:lpstr>Escape sequence in C </vt:lpstr>
      <vt:lpstr>Constants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Introduction</dc:title>
  <cp:lastModifiedBy>Bhola</cp:lastModifiedBy>
  <cp:revision>7</cp:revision>
  <dcterms:modified xsi:type="dcterms:W3CDTF">2024-11-15T02:50:19Z</dcterms:modified>
</cp:coreProperties>
</file>