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5" r:id="rId37"/>
    <p:sldId id="291" r:id="rId38"/>
    <p:sldId id="292" r:id="rId39"/>
    <p:sldId id="293" r:id="rId40"/>
    <p:sldId id="294" r:id="rId41"/>
    <p:sldId id="297" r:id="rId42"/>
    <p:sldId id="298" r:id="rId43"/>
    <p:sldId id="299" r:id="rId44"/>
    <p:sldId id="300" r:id="rId45"/>
    <p:sldId id="296" r:id="rId46"/>
    <p:sldId id="301" r:id="rId47"/>
    <p:sldId id="302"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5DBB282-0F58-42F1-8D79-8EC67D6EBE5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3240754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BB282-0F58-42F1-8D79-8EC67D6EBE5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258133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BB282-0F58-42F1-8D79-8EC67D6EBE5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1BF391-F49B-47B9-A4F5-BF61D5B9CC5A}"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071148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DBB282-0F58-42F1-8D79-8EC67D6EBE59}"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4145059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DBB282-0F58-42F1-8D79-8EC67D6EBE59}"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1BF391-F49B-47B9-A4F5-BF61D5B9CC5A}"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25580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5DBB282-0F58-42F1-8D79-8EC67D6EBE59}"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3206571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BB282-0F58-42F1-8D79-8EC67D6EBE5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1711423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BB282-0F58-42F1-8D79-8EC67D6EBE5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41688453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DBB282-0F58-42F1-8D79-8EC67D6EBE5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3134852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5DBB282-0F58-42F1-8D79-8EC67D6EBE59}" type="datetimeFigureOut">
              <a:rPr lang="en-US" smtClean="0"/>
              <a:t>2/12/2023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3086308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DBB282-0F58-42F1-8D79-8EC67D6EBE59}"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615593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DBB282-0F58-42F1-8D79-8EC67D6EBE59}" type="datetimeFigureOut">
              <a:rPr lang="en-US" smtClean="0"/>
              <a:t>2/12/2023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2943844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DBB282-0F58-42F1-8D79-8EC67D6EBE59}" type="datetimeFigureOut">
              <a:rPr lang="en-US" smtClean="0"/>
              <a:t>2/12/2023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1091503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DBB282-0F58-42F1-8D79-8EC67D6EBE59}" type="datetimeFigureOut">
              <a:rPr lang="en-US" smtClean="0"/>
              <a:t>2/12/2023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3303137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DBB282-0F58-42F1-8D79-8EC67D6EBE59}"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4139333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5DBB282-0F58-42F1-8D79-8EC67D6EBE59}" type="datetimeFigureOut">
              <a:rPr lang="en-US" smtClean="0"/>
              <a:t>2/12/2023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1BF391-F49B-47B9-A4F5-BF61D5B9CC5A}" type="slidenum">
              <a:rPr lang="en-US" smtClean="0"/>
              <a:t>‹#›</a:t>
            </a:fld>
            <a:endParaRPr lang="en-US"/>
          </a:p>
        </p:txBody>
      </p:sp>
    </p:spTree>
    <p:extLst>
      <p:ext uri="{BB962C8B-B14F-4D97-AF65-F5344CB8AC3E}">
        <p14:creationId xmlns:p14="http://schemas.microsoft.com/office/powerpoint/2010/main" val="154725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5DBB282-0F58-42F1-8D79-8EC67D6EBE59}" type="datetimeFigureOut">
              <a:rPr lang="en-US" smtClean="0"/>
              <a:t>2/12/2023</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1BF391-F49B-47B9-A4F5-BF61D5B9CC5A}" type="slidenum">
              <a:rPr lang="en-US" smtClean="0"/>
              <a:t>‹#›</a:t>
            </a:fld>
            <a:endParaRPr lang="en-US"/>
          </a:p>
        </p:txBody>
      </p:sp>
    </p:spTree>
    <p:extLst>
      <p:ext uri="{BB962C8B-B14F-4D97-AF65-F5344CB8AC3E}">
        <p14:creationId xmlns:p14="http://schemas.microsoft.com/office/powerpoint/2010/main" val="48957758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1EE6B-E122-4CB2-8C36-3A5604888D6A}"/>
              </a:ext>
            </a:extLst>
          </p:cNvPr>
          <p:cNvSpPr>
            <a:spLocks noGrp="1"/>
          </p:cNvSpPr>
          <p:nvPr>
            <p:ph type="ctrTitle"/>
          </p:nvPr>
        </p:nvSpPr>
        <p:spPr>
          <a:xfrm>
            <a:off x="2657452" y="3429000"/>
            <a:ext cx="8915399" cy="2262781"/>
          </a:xfrm>
        </p:spPr>
        <p:txBody>
          <a:bodyPr/>
          <a:lstStyle/>
          <a:p>
            <a:r>
              <a:rPr lang="en-US" dirty="0"/>
              <a:t>Unit 2 – Boolean Algebra   				and Logic Gates</a:t>
            </a:r>
          </a:p>
        </p:txBody>
      </p:sp>
    </p:spTree>
    <p:extLst>
      <p:ext uri="{BB962C8B-B14F-4D97-AF65-F5344CB8AC3E}">
        <p14:creationId xmlns:p14="http://schemas.microsoft.com/office/powerpoint/2010/main" val="21932460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940E-4852-4675-A803-054195D49CE9}"/>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Boolean Function</a:t>
            </a:r>
          </a:p>
        </p:txBody>
      </p:sp>
      <p:sp>
        <p:nvSpPr>
          <p:cNvPr id="3" name="Content Placeholder 2">
            <a:extLst>
              <a:ext uri="{FF2B5EF4-FFF2-40B4-BE49-F238E27FC236}">
                <a16:creationId xmlns:a16="http://schemas.microsoft.com/office/drawing/2014/main" id="{23AB1DBF-A615-4A34-BA06-83DEC04F04D7}"/>
              </a:ext>
            </a:extLst>
          </p:cNvPr>
          <p:cNvSpPr>
            <a:spLocks noGrp="1"/>
          </p:cNvSpPr>
          <p:nvPr>
            <p:ph idx="1"/>
          </p:nvPr>
        </p:nvSpPr>
        <p:spPr>
          <a:xfrm>
            <a:off x="2589212" y="1540189"/>
            <a:ext cx="8915400" cy="3777622"/>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A binary variable can take a value of 0 or, 1</a:t>
            </a:r>
          </a:p>
          <a:p>
            <a:r>
              <a:rPr lang="en-US" sz="2400" dirty="0">
                <a:solidFill>
                  <a:schemeClr val="tx1"/>
                </a:solidFill>
                <a:latin typeface="Times New Roman" panose="02020603050405020304" pitchFamily="18" charset="0"/>
                <a:cs typeface="Times New Roman" panose="02020603050405020304" pitchFamily="18" charset="0"/>
              </a:rPr>
              <a:t>A Boolean function is an expression formed with binary variables, the two binary operators OR and AND, unary operator NOT, parenthesis and an equal sign</a:t>
            </a:r>
          </a:p>
          <a:p>
            <a:r>
              <a:rPr lang="en-US" sz="2400" dirty="0">
                <a:solidFill>
                  <a:schemeClr val="tx1"/>
                </a:solidFill>
                <a:latin typeface="Times New Roman" panose="02020603050405020304" pitchFamily="18" charset="0"/>
                <a:cs typeface="Times New Roman" panose="02020603050405020304" pitchFamily="18" charset="0"/>
              </a:rPr>
              <a:t>For a given value of variables, the function either can 0 or 1. </a:t>
            </a:r>
          </a:p>
          <a:p>
            <a:pPr marL="1023938">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𝐹1 = 𝑥𝑦𝑧 ′</a:t>
            </a:r>
          </a:p>
          <a:p>
            <a:pPr marL="1023938">
              <a:buFont typeface="Wingdings" panose="05000000000000000000" pitchFamily="2" charset="2"/>
              <a:buChar char="Ø"/>
            </a:pPr>
            <a:r>
              <a:rPr lang="en-US" sz="2400" dirty="0">
                <a:solidFill>
                  <a:schemeClr val="tx1"/>
                </a:solidFill>
                <a:latin typeface="Times New Roman" panose="02020603050405020304" pitchFamily="18" charset="0"/>
                <a:cs typeface="Times New Roman" panose="02020603050405020304" pitchFamily="18" charset="0"/>
              </a:rPr>
              <a:t>𝐹2 = 𝑥 + 𝑦′𝑧 </a:t>
            </a:r>
          </a:p>
        </p:txBody>
      </p:sp>
    </p:spTree>
    <p:extLst>
      <p:ext uri="{BB962C8B-B14F-4D97-AF65-F5344CB8AC3E}">
        <p14:creationId xmlns:p14="http://schemas.microsoft.com/office/powerpoint/2010/main" val="2838199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8437-B945-4101-89D8-66A1AA0314B7}"/>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Boolean Function (contd.)</a:t>
            </a:r>
            <a:endParaRPr lang="en-US" dirty="0"/>
          </a:p>
        </p:txBody>
      </p:sp>
      <p:sp>
        <p:nvSpPr>
          <p:cNvPr id="3" name="Content Placeholder 2">
            <a:extLst>
              <a:ext uri="{FF2B5EF4-FFF2-40B4-BE49-F238E27FC236}">
                <a16:creationId xmlns:a16="http://schemas.microsoft.com/office/drawing/2014/main" id="{702269AA-C25A-4322-806B-E812314C851D}"/>
              </a:ext>
            </a:extLst>
          </p:cNvPr>
          <p:cNvSpPr>
            <a:spLocks noGrp="1"/>
          </p:cNvSpPr>
          <p:nvPr>
            <p:ph idx="1"/>
          </p:nvPr>
        </p:nvSpPr>
        <p:spPr>
          <a:xfrm>
            <a:off x="2589212" y="1437564"/>
            <a:ext cx="8915400" cy="3777622"/>
          </a:xfrm>
        </p:spPr>
        <p:txBody>
          <a:bodyPr/>
          <a:lstStyle/>
          <a:p>
            <a:pPr marL="0" indent="0">
              <a:buNone/>
            </a:pPr>
            <a:r>
              <a:rPr lang="en-US" sz="2000" dirty="0">
                <a:solidFill>
                  <a:schemeClr val="tx1"/>
                </a:solidFill>
                <a:latin typeface="Times New Roman" panose="02020603050405020304" pitchFamily="18" charset="0"/>
                <a:cs typeface="Times New Roman" panose="02020603050405020304" pitchFamily="18" charset="0"/>
              </a:rPr>
              <a:t>Truth Table of Boolean function</a:t>
            </a:r>
            <a:endParaRPr lang="en-US" sz="1800" dirty="0">
              <a:solidFill>
                <a:schemeClr val="tx1"/>
              </a:solidFill>
              <a:latin typeface="Times New Roman" panose="02020603050405020304" pitchFamily="18" charset="0"/>
              <a:cs typeface="Times New Roman" panose="02020603050405020304" pitchFamily="18" charset="0"/>
            </a:endParaRP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𝐹1 = 𝑥𝑦𝑧 ′</a:t>
            </a: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𝐹2 = 𝑥 + 𝑦′𝑧 </a:t>
            </a:r>
          </a:p>
        </p:txBody>
      </p:sp>
      <p:pic>
        <p:nvPicPr>
          <p:cNvPr id="5" name="Picture 4">
            <a:extLst>
              <a:ext uri="{FF2B5EF4-FFF2-40B4-BE49-F238E27FC236}">
                <a16:creationId xmlns:a16="http://schemas.microsoft.com/office/drawing/2014/main" id="{8EE1D76D-2772-45E1-A3D6-D9B655461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4554" y="2049875"/>
            <a:ext cx="5974724" cy="4525119"/>
          </a:xfrm>
          <a:prstGeom prst="rect">
            <a:avLst/>
          </a:prstGeom>
        </p:spPr>
      </p:pic>
    </p:spTree>
    <p:extLst>
      <p:ext uri="{BB962C8B-B14F-4D97-AF65-F5344CB8AC3E}">
        <p14:creationId xmlns:p14="http://schemas.microsoft.com/office/powerpoint/2010/main" val="2532770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1E98C-2855-417A-B0E1-298C32480A6F}"/>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Algebraic Manipulation </a:t>
            </a:r>
          </a:p>
        </p:txBody>
      </p:sp>
      <p:sp>
        <p:nvSpPr>
          <p:cNvPr id="3" name="Content Placeholder 2">
            <a:extLst>
              <a:ext uri="{FF2B5EF4-FFF2-40B4-BE49-F238E27FC236}">
                <a16:creationId xmlns:a16="http://schemas.microsoft.com/office/drawing/2014/main" id="{9EC75007-A312-44CB-BA9B-557411B8E75A}"/>
              </a:ext>
            </a:extLst>
          </p:cNvPr>
          <p:cNvSpPr>
            <a:spLocks noGrp="1"/>
          </p:cNvSpPr>
          <p:nvPr>
            <p:ph idx="1"/>
          </p:nvPr>
        </p:nvSpPr>
        <p:spPr>
          <a:xfrm>
            <a:off x="2571702" y="1376415"/>
            <a:ext cx="8915400" cy="3777622"/>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When a Boolean function is implemented with logic gates, each literal in the function designates an input to a gate and each term is implemented with a gate</a:t>
            </a:r>
          </a:p>
          <a:p>
            <a:r>
              <a:rPr lang="en-US" sz="2000" dirty="0">
                <a:solidFill>
                  <a:schemeClr val="tx1"/>
                </a:solidFill>
                <a:latin typeface="Times New Roman" panose="02020603050405020304" pitchFamily="18" charset="0"/>
                <a:cs typeface="Times New Roman" panose="02020603050405020304" pitchFamily="18" charset="0"/>
              </a:rPr>
              <a:t>The minimization of the number of literals and the number of terms results is a circuit with less equipment.</a:t>
            </a: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Simplify the following Boolean functions to a minimum number of literals. </a:t>
            </a:r>
          </a:p>
        </p:txBody>
      </p:sp>
      <p:pic>
        <p:nvPicPr>
          <p:cNvPr id="7" name="Picture 6">
            <a:extLst>
              <a:ext uri="{FF2B5EF4-FFF2-40B4-BE49-F238E27FC236}">
                <a16:creationId xmlns:a16="http://schemas.microsoft.com/office/drawing/2014/main" id="{09D6DA65-FB42-498E-BC8B-B454F2586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6618" y="3430739"/>
            <a:ext cx="3086504" cy="3446596"/>
          </a:xfrm>
          <a:prstGeom prst="rect">
            <a:avLst/>
          </a:prstGeom>
        </p:spPr>
      </p:pic>
    </p:spTree>
    <p:extLst>
      <p:ext uri="{BB962C8B-B14F-4D97-AF65-F5344CB8AC3E}">
        <p14:creationId xmlns:p14="http://schemas.microsoft.com/office/powerpoint/2010/main" val="2577852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1DB73-6EA2-4B3F-B1AB-707E80F843D3}"/>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Algebraic Manipulation (contd.)</a:t>
            </a:r>
            <a:endParaRPr lang="en-US" dirty="0"/>
          </a:p>
        </p:txBody>
      </p:sp>
      <p:sp>
        <p:nvSpPr>
          <p:cNvPr id="3" name="Content Placeholder 2">
            <a:extLst>
              <a:ext uri="{FF2B5EF4-FFF2-40B4-BE49-F238E27FC236}">
                <a16:creationId xmlns:a16="http://schemas.microsoft.com/office/drawing/2014/main" id="{D6BB712B-DB1B-4EA2-BF85-740E4496E84B}"/>
              </a:ext>
            </a:extLst>
          </p:cNvPr>
          <p:cNvSpPr>
            <a:spLocks noGrp="1"/>
          </p:cNvSpPr>
          <p:nvPr>
            <p:ph idx="1"/>
          </p:nvPr>
        </p:nvSpPr>
        <p:spPr>
          <a:xfrm>
            <a:off x="2592925" y="1540189"/>
            <a:ext cx="8915400" cy="3777622"/>
          </a:xfrm>
        </p:spPr>
        <p:txBody>
          <a:bodyPr>
            <a:normAutofit/>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Prove that: (𝒙 + 𝒚)(𝒙̅ + 𝒚) = 𝒚 </a:t>
            </a:r>
          </a:p>
        </p:txBody>
      </p:sp>
      <p:pic>
        <p:nvPicPr>
          <p:cNvPr id="5" name="Picture 4">
            <a:extLst>
              <a:ext uri="{FF2B5EF4-FFF2-40B4-BE49-F238E27FC236}">
                <a16:creationId xmlns:a16="http://schemas.microsoft.com/office/drawing/2014/main" id="{38687E88-1A8D-4E44-B175-86168CEF91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2924" y="2174462"/>
            <a:ext cx="8987469" cy="4059428"/>
          </a:xfrm>
          <a:prstGeom prst="rect">
            <a:avLst/>
          </a:prstGeom>
        </p:spPr>
      </p:pic>
    </p:spTree>
    <p:extLst>
      <p:ext uri="{BB962C8B-B14F-4D97-AF65-F5344CB8AC3E}">
        <p14:creationId xmlns:p14="http://schemas.microsoft.com/office/powerpoint/2010/main" val="3501766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37AC3-5532-4F56-AB76-996E96E57FB6}"/>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Algebraic Manipulation (contd.)</a:t>
            </a:r>
            <a:endParaRPr lang="en-US" dirty="0"/>
          </a:p>
        </p:txBody>
      </p:sp>
      <p:sp>
        <p:nvSpPr>
          <p:cNvPr id="3" name="Content Placeholder 2">
            <a:extLst>
              <a:ext uri="{FF2B5EF4-FFF2-40B4-BE49-F238E27FC236}">
                <a16:creationId xmlns:a16="http://schemas.microsoft.com/office/drawing/2014/main" id="{2B2ACE9B-BA8D-44AC-A7BC-71F132D378C9}"/>
              </a:ext>
            </a:extLst>
          </p:cNvPr>
          <p:cNvSpPr>
            <a:spLocks noGrp="1"/>
          </p:cNvSpPr>
          <p:nvPr>
            <p:ph idx="1"/>
          </p:nvPr>
        </p:nvSpPr>
        <p:spPr>
          <a:xfrm>
            <a:off x="2592925" y="1540189"/>
            <a:ext cx="8915400" cy="3777622"/>
          </a:xfrm>
        </p:spPr>
        <p:txBody>
          <a:bodyPr>
            <a:normAutofit/>
          </a:bodyPr>
          <a:lstStyle/>
          <a:p>
            <a:pPr marL="0" indent="0">
              <a:buNone/>
            </a:pPr>
            <a:r>
              <a:rPr lang="en-US" sz="2400" b="1" dirty="0">
                <a:solidFill>
                  <a:schemeClr val="tx1"/>
                </a:solidFill>
                <a:latin typeface="Times New Roman" panose="02020603050405020304" pitchFamily="18" charset="0"/>
                <a:cs typeface="Times New Roman" panose="02020603050405020304" pitchFamily="18" charset="0"/>
              </a:rPr>
              <a:t>Prove the Boolean expression: 𝑨𝑩 + 𝑨𝑩′𝑪 + 𝑨 ′𝑩𝑪 = 𝑨𝑩 + 𝑨𝑪 + 𝑩C</a:t>
            </a:r>
          </a:p>
        </p:txBody>
      </p:sp>
      <p:pic>
        <p:nvPicPr>
          <p:cNvPr id="5" name="Picture 4">
            <a:extLst>
              <a:ext uri="{FF2B5EF4-FFF2-40B4-BE49-F238E27FC236}">
                <a16:creationId xmlns:a16="http://schemas.microsoft.com/office/drawing/2014/main" id="{B3719616-2C60-4B22-9E66-C49976E278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8340" y="2391441"/>
            <a:ext cx="8806272" cy="3777622"/>
          </a:xfrm>
          <a:prstGeom prst="rect">
            <a:avLst/>
          </a:prstGeom>
        </p:spPr>
      </p:pic>
      <p:pic>
        <p:nvPicPr>
          <p:cNvPr id="6" name="Picture 5">
            <a:extLst>
              <a:ext uri="{FF2B5EF4-FFF2-40B4-BE49-F238E27FC236}">
                <a16:creationId xmlns:a16="http://schemas.microsoft.com/office/drawing/2014/main" id="{00D45358-D93E-4BFA-BE36-678FF94532D5}"/>
              </a:ext>
            </a:extLst>
          </p:cNvPr>
          <p:cNvPicPr>
            <a:picLocks noChangeAspect="1"/>
          </p:cNvPicPr>
          <p:nvPr/>
        </p:nvPicPr>
        <p:blipFill>
          <a:blip r:embed="rId3"/>
          <a:stretch>
            <a:fillRect/>
          </a:stretch>
        </p:blipFill>
        <p:spPr>
          <a:xfrm>
            <a:off x="7966454" y="4280252"/>
            <a:ext cx="2814820" cy="1793002"/>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792493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F6E24-20D6-4FA2-892E-AE6B6B2ADAF8}"/>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Complement of a function</a:t>
            </a:r>
          </a:p>
        </p:txBody>
      </p:sp>
      <p:sp>
        <p:nvSpPr>
          <p:cNvPr id="3" name="Content Placeholder 2">
            <a:extLst>
              <a:ext uri="{FF2B5EF4-FFF2-40B4-BE49-F238E27FC236}">
                <a16:creationId xmlns:a16="http://schemas.microsoft.com/office/drawing/2014/main" id="{F861B608-5022-4DA6-8E3F-28C8629FEDAE}"/>
              </a:ext>
            </a:extLst>
          </p:cNvPr>
          <p:cNvSpPr>
            <a:spLocks noGrp="1"/>
          </p:cNvSpPr>
          <p:nvPr>
            <p:ph idx="1"/>
          </p:nvPr>
        </p:nvSpPr>
        <p:spPr>
          <a:xfrm>
            <a:off x="2589212" y="1540189"/>
            <a:ext cx="8915400" cy="3777622"/>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 complement of a function 𝐹 is 𝐹 ′ </a:t>
            </a:r>
          </a:p>
          <a:p>
            <a:r>
              <a:rPr lang="en-US" sz="2000" dirty="0">
                <a:solidFill>
                  <a:schemeClr val="tx1"/>
                </a:solidFill>
                <a:latin typeface="Times New Roman" panose="02020603050405020304" pitchFamily="18" charset="0"/>
                <a:cs typeface="Times New Roman" panose="02020603050405020304" pitchFamily="18" charset="0"/>
              </a:rPr>
              <a:t>Obtained from an interchange of 0’s for 1’s and 1’s for 0’s in the value of 𝐹</a:t>
            </a:r>
          </a:p>
          <a:p>
            <a:r>
              <a:rPr lang="en-US" sz="2000" dirty="0">
                <a:solidFill>
                  <a:schemeClr val="tx1"/>
                </a:solidFill>
                <a:latin typeface="Times New Roman" panose="02020603050405020304" pitchFamily="18" charset="0"/>
                <a:cs typeface="Times New Roman" panose="02020603050405020304" pitchFamily="18" charset="0"/>
              </a:rPr>
              <a:t>The complement of a function may be derived algebraically through De Morgan’s theorem</a:t>
            </a:r>
          </a:p>
        </p:txBody>
      </p:sp>
      <p:pic>
        <p:nvPicPr>
          <p:cNvPr id="5" name="Picture 4">
            <a:extLst>
              <a:ext uri="{FF2B5EF4-FFF2-40B4-BE49-F238E27FC236}">
                <a16:creationId xmlns:a16="http://schemas.microsoft.com/office/drawing/2014/main" id="{0232A32B-5C0F-48F1-B952-24226CCF9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264" y="3396828"/>
            <a:ext cx="8911686" cy="2837615"/>
          </a:xfrm>
          <a:prstGeom prst="rect">
            <a:avLst/>
          </a:prstGeom>
        </p:spPr>
      </p:pic>
    </p:spTree>
    <p:extLst>
      <p:ext uri="{BB962C8B-B14F-4D97-AF65-F5344CB8AC3E}">
        <p14:creationId xmlns:p14="http://schemas.microsoft.com/office/powerpoint/2010/main" val="295745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E665B-7AC6-467C-9200-1E11F93361FE}"/>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Logic Gates</a:t>
            </a:r>
          </a:p>
        </p:txBody>
      </p:sp>
      <p:sp>
        <p:nvSpPr>
          <p:cNvPr id="3" name="Content Placeholder 2">
            <a:extLst>
              <a:ext uri="{FF2B5EF4-FFF2-40B4-BE49-F238E27FC236}">
                <a16:creationId xmlns:a16="http://schemas.microsoft.com/office/drawing/2014/main" id="{C9029EAB-3E62-44E1-AD02-9D54D4ADA202}"/>
              </a:ext>
            </a:extLst>
          </p:cNvPr>
          <p:cNvSpPr>
            <a:spLocks noGrp="1"/>
          </p:cNvSpPr>
          <p:nvPr>
            <p:ph idx="1"/>
          </p:nvPr>
        </p:nvSpPr>
        <p:spPr>
          <a:xfrm>
            <a:off x="2592925" y="1765110"/>
            <a:ext cx="8915400" cy="3777622"/>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An electronic device that produces a result based on one or more input values</a:t>
            </a:r>
          </a:p>
          <a:p>
            <a:r>
              <a:rPr lang="en-US" sz="2000" dirty="0">
                <a:solidFill>
                  <a:schemeClr val="tx1"/>
                </a:solidFill>
                <a:latin typeface="Times New Roman" panose="02020603050405020304" pitchFamily="18" charset="0"/>
                <a:cs typeface="Times New Roman" panose="02020603050405020304" pitchFamily="18" charset="0"/>
              </a:rPr>
              <a:t>Logic gate can be categories as follows:</a:t>
            </a:r>
          </a:p>
          <a:p>
            <a:pPr marL="968375">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Basic Gates</a:t>
            </a:r>
          </a:p>
          <a:p>
            <a:pPr marL="968375">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Universal Gates</a:t>
            </a:r>
          </a:p>
          <a:p>
            <a:pPr marL="968375">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Derived/Extended Gates</a:t>
            </a:r>
          </a:p>
        </p:txBody>
      </p:sp>
    </p:spTree>
    <p:extLst>
      <p:ext uri="{BB962C8B-B14F-4D97-AF65-F5344CB8AC3E}">
        <p14:creationId xmlns:p14="http://schemas.microsoft.com/office/powerpoint/2010/main" val="1071171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BEE49-2798-4942-9209-0E8125CEBEC0}"/>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Basic Gates </a:t>
            </a:r>
          </a:p>
        </p:txBody>
      </p:sp>
      <p:sp>
        <p:nvSpPr>
          <p:cNvPr id="3" name="Content Placeholder 2">
            <a:extLst>
              <a:ext uri="{FF2B5EF4-FFF2-40B4-BE49-F238E27FC236}">
                <a16:creationId xmlns:a16="http://schemas.microsoft.com/office/drawing/2014/main" id="{0E9AF7F6-C2DA-4CBB-A69A-ADEC37D2355B}"/>
              </a:ext>
            </a:extLst>
          </p:cNvPr>
          <p:cNvSpPr>
            <a:spLocks noGrp="1"/>
          </p:cNvSpPr>
          <p:nvPr>
            <p:ph idx="1"/>
          </p:nvPr>
        </p:nvSpPr>
        <p:spPr>
          <a:xfrm>
            <a:off x="2589212" y="1837574"/>
            <a:ext cx="8915400" cy="3777622"/>
          </a:xfrm>
        </p:spPr>
        <p:txBody>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AND GATE</a:t>
            </a:r>
          </a:p>
          <a:p>
            <a:r>
              <a:rPr lang="en-US" sz="2000" dirty="0">
                <a:solidFill>
                  <a:schemeClr val="tx1"/>
                </a:solidFill>
                <a:latin typeface="Times New Roman" panose="02020603050405020304" pitchFamily="18" charset="0"/>
                <a:cs typeface="Times New Roman" panose="02020603050405020304" pitchFamily="18" charset="0"/>
              </a:rPr>
              <a:t>AND gate accepts two input signals. If the two input values for an AND gate are both 1, the output is 1; otherwise, the output is 0</a:t>
            </a:r>
          </a:p>
        </p:txBody>
      </p:sp>
      <p:pic>
        <p:nvPicPr>
          <p:cNvPr id="5" name="Picture 4">
            <a:extLst>
              <a:ext uri="{FF2B5EF4-FFF2-40B4-BE49-F238E27FC236}">
                <a16:creationId xmlns:a16="http://schemas.microsoft.com/office/drawing/2014/main" id="{A26D51A1-CCBB-4DE3-A9F2-652C9A7DBD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726385"/>
            <a:ext cx="8506941" cy="2413437"/>
          </a:xfrm>
          <a:prstGeom prst="rect">
            <a:avLst/>
          </a:prstGeom>
        </p:spPr>
      </p:pic>
    </p:spTree>
    <p:extLst>
      <p:ext uri="{BB962C8B-B14F-4D97-AF65-F5344CB8AC3E}">
        <p14:creationId xmlns:p14="http://schemas.microsoft.com/office/powerpoint/2010/main" val="4094868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51455-491C-411B-89D9-F5EA61F9077F}"/>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Basic Gates  (contd.)</a:t>
            </a:r>
            <a:endParaRPr lang="en-US" dirty="0"/>
          </a:p>
        </p:txBody>
      </p:sp>
      <p:sp>
        <p:nvSpPr>
          <p:cNvPr id="3" name="Content Placeholder 2">
            <a:extLst>
              <a:ext uri="{FF2B5EF4-FFF2-40B4-BE49-F238E27FC236}">
                <a16:creationId xmlns:a16="http://schemas.microsoft.com/office/drawing/2014/main" id="{B388B953-76DD-4B74-8EAC-F62D93E329B7}"/>
              </a:ext>
            </a:extLst>
          </p:cNvPr>
          <p:cNvSpPr>
            <a:spLocks noGrp="1"/>
          </p:cNvSpPr>
          <p:nvPr>
            <p:ph idx="1"/>
          </p:nvPr>
        </p:nvSpPr>
        <p:spPr>
          <a:xfrm>
            <a:off x="2589212" y="1751463"/>
            <a:ext cx="8915400" cy="3777622"/>
          </a:xfrm>
        </p:spPr>
        <p:txBody>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OR GATE</a:t>
            </a:r>
          </a:p>
          <a:p>
            <a:r>
              <a:rPr lang="en-US" sz="2000" dirty="0">
                <a:solidFill>
                  <a:schemeClr val="tx1"/>
                </a:solidFill>
                <a:latin typeface="Times New Roman" panose="02020603050405020304" pitchFamily="18" charset="0"/>
                <a:cs typeface="Times New Roman" panose="02020603050405020304" pitchFamily="18" charset="0"/>
              </a:rPr>
              <a:t>If the two input values are both 0, the output value is 0; otherwise, the output is 1</a:t>
            </a:r>
          </a:p>
        </p:txBody>
      </p:sp>
      <p:pic>
        <p:nvPicPr>
          <p:cNvPr id="5" name="Picture 4">
            <a:extLst>
              <a:ext uri="{FF2B5EF4-FFF2-40B4-BE49-F238E27FC236}">
                <a16:creationId xmlns:a16="http://schemas.microsoft.com/office/drawing/2014/main" id="{58B6A299-3CE1-4BCA-B638-AFC2AEDA55CC}"/>
              </a:ext>
            </a:extLst>
          </p:cNvPr>
          <p:cNvPicPr>
            <a:picLocks noChangeAspect="1"/>
          </p:cNvPicPr>
          <p:nvPr/>
        </p:nvPicPr>
        <p:blipFill>
          <a:blip r:embed="rId2"/>
          <a:stretch>
            <a:fillRect/>
          </a:stretch>
        </p:blipFill>
        <p:spPr>
          <a:xfrm>
            <a:off x="2589212" y="3457708"/>
            <a:ext cx="8581946" cy="2482222"/>
          </a:xfrm>
          <a:prstGeom prst="rect">
            <a:avLst/>
          </a:prstGeom>
        </p:spPr>
      </p:pic>
    </p:spTree>
    <p:extLst>
      <p:ext uri="{BB962C8B-B14F-4D97-AF65-F5344CB8AC3E}">
        <p14:creationId xmlns:p14="http://schemas.microsoft.com/office/powerpoint/2010/main" val="3497611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3A31-A8DA-44FA-A33E-C6092A5C528B}"/>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Basic Gates  (contd.)</a:t>
            </a:r>
            <a:endParaRPr lang="en-US" dirty="0"/>
          </a:p>
        </p:txBody>
      </p:sp>
      <p:sp>
        <p:nvSpPr>
          <p:cNvPr id="3" name="Content Placeholder 2">
            <a:extLst>
              <a:ext uri="{FF2B5EF4-FFF2-40B4-BE49-F238E27FC236}">
                <a16:creationId xmlns:a16="http://schemas.microsoft.com/office/drawing/2014/main" id="{FC612658-CA64-4545-BE35-1003B13A71AC}"/>
              </a:ext>
            </a:extLst>
          </p:cNvPr>
          <p:cNvSpPr>
            <a:spLocks noGrp="1"/>
          </p:cNvSpPr>
          <p:nvPr>
            <p:ph idx="1"/>
          </p:nvPr>
        </p:nvSpPr>
        <p:spPr>
          <a:xfrm>
            <a:off x="2592925" y="1683224"/>
            <a:ext cx="8915400" cy="3777622"/>
          </a:xfrm>
        </p:spPr>
        <p:txBody>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NOT Gate </a:t>
            </a:r>
          </a:p>
          <a:p>
            <a:r>
              <a:rPr lang="en-US" sz="2000" dirty="0">
                <a:solidFill>
                  <a:schemeClr val="tx1"/>
                </a:solidFill>
                <a:latin typeface="Times New Roman" panose="02020603050405020304" pitchFamily="18" charset="0"/>
                <a:cs typeface="Times New Roman" panose="02020603050405020304" pitchFamily="18" charset="0"/>
              </a:rPr>
              <a:t>A NOT gate accepts one input value and produces one output value.</a:t>
            </a:r>
          </a:p>
        </p:txBody>
      </p:sp>
      <p:pic>
        <p:nvPicPr>
          <p:cNvPr id="5" name="Picture 4">
            <a:extLst>
              <a:ext uri="{FF2B5EF4-FFF2-40B4-BE49-F238E27FC236}">
                <a16:creationId xmlns:a16="http://schemas.microsoft.com/office/drawing/2014/main" id="{34465DA6-667F-446A-8B05-DFE1C63C48DD}"/>
              </a:ext>
            </a:extLst>
          </p:cNvPr>
          <p:cNvPicPr>
            <a:picLocks noChangeAspect="1"/>
          </p:cNvPicPr>
          <p:nvPr/>
        </p:nvPicPr>
        <p:blipFill>
          <a:blip r:embed="rId2"/>
          <a:stretch>
            <a:fillRect/>
          </a:stretch>
        </p:blipFill>
        <p:spPr>
          <a:xfrm>
            <a:off x="1809467" y="3695006"/>
            <a:ext cx="9695145" cy="2118939"/>
          </a:xfrm>
          <a:prstGeom prst="rect">
            <a:avLst/>
          </a:prstGeom>
        </p:spPr>
      </p:pic>
    </p:spTree>
    <p:extLst>
      <p:ext uri="{BB962C8B-B14F-4D97-AF65-F5344CB8AC3E}">
        <p14:creationId xmlns:p14="http://schemas.microsoft.com/office/powerpoint/2010/main" val="6209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13D65-5D09-4A96-B50F-BB015F5D14C6}"/>
              </a:ext>
            </a:extLst>
          </p:cNvPr>
          <p:cNvSpPr>
            <a:spLocks noGrp="1"/>
          </p:cNvSpPr>
          <p:nvPr>
            <p:ph type="title"/>
          </p:nvPr>
        </p:nvSpPr>
        <p:spPr/>
        <p:txBody>
          <a:bodyPr/>
          <a:lstStyle/>
          <a:p>
            <a:r>
              <a:rPr lang="en-US" dirty="0"/>
              <a:t>Boolean Algebra</a:t>
            </a:r>
          </a:p>
        </p:txBody>
      </p:sp>
      <p:sp>
        <p:nvSpPr>
          <p:cNvPr id="3" name="Content Placeholder 2">
            <a:extLst>
              <a:ext uri="{FF2B5EF4-FFF2-40B4-BE49-F238E27FC236}">
                <a16:creationId xmlns:a16="http://schemas.microsoft.com/office/drawing/2014/main" id="{E3E27F51-59B9-4386-9FA3-619427CB5EA5}"/>
              </a:ext>
            </a:extLst>
          </p:cNvPr>
          <p:cNvSpPr>
            <a:spLocks noGrp="1"/>
          </p:cNvSpPr>
          <p:nvPr>
            <p:ph idx="1"/>
          </p:nvPr>
        </p:nvSpPr>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Boolean algebra is algebra for the manipulation of objects that can take on only two values, typically true and false</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A two-valued Boolean algebra is defined on a set of 2 elements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B = {0, 1} with 3 binary operators OR (+), AND ( • ), and NOT ( ' )</a:t>
            </a:r>
          </a:p>
        </p:txBody>
      </p:sp>
    </p:spTree>
    <p:extLst>
      <p:ext uri="{BB962C8B-B14F-4D97-AF65-F5344CB8AC3E}">
        <p14:creationId xmlns:p14="http://schemas.microsoft.com/office/powerpoint/2010/main" val="3926903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49E60-EBEE-40BF-8E48-BC2B7A27B0AA}"/>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Universal Gates</a:t>
            </a:r>
            <a:endParaRPr lang="en-US" dirty="0"/>
          </a:p>
        </p:txBody>
      </p:sp>
      <p:sp>
        <p:nvSpPr>
          <p:cNvPr id="3" name="Content Placeholder 2">
            <a:extLst>
              <a:ext uri="{FF2B5EF4-FFF2-40B4-BE49-F238E27FC236}">
                <a16:creationId xmlns:a16="http://schemas.microsoft.com/office/drawing/2014/main" id="{24859C6B-5B1E-4D0D-B743-1806E936FC88}"/>
              </a:ext>
            </a:extLst>
          </p:cNvPr>
          <p:cNvSpPr>
            <a:spLocks noGrp="1"/>
          </p:cNvSpPr>
          <p:nvPr>
            <p:ph idx="1"/>
          </p:nvPr>
        </p:nvSpPr>
        <p:spPr>
          <a:xfrm>
            <a:off x="2589212" y="1775149"/>
            <a:ext cx="8915400" cy="3777622"/>
          </a:xfrm>
        </p:spPr>
        <p:txBody>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NAND Gate</a:t>
            </a:r>
          </a:p>
          <a:p>
            <a:r>
              <a:rPr lang="en-US" sz="2000" dirty="0">
                <a:solidFill>
                  <a:schemeClr val="tx1"/>
                </a:solidFill>
                <a:latin typeface="Times New Roman" panose="02020603050405020304" pitchFamily="18" charset="0"/>
                <a:cs typeface="Times New Roman" panose="02020603050405020304" pitchFamily="18" charset="0"/>
              </a:rPr>
              <a:t>NAND gate is the combination of NOT gate and </a:t>
            </a:r>
            <a:r>
              <a:rPr lang="en-US" sz="2000" dirty="0" err="1">
                <a:solidFill>
                  <a:schemeClr val="tx1"/>
                </a:solidFill>
                <a:latin typeface="Times New Roman" panose="02020603050405020304" pitchFamily="18" charset="0"/>
                <a:cs typeface="Times New Roman" panose="02020603050405020304" pitchFamily="18" charset="0"/>
              </a:rPr>
              <a:t>AND</a:t>
            </a:r>
            <a:r>
              <a:rPr lang="en-US" sz="2000" dirty="0">
                <a:solidFill>
                  <a:schemeClr val="tx1"/>
                </a:solidFill>
                <a:latin typeface="Times New Roman" panose="02020603050405020304" pitchFamily="18" charset="0"/>
                <a:cs typeface="Times New Roman" panose="02020603050405020304" pitchFamily="18" charset="0"/>
              </a:rPr>
              <a:t> gate. If the two input values for an NAND gate are both 1, the output is 0; otherwise, the output is 1</a:t>
            </a:r>
          </a:p>
        </p:txBody>
      </p:sp>
      <p:pic>
        <p:nvPicPr>
          <p:cNvPr id="5" name="Picture 4">
            <a:extLst>
              <a:ext uri="{FF2B5EF4-FFF2-40B4-BE49-F238E27FC236}">
                <a16:creationId xmlns:a16="http://schemas.microsoft.com/office/drawing/2014/main" id="{20DBD193-4164-439D-8D97-E4CD4D2A1A4C}"/>
              </a:ext>
            </a:extLst>
          </p:cNvPr>
          <p:cNvPicPr>
            <a:picLocks noChangeAspect="1"/>
          </p:cNvPicPr>
          <p:nvPr/>
        </p:nvPicPr>
        <p:blipFill>
          <a:blip r:embed="rId2"/>
          <a:stretch>
            <a:fillRect/>
          </a:stretch>
        </p:blipFill>
        <p:spPr>
          <a:xfrm>
            <a:off x="2312585" y="3663960"/>
            <a:ext cx="9451785" cy="2557301"/>
          </a:xfrm>
          <a:prstGeom prst="rect">
            <a:avLst/>
          </a:prstGeom>
        </p:spPr>
      </p:pic>
    </p:spTree>
    <p:extLst>
      <p:ext uri="{BB962C8B-B14F-4D97-AF65-F5344CB8AC3E}">
        <p14:creationId xmlns:p14="http://schemas.microsoft.com/office/powerpoint/2010/main" val="21555276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E851-AFF5-4130-BF65-3345622D1941}"/>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Universal Gates (contd.)</a:t>
            </a:r>
            <a:endParaRPr lang="en-US" dirty="0"/>
          </a:p>
        </p:txBody>
      </p:sp>
      <p:sp>
        <p:nvSpPr>
          <p:cNvPr id="3" name="Content Placeholder 2">
            <a:extLst>
              <a:ext uri="{FF2B5EF4-FFF2-40B4-BE49-F238E27FC236}">
                <a16:creationId xmlns:a16="http://schemas.microsoft.com/office/drawing/2014/main" id="{4742E581-B245-4FBA-AB53-76B97BF53555}"/>
              </a:ext>
            </a:extLst>
          </p:cNvPr>
          <p:cNvSpPr>
            <a:spLocks noGrp="1"/>
          </p:cNvSpPr>
          <p:nvPr>
            <p:ph idx="1"/>
          </p:nvPr>
        </p:nvSpPr>
        <p:spPr>
          <a:xfrm>
            <a:off x="2589212" y="1765111"/>
            <a:ext cx="8915400" cy="3777622"/>
          </a:xfrm>
        </p:spPr>
        <p:txBody>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NOR GATE</a:t>
            </a:r>
          </a:p>
          <a:p>
            <a:r>
              <a:rPr lang="en-US" sz="2000" dirty="0">
                <a:solidFill>
                  <a:schemeClr val="tx1"/>
                </a:solidFill>
                <a:latin typeface="Times New Roman" panose="02020603050405020304" pitchFamily="18" charset="0"/>
                <a:cs typeface="Times New Roman" panose="02020603050405020304" pitchFamily="18" charset="0"/>
              </a:rPr>
              <a:t>NOR gate is the combination of NOT gate and OR gate. If the two input values for NOR gate are both 0, the output value is 1; otherwise, the output is 0.</a:t>
            </a:r>
          </a:p>
        </p:txBody>
      </p:sp>
      <p:pic>
        <p:nvPicPr>
          <p:cNvPr id="5" name="Picture 4">
            <a:extLst>
              <a:ext uri="{FF2B5EF4-FFF2-40B4-BE49-F238E27FC236}">
                <a16:creationId xmlns:a16="http://schemas.microsoft.com/office/drawing/2014/main" id="{DB2B738E-2BFD-4D20-8087-A270D3184A13}"/>
              </a:ext>
            </a:extLst>
          </p:cNvPr>
          <p:cNvPicPr>
            <a:picLocks noChangeAspect="1"/>
          </p:cNvPicPr>
          <p:nvPr/>
        </p:nvPicPr>
        <p:blipFill>
          <a:blip r:embed="rId2"/>
          <a:stretch>
            <a:fillRect/>
          </a:stretch>
        </p:blipFill>
        <p:spPr>
          <a:xfrm>
            <a:off x="2110261" y="3550555"/>
            <a:ext cx="9713994" cy="2804890"/>
          </a:xfrm>
          <a:prstGeom prst="rect">
            <a:avLst/>
          </a:prstGeom>
        </p:spPr>
      </p:pic>
    </p:spTree>
    <p:extLst>
      <p:ext uri="{BB962C8B-B14F-4D97-AF65-F5344CB8AC3E}">
        <p14:creationId xmlns:p14="http://schemas.microsoft.com/office/powerpoint/2010/main" val="1857262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C80DB-BEC3-4571-A261-989817244696}"/>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Derived/Extended Gates</a:t>
            </a:r>
          </a:p>
        </p:txBody>
      </p:sp>
      <p:sp>
        <p:nvSpPr>
          <p:cNvPr id="3" name="Content Placeholder 2">
            <a:extLst>
              <a:ext uri="{FF2B5EF4-FFF2-40B4-BE49-F238E27FC236}">
                <a16:creationId xmlns:a16="http://schemas.microsoft.com/office/drawing/2014/main" id="{781DE593-9F9F-4743-83B8-B6ABDF207835}"/>
              </a:ext>
            </a:extLst>
          </p:cNvPr>
          <p:cNvSpPr>
            <a:spLocks noGrp="1"/>
          </p:cNvSpPr>
          <p:nvPr>
            <p:ph idx="1"/>
          </p:nvPr>
        </p:nvSpPr>
        <p:spPr>
          <a:xfrm>
            <a:off x="2589212" y="1765110"/>
            <a:ext cx="8915400" cy="3777622"/>
          </a:xfrm>
        </p:spPr>
        <p:txBody>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Exclusive-OR gate (XOR)</a:t>
            </a:r>
          </a:p>
          <a:p>
            <a:r>
              <a:rPr lang="en-US" sz="2000" dirty="0">
                <a:solidFill>
                  <a:schemeClr val="tx1"/>
                </a:solidFill>
                <a:latin typeface="Times New Roman" panose="02020603050405020304" pitchFamily="18" charset="0"/>
                <a:cs typeface="Times New Roman" panose="02020603050405020304" pitchFamily="18" charset="0"/>
              </a:rPr>
              <a:t>An XOR gate produces 0 if its two inputs are the same, and a 1 otherwise. </a:t>
            </a:r>
          </a:p>
        </p:txBody>
      </p:sp>
      <p:pic>
        <p:nvPicPr>
          <p:cNvPr id="5" name="Picture 4">
            <a:extLst>
              <a:ext uri="{FF2B5EF4-FFF2-40B4-BE49-F238E27FC236}">
                <a16:creationId xmlns:a16="http://schemas.microsoft.com/office/drawing/2014/main" id="{3C566B37-CD3A-4919-ABA7-20DF85B4A9AF}"/>
              </a:ext>
            </a:extLst>
          </p:cNvPr>
          <p:cNvPicPr>
            <a:picLocks noChangeAspect="1"/>
          </p:cNvPicPr>
          <p:nvPr/>
        </p:nvPicPr>
        <p:blipFill>
          <a:blip r:embed="rId2"/>
          <a:stretch>
            <a:fillRect/>
          </a:stretch>
        </p:blipFill>
        <p:spPr>
          <a:xfrm>
            <a:off x="2185582" y="3490130"/>
            <a:ext cx="9722660" cy="2649692"/>
          </a:xfrm>
          <a:prstGeom prst="rect">
            <a:avLst/>
          </a:prstGeom>
        </p:spPr>
      </p:pic>
    </p:spTree>
    <p:extLst>
      <p:ext uri="{BB962C8B-B14F-4D97-AF65-F5344CB8AC3E}">
        <p14:creationId xmlns:p14="http://schemas.microsoft.com/office/powerpoint/2010/main" val="2609392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1C635-767D-4396-9C44-033A9B06B9B9}"/>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Derived/Extended Gates (contd.)</a:t>
            </a:r>
            <a:endParaRPr lang="en-US" dirty="0"/>
          </a:p>
        </p:txBody>
      </p:sp>
      <p:sp>
        <p:nvSpPr>
          <p:cNvPr id="3" name="Content Placeholder 2">
            <a:extLst>
              <a:ext uri="{FF2B5EF4-FFF2-40B4-BE49-F238E27FC236}">
                <a16:creationId xmlns:a16="http://schemas.microsoft.com/office/drawing/2014/main" id="{D07E730C-4F83-40CA-BCD1-A32564671C48}"/>
              </a:ext>
            </a:extLst>
          </p:cNvPr>
          <p:cNvSpPr>
            <a:spLocks noGrp="1"/>
          </p:cNvSpPr>
          <p:nvPr>
            <p:ph idx="1"/>
          </p:nvPr>
        </p:nvSpPr>
        <p:spPr>
          <a:xfrm>
            <a:off x="2589212" y="1540189"/>
            <a:ext cx="8915400" cy="3777622"/>
          </a:xfrm>
        </p:spPr>
        <p:txBody>
          <a:bodyPr>
            <a:normAutofit/>
          </a:bodyPr>
          <a:lstStyle/>
          <a:p>
            <a:pPr marL="0" indent="0">
              <a:buNone/>
            </a:pPr>
            <a:r>
              <a:rPr lang="en-US" sz="2400" b="1" u="sng" dirty="0">
                <a:solidFill>
                  <a:schemeClr val="tx1"/>
                </a:solidFill>
                <a:latin typeface="Times New Roman" panose="02020603050405020304" pitchFamily="18" charset="0"/>
                <a:cs typeface="Times New Roman" panose="02020603050405020304" pitchFamily="18" charset="0"/>
              </a:rPr>
              <a:t>Exclusive-NOR gate (X-NOR) </a:t>
            </a:r>
          </a:p>
          <a:p>
            <a:r>
              <a:rPr lang="en-US" sz="2000" dirty="0">
                <a:solidFill>
                  <a:schemeClr val="tx1"/>
                </a:solidFill>
                <a:latin typeface="Times New Roman" panose="02020603050405020304" pitchFamily="18" charset="0"/>
                <a:cs typeface="Times New Roman" panose="02020603050405020304" pitchFamily="18" charset="0"/>
              </a:rPr>
              <a:t>X-NOR is the complement of X-OR. An X-NOR gate produces 1 if its two inputs are the same, and a 0 otherwise</a:t>
            </a:r>
          </a:p>
        </p:txBody>
      </p:sp>
      <p:pic>
        <p:nvPicPr>
          <p:cNvPr id="5" name="Picture 4">
            <a:extLst>
              <a:ext uri="{FF2B5EF4-FFF2-40B4-BE49-F238E27FC236}">
                <a16:creationId xmlns:a16="http://schemas.microsoft.com/office/drawing/2014/main" id="{DF15E4AE-E5B3-40C5-88B6-B32F2AB7490D}"/>
              </a:ext>
            </a:extLst>
          </p:cNvPr>
          <p:cNvPicPr>
            <a:picLocks noChangeAspect="1"/>
          </p:cNvPicPr>
          <p:nvPr/>
        </p:nvPicPr>
        <p:blipFill rotWithShape="1">
          <a:blip r:embed="rId2"/>
          <a:srcRect l="4449" t="10277" r="5168" b="18355"/>
          <a:stretch/>
        </p:blipFill>
        <p:spPr>
          <a:xfrm>
            <a:off x="2425828" y="3429000"/>
            <a:ext cx="9242557" cy="2330355"/>
          </a:xfrm>
          <a:prstGeom prst="rect">
            <a:avLst/>
          </a:prstGeom>
        </p:spPr>
      </p:pic>
    </p:spTree>
    <p:extLst>
      <p:ext uri="{BB962C8B-B14F-4D97-AF65-F5344CB8AC3E}">
        <p14:creationId xmlns:p14="http://schemas.microsoft.com/office/powerpoint/2010/main" val="1586144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5741F-3EE7-4958-980B-5A6C2B0DF2F2}"/>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Buffer Gate</a:t>
            </a:r>
          </a:p>
        </p:txBody>
      </p:sp>
      <p:sp>
        <p:nvSpPr>
          <p:cNvPr id="3" name="Content Placeholder 2">
            <a:extLst>
              <a:ext uri="{FF2B5EF4-FFF2-40B4-BE49-F238E27FC236}">
                <a16:creationId xmlns:a16="http://schemas.microsoft.com/office/drawing/2014/main" id="{AD89234D-3507-4188-88F5-EE352CC88738}"/>
              </a:ext>
            </a:extLst>
          </p:cNvPr>
          <p:cNvSpPr>
            <a:spLocks noGrp="1"/>
          </p:cNvSpPr>
          <p:nvPr>
            <p:ph idx="1"/>
          </p:nvPr>
        </p:nvSpPr>
        <p:spPr>
          <a:xfrm>
            <a:off x="2589212" y="1724167"/>
            <a:ext cx="8915400" cy="3777622"/>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 buffer gate returns the same output as same as that of input. </a:t>
            </a:r>
          </a:p>
        </p:txBody>
      </p:sp>
      <p:sp>
        <p:nvSpPr>
          <p:cNvPr id="4" name="Flowchart: Merge 3">
            <a:extLst>
              <a:ext uri="{FF2B5EF4-FFF2-40B4-BE49-F238E27FC236}">
                <a16:creationId xmlns:a16="http://schemas.microsoft.com/office/drawing/2014/main" id="{50742FC8-7A76-4B30-A7A8-5856EE2EEA5C}"/>
              </a:ext>
            </a:extLst>
          </p:cNvPr>
          <p:cNvSpPr/>
          <p:nvPr/>
        </p:nvSpPr>
        <p:spPr>
          <a:xfrm rot="16200000">
            <a:off x="4599296" y="3248743"/>
            <a:ext cx="2015319" cy="1405719"/>
          </a:xfrm>
          <a:prstGeom prst="flowChartMerg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2F76EFCD-CAE0-4C4F-B351-1782FBA93AA4}"/>
              </a:ext>
            </a:extLst>
          </p:cNvPr>
          <p:cNvCxnSpPr>
            <a:endCxn id="4" idx="0"/>
          </p:cNvCxnSpPr>
          <p:nvPr/>
        </p:nvCxnSpPr>
        <p:spPr>
          <a:xfrm>
            <a:off x="3521122" y="3951602"/>
            <a:ext cx="1382974" cy="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6A4C46A6-B74F-4817-B453-A45EB173C2F7}"/>
              </a:ext>
            </a:extLst>
          </p:cNvPr>
          <p:cNvCxnSpPr/>
          <p:nvPr/>
        </p:nvCxnSpPr>
        <p:spPr>
          <a:xfrm>
            <a:off x="6309815" y="3951602"/>
            <a:ext cx="1382974"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F7E2480-AABC-4F3D-9DA5-285AC03D0E4D}"/>
              </a:ext>
            </a:extLst>
          </p:cNvPr>
          <p:cNvSpPr txBox="1"/>
          <p:nvPr/>
        </p:nvSpPr>
        <p:spPr>
          <a:xfrm>
            <a:off x="2797791" y="3289110"/>
            <a:ext cx="1405719" cy="369332"/>
          </a:xfrm>
          <a:prstGeom prst="rect">
            <a:avLst/>
          </a:prstGeom>
          <a:noFill/>
        </p:spPr>
        <p:txBody>
          <a:bodyPr wrap="square" rtlCol="0">
            <a:spAutoFit/>
          </a:bodyPr>
          <a:lstStyle/>
          <a:p>
            <a:r>
              <a:rPr lang="en-US" dirty="0"/>
              <a:t>Input</a:t>
            </a:r>
          </a:p>
        </p:txBody>
      </p:sp>
      <p:sp>
        <p:nvSpPr>
          <p:cNvPr id="9" name="TextBox 8">
            <a:extLst>
              <a:ext uri="{FF2B5EF4-FFF2-40B4-BE49-F238E27FC236}">
                <a16:creationId xmlns:a16="http://schemas.microsoft.com/office/drawing/2014/main" id="{D85DA16A-714E-42F9-BAAF-F8DAB0520933}"/>
              </a:ext>
            </a:extLst>
          </p:cNvPr>
          <p:cNvSpPr txBox="1"/>
          <p:nvPr/>
        </p:nvSpPr>
        <p:spPr>
          <a:xfrm>
            <a:off x="7218980" y="3476050"/>
            <a:ext cx="1405719" cy="369332"/>
          </a:xfrm>
          <a:prstGeom prst="rect">
            <a:avLst/>
          </a:prstGeom>
          <a:noFill/>
        </p:spPr>
        <p:txBody>
          <a:bodyPr wrap="square" rtlCol="0">
            <a:spAutoFit/>
          </a:bodyPr>
          <a:lstStyle/>
          <a:p>
            <a:r>
              <a:rPr lang="en-US" dirty="0"/>
              <a:t>Output</a:t>
            </a:r>
          </a:p>
        </p:txBody>
      </p:sp>
      <p:graphicFrame>
        <p:nvGraphicFramePr>
          <p:cNvPr id="10" name="Table 10">
            <a:extLst>
              <a:ext uri="{FF2B5EF4-FFF2-40B4-BE49-F238E27FC236}">
                <a16:creationId xmlns:a16="http://schemas.microsoft.com/office/drawing/2014/main" id="{DCA2EC90-4BF5-4C16-A200-0F98E1E4513B}"/>
              </a:ext>
            </a:extLst>
          </p:cNvPr>
          <p:cNvGraphicFramePr>
            <a:graphicFrameLocks noGrp="1"/>
          </p:cNvGraphicFramePr>
          <p:nvPr>
            <p:extLst>
              <p:ext uri="{D42A27DB-BD31-4B8C-83A1-F6EECF244321}">
                <p14:modId xmlns:p14="http://schemas.microsoft.com/office/powerpoint/2010/main" val="1792368730"/>
              </p:ext>
            </p:extLst>
          </p:nvPr>
        </p:nvGraphicFramePr>
        <p:xfrm>
          <a:off x="7624323" y="4243551"/>
          <a:ext cx="2565780" cy="1380480"/>
        </p:xfrm>
        <a:graphic>
          <a:graphicData uri="http://schemas.openxmlformats.org/drawingml/2006/table">
            <a:tbl>
              <a:tblPr firstRow="1" bandRow="1">
                <a:tableStyleId>{D7AC3CCA-C797-4891-BE02-D94E43425B78}</a:tableStyleId>
              </a:tblPr>
              <a:tblGrid>
                <a:gridCol w="1282890">
                  <a:extLst>
                    <a:ext uri="{9D8B030D-6E8A-4147-A177-3AD203B41FA5}">
                      <a16:colId xmlns:a16="http://schemas.microsoft.com/office/drawing/2014/main" val="2675451130"/>
                    </a:ext>
                  </a:extLst>
                </a:gridCol>
                <a:gridCol w="1282890">
                  <a:extLst>
                    <a:ext uri="{9D8B030D-6E8A-4147-A177-3AD203B41FA5}">
                      <a16:colId xmlns:a16="http://schemas.microsoft.com/office/drawing/2014/main" val="4068916566"/>
                    </a:ext>
                  </a:extLst>
                </a:gridCol>
              </a:tblGrid>
              <a:tr h="460160">
                <a:tc>
                  <a:txBody>
                    <a:bodyPr/>
                    <a:lstStyle/>
                    <a:p>
                      <a:pPr algn="ctr"/>
                      <a:r>
                        <a:rPr lang="en-US" dirty="0">
                          <a:latin typeface="Times New Roman" panose="02020603050405020304" pitchFamily="18" charset="0"/>
                          <a:cs typeface="Times New Roman" panose="02020603050405020304" pitchFamily="18" charset="0"/>
                        </a:rPr>
                        <a:t>INPUT</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OUTPUT</a:t>
                      </a:r>
                    </a:p>
                  </a:txBody>
                  <a:tcPr/>
                </a:tc>
                <a:extLst>
                  <a:ext uri="{0D108BD9-81ED-4DB2-BD59-A6C34878D82A}">
                    <a16:rowId xmlns:a16="http://schemas.microsoft.com/office/drawing/2014/main" val="1090723347"/>
                  </a:ext>
                </a:extLst>
              </a:tr>
              <a:tr h="460160">
                <a:tc>
                  <a:txBody>
                    <a:bodyPr/>
                    <a:lstStyle/>
                    <a:p>
                      <a:pPr algn="ctr"/>
                      <a:r>
                        <a:rPr lang="en-US" dirty="0">
                          <a:latin typeface="Times New Roman" panose="02020603050405020304" pitchFamily="18" charset="0"/>
                          <a:cs typeface="Times New Roman" panose="02020603050405020304" pitchFamily="18" charset="0"/>
                        </a:rPr>
                        <a:t>0</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614527587"/>
                  </a:ext>
                </a:extLst>
              </a:tr>
              <a:tr h="460160">
                <a:tc>
                  <a:txBody>
                    <a:bodyPr/>
                    <a:lstStyle/>
                    <a:p>
                      <a:pPr algn="ctr"/>
                      <a:r>
                        <a:rPr lang="en-US" dirty="0">
                          <a:latin typeface="Times New Roman" panose="02020603050405020304" pitchFamily="18" charset="0"/>
                          <a:cs typeface="Times New Roman" panose="02020603050405020304" pitchFamily="18" charset="0"/>
                        </a:rPr>
                        <a:t>1</a:t>
                      </a:r>
                    </a:p>
                  </a:txBody>
                  <a:tcPr/>
                </a:tc>
                <a:tc>
                  <a:txBody>
                    <a:bodyPr/>
                    <a:lstStyle/>
                    <a:p>
                      <a:pPr algn="ctr"/>
                      <a:r>
                        <a:rPr lang="en-US" dirty="0">
                          <a:solidFill>
                            <a:schemeClr val="tx1"/>
                          </a:solidFill>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3718224503"/>
                  </a:ext>
                </a:extLst>
              </a:tr>
            </a:tbl>
          </a:graphicData>
        </a:graphic>
      </p:graphicFrame>
    </p:spTree>
    <p:extLst>
      <p:ext uri="{BB962C8B-B14F-4D97-AF65-F5344CB8AC3E}">
        <p14:creationId xmlns:p14="http://schemas.microsoft.com/office/powerpoint/2010/main" val="3551547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632B-BAAA-4F0E-B7CB-EB59BF0CC5EB}"/>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Universal Gates Realization</a:t>
            </a:r>
          </a:p>
        </p:txBody>
      </p:sp>
      <p:sp>
        <p:nvSpPr>
          <p:cNvPr id="3" name="Content Placeholder 2">
            <a:extLst>
              <a:ext uri="{FF2B5EF4-FFF2-40B4-BE49-F238E27FC236}">
                <a16:creationId xmlns:a16="http://schemas.microsoft.com/office/drawing/2014/main" id="{0D42FBCB-A22D-4436-8C67-03AAB07C2251}"/>
              </a:ext>
            </a:extLst>
          </p:cNvPr>
          <p:cNvSpPr>
            <a:spLocks noGrp="1"/>
          </p:cNvSpPr>
          <p:nvPr>
            <p:ph idx="1"/>
          </p:nvPr>
        </p:nvSpPr>
        <p:spPr>
          <a:xfrm>
            <a:off x="2592925" y="1703962"/>
            <a:ext cx="8915400" cy="4529928"/>
          </a:xfrm>
        </p:spPr>
        <p:txBody>
          <a:bodyPr/>
          <a:lstStyle/>
          <a:p>
            <a:r>
              <a:rPr lang="en-US" sz="2000" dirty="0">
                <a:solidFill>
                  <a:schemeClr val="tx1"/>
                </a:solidFill>
                <a:latin typeface="Times New Roman" panose="02020603050405020304" pitchFamily="18" charset="0"/>
                <a:cs typeface="Times New Roman" panose="02020603050405020304" pitchFamily="18" charset="0"/>
              </a:rPr>
              <a:t>A universal gate is a gate which can implement any Boolean function without need to use any other gate type. </a:t>
            </a:r>
          </a:p>
          <a:p>
            <a:r>
              <a:rPr lang="en-US" sz="2000" dirty="0">
                <a:solidFill>
                  <a:schemeClr val="tx1"/>
                </a:solidFill>
                <a:latin typeface="Times New Roman" panose="02020603050405020304" pitchFamily="18" charset="0"/>
                <a:cs typeface="Times New Roman" panose="02020603050405020304" pitchFamily="18" charset="0"/>
              </a:rPr>
              <a:t>The NAND and NOR gates are universal gates.</a:t>
            </a:r>
          </a:p>
          <a:p>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NAND as a Universal Gate</a:t>
            </a:r>
          </a:p>
          <a:p>
            <a:pPr marL="0" indent="0">
              <a:buNone/>
            </a:pPr>
            <a:endParaRPr lang="en-US" sz="2000" b="1"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To prove that any Boolean function can be implemented using only NAND gates, we will show that the AND, OR, and NOT operations can be performed using only these gates.</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039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F2FF7-9CDB-46E9-9565-89EFA908C9A6}"/>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NAND as Universal Gate</a:t>
            </a:r>
          </a:p>
        </p:txBody>
      </p:sp>
      <p:pic>
        <p:nvPicPr>
          <p:cNvPr id="5" name="Picture 4">
            <a:extLst>
              <a:ext uri="{FF2B5EF4-FFF2-40B4-BE49-F238E27FC236}">
                <a16:creationId xmlns:a16="http://schemas.microsoft.com/office/drawing/2014/main" id="{5B91283A-0C89-4BB5-8BAA-A1970D467886}"/>
              </a:ext>
            </a:extLst>
          </p:cNvPr>
          <p:cNvPicPr>
            <a:picLocks noChangeAspect="1"/>
          </p:cNvPicPr>
          <p:nvPr/>
        </p:nvPicPr>
        <p:blipFill>
          <a:blip r:embed="rId2"/>
          <a:stretch>
            <a:fillRect/>
          </a:stretch>
        </p:blipFill>
        <p:spPr>
          <a:xfrm>
            <a:off x="2592925" y="1454624"/>
            <a:ext cx="8355803" cy="4779266"/>
          </a:xfrm>
          <a:prstGeom prst="rect">
            <a:avLst/>
          </a:prstGeom>
        </p:spPr>
      </p:pic>
    </p:spTree>
    <p:extLst>
      <p:ext uri="{BB962C8B-B14F-4D97-AF65-F5344CB8AC3E}">
        <p14:creationId xmlns:p14="http://schemas.microsoft.com/office/powerpoint/2010/main" val="1346461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8CE40-97CE-4802-85A8-FFADA70E2583}"/>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Universal Gates Realization</a:t>
            </a:r>
            <a:endParaRPr lang="en-US" dirty="0"/>
          </a:p>
        </p:txBody>
      </p:sp>
      <p:sp>
        <p:nvSpPr>
          <p:cNvPr id="3" name="Content Placeholder 2">
            <a:extLst>
              <a:ext uri="{FF2B5EF4-FFF2-40B4-BE49-F238E27FC236}">
                <a16:creationId xmlns:a16="http://schemas.microsoft.com/office/drawing/2014/main" id="{1987FD3A-B65C-4FE2-91B3-C98B9AA6FC3A}"/>
              </a:ext>
            </a:extLst>
          </p:cNvPr>
          <p:cNvSpPr>
            <a:spLocks noGrp="1"/>
          </p:cNvSpPr>
          <p:nvPr>
            <p:ph idx="1"/>
          </p:nvPr>
        </p:nvSpPr>
        <p:spPr/>
        <p:txBody>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NOR as a Universal Gate</a:t>
            </a:r>
          </a:p>
          <a:p>
            <a:pPr marL="0" indent="0">
              <a:buNone/>
            </a:pPr>
            <a:endParaRPr lang="en-US" sz="2000" b="1"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To prove that any Boolean function can be implemented using only NOR gates, we will show that the AND, OR, and NOT operations can be performed using only these gates.</a:t>
            </a:r>
          </a:p>
          <a:p>
            <a:endParaRPr lang="en-US" dirty="0"/>
          </a:p>
        </p:txBody>
      </p:sp>
    </p:spTree>
    <p:extLst>
      <p:ext uri="{BB962C8B-B14F-4D97-AF65-F5344CB8AC3E}">
        <p14:creationId xmlns:p14="http://schemas.microsoft.com/office/powerpoint/2010/main" val="2032143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D15BC-EED8-4E9E-8360-705C33577AC5}"/>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NOR as Universal Gate</a:t>
            </a:r>
            <a:endParaRPr lang="en-US" dirty="0"/>
          </a:p>
        </p:txBody>
      </p:sp>
      <p:pic>
        <p:nvPicPr>
          <p:cNvPr id="5" name="Picture 4">
            <a:extLst>
              <a:ext uri="{FF2B5EF4-FFF2-40B4-BE49-F238E27FC236}">
                <a16:creationId xmlns:a16="http://schemas.microsoft.com/office/drawing/2014/main" id="{A878DA45-06EB-469D-A9EB-34C56DE1F35B}"/>
              </a:ext>
            </a:extLst>
          </p:cNvPr>
          <p:cNvPicPr>
            <a:picLocks noChangeAspect="1"/>
          </p:cNvPicPr>
          <p:nvPr/>
        </p:nvPicPr>
        <p:blipFill>
          <a:blip r:embed="rId2"/>
          <a:stretch>
            <a:fillRect/>
          </a:stretch>
        </p:blipFill>
        <p:spPr>
          <a:xfrm>
            <a:off x="2592925" y="2100262"/>
            <a:ext cx="8597446" cy="4314186"/>
          </a:xfrm>
          <a:prstGeom prst="rect">
            <a:avLst/>
          </a:prstGeom>
        </p:spPr>
      </p:pic>
    </p:spTree>
    <p:extLst>
      <p:ext uri="{BB962C8B-B14F-4D97-AF65-F5344CB8AC3E}">
        <p14:creationId xmlns:p14="http://schemas.microsoft.com/office/powerpoint/2010/main" val="37209867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8A0F6-7DFE-430A-BB0A-8BA3791644B7}"/>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Implementation of Boolean Functions with Gates</a:t>
            </a:r>
          </a:p>
        </p:txBody>
      </p:sp>
      <p:sp>
        <p:nvSpPr>
          <p:cNvPr id="3" name="Content Placeholder 2">
            <a:extLst>
              <a:ext uri="{FF2B5EF4-FFF2-40B4-BE49-F238E27FC236}">
                <a16:creationId xmlns:a16="http://schemas.microsoft.com/office/drawing/2014/main" id="{B0710B95-4968-4B47-9CC2-AFD577BFD7F3}"/>
              </a:ext>
            </a:extLst>
          </p:cNvPr>
          <p:cNvSpPr>
            <a:spLocks noGrp="1"/>
          </p:cNvSpPr>
          <p:nvPr>
            <p:ph idx="1"/>
          </p:nvPr>
        </p:nvSpPr>
        <p:spPr/>
        <p:txBody>
          <a:bodyPr/>
          <a:lstStyle/>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𝐹1 = 𝑥𝑦𝑧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𝐹2 = 𝑥 + 𝑦′𝑧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F3 = 𝑥′𝑦 ′𝑧 + 𝑥′𝑦𝑧 + 𝑥𝑦′</a:t>
            </a:r>
          </a:p>
          <a:p>
            <a:pPr marL="0" indent="0">
              <a:buNone/>
            </a:pPr>
            <a:endParaRPr lang="en-US" dirty="0"/>
          </a:p>
        </p:txBody>
      </p:sp>
      <p:grpSp>
        <p:nvGrpSpPr>
          <p:cNvPr id="9" name="Group 8">
            <a:extLst>
              <a:ext uri="{FF2B5EF4-FFF2-40B4-BE49-F238E27FC236}">
                <a16:creationId xmlns:a16="http://schemas.microsoft.com/office/drawing/2014/main" id="{4C98CE3F-A30A-4DE6-9E74-E58A6F662635}"/>
              </a:ext>
            </a:extLst>
          </p:cNvPr>
          <p:cNvGrpSpPr/>
          <p:nvPr/>
        </p:nvGrpSpPr>
        <p:grpSpPr>
          <a:xfrm>
            <a:off x="5696756" y="2133600"/>
            <a:ext cx="5186458" cy="3497290"/>
            <a:chOff x="5492039" y="2133600"/>
            <a:chExt cx="5186458" cy="3497290"/>
          </a:xfrm>
        </p:grpSpPr>
        <p:pic>
          <p:nvPicPr>
            <p:cNvPr id="5" name="Picture 4">
              <a:extLst>
                <a:ext uri="{FF2B5EF4-FFF2-40B4-BE49-F238E27FC236}">
                  <a16:creationId xmlns:a16="http://schemas.microsoft.com/office/drawing/2014/main" id="{473CD46C-DBF9-4005-9587-4E1A05F6E281}"/>
                </a:ext>
              </a:extLst>
            </p:cNvPr>
            <p:cNvPicPr>
              <a:picLocks noChangeAspect="1"/>
            </p:cNvPicPr>
            <p:nvPr/>
          </p:nvPicPr>
          <p:blipFill>
            <a:blip r:embed="rId2"/>
            <a:stretch>
              <a:fillRect/>
            </a:stretch>
          </p:blipFill>
          <p:spPr>
            <a:xfrm>
              <a:off x="5492039" y="2133600"/>
              <a:ext cx="5186458" cy="3497290"/>
            </a:xfrm>
            <a:prstGeom prst="rect">
              <a:avLst/>
            </a:prstGeom>
          </p:spPr>
        </p:pic>
        <p:sp>
          <p:nvSpPr>
            <p:cNvPr id="7" name="TextBox 6">
              <a:extLst>
                <a:ext uri="{FF2B5EF4-FFF2-40B4-BE49-F238E27FC236}">
                  <a16:creationId xmlns:a16="http://schemas.microsoft.com/office/drawing/2014/main" id="{02AFEFB1-1F44-428B-B905-0775B3D5EFB4}"/>
                </a:ext>
              </a:extLst>
            </p:cNvPr>
            <p:cNvSpPr txBox="1"/>
            <p:nvPr/>
          </p:nvSpPr>
          <p:spPr>
            <a:xfrm>
              <a:off x="9723154" y="4118212"/>
              <a:ext cx="955343" cy="696036"/>
            </a:xfrm>
            <a:prstGeom prst="rect">
              <a:avLst/>
            </a:prstGeom>
            <a:solidFill>
              <a:schemeClr val="bg1"/>
            </a:solidFill>
          </p:spPr>
          <p:txBody>
            <a:bodyPr wrap="square" rtlCol="0">
              <a:spAutoFit/>
            </a:bodyPr>
            <a:lstStyle/>
            <a:p>
              <a:endParaRPr lang="en-US" dirty="0"/>
            </a:p>
          </p:txBody>
        </p:sp>
      </p:grpSp>
    </p:spTree>
    <p:extLst>
      <p:ext uri="{BB962C8B-B14F-4D97-AF65-F5344CB8AC3E}">
        <p14:creationId xmlns:p14="http://schemas.microsoft.com/office/powerpoint/2010/main" val="3227963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E4B4-9AEF-4ABD-8B68-E9CCAECC79D3}"/>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Properties of Boolean Algebra </a:t>
            </a:r>
          </a:p>
        </p:txBody>
      </p:sp>
      <p:sp>
        <p:nvSpPr>
          <p:cNvPr id="3" name="Content Placeholder 2">
            <a:extLst>
              <a:ext uri="{FF2B5EF4-FFF2-40B4-BE49-F238E27FC236}">
                <a16:creationId xmlns:a16="http://schemas.microsoft.com/office/drawing/2014/main" id="{DE73ACBF-582E-44FF-8B25-30CC12FC72F8}"/>
              </a:ext>
            </a:extLst>
          </p:cNvPr>
          <p:cNvSpPr>
            <a:spLocks noGrp="1"/>
          </p:cNvSpPr>
          <p:nvPr>
            <p:ph idx="1"/>
          </p:nvPr>
        </p:nvSpPr>
        <p:spPr>
          <a:xfrm>
            <a:off x="2589212" y="1540188"/>
            <a:ext cx="8915400" cy="5065327"/>
          </a:xfrm>
        </p:spPr>
        <p:txBody>
          <a:bodyPr>
            <a:noAutofit/>
          </a:bodyPr>
          <a:lstStyle/>
          <a:p>
            <a:r>
              <a:rPr lang="en-US" sz="2000" b="1" i="0" dirty="0">
                <a:solidFill>
                  <a:schemeClr val="tx1"/>
                </a:solidFill>
                <a:effectLst/>
                <a:latin typeface="Times New Roman" panose="02020603050405020304" pitchFamily="18" charset="0"/>
                <a:cs typeface="Times New Roman" panose="02020603050405020304" pitchFamily="18" charset="0"/>
              </a:rPr>
              <a:t>Commutative</a:t>
            </a:r>
          </a:p>
          <a:p>
            <a:pPr marL="341313" indent="0">
              <a:buNone/>
            </a:pPr>
            <a:r>
              <a:rPr lang="en-US" sz="2000" dirty="0">
                <a:solidFill>
                  <a:schemeClr val="tx1"/>
                </a:solidFill>
                <a:latin typeface="Times New Roman" panose="02020603050405020304" pitchFamily="18" charset="0"/>
                <a:cs typeface="Times New Roman" panose="02020603050405020304" pitchFamily="18" charset="0"/>
              </a:rPr>
              <a:t>C</a:t>
            </a:r>
            <a:r>
              <a:rPr lang="en-US" sz="2000" b="0" i="0" dirty="0">
                <a:solidFill>
                  <a:schemeClr val="tx1"/>
                </a:solidFill>
                <a:effectLst/>
                <a:latin typeface="Times New Roman" panose="02020603050405020304" pitchFamily="18" charset="0"/>
                <a:cs typeface="Times New Roman" panose="02020603050405020304" pitchFamily="18" charset="0"/>
              </a:rPr>
              <a:t>hanging the sequence of the variables does not have any effect on the output of a logic circuit.</a:t>
            </a:r>
          </a:p>
          <a:p>
            <a:pPr marL="860425" algn="l">
              <a:buFont typeface="Arial" panose="020B0604020202020204" pitchFamily="34" charset="0"/>
              <a:buChar char="•"/>
            </a:pPr>
            <a:r>
              <a:rPr lang="pt-BR" sz="2000" b="0" i="0" dirty="0">
                <a:solidFill>
                  <a:schemeClr val="tx1"/>
                </a:solidFill>
                <a:effectLst/>
                <a:latin typeface="Times New Roman" panose="02020603050405020304" pitchFamily="18" charset="0"/>
                <a:cs typeface="Times New Roman" panose="02020603050405020304" pitchFamily="18" charset="0"/>
              </a:rPr>
              <a:t>A</a:t>
            </a:r>
            <a:r>
              <a:rPr lang="en-US" sz="2000" b="0" i="0" dirty="0">
                <a:solidFill>
                  <a:schemeClr val="tx1"/>
                </a:solidFill>
                <a:effectLst/>
                <a:latin typeface="Times New Roman" panose="02020603050405020304" pitchFamily="18" charset="0"/>
                <a:cs typeface="Times New Roman" panose="02020603050405020304" pitchFamily="18" charset="0"/>
              </a:rPr>
              <a:t> • </a:t>
            </a:r>
            <a:r>
              <a:rPr lang="pt-BR" sz="2000" b="0" i="0" dirty="0">
                <a:solidFill>
                  <a:schemeClr val="tx1"/>
                </a:solidFill>
                <a:effectLst/>
                <a:latin typeface="Times New Roman" panose="02020603050405020304" pitchFamily="18" charset="0"/>
                <a:cs typeface="Times New Roman" panose="02020603050405020304" pitchFamily="18" charset="0"/>
              </a:rPr>
              <a:t>B = B</a:t>
            </a:r>
            <a:r>
              <a:rPr lang="en-US" sz="2000" b="0" i="0" dirty="0">
                <a:solidFill>
                  <a:schemeClr val="tx1"/>
                </a:solidFill>
                <a:effectLst/>
                <a:latin typeface="Times New Roman" panose="02020603050405020304" pitchFamily="18" charset="0"/>
                <a:cs typeface="Times New Roman" panose="02020603050405020304" pitchFamily="18" charset="0"/>
              </a:rPr>
              <a:t> • </a:t>
            </a:r>
            <a:r>
              <a:rPr lang="pt-BR" sz="2000" b="0" i="0" dirty="0">
                <a:solidFill>
                  <a:schemeClr val="tx1"/>
                </a:solidFill>
                <a:effectLst/>
                <a:latin typeface="Times New Roman" panose="02020603050405020304" pitchFamily="18" charset="0"/>
                <a:cs typeface="Times New Roman" panose="02020603050405020304" pitchFamily="18" charset="0"/>
              </a:rPr>
              <a:t>A</a:t>
            </a:r>
          </a:p>
          <a:p>
            <a:pPr marL="860425" algn="l">
              <a:buFont typeface="Arial" panose="020B0604020202020204" pitchFamily="34" charset="0"/>
              <a:buChar char="•"/>
            </a:pPr>
            <a:r>
              <a:rPr lang="pt-BR" sz="2000" b="0" i="0" dirty="0">
                <a:solidFill>
                  <a:schemeClr val="tx1"/>
                </a:solidFill>
                <a:effectLst/>
                <a:latin typeface="Times New Roman" panose="02020603050405020304" pitchFamily="18" charset="0"/>
                <a:cs typeface="Times New Roman" panose="02020603050405020304" pitchFamily="18" charset="0"/>
              </a:rPr>
              <a:t>A + B = B + A</a:t>
            </a:r>
          </a:p>
          <a:p>
            <a:pPr marL="0" indent="0">
              <a:buNone/>
            </a:pPr>
            <a:endParaRPr lang="en-US" sz="2000" b="0" i="0" dirty="0">
              <a:solidFill>
                <a:schemeClr val="tx1"/>
              </a:solidFill>
              <a:effectLst/>
              <a:latin typeface="Times New Roman" panose="02020603050405020304" pitchFamily="18" charset="0"/>
              <a:cs typeface="Times New Roman" panose="02020603050405020304" pitchFamily="18" charset="0"/>
            </a:endParaRPr>
          </a:p>
          <a:p>
            <a:r>
              <a:rPr lang="en-US" sz="2000" b="1" i="0" dirty="0">
                <a:solidFill>
                  <a:schemeClr val="tx1"/>
                </a:solidFill>
                <a:effectLst/>
                <a:latin typeface="Times New Roman" panose="02020603050405020304" pitchFamily="18" charset="0"/>
                <a:cs typeface="Times New Roman" panose="02020603050405020304" pitchFamily="18" charset="0"/>
              </a:rPr>
              <a:t>Associative</a:t>
            </a:r>
          </a:p>
          <a:p>
            <a:pPr marL="287338" indent="0">
              <a:buNone/>
            </a:pPr>
            <a:r>
              <a:rPr lang="en-US" sz="2000" b="0" i="0" dirty="0">
                <a:solidFill>
                  <a:schemeClr val="tx1"/>
                </a:solidFill>
                <a:effectLst/>
                <a:latin typeface="Times New Roman" panose="02020603050405020304" pitchFamily="18" charset="0"/>
                <a:cs typeface="Times New Roman" panose="02020603050405020304" pitchFamily="18" charset="0"/>
              </a:rPr>
              <a:t>The</a:t>
            </a:r>
            <a:r>
              <a:rPr lang="en-US" sz="2000" dirty="0">
                <a:solidFill>
                  <a:schemeClr val="tx1"/>
                </a:solidFill>
                <a:latin typeface="Times New Roman" panose="02020603050405020304" pitchFamily="18" charset="0"/>
                <a:cs typeface="Times New Roman" panose="02020603050405020304" pitchFamily="18" charset="0"/>
              </a:rPr>
              <a:t> order in which the logic operations are performed is irrelevant as their effect is the same</a:t>
            </a:r>
          </a:p>
          <a:p>
            <a:pPr marL="804863" algn="l">
              <a:buFont typeface="Arial" panose="020B0604020202020204" pitchFamily="34" charset="0"/>
              <a:buChar char="•"/>
            </a:pPr>
            <a:r>
              <a:rPr lang="pt-BR" sz="2000" b="0" i="0" dirty="0">
                <a:solidFill>
                  <a:schemeClr val="tx1"/>
                </a:solidFill>
                <a:effectLst/>
                <a:latin typeface="Times New Roman" panose="02020603050405020304" pitchFamily="18" charset="0"/>
                <a:cs typeface="Times New Roman" panose="02020603050405020304" pitchFamily="18" charset="0"/>
              </a:rPr>
              <a:t>( A</a:t>
            </a:r>
            <a:r>
              <a:rPr lang="en-US" sz="2000" b="0" i="0" dirty="0">
                <a:solidFill>
                  <a:schemeClr val="tx1"/>
                </a:solidFill>
                <a:effectLst/>
                <a:latin typeface="Times New Roman" panose="02020603050405020304" pitchFamily="18" charset="0"/>
                <a:cs typeface="Times New Roman" panose="02020603050405020304" pitchFamily="18" charset="0"/>
              </a:rPr>
              <a:t> • </a:t>
            </a:r>
            <a:r>
              <a:rPr lang="pt-BR" sz="2000" b="0" i="0" dirty="0">
                <a:solidFill>
                  <a:schemeClr val="tx1"/>
                </a:solidFill>
                <a:effectLst/>
                <a:latin typeface="Times New Roman" panose="02020603050405020304" pitchFamily="18" charset="0"/>
                <a:cs typeface="Times New Roman" panose="02020603050405020304" pitchFamily="18" charset="0"/>
              </a:rPr>
              <a:t>B )</a:t>
            </a:r>
            <a:r>
              <a:rPr lang="en-US" sz="2000" b="0" i="0" dirty="0">
                <a:solidFill>
                  <a:schemeClr val="tx1"/>
                </a:solidFill>
                <a:effectLst/>
                <a:latin typeface="Times New Roman" panose="02020603050405020304" pitchFamily="18" charset="0"/>
                <a:cs typeface="Times New Roman" panose="02020603050405020304" pitchFamily="18" charset="0"/>
              </a:rPr>
              <a:t> • </a:t>
            </a:r>
            <a:r>
              <a:rPr lang="pt-BR" sz="2000" b="0" i="0" dirty="0">
                <a:solidFill>
                  <a:schemeClr val="tx1"/>
                </a:solidFill>
                <a:effectLst/>
                <a:latin typeface="Times New Roman" panose="02020603050405020304" pitchFamily="18" charset="0"/>
                <a:cs typeface="Times New Roman" panose="02020603050405020304" pitchFamily="18" charset="0"/>
              </a:rPr>
              <a:t>C = A</a:t>
            </a:r>
            <a:r>
              <a:rPr lang="en-US" sz="2000" b="0" i="0" dirty="0">
                <a:solidFill>
                  <a:schemeClr val="tx1"/>
                </a:solidFill>
                <a:effectLst/>
                <a:latin typeface="Times New Roman" panose="02020603050405020304" pitchFamily="18" charset="0"/>
                <a:cs typeface="Times New Roman" panose="02020603050405020304" pitchFamily="18" charset="0"/>
              </a:rPr>
              <a:t> • </a:t>
            </a:r>
            <a:r>
              <a:rPr lang="pt-BR" sz="2000" b="0" i="0" dirty="0">
                <a:solidFill>
                  <a:schemeClr val="tx1"/>
                </a:solidFill>
                <a:effectLst/>
                <a:latin typeface="Times New Roman" panose="02020603050405020304" pitchFamily="18" charset="0"/>
                <a:cs typeface="Times New Roman" panose="02020603050405020304" pitchFamily="18" charset="0"/>
              </a:rPr>
              <a:t>( B</a:t>
            </a:r>
            <a:r>
              <a:rPr lang="en-US" sz="2000" b="0" i="0" dirty="0">
                <a:solidFill>
                  <a:schemeClr val="tx1"/>
                </a:solidFill>
                <a:effectLst/>
                <a:latin typeface="Times New Roman" panose="02020603050405020304" pitchFamily="18" charset="0"/>
                <a:cs typeface="Times New Roman" panose="02020603050405020304" pitchFamily="18" charset="0"/>
              </a:rPr>
              <a:t> • </a:t>
            </a:r>
            <a:r>
              <a:rPr lang="pt-BR" sz="2000" b="0" i="0" dirty="0">
                <a:solidFill>
                  <a:schemeClr val="tx1"/>
                </a:solidFill>
                <a:effectLst/>
                <a:latin typeface="Times New Roman" panose="02020603050405020304" pitchFamily="18" charset="0"/>
                <a:cs typeface="Times New Roman" panose="02020603050405020304" pitchFamily="18" charset="0"/>
              </a:rPr>
              <a:t>C )</a:t>
            </a:r>
          </a:p>
          <a:p>
            <a:pPr marL="804863" algn="l">
              <a:buFont typeface="Arial" panose="020B0604020202020204" pitchFamily="34" charset="0"/>
              <a:buChar char="•"/>
            </a:pPr>
            <a:r>
              <a:rPr lang="pt-BR" sz="2000" b="0" i="0" dirty="0">
                <a:solidFill>
                  <a:schemeClr val="tx1"/>
                </a:solidFill>
                <a:effectLst/>
                <a:latin typeface="Times New Roman" panose="02020603050405020304" pitchFamily="18" charset="0"/>
                <a:cs typeface="Times New Roman" panose="02020603050405020304" pitchFamily="18" charset="0"/>
              </a:rPr>
              <a:t>( A + B ) + C = A + ( B + C)</a:t>
            </a:r>
          </a:p>
        </p:txBody>
      </p:sp>
    </p:spTree>
    <p:extLst>
      <p:ext uri="{BB962C8B-B14F-4D97-AF65-F5344CB8AC3E}">
        <p14:creationId xmlns:p14="http://schemas.microsoft.com/office/powerpoint/2010/main" val="5899767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24265-D0BE-4926-8B29-41B876D38653}"/>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Implementation (contd.) </a:t>
            </a:r>
          </a:p>
        </p:txBody>
      </p:sp>
      <p:sp>
        <p:nvSpPr>
          <p:cNvPr id="3" name="Content Placeholder 2">
            <a:extLst>
              <a:ext uri="{FF2B5EF4-FFF2-40B4-BE49-F238E27FC236}">
                <a16:creationId xmlns:a16="http://schemas.microsoft.com/office/drawing/2014/main" id="{55F56C74-884F-4A52-8C25-AB17B88B90BF}"/>
              </a:ext>
            </a:extLst>
          </p:cNvPr>
          <p:cNvSpPr>
            <a:spLocks noGrp="1"/>
          </p:cNvSpPr>
          <p:nvPr>
            <p:ph idx="1"/>
          </p:nvPr>
        </p:nvSpPr>
        <p:spPr/>
        <p:txBody>
          <a:bodyPr/>
          <a:lstStyle/>
          <a:p>
            <a:r>
              <a:rPr lang="pt-BR" dirty="0">
                <a:solidFill>
                  <a:schemeClr val="tx1"/>
                </a:solidFill>
                <a:latin typeface="Times New Roman" panose="02020603050405020304" pitchFamily="18" charset="0"/>
                <a:cs typeface="Times New Roman" panose="02020603050405020304" pitchFamily="18" charset="0"/>
              </a:rPr>
              <a:t>F = (A + B) (B' + C) (C' + D + E) </a:t>
            </a:r>
            <a:r>
              <a:rPr lang="en-US" dirty="0">
                <a:solidFill>
                  <a:schemeClr val="tx1"/>
                </a:solidFill>
                <a:latin typeface="Times New Roman" panose="02020603050405020304" pitchFamily="18" charset="0"/>
                <a:cs typeface="Times New Roman" panose="02020603050405020304" pitchFamily="18" charset="0"/>
              </a:rPr>
              <a:t> </a:t>
            </a:r>
          </a:p>
          <a:p>
            <a:endParaRPr lang="en-US" dirty="0"/>
          </a:p>
        </p:txBody>
      </p:sp>
      <p:pic>
        <p:nvPicPr>
          <p:cNvPr id="5" name="Picture 4">
            <a:extLst>
              <a:ext uri="{FF2B5EF4-FFF2-40B4-BE49-F238E27FC236}">
                <a16:creationId xmlns:a16="http://schemas.microsoft.com/office/drawing/2014/main" id="{ACA10D32-1DD9-4061-82E3-5A1BED28003D}"/>
              </a:ext>
            </a:extLst>
          </p:cNvPr>
          <p:cNvPicPr>
            <a:picLocks noChangeAspect="1"/>
          </p:cNvPicPr>
          <p:nvPr/>
        </p:nvPicPr>
        <p:blipFill>
          <a:blip r:embed="rId2"/>
          <a:stretch>
            <a:fillRect/>
          </a:stretch>
        </p:blipFill>
        <p:spPr>
          <a:xfrm>
            <a:off x="3165356" y="2614470"/>
            <a:ext cx="7152351" cy="3713443"/>
          </a:xfrm>
          <a:prstGeom prst="rect">
            <a:avLst/>
          </a:prstGeom>
        </p:spPr>
      </p:pic>
    </p:spTree>
    <p:extLst>
      <p:ext uri="{BB962C8B-B14F-4D97-AF65-F5344CB8AC3E}">
        <p14:creationId xmlns:p14="http://schemas.microsoft.com/office/powerpoint/2010/main" val="37887944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68F0-C056-4BD5-AAFA-34DD3EE63780}"/>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Integrated Circuit (IC)</a:t>
            </a:r>
          </a:p>
        </p:txBody>
      </p:sp>
      <p:sp>
        <p:nvSpPr>
          <p:cNvPr id="3" name="Content Placeholder 2">
            <a:extLst>
              <a:ext uri="{FF2B5EF4-FFF2-40B4-BE49-F238E27FC236}">
                <a16:creationId xmlns:a16="http://schemas.microsoft.com/office/drawing/2014/main" id="{03827B7F-7E55-458E-B9FA-1E2A279474D2}"/>
              </a:ext>
            </a:extLst>
          </p:cNvPr>
          <p:cNvSpPr>
            <a:spLocks noGrp="1"/>
          </p:cNvSpPr>
          <p:nvPr>
            <p:ph idx="1"/>
          </p:nvPr>
        </p:nvSpPr>
        <p:spPr>
          <a:xfrm>
            <a:off x="2589212" y="1806054"/>
            <a:ext cx="8915400" cy="3777622"/>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Also called as a chip or microchip</a:t>
            </a:r>
          </a:p>
          <a:p>
            <a:r>
              <a:rPr lang="en-US" sz="2000" dirty="0">
                <a:solidFill>
                  <a:schemeClr val="tx1"/>
                </a:solidFill>
                <a:latin typeface="Times New Roman" panose="02020603050405020304" pitchFamily="18" charset="0"/>
                <a:cs typeface="Times New Roman" panose="02020603050405020304" pitchFamily="18" charset="0"/>
              </a:rPr>
              <a:t>Tiny electronic circuit used to perform a specific electronic function, such as amplification; it is usually combined with other components to form a more complex system</a:t>
            </a:r>
          </a:p>
          <a:p>
            <a:r>
              <a:rPr lang="en-US" sz="2000" dirty="0">
                <a:solidFill>
                  <a:schemeClr val="tx1"/>
                </a:solidFill>
                <a:latin typeface="Times New Roman" panose="02020603050405020304" pitchFamily="18" charset="0"/>
                <a:cs typeface="Times New Roman" panose="02020603050405020304" pitchFamily="18" charset="0"/>
              </a:rPr>
              <a:t>ICs come in two types of packages:</a:t>
            </a:r>
          </a:p>
          <a:p>
            <a:pPr marL="573088">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Flat package </a:t>
            </a:r>
          </a:p>
          <a:p>
            <a:pPr marL="573088">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DIP package (Dual Inline Package)</a:t>
            </a:r>
          </a:p>
        </p:txBody>
      </p:sp>
      <p:pic>
        <p:nvPicPr>
          <p:cNvPr id="5" name="Picture 4">
            <a:extLst>
              <a:ext uri="{FF2B5EF4-FFF2-40B4-BE49-F238E27FC236}">
                <a16:creationId xmlns:a16="http://schemas.microsoft.com/office/drawing/2014/main" id="{B9B5E2BB-5992-4D3D-91E2-28D0478B9F34}"/>
              </a:ext>
            </a:extLst>
          </p:cNvPr>
          <p:cNvPicPr>
            <a:picLocks noChangeAspect="1"/>
          </p:cNvPicPr>
          <p:nvPr/>
        </p:nvPicPr>
        <p:blipFill>
          <a:blip r:embed="rId2"/>
          <a:stretch>
            <a:fillRect/>
          </a:stretch>
        </p:blipFill>
        <p:spPr>
          <a:xfrm>
            <a:off x="2639254" y="4500491"/>
            <a:ext cx="2546895" cy="2349191"/>
          </a:xfrm>
          <a:prstGeom prst="rect">
            <a:avLst/>
          </a:prstGeom>
        </p:spPr>
      </p:pic>
      <p:pic>
        <p:nvPicPr>
          <p:cNvPr id="7" name="Picture 6">
            <a:extLst>
              <a:ext uri="{FF2B5EF4-FFF2-40B4-BE49-F238E27FC236}">
                <a16:creationId xmlns:a16="http://schemas.microsoft.com/office/drawing/2014/main" id="{E1C16C85-8DBF-43DC-AE39-CB54C8684CDB}"/>
              </a:ext>
            </a:extLst>
          </p:cNvPr>
          <p:cNvPicPr>
            <a:picLocks noChangeAspect="1"/>
          </p:cNvPicPr>
          <p:nvPr/>
        </p:nvPicPr>
        <p:blipFill>
          <a:blip r:embed="rId3"/>
          <a:stretch>
            <a:fillRect/>
          </a:stretch>
        </p:blipFill>
        <p:spPr>
          <a:xfrm>
            <a:off x="7798700" y="3267605"/>
            <a:ext cx="3487999" cy="3153151"/>
          </a:xfrm>
          <a:prstGeom prst="rect">
            <a:avLst/>
          </a:prstGeom>
        </p:spPr>
      </p:pic>
    </p:spTree>
    <p:extLst>
      <p:ext uri="{BB962C8B-B14F-4D97-AF65-F5344CB8AC3E}">
        <p14:creationId xmlns:p14="http://schemas.microsoft.com/office/powerpoint/2010/main" val="42491234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6F702-3AD4-43AD-9D87-9AF51000CD89}"/>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IC (contd.)</a:t>
            </a:r>
          </a:p>
        </p:txBody>
      </p:sp>
      <p:sp>
        <p:nvSpPr>
          <p:cNvPr id="3" name="Content Placeholder 2">
            <a:extLst>
              <a:ext uri="{FF2B5EF4-FFF2-40B4-BE49-F238E27FC236}">
                <a16:creationId xmlns:a16="http://schemas.microsoft.com/office/drawing/2014/main" id="{43B6CFBD-76C9-4052-A8FC-C55BCEBCA4D7}"/>
              </a:ext>
            </a:extLst>
          </p:cNvPr>
          <p:cNvSpPr>
            <a:spLocks noGrp="1"/>
          </p:cNvSpPr>
          <p:nvPr>
            <p:ph idx="1"/>
          </p:nvPr>
        </p:nvSpPr>
        <p:spPr>
          <a:xfrm>
            <a:off x="2589212" y="1905000"/>
            <a:ext cx="8915400" cy="4850642"/>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 DIP is most widely used because of the low price and easy installation on circuit boards</a:t>
            </a:r>
          </a:p>
          <a:p>
            <a:r>
              <a:rPr lang="en-US" sz="2000" dirty="0">
                <a:solidFill>
                  <a:schemeClr val="tx1"/>
                </a:solidFill>
                <a:latin typeface="Times New Roman" panose="02020603050405020304" pitchFamily="18" charset="0"/>
                <a:cs typeface="Times New Roman" panose="02020603050405020304" pitchFamily="18" charset="0"/>
              </a:rPr>
              <a:t>Most ICs have standard size and the number of pins range from 8 to 64</a:t>
            </a:r>
          </a:p>
          <a:p>
            <a:r>
              <a:rPr lang="en-US" sz="2000" dirty="0">
                <a:solidFill>
                  <a:schemeClr val="tx1"/>
                </a:solidFill>
                <a:latin typeface="Times New Roman" panose="02020603050405020304" pitchFamily="18" charset="0"/>
                <a:cs typeface="Times New Roman" panose="02020603050405020304" pitchFamily="18" charset="0"/>
              </a:rPr>
              <a:t>The size of IC package is very small but offer a wide variety of advantages</a:t>
            </a:r>
          </a:p>
          <a:p>
            <a:pPr marL="7366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Low cost/economical </a:t>
            </a:r>
          </a:p>
          <a:p>
            <a:pPr marL="7366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Reduce power consumption</a:t>
            </a:r>
          </a:p>
          <a:p>
            <a:pPr marL="7366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High reliability against failure. So, digital systems need less repairs</a:t>
            </a:r>
          </a:p>
          <a:p>
            <a:pPr marL="7366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High operating speed and suitable for high speed operation</a:t>
            </a:r>
          </a:p>
          <a:p>
            <a:pPr marL="7366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Reduce the use of external wiring connections as connection is internal to the package</a:t>
            </a:r>
          </a:p>
        </p:txBody>
      </p:sp>
    </p:spTree>
    <p:extLst>
      <p:ext uri="{BB962C8B-B14F-4D97-AF65-F5344CB8AC3E}">
        <p14:creationId xmlns:p14="http://schemas.microsoft.com/office/powerpoint/2010/main" val="1821095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24E7-DDEC-4858-A8AF-991417409782}"/>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IC (contd.)</a:t>
            </a:r>
            <a:endParaRPr lang="en-US" dirty="0"/>
          </a:p>
        </p:txBody>
      </p:sp>
      <p:sp>
        <p:nvSpPr>
          <p:cNvPr id="3" name="Content Placeholder 2">
            <a:extLst>
              <a:ext uri="{FF2B5EF4-FFF2-40B4-BE49-F238E27FC236}">
                <a16:creationId xmlns:a16="http://schemas.microsoft.com/office/drawing/2014/main" id="{DDEB33CB-D11A-458B-8AF4-0A6601349AC1}"/>
              </a:ext>
            </a:extLst>
          </p:cNvPr>
          <p:cNvSpPr>
            <a:spLocks noGrp="1"/>
          </p:cNvSpPr>
          <p:nvPr>
            <p:ph idx="1"/>
          </p:nvPr>
        </p:nvSpPr>
        <p:spPr>
          <a:xfrm>
            <a:off x="2589212" y="2133600"/>
            <a:ext cx="8915400" cy="4100290"/>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ICs can be categorized into two types:</a:t>
            </a:r>
          </a:p>
          <a:p>
            <a:pPr marL="682625">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Analog or Linear ICs </a:t>
            </a:r>
          </a:p>
          <a:p>
            <a:pPr marL="682625">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Digital or logic ICs</a:t>
            </a:r>
          </a:p>
          <a:p>
            <a:r>
              <a:rPr lang="en-US" sz="2000" b="1" dirty="0">
                <a:solidFill>
                  <a:schemeClr val="tx1"/>
                </a:solidFill>
                <a:latin typeface="Times New Roman" panose="02020603050405020304" pitchFamily="18" charset="0"/>
                <a:cs typeface="Times New Roman" panose="02020603050405020304" pitchFamily="18" charset="0"/>
              </a:rPr>
              <a:t>Linear IC</a:t>
            </a:r>
          </a:p>
          <a:p>
            <a:pPr marL="682625" indent="-34131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They produce continuous output depending on the input signal. </a:t>
            </a:r>
          </a:p>
          <a:p>
            <a:pPr marL="682625" indent="-34131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Output is a linear function of the input signal</a:t>
            </a:r>
          </a:p>
          <a:p>
            <a:pPr marL="682625" indent="-34131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 Op-amp (operational amplifier) is one of the types of linear ICs which are used in amplifiers, timers and counters, oscillators etc.</a:t>
            </a:r>
          </a:p>
        </p:txBody>
      </p:sp>
    </p:spTree>
    <p:extLst>
      <p:ext uri="{BB962C8B-B14F-4D97-AF65-F5344CB8AC3E}">
        <p14:creationId xmlns:p14="http://schemas.microsoft.com/office/powerpoint/2010/main" val="3282547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24E7-DDEC-4858-A8AF-991417409782}"/>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IC (contd.)</a:t>
            </a:r>
            <a:endParaRPr lang="en-US" dirty="0"/>
          </a:p>
        </p:txBody>
      </p:sp>
      <p:sp>
        <p:nvSpPr>
          <p:cNvPr id="3" name="Content Placeholder 2">
            <a:extLst>
              <a:ext uri="{FF2B5EF4-FFF2-40B4-BE49-F238E27FC236}">
                <a16:creationId xmlns:a16="http://schemas.microsoft.com/office/drawing/2014/main" id="{DDEB33CB-D11A-458B-8AF4-0A6601349AC1}"/>
              </a:ext>
            </a:extLst>
          </p:cNvPr>
          <p:cNvSpPr>
            <a:spLocks noGrp="1"/>
          </p:cNvSpPr>
          <p:nvPr>
            <p:ph idx="1"/>
          </p:nvPr>
        </p:nvSpPr>
        <p:spPr>
          <a:xfrm>
            <a:off x="2306472" y="2133599"/>
            <a:ext cx="9198140" cy="4349087"/>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Logical IC</a:t>
            </a:r>
          </a:p>
          <a:p>
            <a:pPr marL="7366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Unlike Linear ICs, Logical ICs never give a continuous output signal. </a:t>
            </a:r>
          </a:p>
          <a:p>
            <a:pPr marL="7366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It operates only during defined states</a:t>
            </a:r>
          </a:p>
          <a:p>
            <a:pPr marL="7366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Digital ICs are used mostly in microprocessor and various memory applications</a:t>
            </a:r>
          </a:p>
          <a:p>
            <a:pPr marL="736600">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Logic gates are the building blocks of Digital ICs which operate either at 0 or 1.</a:t>
            </a:r>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74315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24E7-DDEC-4858-A8AF-991417409782}"/>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IC (contd.)</a:t>
            </a:r>
            <a:endParaRPr lang="en-US" dirty="0"/>
          </a:p>
        </p:txBody>
      </p:sp>
      <p:sp>
        <p:nvSpPr>
          <p:cNvPr id="3" name="Content Placeholder 2">
            <a:extLst>
              <a:ext uri="{FF2B5EF4-FFF2-40B4-BE49-F238E27FC236}">
                <a16:creationId xmlns:a16="http://schemas.microsoft.com/office/drawing/2014/main" id="{DDEB33CB-D11A-458B-8AF4-0A6601349AC1}"/>
              </a:ext>
            </a:extLst>
          </p:cNvPr>
          <p:cNvSpPr>
            <a:spLocks noGrp="1"/>
          </p:cNvSpPr>
          <p:nvPr>
            <p:ph idx="1"/>
          </p:nvPr>
        </p:nvSpPr>
        <p:spPr>
          <a:xfrm>
            <a:off x="1828800" y="1264554"/>
            <a:ext cx="9853233" cy="524542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Often classified by the number of transistors and other electronic components they contain such as: </a:t>
            </a:r>
          </a:p>
          <a:p>
            <a:pPr marL="736600">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SSI (small-scale integration): </a:t>
            </a:r>
            <a:r>
              <a:rPr lang="en-US" sz="2000" dirty="0">
                <a:solidFill>
                  <a:schemeClr val="tx1"/>
                </a:solidFill>
                <a:latin typeface="Times New Roman" panose="02020603050405020304" pitchFamily="18" charset="0"/>
                <a:cs typeface="Times New Roman" panose="02020603050405020304" pitchFamily="18" charset="0"/>
              </a:rPr>
              <a:t>Up to 100 electronic components per chip</a:t>
            </a:r>
          </a:p>
          <a:p>
            <a:pPr marL="73660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736600">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MSI (medium-scale integration): </a:t>
            </a:r>
            <a:r>
              <a:rPr lang="en-US" sz="2000" dirty="0">
                <a:solidFill>
                  <a:schemeClr val="tx1"/>
                </a:solidFill>
                <a:latin typeface="Times New Roman" panose="02020603050405020304" pitchFamily="18" charset="0"/>
                <a:cs typeface="Times New Roman" panose="02020603050405020304" pitchFamily="18" charset="0"/>
              </a:rPr>
              <a:t>From 100 to 3,000 electronic components per chip</a:t>
            </a:r>
          </a:p>
          <a:p>
            <a:pPr marL="73660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736600">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LSI (large-scale integration): </a:t>
            </a:r>
            <a:r>
              <a:rPr lang="en-US" sz="2000" dirty="0">
                <a:solidFill>
                  <a:schemeClr val="tx1"/>
                </a:solidFill>
                <a:latin typeface="Times New Roman" panose="02020603050405020304" pitchFamily="18" charset="0"/>
                <a:cs typeface="Times New Roman" panose="02020603050405020304" pitchFamily="18" charset="0"/>
              </a:rPr>
              <a:t>From 3,000 to 100,000 electronic components per chip</a:t>
            </a:r>
          </a:p>
          <a:p>
            <a:pPr marL="73660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736600">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VLSI (very large-scale integration): </a:t>
            </a:r>
            <a:r>
              <a:rPr lang="en-US" sz="2000" dirty="0">
                <a:solidFill>
                  <a:schemeClr val="tx1"/>
                </a:solidFill>
                <a:latin typeface="Times New Roman" panose="02020603050405020304" pitchFamily="18" charset="0"/>
                <a:cs typeface="Times New Roman" panose="02020603050405020304" pitchFamily="18" charset="0"/>
              </a:rPr>
              <a:t>From 100,000 to 1,000,000 electronic components per chip</a:t>
            </a:r>
          </a:p>
          <a:p>
            <a:pPr marL="736600">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pPr marL="736600">
              <a:buFont typeface="Wingdings" panose="05000000000000000000" pitchFamily="2" charset="2"/>
              <a:buChar char="Ø"/>
            </a:pPr>
            <a:r>
              <a:rPr lang="en-US" sz="2000" b="1" dirty="0">
                <a:solidFill>
                  <a:schemeClr val="tx1"/>
                </a:solidFill>
                <a:latin typeface="Times New Roman" panose="02020603050405020304" pitchFamily="18" charset="0"/>
                <a:cs typeface="Times New Roman" panose="02020603050405020304" pitchFamily="18" charset="0"/>
              </a:rPr>
              <a:t>ULSI (ultra large-scale integration): </a:t>
            </a:r>
            <a:r>
              <a:rPr lang="en-US" sz="2000" dirty="0">
                <a:solidFill>
                  <a:schemeClr val="tx1"/>
                </a:solidFill>
                <a:latin typeface="Times New Roman" panose="02020603050405020304" pitchFamily="18" charset="0"/>
                <a:cs typeface="Times New Roman" panose="02020603050405020304" pitchFamily="18" charset="0"/>
              </a:rPr>
              <a:t>More than 1 million electronic components per chip. </a:t>
            </a:r>
          </a:p>
        </p:txBody>
      </p:sp>
    </p:spTree>
    <p:extLst>
      <p:ext uri="{BB962C8B-B14F-4D97-AF65-F5344CB8AC3E}">
        <p14:creationId xmlns:p14="http://schemas.microsoft.com/office/powerpoint/2010/main" val="31949212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F34B1-2E73-476A-A915-30F60A22FA07}"/>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Scale of Integration</a:t>
            </a:r>
          </a:p>
        </p:txBody>
      </p:sp>
      <p:pic>
        <p:nvPicPr>
          <p:cNvPr id="5" name="Content Placeholder 4">
            <a:extLst>
              <a:ext uri="{FF2B5EF4-FFF2-40B4-BE49-F238E27FC236}">
                <a16:creationId xmlns:a16="http://schemas.microsoft.com/office/drawing/2014/main" id="{479EDC3A-5414-4A08-A4D0-9FE65A243A24}"/>
              </a:ext>
            </a:extLst>
          </p:cNvPr>
          <p:cNvPicPr>
            <a:picLocks noGrp="1" noChangeAspect="1"/>
          </p:cNvPicPr>
          <p:nvPr>
            <p:ph idx="1"/>
          </p:nvPr>
        </p:nvPicPr>
        <p:blipFill>
          <a:blip r:embed="rId2"/>
          <a:stretch>
            <a:fillRect/>
          </a:stretch>
        </p:blipFill>
        <p:spPr>
          <a:xfrm>
            <a:off x="2592925" y="1264555"/>
            <a:ext cx="8065976" cy="5457278"/>
          </a:xfrm>
        </p:spPr>
      </p:pic>
    </p:spTree>
    <p:extLst>
      <p:ext uri="{BB962C8B-B14F-4D97-AF65-F5344CB8AC3E}">
        <p14:creationId xmlns:p14="http://schemas.microsoft.com/office/powerpoint/2010/main" val="6311286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75D03-CB20-49EA-9C59-95E34F9FE247}"/>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DIP (Dual in-line packages) </a:t>
            </a:r>
          </a:p>
        </p:txBody>
      </p:sp>
      <p:sp>
        <p:nvSpPr>
          <p:cNvPr id="3" name="Content Placeholder 2">
            <a:extLst>
              <a:ext uri="{FF2B5EF4-FFF2-40B4-BE49-F238E27FC236}">
                <a16:creationId xmlns:a16="http://schemas.microsoft.com/office/drawing/2014/main" id="{6B95907B-4F31-4A39-AC08-4B2318F9A97E}"/>
              </a:ext>
            </a:extLst>
          </p:cNvPr>
          <p:cNvSpPr>
            <a:spLocks noGrp="1"/>
          </p:cNvSpPr>
          <p:nvPr>
            <p:ph idx="1"/>
          </p:nvPr>
        </p:nvSpPr>
        <p:spPr>
          <a:xfrm>
            <a:off x="2589212" y="1540188"/>
            <a:ext cx="8915400" cy="4693701"/>
          </a:xfrm>
        </p:spPr>
        <p:txBody>
          <a:bodyPr>
            <a:noAutofit/>
          </a:bodyPr>
          <a:lstStyle/>
          <a:p>
            <a:r>
              <a:rPr lang="en-US" sz="2000" dirty="0">
                <a:solidFill>
                  <a:schemeClr val="tx1"/>
                </a:solidFill>
                <a:latin typeface="Times New Roman" panose="02020603050405020304" pitchFamily="18" charset="0"/>
                <a:cs typeface="Times New Roman" panose="02020603050405020304" pitchFamily="18" charset="0"/>
              </a:rPr>
              <a:t>DIP is a type of semiconductor component packaging</a:t>
            </a:r>
          </a:p>
          <a:p>
            <a:r>
              <a:rPr lang="en-US" sz="2000" dirty="0">
                <a:solidFill>
                  <a:schemeClr val="tx1"/>
                </a:solidFill>
                <a:latin typeface="Times New Roman" panose="02020603050405020304" pitchFamily="18" charset="0"/>
                <a:cs typeface="Times New Roman" panose="02020603050405020304" pitchFamily="18" charset="0"/>
              </a:rPr>
              <a:t>DIPs can be installed either in sockets or permanently soldered into holes extending into the surface of the printed circuit board</a:t>
            </a:r>
          </a:p>
          <a:p>
            <a:r>
              <a:rPr lang="en-US" sz="2000" dirty="0">
                <a:solidFill>
                  <a:schemeClr val="tx1"/>
                </a:solidFill>
                <a:latin typeface="Times New Roman" panose="02020603050405020304" pitchFamily="18" charset="0"/>
                <a:cs typeface="Times New Roman" panose="02020603050405020304" pitchFamily="18" charset="0"/>
              </a:rPr>
              <a:t>DIP is relatively broadly defined as any rectangular package with two uniformly spaced parallel rows of pins pointing downward, whether it contains an IC chip or some other device(s), and whether the pins emerge from the sides of the package and bend downwards</a:t>
            </a:r>
          </a:p>
          <a:p>
            <a:r>
              <a:rPr lang="en-US" sz="2000" dirty="0">
                <a:solidFill>
                  <a:schemeClr val="tx1"/>
                </a:solidFill>
                <a:latin typeface="Times New Roman" panose="02020603050405020304" pitchFamily="18" charset="0"/>
                <a:cs typeface="Times New Roman" panose="02020603050405020304" pitchFamily="18" charset="0"/>
              </a:rPr>
              <a:t>A DIP is usually referred to as a </a:t>
            </a:r>
            <a:r>
              <a:rPr lang="en-US" sz="2000" dirty="0" err="1">
                <a:solidFill>
                  <a:schemeClr val="tx1"/>
                </a:solidFill>
                <a:latin typeface="Times New Roman" panose="02020603050405020304" pitchFamily="18" charset="0"/>
                <a:cs typeface="Times New Roman" panose="02020603050405020304" pitchFamily="18" charset="0"/>
              </a:rPr>
              <a:t>DIPn</a:t>
            </a:r>
            <a:r>
              <a:rPr lang="en-US" sz="2000" dirty="0">
                <a:solidFill>
                  <a:schemeClr val="tx1"/>
                </a:solidFill>
                <a:latin typeface="Times New Roman" panose="02020603050405020304" pitchFamily="18" charset="0"/>
                <a:cs typeface="Times New Roman" panose="02020603050405020304" pitchFamily="18" charset="0"/>
              </a:rPr>
              <a:t>, where n is the total number of pins</a:t>
            </a:r>
          </a:p>
          <a:p>
            <a:r>
              <a:rPr lang="en-US" sz="2000" dirty="0">
                <a:solidFill>
                  <a:schemeClr val="tx1"/>
                </a:solidFill>
                <a:latin typeface="Times New Roman" panose="02020603050405020304" pitchFamily="18" charset="0"/>
                <a:cs typeface="Times New Roman" panose="02020603050405020304" pitchFamily="18" charset="0"/>
              </a:rPr>
              <a:t>For example, a microcircuit package with two rows of seven vertical leads would be a DIP14. The photograph below shows three DIP14 ICs.</a:t>
            </a:r>
          </a:p>
        </p:txBody>
      </p:sp>
    </p:spTree>
    <p:extLst>
      <p:ext uri="{BB962C8B-B14F-4D97-AF65-F5344CB8AC3E}">
        <p14:creationId xmlns:p14="http://schemas.microsoft.com/office/powerpoint/2010/main" val="18685673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7340B-BE58-42A3-9405-7FFC59002017}"/>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DIP (contd.)</a:t>
            </a:r>
          </a:p>
        </p:txBody>
      </p:sp>
      <p:sp>
        <p:nvSpPr>
          <p:cNvPr id="3" name="Content Placeholder 2">
            <a:extLst>
              <a:ext uri="{FF2B5EF4-FFF2-40B4-BE49-F238E27FC236}">
                <a16:creationId xmlns:a16="http://schemas.microsoft.com/office/drawing/2014/main" id="{68359A09-8CC8-4937-BF87-5B8774A56951}"/>
              </a:ext>
            </a:extLst>
          </p:cNvPr>
          <p:cNvSpPr>
            <a:spLocks noGrp="1"/>
          </p:cNvSpPr>
          <p:nvPr>
            <p:ph idx="1"/>
          </p:nvPr>
        </p:nvSpPr>
        <p:spPr>
          <a:xfrm>
            <a:off x="2169994" y="1540188"/>
            <a:ext cx="9334618" cy="4519417"/>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Several DIP variants for ICs exist, mostly distinguished by packaging material: </a:t>
            </a:r>
          </a:p>
          <a:p>
            <a:pPr marL="573088">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Ceramic Dual In-line Package (CERDIP or CDIP) </a:t>
            </a:r>
          </a:p>
          <a:p>
            <a:pPr marL="573088">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Plastic Dual In-line Package (PDIP) </a:t>
            </a:r>
          </a:p>
          <a:p>
            <a:pPr marL="573088">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Shrink Plastic Dual In-line Package (SPDIP) -A denser version of the PDIP with a 0.07 in. (1.778 mm) lead pitch. </a:t>
            </a:r>
          </a:p>
          <a:p>
            <a:pPr marL="573088">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Skinny Dual In-line Package (SDIP) – Sometimes used to refer to a 0.3 in. wide DIP, normally when clarification is needed e.g. for a 24 or 28 pin DIP.</a:t>
            </a:r>
          </a:p>
        </p:txBody>
      </p:sp>
    </p:spTree>
    <p:extLst>
      <p:ext uri="{BB962C8B-B14F-4D97-AF65-F5344CB8AC3E}">
        <p14:creationId xmlns:p14="http://schemas.microsoft.com/office/powerpoint/2010/main" val="8492730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B45CE-EF30-457F-80E4-96BF86DC90D9}"/>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Single In-line Memory Module (SIMM)</a:t>
            </a:r>
          </a:p>
        </p:txBody>
      </p:sp>
      <p:sp>
        <p:nvSpPr>
          <p:cNvPr id="3" name="Content Placeholder 2">
            <a:extLst>
              <a:ext uri="{FF2B5EF4-FFF2-40B4-BE49-F238E27FC236}">
                <a16:creationId xmlns:a16="http://schemas.microsoft.com/office/drawing/2014/main" id="{19BC9901-54EB-4CEA-A3D0-BC26403C3754}"/>
              </a:ext>
            </a:extLst>
          </p:cNvPr>
          <p:cNvSpPr>
            <a:spLocks noGrp="1"/>
          </p:cNvSpPr>
          <p:nvPr>
            <p:ph idx="1"/>
          </p:nvPr>
        </p:nvSpPr>
        <p:spPr>
          <a:xfrm>
            <a:off x="2589212" y="1495567"/>
            <a:ext cx="8915400" cy="5191836"/>
          </a:xfrm>
        </p:spPr>
        <p:txBody>
          <a:bodyPr>
            <a:normAutofit lnSpcReduction="10000"/>
          </a:bodyPr>
          <a:lstStyle/>
          <a:p>
            <a:r>
              <a:rPr lang="en-US" sz="2000" dirty="0">
                <a:solidFill>
                  <a:schemeClr val="tx1"/>
                </a:solidFill>
                <a:latin typeface="Times New Roman" panose="02020603050405020304" pitchFamily="18" charset="0"/>
                <a:cs typeface="Times New Roman" panose="02020603050405020304" pitchFamily="18" charset="0"/>
              </a:rPr>
              <a:t>A circuit board that holds six to nine memory chips per board</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The ninth chip usually an error checking chip (parity/non parity) and were commonly used with Intel Pentium or Pentium compatible motherboards.</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SIMMs are rarely used today and have been widely replaced by DIMMs</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 SIMMs are available in two flavors: 30 pin and 72 pin</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30-pin SIMMs are the older standard, and were popular on third and fourth generation motherboards</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72-pin SIMMs are used on fourth, fifth and sixth generation PCs.</a:t>
            </a:r>
          </a:p>
        </p:txBody>
      </p:sp>
    </p:spTree>
    <p:extLst>
      <p:ext uri="{BB962C8B-B14F-4D97-AF65-F5344CB8AC3E}">
        <p14:creationId xmlns:p14="http://schemas.microsoft.com/office/powerpoint/2010/main" val="655526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EABF-AC2E-4C46-A8C8-B33434F6AC63}"/>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Properties of Boolean Algebra </a:t>
            </a:r>
            <a:endParaRPr lang="en-US" dirty="0"/>
          </a:p>
        </p:txBody>
      </p:sp>
      <p:sp>
        <p:nvSpPr>
          <p:cNvPr id="3" name="Content Placeholder 2">
            <a:extLst>
              <a:ext uri="{FF2B5EF4-FFF2-40B4-BE49-F238E27FC236}">
                <a16:creationId xmlns:a16="http://schemas.microsoft.com/office/drawing/2014/main" id="{8CB63893-3319-46E8-87BA-4816D222BD1E}"/>
              </a:ext>
            </a:extLst>
          </p:cNvPr>
          <p:cNvSpPr>
            <a:spLocks noGrp="1"/>
          </p:cNvSpPr>
          <p:nvPr>
            <p:ph idx="1"/>
          </p:nvPr>
        </p:nvSpPr>
        <p:spPr>
          <a:xfrm>
            <a:off x="2589212" y="1369325"/>
            <a:ext cx="8915400" cy="5331726"/>
          </a:xfrm>
        </p:spPr>
        <p:txBody>
          <a:bodyPr>
            <a:normAutofit/>
          </a:bodyPr>
          <a:lstStyle/>
          <a:p>
            <a:r>
              <a:rPr lang="en-US" sz="2000" b="1" i="0" dirty="0">
                <a:solidFill>
                  <a:schemeClr val="tx1"/>
                </a:solidFill>
                <a:effectLst/>
                <a:latin typeface="Times New Roman" panose="02020603050405020304" pitchFamily="18" charset="0"/>
                <a:cs typeface="Times New Roman" panose="02020603050405020304" pitchFamily="18" charset="0"/>
              </a:rPr>
              <a:t>Distributive</a:t>
            </a:r>
          </a:p>
          <a:p>
            <a:pPr marL="914400" indent="-341313"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A • ( B + C) = (A • B) + (A • C)</a:t>
            </a:r>
          </a:p>
          <a:p>
            <a:pPr marL="914400" indent="-341313" algn="l">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A + (B • C) = (A + B) • ( A + C)</a:t>
            </a:r>
          </a:p>
          <a:p>
            <a:pPr marL="0" indent="0">
              <a:buNone/>
            </a:pPr>
            <a:endParaRPr lang="en-US" sz="1800" b="0" i="0" dirty="0">
              <a:solidFill>
                <a:schemeClr val="tx1"/>
              </a:solidFill>
              <a:effectLst/>
              <a:latin typeface="Times New Roman" panose="02020603050405020304" pitchFamily="18" charset="0"/>
              <a:cs typeface="Times New Roman" panose="02020603050405020304" pitchFamily="18" charset="0"/>
            </a:endParaRPr>
          </a:p>
          <a:p>
            <a:r>
              <a:rPr lang="en-US" sz="2000" b="1" i="0" dirty="0">
                <a:solidFill>
                  <a:schemeClr val="tx1"/>
                </a:solidFill>
                <a:effectLst/>
                <a:latin typeface="Times New Roman" panose="02020603050405020304" pitchFamily="18" charset="0"/>
                <a:cs typeface="Times New Roman" panose="02020603050405020304" pitchFamily="18" charset="0"/>
              </a:rPr>
              <a:t>Neutral Element</a:t>
            </a:r>
          </a:p>
          <a:p>
            <a:pPr marL="914400" indent="-341313">
              <a:buFont typeface="Arial" panose="020B0604020202020204" pitchFamily="34" charset="0"/>
              <a:buChar char="•"/>
            </a:pPr>
            <a:r>
              <a:rPr lang="en-US" sz="2000" b="0" i="0" dirty="0">
                <a:solidFill>
                  <a:srgbClr val="000000"/>
                </a:solidFill>
                <a:effectLst/>
                <a:latin typeface="arial" panose="020B0604020202020204" pitchFamily="34" charset="0"/>
              </a:rPr>
              <a:t>0 + A = A</a:t>
            </a:r>
          </a:p>
          <a:p>
            <a:pPr marL="914400" indent="-341313">
              <a:buFont typeface="Arial" panose="020B0604020202020204" pitchFamily="34" charset="0"/>
              <a:buChar char="•"/>
            </a:pPr>
            <a:r>
              <a:rPr lang="en-US" sz="2000" b="0" i="0" dirty="0">
                <a:solidFill>
                  <a:srgbClr val="000000"/>
                </a:solidFill>
                <a:effectLst/>
                <a:latin typeface="arial" panose="020B0604020202020204" pitchFamily="34" charset="0"/>
              </a:rPr>
              <a:t>1 </a:t>
            </a:r>
            <a:r>
              <a:rPr lang="en-US" sz="2000" b="0" i="0" dirty="0">
                <a:solidFill>
                  <a:schemeClr val="tx1"/>
                </a:solidFill>
                <a:effectLst/>
                <a:latin typeface="Times New Roman" panose="02020603050405020304" pitchFamily="18" charset="0"/>
                <a:cs typeface="Times New Roman" panose="02020603050405020304" pitchFamily="18" charset="0"/>
              </a:rPr>
              <a:t>•</a:t>
            </a:r>
            <a:r>
              <a:rPr lang="en-US" sz="2000" b="0" i="0" dirty="0">
                <a:solidFill>
                  <a:srgbClr val="000000"/>
                </a:solidFill>
                <a:effectLst/>
                <a:latin typeface="arial" panose="020B0604020202020204" pitchFamily="34" charset="0"/>
              </a:rPr>
              <a:t> A = A</a:t>
            </a:r>
          </a:p>
          <a:p>
            <a:r>
              <a:rPr lang="en-US" sz="2000" b="1" dirty="0">
                <a:solidFill>
                  <a:schemeClr val="tx1"/>
                </a:solidFill>
                <a:latin typeface="Times New Roman" panose="02020603050405020304" pitchFamily="18" charset="0"/>
                <a:cs typeface="Times New Roman" panose="02020603050405020304" pitchFamily="18" charset="0"/>
              </a:rPr>
              <a:t>Complement (Inverse)</a:t>
            </a:r>
          </a:p>
          <a:p>
            <a:pPr marL="914400">
              <a:buFont typeface="Arial" panose="020B0604020202020204" pitchFamily="34" charset="0"/>
              <a:buChar char="•"/>
            </a:pPr>
            <a:r>
              <a:rPr lang="en-US" sz="2000" dirty="0">
                <a:solidFill>
                  <a:srgbClr val="000000"/>
                </a:solidFill>
                <a:latin typeface="arial" panose="020B0604020202020204" pitchFamily="34" charset="0"/>
              </a:rPr>
              <a:t>A + A  = 1</a:t>
            </a:r>
          </a:p>
          <a:p>
            <a:pPr marL="914400">
              <a:buFont typeface="Arial" panose="020B0604020202020204" pitchFamily="34" charset="0"/>
              <a:buChar char="•"/>
            </a:pPr>
            <a:r>
              <a:rPr lang="en-US" sz="2000" dirty="0">
                <a:solidFill>
                  <a:srgbClr val="000000"/>
                </a:solidFill>
                <a:latin typeface="arial" panose="020B0604020202020204" pitchFamily="34" charset="0"/>
              </a:rPr>
              <a:t>A </a:t>
            </a:r>
            <a:r>
              <a:rPr lang="en-US" sz="2000" b="0" i="0" dirty="0">
                <a:solidFill>
                  <a:schemeClr val="tx1"/>
                </a:solidFill>
                <a:effectLst/>
                <a:latin typeface="Times New Roman" panose="02020603050405020304" pitchFamily="18" charset="0"/>
                <a:cs typeface="Times New Roman" panose="02020603050405020304" pitchFamily="18" charset="0"/>
              </a:rPr>
              <a:t>• </a:t>
            </a:r>
            <a:r>
              <a:rPr lang="en-US" sz="2000" dirty="0">
                <a:solidFill>
                  <a:srgbClr val="000000"/>
                </a:solidFill>
                <a:latin typeface="arial" panose="020B0604020202020204" pitchFamily="34" charset="0"/>
              </a:rPr>
              <a:t>  A  = 0</a:t>
            </a:r>
          </a:p>
          <a:p>
            <a:pPr marL="914400">
              <a:buFont typeface="Arial" panose="020B0604020202020204" pitchFamily="34" charset="0"/>
              <a:buChar char="•"/>
            </a:pPr>
            <a:endParaRPr lang="en-US" sz="2000" dirty="0">
              <a:solidFill>
                <a:srgbClr val="000000"/>
              </a:solidFill>
              <a:latin typeface="arial" panose="020B0604020202020204" pitchFamily="34" charset="0"/>
            </a:endParaRPr>
          </a:p>
          <a:p>
            <a:endParaRPr lang="en-US" dirty="0"/>
          </a:p>
        </p:txBody>
      </p:sp>
      <p:cxnSp>
        <p:nvCxnSpPr>
          <p:cNvPr id="7" name="Straight Connector 6">
            <a:extLst>
              <a:ext uri="{FF2B5EF4-FFF2-40B4-BE49-F238E27FC236}">
                <a16:creationId xmlns:a16="http://schemas.microsoft.com/office/drawing/2014/main" id="{9F76402D-50E1-4C1C-AB28-651736727AB5}"/>
              </a:ext>
            </a:extLst>
          </p:cNvPr>
          <p:cNvCxnSpPr>
            <a:cxnSpLocks/>
          </p:cNvCxnSpPr>
          <p:nvPr/>
        </p:nvCxnSpPr>
        <p:spPr>
          <a:xfrm>
            <a:off x="3932830" y="4844955"/>
            <a:ext cx="352567"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1ABF171A-F0FC-4B07-AC8E-CE498AC8638D}"/>
              </a:ext>
            </a:extLst>
          </p:cNvPr>
          <p:cNvCxnSpPr>
            <a:cxnSpLocks/>
          </p:cNvCxnSpPr>
          <p:nvPr/>
        </p:nvCxnSpPr>
        <p:spPr>
          <a:xfrm>
            <a:off x="4069308" y="5229367"/>
            <a:ext cx="35256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544285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47805-2460-4CD4-92AD-76428FCD4567}"/>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SIMM (contd.)</a:t>
            </a:r>
          </a:p>
        </p:txBody>
      </p:sp>
      <p:pic>
        <p:nvPicPr>
          <p:cNvPr id="5" name="Content Placeholder 4">
            <a:extLst>
              <a:ext uri="{FF2B5EF4-FFF2-40B4-BE49-F238E27FC236}">
                <a16:creationId xmlns:a16="http://schemas.microsoft.com/office/drawing/2014/main" id="{C8B9A85A-833C-462D-A8FE-0D48D00936BA}"/>
              </a:ext>
            </a:extLst>
          </p:cNvPr>
          <p:cNvPicPr>
            <a:picLocks noGrp="1" noChangeAspect="1"/>
          </p:cNvPicPr>
          <p:nvPr>
            <p:ph idx="1"/>
          </p:nvPr>
        </p:nvPicPr>
        <p:blipFill>
          <a:blip r:embed="rId2"/>
          <a:stretch>
            <a:fillRect/>
          </a:stretch>
        </p:blipFill>
        <p:spPr>
          <a:xfrm>
            <a:off x="2923370" y="2233399"/>
            <a:ext cx="6909868" cy="2391201"/>
          </a:xfrm>
        </p:spPr>
      </p:pic>
    </p:spTree>
    <p:extLst>
      <p:ext uri="{BB962C8B-B14F-4D97-AF65-F5344CB8AC3E}">
        <p14:creationId xmlns:p14="http://schemas.microsoft.com/office/powerpoint/2010/main" val="757137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6276-B756-486A-A79C-AA76187B122D}"/>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IC Digital Logic Families</a:t>
            </a:r>
          </a:p>
        </p:txBody>
      </p:sp>
      <p:sp>
        <p:nvSpPr>
          <p:cNvPr id="3" name="Content Placeholder 2">
            <a:extLst>
              <a:ext uri="{FF2B5EF4-FFF2-40B4-BE49-F238E27FC236}">
                <a16:creationId xmlns:a16="http://schemas.microsoft.com/office/drawing/2014/main" id="{E619C13F-2E7C-471E-93DA-737EA7857023}"/>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TTL (Transistor-Transistor Logic)</a:t>
            </a:r>
          </a:p>
          <a:p>
            <a:r>
              <a:rPr lang="en-US" sz="2000" dirty="0">
                <a:solidFill>
                  <a:schemeClr val="tx1"/>
                </a:solidFill>
                <a:latin typeface="Times New Roman" panose="02020603050405020304" pitchFamily="18" charset="0"/>
                <a:cs typeface="Times New Roman" panose="02020603050405020304" pitchFamily="18" charset="0"/>
              </a:rPr>
              <a:t>ECL (Emitter-Coupled Logic)</a:t>
            </a:r>
          </a:p>
          <a:p>
            <a:r>
              <a:rPr lang="en-US" sz="2000" dirty="0">
                <a:solidFill>
                  <a:schemeClr val="tx1"/>
                </a:solidFill>
                <a:latin typeface="Times New Roman" panose="02020603050405020304" pitchFamily="18" charset="0"/>
                <a:cs typeface="Times New Roman" panose="02020603050405020304" pitchFamily="18" charset="0"/>
              </a:rPr>
              <a:t>MOS (Metal-Oxide Semiconductor)</a:t>
            </a:r>
          </a:p>
          <a:p>
            <a:r>
              <a:rPr lang="en-US" sz="2000" dirty="0">
                <a:solidFill>
                  <a:schemeClr val="tx1"/>
                </a:solidFill>
                <a:latin typeface="Times New Roman" panose="02020603050405020304" pitchFamily="18" charset="0"/>
                <a:cs typeface="Times New Roman" panose="02020603050405020304" pitchFamily="18" charset="0"/>
              </a:rPr>
              <a:t>CMOS (Complementary Metal-Oxide Semiconductor)</a:t>
            </a:r>
          </a:p>
          <a:p>
            <a:r>
              <a:rPr lang="en-US" sz="2000" dirty="0">
                <a:solidFill>
                  <a:schemeClr val="tx1"/>
                </a:solidFill>
                <a:latin typeface="Times New Roman" panose="02020603050405020304" pitchFamily="18" charset="0"/>
                <a:cs typeface="Times New Roman" panose="02020603050405020304" pitchFamily="18" charset="0"/>
              </a:rPr>
              <a:t>IIL (Integrated Injection Logic)</a:t>
            </a:r>
          </a:p>
        </p:txBody>
      </p:sp>
    </p:spTree>
    <p:extLst>
      <p:ext uri="{BB962C8B-B14F-4D97-AF65-F5344CB8AC3E}">
        <p14:creationId xmlns:p14="http://schemas.microsoft.com/office/powerpoint/2010/main" val="2969419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D6276-B756-486A-A79C-AA76187B122D}"/>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IC Digital Logic Families (contd.)</a:t>
            </a:r>
          </a:p>
        </p:txBody>
      </p:sp>
      <p:sp>
        <p:nvSpPr>
          <p:cNvPr id="3" name="Content Placeholder 2">
            <a:extLst>
              <a:ext uri="{FF2B5EF4-FFF2-40B4-BE49-F238E27FC236}">
                <a16:creationId xmlns:a16="http://schemas.microsoft.com/office/drawing/2014/main" id="{E619C13F-2E7C-471E-93DA-737EA7857023}"/>
              </a:ext>
            </a:extLst>
          </p:cNvPr>
          <p:cNvSpPr>
            <a:spLocks noGrp="1"/>
          </p:cNvSpPr>
          <p:nvPr>
            <p:ph idx="1"/>
          </p:nvPr>
        </p:nvSpPr>
        <p:spPr>
          <a:xfrm>
            <a:off x="1919785" y="1378425"/>
            <a:ext cx="9580278" cy="5308978"/>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TTL (Transistor-Transistor Logic)</a:t>
            </a: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Evolved from a previous technology that used diodes and transistors for the basic NAND gate</a:t>
            </a: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This technology was called DTL for diode-transistor logic.</a:t>
            </a: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Later the diodes were replaced by transistors to improve the circuit operation and the name of the logic family was changed to TTL</a:t>
            </a:r>
          </a:p>
          <a:p>
            <a:pPr marL="627063">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ECL (Emitter-Coupled Logic)</a:t>
            </a: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Provides the highest speed among the integrated digital logic families</a:t>
            </a: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Used in systems such as supercomputers and signal processors, where high speed is essential</a:t>
            </a: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transistors in ECL gates operate in a non-saturated state, a condition that allows the achievement of propagation delays of 1 to 2 nanoseconds</a:t>
            </a:r>
          </a:p>
        </p:txBody>
      </p:sp>
    </p:spTree>
    <p:extLst>
      <p:ext uri="{BB962C8B-B14F-4D97-AF65-F5344CB8AC3E}">
        <p14:creationId xmlns:p14="http://schemas.microsoft.com/office/powerpoint/2010/main" val="13249401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8D14B-29D2-43D2-AB7E-C98894DE37C8}"/>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IC Digital Logic Families (contd.)</a:t>
            </a:r>
            <a:endParaRPr lang="en-US" dirty="0"/>
          </a:p>
        </p:txBody>
      </p:sp>
      <p:sp>
        <p:nvSpPr>
          <p:cNvPr id="3" name="Content Placeholder 2">
            <a:extLst>
              <a:ext uri="{FF2B5EF4-FFF2-40B4-BE49-F238E27FC236}">
                <a16:creationId xmlns:a16="http://schemas.microsoft.com/office/drawing/2014/main" id="{67C7450B-1799-48A9-925D-4BF3C2747C9A}"/>
              </a:ext>
            </a:extLst>
          </p:cNvPr>
          <p:cNvSpPr>
            <a:spLocks noGrp="1"/>
          </p:cNvSpPr>
          <p:nvPr>
            <p:ph idx="1"/>
          </p:nvPr>
        </p:nvSpPr>
        <p:spPr>
          <a:xfrm>
            <a:off x="2142699" y="1540189"/>
            <a:ext cx="9361913" cy="5010736"/>
          </a:xfrm>
        </p:spPr>
        <p:txBody>
          <a:bodyPr/>
          <a:lstStyle/>
          <a:p>
            <a:r>
              <a:rPr lang="en-US" sz="2000" b="1" dirty="0">
                <a:solidFill>
                  <a:schemeClr val="tx1"/>
                </a:solidFill>
                <a:latin typeface="Times New Roman" panose="02020603050405020304" pitchFamily="18" charset="0"/>
                <a:cs typeface="Times New Roman" panose="02020603050405020304" pitchFamily="18" charset="0"/>
              </a:rPr>
              <a:t>MOS (Metal-Oxide Semiconductor)</a:t>
            </a:r>
          </a:p>
          <a:p>
            <a:pPr marL="682625"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Unipolar transistor that depends upon the flow of only one type of carrier, which may be electrons (n-channel) or holes (p-channel)</a:t>
            </a:r>
          </a:p>
          <a:p>
            <a:pPr marL="682625"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p-channel MOS is referred to as PMOS and an n-channel as NMOS</a:t>
            </a:r>
          </a:p>
          <a:p>
            <a:pPr marL="682625"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NMOS is commonly used</a:t>
            </a:r>
          </a:p>
          <a:p>
            <a:pPr marL="682625">
              <a:buFont typeface="Wingdings" panose="05000000000000000000" pitchFamily="2" charset="2"/>
              <a:buChar char="Ø"/>
            </a:pPr>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CMOS (Complementary Metal-Oxide Semiconductor)</a:t>
            </a:r>
          </a:p>
          <a:p>
            <a:pPr marL="682625"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Uses one PMOS and one NMOS transistor connected in a complementary fashion in all circuits</a:t>
            </a:r>
          </a:p>
          <a:p>
            <a:pPr marL="682625"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The most important advantages of MOS over bipolar transistors are the high packing density of circuits, a simpler processing technique during fabrication, and a more economical operation because of the low power consumption</a:t>
            </a:r>
          </a:p>
        </p:txBody>
      </p:sp>
    </p:spTree>
    <p:extLst>
      <p:ext uri="{BB962C8B-B14F-4D97-AF65-F5344CB8AC3E}">
        <p14:creationId xmlns:p14="http://schemas.microsoft.com/office/powerpoint/2010/main" val="1513705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AC534-B32B-48EE-8FCB-F55D424F2569}"/>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IC Digital Logic Families (contd.)</a:t>
            </a:r>
            <a:endParaRPr lang="en-US" dirty="0"/>
          </a:p>
        </p:txBody>
      </p:sp>
      <p:sp>
        <p:nvSpPr>
          <p:cNvPr id="3" name="Content Placeholder 2">
            <a:extLst>
              <a:ext uri="{FF2B5EF4-FFF2-40B4-BE49-F238E27FC236}">
                <a16:creationId xmlns:a16="http://schemas.microsoft.com/office/drawing/2014/main" id="{87B36413-1973-4398-A263-018E94308666}"/>
              </a:ext>
            </a:extLst>
          </p:cNvPr>
          <p:cNvSpPr>
            <a:spLocks noGrp="1"/>
          </p:cNvSpPr>
          <p:nvPr>
            <p:ph idx="1"/>
          </p:nvPr>
        </p:nvSpPr>
        <p:spPr/>
        <p:txBody>
          <a:bodyPr/>
          <a:lstStyle/>
          <a:p>
            <a:r>
              <a:rPr lang="en-US" sz="2000" b="1" dirty="0">
                <a:solidFill>
                  <a:schemeClr val="tx1"/>
                </a:solidFill>
                <a:latin typeface="Times New Roman" panose="02020603050405020304" pitchFamily="18" charset="0"/>
                <a:cs typeface="Times New Roman" panose="02020603050405020304" pitchFamily="18" charset="0"/>
              </a:rPr>
              <a:t>IIL (Integrated Injection Logic)</a:t>
            </a: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also known as I</a:t>
            </a:r>
            <a:r>
              <a:rPr lang="en-US" sz="2000" baseline="30000" dirty="0">
                <a:solidFill>
                  <a:schemeClr val="tx1"/>
                </a:solidFill>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L or I2L</a:t>
            </a: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built with multiple collector bipolar junction transistors (BJT)</a:t>
            </a: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I2L has high noise immunity because it operates by current instead of voltage</a:t>
            </a: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it had speed comparable to TTL, yet was almost as low power as CMOS, making it ideal for use in VLSI (and larger) integrated circuits</a:t>
            </a:r>
          </a:p>
          <a:p>
            <a:pPr marL="627063">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Sometimes also known as Merged Transistor Logic</a:t>
            </a:r>
          </a:p>
        </p:txBody>
      </p:sp>
    </p:spTree>
    <p:extLst>
      <p:ext uri="{BB962C8B-B14F-4D97-AF65-F5344CB8AC3E}">
        <p14:creationId xmlns:p14="http://schemas.microsoft.com/office/powerpoint/2010/main" val="2084661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2CF90-58C6-43EC-92E4-C0D8F42F286C}"/>
              </a:ext>
            </a:extLst>
          </p:cNvPr>
          <p:cNvSpPr>
            <a:spLocks noGrp="1"/>
          </p:cNvSpPr>
          <p:nvPr>
            <p:ph type="title"/>
          </p:nvPr>
        </p:nvSpPr>
        <p:spPr>
          <a:xfrm>
            <a:off x="2589212" y="265857"/>
            <a:ext cx="8911687" cy="1280890"/>
          </a:xfrm>
        </p:spPr>
        <p:txBody>
          <a:bodyPr/>
          <a:lstStyle/>
          <a:p>
            <a:r>
              <a:rPr lang="en-US" b="1" dirty="0">
                <a:solidFill>
                  <a:schemeClr val="tx1"/>
                </a:solidFill>
                <a:latin typeface="Times New Roman" panose="02020603050405020304" pitchFamily="18" charset="0"/>
                <a:cs typeface="Times New Roman" panose="02020603050405020304" pitchFamily="18" charset="0"/>
              </a:rPr>
              <a:t>Special Characteristics of IC</a:t>
            </a:r>
          </a:p>
        </p:txBody>
      </p:sp>
      <p:sp>
        <p:nvSpPr>
          <p:cNvPr id="3" name="Content Placeholder 2">
            <a:extLst>
              <a:ext uri="{FF2B5EF4-FFF2-40B4-BE49-F238E27FC236}">
                <a16:creationId xmlns:a16="http://schemas.microsoft.com/office/drawing/2014/main" id="{6B81F184-2C6A-4A99-8EDD-636ADB0310A3}"/>
              </a:ext>
            </a:extLst>
          </p:cNvPr>
          <p:cNvSpPr>
            <a:spLocks noGrp="1"/>
          </p:cNvSpPr>
          <p:nvPr>
            <p:ph idx="1"/>
          </p:nvPr>
        </p:nvSpPr>
        <p:spPr>
          <a:xfrm>
            <a:off x="2589212" y="1030887"/>
            <a:ext cx="8915400" cy="5561256"/>
          </a:xfrm>
        </p:spPr>
        <p:txBody>
          <a:bodyPr>
            <a:normAutofit/>
          </a:bodyPr>
          <a:lstStyle/>
          <a:p>
            <a:r>
              <a:rPr lang="en-US" sz="2000" b="1" dirty="0">
                <a:solidFill>
                  <a:schemeClr val="tx1"/>
                </a:solidFill>
                <a:latin typeface="Times New Roman" panose="02020603050405020304" pitchFamily="18" charset="0"/>
                <a:cs typeface="Times New Roman" panose="02020603050405020304" pitchFamily="18" charset="0"/>
              </a:rPr>
              <a:t>Fan-in </a:t>
            </a:r>
            <a:r>
              <a:rPr lang="en-US" sz="2000" dirty="0">
                <a:solidFill>
                  <a:schemeClr val="tx1"/>
                </a:solidFill>
                <a:latin typeface="Times New Roman" panose="02020603050405020304" pitchFamily="18" charset="0"/>
                <a:cs typeface="Times New Roman" panose="02020603050405020304" pitchFamily="18" charset="0"/>
              </a:rPr>
              <a:t>- the number of inputs a gate can handle</a:t>
            </a:r>
          </a:p>
          <a:p>
            <a:r>
              <a:rPr lang="en-US" sz="2000" b="1" dirty="0">
                <a:solidFill>
                  <a:schemeClr val="tx1"/>
                </a:solidFill>
                <a:latin typeface="Times New Roman" panose="02020603050405020304" pitchFamily="18" charset="0"/>
                <a:cs typeface="Times New Roman" panose="02020603050405020304" pitchFamily="18" charset="0"/>
              </a:rPr>
              <a:t>Fan-out</a:t>
            </a:r>
            <a:r>
              <a:rPr lang="en-US" sz="2000" dirty="0">
                <a:solidFill>
                  <a:schemeClr val="tx1"/>
                </a:solidFill>
                <a:latin typeface="Times New Roman" panose="02020603050405020304" pitchFamily="18" charset="0"/>
                <a:cs typeface="Times New Roman" panose="02020603050405020304" pitchFamily="18" charset="0"/>
              </a:rPr>
              <a:t> - the number of standard loads that the output of a gate can drive without impairing its normal operation </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Power dissipation </a:t>
            </a:r>
            <a:r>
              <a:rPr lang="en-US" sz="2000" dirty="0">
                <a:solidFill>
                  <a:schemeClr val="tx1"/>
                </a:solidFill>
                <a:latin typeface="Times New Roman" panose="02020603050405020304" pitchFamily="18" charset="0"/>
                <a:cs typeface="Times New Roman" panose="02020603050405020304" pitchFamily="18" charset="0"/>
              </a:rPr>
              <a:t>- the supplied power required to operate the gate</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Propagation delay </a:t>
            </a:r>
            <a:r>
              <a:rPr lang="en-US" sz="2000" dirty="0">
                <a:solidFill>
                  <a:schemeClr val="tx1"/>
                </a:solidFill>
                <a:latin typeface="Times New Roman" panose="02020603050405020304" pitchFamily="18" charset="0"/>
                <a:cs typeface="Times New Roman" panose="02020603050405020304" pitchFamily="18" charset="0"/>
              </a:rPr>
              <a:t>- the average transition delay time for a signal to propagate from input to output when the binary</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signals change in value.</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Noise margin </a:t>
            </a:r>
            <a:r>
              <a:rPr lang="en-US" sz="2000" dirty="0">
                <a:solidFill>
                  <a:schemeClr val="tx1"/>
                </a:solidFill>
                <a:latin typeface="Times New Roman" panose="02020603050405020304" pitchFamily="18" charset="0"/>
                <a:cs typeface="Times New Roman" panose="02020603050405020304" pitchFamily="18" charset="0"/>
              </a:rPr>
              <a:t>- the maximum noise voltage added to the input signal of a digital circuit that does not cause an undesirable change in the circuit output</a:t>
            </a:r>
          </a:p>
        </p:txBody>
      </p:sp>
      <p:pic>
        <p:nvPicPr>
          <p:cNvPr id="5" name="Picture 4">
            <a:extLst>
              <a:ext uri="{FF2B5EF4-FFF2-40B4-BE49-F238E27FC236}">
                <a16:creationId xmlns:a16="http://schemas.microsoft.com/office/drawing/2014/main" id="{C61F5864-D4A8-443D-A7A4-8F0724275B3E}"/>
              </a:ext>
            </a:extLst>
          </p:cNvPr>
          <p:cNvPicPr>
            <a:picLocks noChangeAspect="1"/>
          </p:cNvPicPr>
          <p:nvPr/>
        </p:nvPicPr>
        <p:blipFill>
          <a:blip r:embed="rId2"/>
          <a:stretch>
            <a:fillRect/>
          </a:stretch>
        </p:blipFill>
        <p:spPr>
          <a:xfrm>
            <a:off x="9836398" y="570283"/>
            <a:ext cx="1858299" cy="921208"/>
          </a:xfrm>
          <a:prstGeom prst="rect">
            <a:avLst/>
          </a:prstGeom>
        </p:spPr>
      </p:pic>
      <p:pic>
        <p:nvPicPr>
          <p:cNvPr id="7" name="Picture 6">
            <a:extLst>
              <a:ext uri="{FF2B5EF4-FFF2-40B4-BE49-F238E27FC236}">
                <a16:creationId xmlns:a16="http://schemas.microsoft.com/office/drawing/2014/main" id="{91D6FE2B-E323-4CF6-8110-5E0A0BE4F046}"/>
              </a:ext>
            </a:extLst>
          </p:cNvPr>
          <p:cNvPicPr>
            <a:picLocks noChangeAspect="1"/>
          </p:cNvPicPr>
          <p:nvPr/>
        </p:nvPicPr>
        <p:blipFill>
          <a:blip r:embed="rId3"/>
          <a:stretch>
            <a:fillRect/>
          </a:stretch>
        </p:blipFill>
        <p:spPr>
          <a:xfrm>
            <a:off x="7094410" y="3939222"/>
            <a:ext cx="4797799" cy="1887891"/>
          </a:xfrm>
          <a:prstGeom prst="rect">
            <a:avLst/>
          </a:prstGeom>
        </p:spPr>
      </p:pic>
    </p:spTree>
    <p:extLst>
      <p:ext uri="{BB962C8B-B14F-4D97-AF65-F5344CB8AC3E}">
        <p14:creationId xmlns:p14="http://schemas.microsoft.com/office/powerpoint/2010/main" val="38788072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4A75-BA59-411B-BB3F-5661197A8F7A}"/>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Positive and Negative Logic</a:t>
            </a:r>
          </a:p>
        </p:txBody>
      </p:sp>
      <p:sp>
        <p:nvSpPr>
          <p:cNvPr id="3" name="Content Placeholder 2">
            <a:extLst>
              <a:ext uri="{FF2B5EF4-FFF2-40B4-BE49-F238E27FC236}">
                <a16:creationId xmlns:a16="http://schemas.microsoft.com/office/drawing/2014/main" id="{55909924-9DF8-4EFB-86F8-1BB785CBF313}"/>
              </a:ext>
            </a:extLst>
          </p:cNvPr>
          <p:cNvSpPr>
            <a:spLocks noGrp="1"/>
          </p:cNvSpPr>
          <p:nvPr>
            <p:ph idx="1"/>
          </p:nvPr>
        </p:nvSpPr>
        <p:spPr>
          <a:xfrm>
            <a:off x="2589212" y="1642281"/>
            <a:ext cx="8915400" cy="5072418"/>
          </a:xfrm>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The binary signal at the inputs and outputs of any gate has one of two values, except during transition. One signal value represents logic-1 and the other logic-0. So there is a possibility of two different assignments of signal level to logic value</a:t>
            </a: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pt-BR" sz="2000" dirty="0">
                <a:solidFill>
                  <a:schemeClr val="tx1"/>
                </a:solidFill>
                <a:latin typeface="Times New Roman" panose="02020603050405020304" pitchFamily="18" charset="0"/>
                <a:cs typeface="Times New Roman" panose="02020603050405020304" pitchFamily="18" charset="0"/>
              </a:rPr>
              <a:t>Positive logic: H = 1; L = 0</a:t>
            </a:r>
          </a:p>
          <a:p>
            <a:pPr>
              <a:buFont typeface="Wingdings" panose="05000000000000000000" pitchFamily="2" charset="2"/>
              <a:buChar char="Ø"/>
            </a:pPr>
            <a:r>
              <a:rPr lang="pt-BR" sz="2000" dirty="0">
                <a:solidFill>
                  <a:schemeClr val="tx1"/>
                </a:solidFill>
                <a:latin typeface="Times New Roman" panose="02020603050405020304" pitchFamily="18" charset="0"/>
                <a:cs typeface="Times New Roman" panose="02020603050405020304" pitchFamily="18" charset="0"/>
              </a:rPr>
              <a:t>Negative Logic: H = 0; L = 1 </a:t>
            </a:r>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1F0F7E8-1469-4A08-AC30-02DE82891279}"/>
              </a:ext>
            </a:extLst>
          </p:cNvPr>
          <p:cNvPicPr>
            <a:picLocks noChangeAspect="1"/>
          </p:cNvPicPr>
          <p:nvPr/>
        </p:nvPicPr>
        <p:blipFill>
          <a:blip r:embed="rId2"/>
          <a:stretch>
            <a:fillRect/>
          </a:stretch>
        </p:blipFill>
        <p:spPr>
          <a:xfrm>
            <a:off x="3213550" y="2923171"/>
            <a:ext cx="8329427" cy="2617820"/>
          </a:xfrm>
          <a:prstGeom prst="rect">
            <a:avLst/>
          </a:prstGeom>
        </p:spPr>
      </p:pic>
    </p:spTree>
    <p:extLst>
      <p:ext uri="{BB962C8B-B14F-4D97-AF65-F5344CB8AC3E}">
        <p14:creationId xmlns:p14="http://schemas.microsoft.com/office/powerpoint/2010/main" val="9653802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68E2D-AAF7-4D7F-8335-FEE730C21E75}"/>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Positive and Negative Logic (contd.)</a:t>
            </a:r>
            <a:endParaRPr lang="en-US" dirty="0"/>
          </a:p>
        </p:txBody>
      </p:sp>
      <p:graphicFrame>
        <p:nvGraphicFramePr>
          <p:cNvPr id="4" name="Table 4">
            <a:extLst>
              <a:ext uri="{FF2B5EF4-FFF2-40B4-BE49-F238E27FC236}">
                <a16:creationId xmlns:a16="http://schemas.microsoft.com/office/drawing/2014/main" id="{410F3CA9-F805-4F50-B602-B8E94B331D46}"/>
              </a:ext>
            </a:extLst>
          </p:cNvPr>
          <p:cNvGraphicFramePr>
            <a:graphicFrameLocks noGrp="1"/>
          </p:cNvGraphicFramePr>
          <p:nvPr>
            <p:ph idx="1"/>
            <p:extLst>
              <p:ext uri="{D42A27DB-BD31-4B8C-83A1-F6EECF244321}">
                <p14:modId xmlns:p14="http://schemas.microsoft.com/office/powerpoint/2010/main" val="2510397211"/>
              </p:ext>
            </p:extLst>
          </p:nvPr>
        </p:nvGraphicFramePr>
        <p:xfrm>
          <a:off x="2589213" y="2133600"/>
          <a:ext cx="2405868" cy="1981200"/>
        </p:xfrm>
        <a:graphic>
          <a:graphicData uri="http://schemas.openxmlformats.org/drawingml/2006/table">
            <a:tbl>
              <a:tblPr firstRow="1" bandRow="1">
                <a:tableStyleId>{D7AC3CCA-C797-4891-BE02-D94E43425B78}</a:tableStyleId>
              </a:tblPr>
              <a:tblGrid>
                <a:gridCol w="801956">
                  <a:extLst>
                    <a:ext uri="{9D8B030D-6E8A-4147-A177-3AD203B41FA5}">
                      <a16:colId xmlns:a16="http://schemas.microsoft.com/office/drawing/2014/main" val="2396594553"/>
                    </a:ext>
                  </a:extLst>
                </a:gridCol>
                <a:gridCol w="801956">
                  <a:extLst>
                    <a:ext uri="{9D8B030D-6E8A-4147-A177-3AD203B41FA5}">
                      <a16:colId xmlns:a16="http://schemas.microsoft.com/office/drawing/2014/main" val="3663189334"/>
                    </a:ext>
                  </a:extLst>
                </a:gridCol>
                <a:gridCol w="801956">
                  <a:extLst>
                    <a:ext uri="{9D8B030D-6E8A-4147-A177-3AD203B41FA5}">
                      <a16:colId xmlns:a16="http://schemas.microsoft.com/office/drawing/2014/main" val="1786828880"/>
                    </a:ext>
                  </a:extLst>
                </a:gridCol>
              </a:tblGrid>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x</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y</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F</a:t>
                      </a:r>
                    </a:p>
                  </a:txBody>
                  <a:tcPr/>
                </a:tc>
                <a:extLst>
                  <a:ext uri="{0D108BD9-81ED-4DB2-BD59-A6C34878D82A}">
                    <a16:rowId xmlns:a16="http://schemas.microsoft.com/office/drawing/2014/main" val="3723011021"/>
                  </a:ext>
                </a:extLst>
              </a:tr>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L</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L</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L</a:t>
                      </a:r>
                    </a:p>
                  </a:txBody>
                  <a:tcPr/>
                </a:tc>
                <a:extLst>
                  <a:ext uri="{0D108BD9-81ED-4DB2-BD59-A6C34878D82A}">
                    <a16:rowId xmlns:a16="http://schemas.microsoft.com/office/drawing/2014/main" val="1672665932"/>
                  </a:ext>
                </a:extLst>
              </a:tr>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L</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H</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L</a:t>
                      </a:r>
                    </a:p>
                  </a:txBody>
                  <a:tcPr/>
                </a:tc>
                <a:extLst>
                  <a:ext uri="{0D108BD9-81ED-4DB2-BD59-A6C34878D82A}">
                    <a16:rowId xmlns:a16="http://schemas.microsoft.com/office/drawing/2014/main" val="3470091079"/>
                  </a:ext>
                </a:extLst>
              </a:tr>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H</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L</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L</a:t>
                      </a:r>
                    </a:p>
                  </a:txBody>
                  <a:tcPr/>
                </a:tc>
                <a:extLst>
                  <a:ext uri="{0D108BD9-81ED-4DB2-BD59-A6C34878D82A}">
                    <a16:rowId xmlns:a16="http://schemas.microsoft.com/office/drawing/2014/main" val="3895200514"/>
                  </a:ext>
                </a:extLst>
              </a:tr>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H</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H</a:t>
                      </a:r>
                    </a:p>
                  </a:txBody>
                  <a:tcPr/>
                </a:tc>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H</a:t>
                      </a:r>
                    </a:p>
                  </a:txBody>
                  <a:tcPr/>
                </a:tc>
                <a:extLst>
                  <a:ext uri="{0D108BD9-81ED-4DB2-BD59-A6C34878D82A}">
                    <a16:rowId xmlns:a16="http://schemas.microsoft.com/office/drawing/2014/main" val="4111629993"/>
                  </a:ext>
                </a:extLst>
              </a:tr>
            </a:tbl>
          </a:graphicData>
        </a:graphic>
      </p:graphicFrame>
      <p:grpSp>
        <p:nvGrpSpPr>
          <p:cNvPr id="13" name="Group 12">
            <a:extLst>
              <a:ext uri="{FF2B5EF4-FFF2-40B4-BE49-F238E27FC236}">
                <a16:creationId xmlns:a16="http://schemas.microsoft.com/office/drawing/2014/main" id="{4C7DE7FC-4D98-46F6-89DE-F17680E811DF}"/>
              </a:ext>
            </a:extLst>
          </p:cNvPr>
          <p:cNvGrpSpPr/>
          <p:nvPr/>
        </p:nvGrpSpPr>
        <p:grpSpPr>
          <a:xfrm>
            <a:off x="5836692" y="2289601"/>
            <a:ext cx="5340136" cy="1542197"/>
            <a:chOff x="6096000" y="2133600"/>
            <a:chExt cx="5340136" cy="1542197"/>
          </a:xfrm>
        </p:grpSpPr>
        <p:sp>
          <p:nvSpPr>
            <p:cNvPr id="5" name="Rectangle 4">
              <a:extLst>
                <a:ext uri="{FF2B5EF4-FFF2-40B4-BE49-F238E27FC236}">
                  <a16:creationId xmlns:a16="http://schemas.microsoft.com/office/drawing/2014/main" id="{6A43BA5B-0161-41E6-9FF5-E0DE7921009B}"/>
                </a:ext>
              </a:extLst>
            </p:cNvPr>
            <p:cNvSpPr/>
            <p:nvPr/>
          </p:nvSpPr>
          <p:spPr>
            <a:xfrm>
              <a:off x="7929349" y="2133600"/>
              <a:ext cx="1673438" cy="1469409"/>
            </a:xfrm>
            <a:prstGeom prst="rect">
              <a:avLst/>
            </a:prstGeom>
            <a:noFill/>
            <a:ln w="3810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b="1" dirty="0"/>
                <a:t>Digital Gate</a:t>
              </a:r>
            </a:p>
          </p:txBody>
        </p:sp>
        <p:cxnSp>
          <p:nvCxnSpPr>
            <p:cNvPr id="7" name="Straight Connector 6">
              <a:extLst>
                <a:ext uri="{FF2B5EF4-FFF2-40B4-BE49-F238E27FC236}">
                  <a16:creationId xmlns:a16="http://schemas.microsoft.com/office/drawing/2014/main" id="{7A3844FE-6071-44D3-AA10-5F30EDE04F39}"/>
                </a:ext>
              </a:extLst>
            </p:cNvPr>
            <p:cNvCxnSpPr/>
            <p:nvPr/>
          </p:nvCxnSpPr>
          <p:spPr>
            <a:xfrm>
              <a:off x="6096000" y="2593075"/>
              <a:ext cx="183334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9DA4235D-897D-4F44-B4EF-516214DC9CB4}"/>
                </a:ext>
              </a:extLst>
            </p:cNvPr>
            <p:cNvCxnSpPr/>
            <p:nvPr/>
          </p:nvCxnSpPr>
          <p:spPr>
            <a:xfrm>
              <a:off x="6096000" y="3182203"/>
              <a:ext cx="1833349" cy="0"/>
            </a:xfrm>
            <a:prstGeom prst="line">
              <a:avLst/>
            </a:prstGeom>
            <a:ln w="38100"/>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CBCF0C88-97F1-43D9-9DBF-2C39B01E0F8B}"/>
                </a:ext>
              </a:extLst>
            </p:cNvPr>
            <p:cNvCxnSpPr/>
            <p:nvPr/>
          </p:nvCxnSpPr>
          <p:spPr>
            <a:xfrm>
              <a:off x="9602787" y="2854657"/>
              <a:ext cx="1833349" cy="0"/>
            </a:xfrm>
            <a:prstGeom prst="line">
              <a:avLst/>
            </a:prstGeom>
            <a:ln w="38100"/>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CD361DDD-651A-40B7-A22F-6D66F23BE36D}"/>
                </a:ext>
              </a:extLst>
            </p:cNvPr>
            <p:cNvSpPr txBox="1"/>
            <p:nvPr/>
          </p:nvSpPr>
          <p:spPr>
            <a:xfrm>
              <a:off x="6277970" y="2172270"/>
              <a:ext cx="550460" cy="369332"/>
            </a:xfrm>
            <a:prstGeom prst="rect">
              <a:avLst/>
            </a:prstGeom>
            <a:noFill/>
          </p:spPr>
          <p:txBody>
            <a:bodyPr wrap="square" rtlCol="0">
              <a:spAutoFit/>
            </a:bodyPr>
            <a:lstStyle/>
            <a:p>
              <a:r>
                <a:rPr lang="en-US" b="1" dirty="0"/>
                <a:t>x</a:t>
              </a:r>
            </a:p>
          </p:txBody>
        </p:sp>
        <p:sp>
          <p:nvSpPr>
            <p:cNvPr id="11" name="TextBox 10">
              <a:extLst>
                <a:ext uri="{FF2B5EF4-FFF2-40B4-BE49-F238E27FC236}">
                  <a16:creationId xmlns:a16="http://schemas.microsoft.com/office/drawing/2014/main" id="{DB65B68E-B51C-46E7-BFAB-2E2D03466E36}"/>
                </a:ext>
              </a:extLst>
            </p:cNvPr>
            <p:cNvSpPr txBox="1"/>
            <p:nvPr/>
          </p:nvSpPr>
          <p:spPr>
            <a:xfrm>
              <a:off x="6453116" y="3306465"/>
              <a:ext cx="550460" cy="369332"/>
            </a:xfrm>
            <a:prstGeom prst="rect">
              <a:avLst/>
            </a:prstGeom>
            <a:noFill/>
          </p:spPr>
          <p:txBody>
            <a:bodyPr wrap="square" rtlCol="0">
              <a:spAutoFit/>
            </a:bodyPr>
            <a:lstStyle/>
            <a:p>
              <a:r>
                <a:rPr lang="en-US" b="1" dirty="0"/>
                <a:t>y</a:t>
              </a:r>
            </a:p>
          </p:txBody>
        </p:sp>
        <p:sp>
          <p:nvSpPr>
            <p:cNvPr id="12" name="TextBox 11">
              <a:extLst>
                <a:ext uri="{FF2B5EF4-FFF2-40B4-BE49-F238E27FC236}">
                  <a16:creationId xmlns:a16="http://schemas.microsoft.com/office/drawing/2014/main" id="{29049ECC-B936-4088-B44C-BAD9D9FBDB51}"/>
                </a:ext>
              </a:extLst>
            </p:cNvPr>
            <p:cNvSpPr txBox="1"/>
            <p:nvPr/>
          </p:nvSpPr>
          <p:spPr>
            <a:xfrm>
              <a:off x="10428476" y="2400998"/>
              <a:ext cx="550460" cy="369332"/>
            </a:xfrm>
            <a:prstGeom prst="rect">
              <a:avLst/>
            </a:prstGeom>
            <a:noFill/>
          </p:spPr>
          <p:txBody>
            <a:bodyPr wrap="square" rtlCol="0">
              <a:spAutoFit/>
            </a:bodyPr>
            <a:lstStyle/>
            <a:p>
              <a:r>
                <a:rPr lang="en-US" b="1" dirty="0"/>
                <a:t>F</a:t>
              </a:r>
            </a:p>
          </p:txBody>
        </p:sp>
      </p:grpSp>
    </p:spTree>
    <p:extLst>
      <p:ext uri="{BB962C8B-B14F-4D97-AF65-F5344CB8AC3E}">
        <p14:creationId xmlns:p14="http://schemas.microsoft.com/office/powerpoint/2010/main" val="2152189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E1D4B-1CFD-41E5-9A44-54F76B9142AE}"/>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Laws of Boolean Algebra </a:t>
            </a:r>
            <a:endParaRPr lang="en-US" dirty="0"/>
          </a:p>
        </p:txBody>
      </p:sp>
      <p:sp>
        <p:nvSpPr>
          <p:cNvPr id="3" name="Content Placeholder 2">
            <a:extLst>
              <a:ext uri="{FF2B5EF4-FFF2-40B4-BE49-F238E27FC236}">
                <a16:creationId xmlns:a16="http://schemas.microsoft.com/office/drawing/2014/main" id="{E4F5C1FB-727B-4192-B86B-17F2EE5B1D64}"/>
              </a:ext>
            </a:extLst>
          </p:cNvPr>
          <p:cNvSpPr>
            <a:spLocks noGrp="1"/>
          </p:cNvSpPr>
          <p:nvPr>
            <p:ph idx="1"/>
          </p:nvPr>
        </p:nvSpPr>
        <p:spPr>
          <a:xfrm>
            <a:off x="2589212" y="2133600"/>
            <a:ext cx="8915400" cy="4403678"/>
          </a:xfrm>
        </p:spPr>
        <p:txBody>
          <a:bodyPr>
            <a:normAutofit/>
          </a:bodyPr>
          <a:lstStyle/>
          <a:p>
            <a:r>
              <a:rPr lang="en-US" sz="2000" b="1" i="0" dirty="0">
                <a:solidFill>
                  <a:schemeClr val="tx1"/>
                </a:solidFill>
                <a:effectLst/>
                <a:latin typeface="Times New Roman" panose="02020603050405020304" pitchFamily="18" charset="0"/>
                <a:cs typeface="Times New Roman" panose="02020603050405020304" pitchFamily="18" charset="0"/>
              </a:rPr>
              <a:t>Idempotent Law</a:t>
            </a:r>
          </a:p>
          <a:p>
            <a:pPr marL="804863">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A • A = A</a:t>
            </a:r>
          </a:p>
          <a:p>
            <a:pPr marL="804863">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A + A = A</a:t>
            </a:r>
          </a:p>
          <a:p>
            <a:r>
              <a:rPr lang="en-US" sz="2000" b="1" i="0" dirty="0">
                <a:solidFill>
                  <a:schemeClr val="tx1"/>
                </a:solidFill>
                <a:effectLst/>
                <a:latin typeface="Times New Roman" panose="02020603050405020304" pitchFamily="18" charset="0"/>
                <a:cs typeface="Times New Roman" panose="02020603050405020304" pitchFamily="18" charset="0"/>
              </a:rPr>
              <a:t>Identity Law</a:t>
            </a:r>
          </a:p>
          <a:p>
            <a:pPr marL="804863">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A + 1 = 1</a:t>
            </a:r>
          </a:p>
          <a:p>
            <a:pPr marL="804863">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A • 0 = 0</a:t>
            </a:r>
          </a:p>
          <a:p>
            <a:r>
              <a:rPr lang="en-US" sz="2000" b="1" i="0" dirty="0">
                <a:solidFill>
                  <a:schemeClr val="tx1"/>
                </a:solidFill>
                <a:effectLst/>
                <a:latin typeface="Times New Roman" panose="02020603050405020304" pitchFamily="18" charset="0"/>
                <a:cs typeface="Times New Roman" panose="02020603050405020304" pitchFamily="18" charset="0"/>
              </a:rPr>
              <a:t>Absorption Law</a:t>
            </a:r>
          </a:p>
          <a:p>
            <a:pPr marL="804863">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X • (X + Y) = X</a:t>
            </a:r>
            <a:endParaRPr lang="en-US" sz="2000" dirty="0">
              <a:solidFill>
                <a:schemeClr val="tx1"/>
              </a:solidFill>
              <a:latin typeface="Times New Roman" panose="02020603050405020304" pitchFamily="18" charset="0"/>
              <a:cs typeface="Times New Roman" panose="02020603050405020304" pitchFamily="18" charset="0"/>
            </a:endParaRPr>
          </a:p>
          <a:p>
            <a:pPr marL="804863">
              <a:buFont typeface="Arial" panose="020B0604020202020204" pitchFamily="34" charset="0"/>
              <a:buChar char="•"/>
            </a:pPr>
            <a:r>
              <a:rPr lang="en-US" sz="2000" b="0" i="0" dirty="0">
                <a:solidFill>
                  <a:schemeClr val="tx1"/>
                </a:solidFill>
                <a:effectLst/>
                <a:latin typeface="Times New Roman" panose="02020603050405020304" pitchFamily="18" charset="0"/>
                <a:cs typeface="Times New Roman" panose="02020603050405020304" pitchFamily="18" charset="0"/>
              </a:rPr>
              <a:t>X + X • Y = X</a:t>
            </a:r>
          </a:p>
          <a:p>
            <a:endParaRPr lang="en-US" sz="2000" b="0" i="0" dirty="0">
              <a:solidFill>
                <a:schemeClr val="tx1"/>
              </a:solidFill>
              <a:effectLst/>
              <a:latin typeface="Times New Roman" panose="02020603050405020304" pitchFamily="18" charset="0"/>
              <a:cs typeface="Times New Roman" panose="02020603050405020304" pitchFamily="18" charset="0"/>
            </a:endParaRPr>
          </a:p>
          <a:p>
            <a:endParaRPr lang="en-US" sz="2000" b="0" i="0" dirty="0">
              <a:solidFill>
                <a:schemeClr val="tx1"/>
              </a:solidFill>
              <a:effectLst/>
              <a:latin typeface="Times New Roman" panose="02020603050405020304" pitchFamily="18" charset="0"/>
              <a:cs typeface="Times New Roman" panose="02020603050405020304" pitchFamily="18" charset="0"/>
            </a:endParaRPr>
          </a:p>
          <a:p>
            <a:endParaRPr lang="en-US" sz="2000" b="0" i="0" dirty="0">
              <a:solidFill>
                <a:schemeClr val="tx1"/>
              </a:solidFill>
              <a:effectLst/>
              <a:latin typeface="Times New Roman" panose="02020603050405020304" pitchFamily="18" charset="0"/>
              <a:cs typeface="Times New Roman" panose="02020603050405020304" pitchFamily="18" charset="0"/>
            </a:endParaRPr>
          </a:p>
          <a:p>
            <a:endParaRPr lang="en-US" sz="2000" b="0" i="0" dirty="0">
              <a:solidFill>
                <a:schemeClr val="tx1"/>
              </a:solidFill>
              <a:effectLst/>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741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DF5E-BD63-4213-971C-0FF5876D52B5}"/>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Duality Principle</a:t>
            </a:r>
          </a:p>
        </p:txBody>
      </p:sp>
      <p:sp>
        <p:nvSpPr>
          <p:cNvPr id="11" name="Content Placeholder 10">
            <a:extLst>
              <a:ext uri="{FF2B5EF4-FFF2-40B4-BE49-F238E27FC236}">
                <a16:creationId xmlns:a16="http://schemas.microsoft.com/office/drawing/2014/main" id="{DBD92039-F747-4703-A980-D8F057B333F3}"/>
              </a:ext>
            </a:extLst>
          </p:cNvPr>
          <p:cNvSpPr>
            <a:spLocks noGrp="1"/>
          </p:cNvSpPr>
          <p:nvPr>
            <p:ph idx="1"/>
          </p:nvPr>
        </p:nvSpPr>
        <p:spPr>
          <a:xfrm>
            <a:off x="2589212" y="1378424"/>
            <a:ext cx="8915400" cy="4532798"/>
          </a:xfrm>
        </p:spPr>
        <p:txBody>
          <a:bodyPr>
            <a:normAutofit/>
          </a:bodyPr>
          <a:lstStyle/>
          <a:p>
            <a:r>
              <a:rPr lang="en-US" sz="2000" b="0" i="0" dirty="0">
                <a:solidFill>
                  <a:schemeClr val="tx1"/>
                </a:solidFill>
                <a:effectLst/>
                <a:latin typeface="Times New Roman" panose="02020603050405020304" pitchFamily="18" charset="0"/>
                <a:cs typeface="Times New Roman" panose="02020603050405020304" pitchFamily="18" charset="0"/>
              </a:rPr>
              <a:t>According to the duality principle</a:t>
            </a:r>
          </a:p>
          <a:p>
            <a:pPr marL="914400">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AND can be converted to OR =&gt; (.) sign with (+)</a:t>
            </a:r>
            <a:endParaRPr lang="en-US" sz="2000" dirty="0">
              <a:solidFill>
                <a:schemeClr val="tx1"/>
              </a:solidFill>
              <a:latin typeface="Times New Roman" panose="02020603050405020304" pitchFamily="18" charset="0"/>
              <a:cs typeface="Times New Roman" panose="02020603050405020304" pitchFamily="18" charset="0"/>
            </a:endParaRPr>
          </a:p>
          <a:p>
            <a:pPr marL="914400">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OR can be converted into AND =&gt; (+) sign with (.)</a:t>
            </a:r>
          </a:p>
          <a:p>
            <a:pPr marL="914400">
              <a:buFont typeface="Wingdings" panose="05000000000000000000" pitchFamily="2" charset="2"/>
              <a:buChar char="Ø"/>
            </a:pPr>
            <a:r>
              <a:rPr lang="en-US" sz="2000" b="0" i="0" dirty="0">
                <a:solidFill>
                  <a:schemeClr val="tx1"/>
                </a:solidFill>
                <a:effectLst/>
                <a:latin typeface="Times New Roman" panose="02020603050405020304" pitchFamily="18" charset="0"/>
                <a:cs typeface="Times New Roman" panose="02020603050405020304" pitchFamily="18" charset="0"/>
              </a:rPr>
              <a:t>We can also interchange '0 with 1’ and '1 with 0’</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0" i="0" dirty="0">
                <a:solidFill>
                  <a:schemeClr val="tx1"/>
                </a:solidFill>
                <a:effectLst/>
                <a:latin typeface="Times New Roman" panose="02020603050405020304" pitchFamily="18" charset="0"/>
                <a:cs typeface="Times New Roman" panose="02020603050405020304" pitchFamily="18" charset="0"/>
              </a:rPr>
              <a:t>The Duality principle states that </a:t>
            </a:r>
            <a:r>
              <a:rPr lang="en-US" sz="2000" b="1" i="0" dirty="0">
                <a:solidFill>
                  <a:schemeClr val="tx1"/>
                </a:solidFill>
                <a:effectLst/>
                <a:latin typeface="Times New Roman" panose="02020603050405020304" pitchFamily="18" charset="0"/>
                <a:cs typeface="Times New Roman" panose="02020603050405020304" pitchFamily="18" charset="0"/>
              </a:rPr>
              <a:t>when both sides are replaced by their duals the Boolean identity remains valid</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Every algebraic expression deducible from the postulates of Boolean algebra remains valid if the operators and identity elements are interchanged</a:t>
            </a:r>
          </a:p>
        </p:txBody>
      </p:sp>
    </p:spTree>
    <p:extLst>
      <p:ext uri="{BB962C8B-B14F-4D97-AF65-F5344CB8AC3E}">
        <p14:creationId xmlns:p14="http://schemas.microsoft.com/office/powerpoint/2010/main" val="936730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DF5E-BD63-4213-971C-0FF5876D52B5}"/>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Duality Principle</a:t>
            </a:r>
          </a:p>
        </p:txBody>
      </p:sp>
      <p:pic>
        <p:nvPicPr>
          <p:cNvPr id="9" name="Content Placeholder 8">
            <a:extLst>
              <a:ext uri="{FF2B5EF4-FFF2-40B4-BE49-F238E27FC236}">
                <a16:creationId xmlns:a16="http://schemas.microsoft.com/office/drawing/2014/main" id="{589B290B-08E1-4B97-8DB9-5074918F41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2834" y="1515875"/>
            <a:ext cx="9361778" cy="4598322"/>
          </a:xfrm>
        </p:spPr>
      </p:pic>
    </p:spTree>
    <p:extLst>
      <p:ext uri="{BB962C8B-B14F-4D97-AF65-F5344CB8AC3E}">
        <p14:creationId xmlns:p14="http://schemas.microsoft.com/office/powerpoint/2010/main" val="4068801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D0395-66D4-493D-A66E-E7B0AA71E952}"/>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De-Morgan’s Theorem </a:t>
            </a:r>
          </a:p>
        </p:txBody>
      </p:sp>
      <p:sp>
        <p:nvSpPr>
          <p:cNvPr id="3" name="Content Placeholder 2">
            <a:extLst>
              <a:ext uri="{FF2B5EF4-FFF2-40B4-BE49-F238E27FC236}">
                <a16:creationId xmlns:a16="http://schemas.microsoft.com/office/drawing/2014/main" id="{5EF8889C-A254-4522-82AE-AE0DC1CD05B5}"/>
              </a:ext>
            </a:extLst>
          </p:cNvPr>
          <p:cNvSpPr>
            <a:spLocks noGrp="1"/>
          </p:cNvSpPr>
          <p:nvPr>
            <p:ph idx="1"/>
          </p:nvPr>
        </p:nvSpPr>
        <p:spPr>
          <a:xfrm>
            <a:off x="2589212" y="1540189"/>
            <a:ext cx="8915400" cy="3777622"/>
          </a:xfrm>
        </p:spPr>
        <p:txBody>
          <a:bodyPr/>
          <a:lstStyle/>
          <a:p>
            <a:r>
              <a:rPr lang="en-US" sz="2000" dirty="0">
                <a:solidFill>
                  <a:schemeClr val="tx1"/>
                </a:solidFill>
                <a:latin typeface="Times New Roman" panose="02020603050405020304" pitchFamily="18" charset="0"/>
                <a:cs typeface="Times New Roman" panose="02020603050405020304" pitchFamily="18" charset="0"/>
              </a:rPr>
              <a:t>De Morgan’s theorem is used to convert OR type of expression into AND type and vice-versa. It is further divided into two different types;</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b="1" dirty="0">
                <a:solidFill>
                  <a:schemeClr val="tx1"/>
                </a:solidFill>
                <a:latin typeface="Times New Roman" panose="02020603050405020304" pitchFamily="18" charset="0"/>
                <a:cs typeface="Times New Roman" panose="02020603050405020304" pitchFamily="18" charset="0"/>
              </a:rPr>
              <a:t>1st law</a:t>
            </a:r>
            <a:r>
              <a:rPr lang="en-US" sz="2000"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It state that the total complement of sum is equal to the product of individual complement. i.e. (A+B)’=A’ ٠B’</a:t>
            </a:r>
          </a:p>
          <a:p>
            <a:endParaRPr lang="en-US" dirty="0"/>
          </a:p>
        </p:txBody>
      </p:sp>
      <p:pic>
        <p:nvPicPr>
          <p:cNvPr id="5" name="Picture 4">
            <a:extLst>
              <a:ext uri="{FF2B5EF4-FFF2-40B4-BE49-F238E27FC236}">
                <a16:creationId xmlns:a16="http://schemas.microsoft.com/office/drawing/2014/main" id="{5D8DAFC7-6CCC-48C5-A036-1F9A7FFB3B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216" y="3953070"/>
            <a:ext cx="5071671" cy="2729481"/>
          </a:xfrm>
          <a:prstGeom prst="rect">
            <a:avLst/>
          </a:prstGeom>
        </p:spPr>
      </p:pic>
    </p:spTree>
    <p:extLst>
      <p:ext uri="{BB962C8B-B14F-4D97-AF65-F5344CB8AC3E}">
        <p14:creationId xmlns:p14="http://schemas.microsoft.com/office/powerpoint/2010/main" val="209390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D0395-66D4-493D-A66E-E7B0AA71E952}"/>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De-Morgan’s Theorem </a:t>
            </a:r>
          </a:p>
        </p:txBody>
      </p:sp>
      <p:sp>
        <p:nvSpPr>
          <p:cNvPr id="3" name="Content Placeholder 2">
            <a:extLst>
              <a:ext uri="{FF2B5EF4-FFF2-40B4-BE49-F238E27FC236}">
                <a16:creationId xmlns:a16="http://schemas.microsoft.com/office/drawing/2014/main" id="{5EF8889C-A254-4522-82AE-AE0DC1CD05B5}"/>
              </a:ext>
            </a:extLst>
          </p:cNvPr>
          <p:cNvSpPr>
            <a:spLocks noGrp="1"/>
          </p:cNvSpPr>
          <p:nvPr>
            <p:ph idx="1"/>
          </p:nvPr>
        </p:nvSpPr>
        <p:spPr>
          <a:xfrm>
            <a:off x="2589212" y="1540189"/>
            <a:ext cx="8915400" cy="3777622"/>
          </a:xfrm>
        </p:spPr>
        <p:txBody>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2nd law</a:t>
            </a:r>
            <a:r>
              <a:rPr lang="en-US" sz="2000" dirty="0">
                <a:solidFill>
                  <a:schemeClr val="tx1"/>
                </a:solidFill>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It state that the total complement of the product is equal to the sum of individual complement. i.e. (A٠B)’ =A’+B’</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1A6023C-B484-4003-8682-54ADBFC8B4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005" y="3181880"/>
            <a:ext cx="5042269" cy="2729648"/>
          </a:xfrm>
          <a:prstGeom prst="rect">
            <a:avLst/>
          </a:prstGeom>
        </p:spPr>
      </p:pic>
    </p:spTree>
    <p:extLst>
      <p:ext uri="{BB962C8B-B14F-4D97-AF65-F5344CB8AC3E}">
        <p14:creationId xmlns:p14="http://schemas.microsoft.com/office/powerpoint/2010/main" val="375191151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849</TotalTime>
  <Words>2377</Words>
  <Application>Microsoft Office PowerPoint</Application>
  <PresentationFormat>Widescreen</PresentationFormat>
  <Paragraphs>274</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Arial</vt:lpstr>
      <vt:lpstr>Century Gothic</vt:lpstr>
      <vt:lpstr>Times New Roman</vt:lpstr>
      <vt:lpstr>Wingdings</vt:lpstr>
      <vt:lpstr>Wingdings 3</vt:lpstr>
      <vt:lpstr>Wisp</vt:lpstr>
      <vt:lpstr>Unit 2 – Boolean Algebra       and Logic Gates</vt:lpstr>
      <vt:lpstr>Boolean Algebra</vt:lpstr>
      <vt:lpstr>Properties of Boolean Algebra </vt:lpstr>
      <vt:lpstr>Properties of Boolean Algebra </vt:lpstr>
      <vt:lpstr>Laws of Boolean Algebra </vt:lpstr>
      <vt:lpstr>Duality Principle</vt:lpstr>
      <vt:lpstr>Duality Principle</vt:lpstr>
      <vt:lpstr>De-Morgan’s Theorem </vt:lpstr>
      <vt:lpstr>De-Morgan’s Theorem </vt:lpstr>
      <vt:lpstr>Boolean Function</vt:lpstr>
      <vt:lpstr>Boolean Function (contd.)</vt:lpstr>
      <vt:lpstr>Algebraic Manipulation </vt:lpstr>
      <vt:lpstr>Algebraic Manipulation (contd.)</vt:lpstr>
      <vt:lpstr>Algebraic Manipulation (contd.)</vt:lpstr>
      <vt:lpstr>Complement of a function</vt:lpstr>
      <vt:lpstr>Logic Gates</vt:lpstr>
      <vt:lpstr>Basic Gates </vt:lpstr>
      <vt:lpstr>Basic Gates  (contd.)</vt:lpstr>
      <vt:lpstr>Basic Gates  (contd.)</vt:lpstr>
      <vt:lpstr>Universal Gates</vt:lpstr>
      <vt:lpstr>Universal Gates (contd.)</vt:lpstr>
      <vt:lpstr>Derived/Extended Gates</vt:lpstr>
      <vt:lpstr>Derived/Extended Gates (contd.)</vt:lpstr>
      <vt:lpstr>Buffer Gate</vt:lpstr>
      <vt:lpstr>Universal Gates Realization</vt:lpstr>
      <vt:lpstr>NAND as Universal Gate</vt:lpstr>
      <vt:lpstr>Universal Gates Realization</vt:lpstr>
      <vt:lpstr>NOR as Universal Gate</vt:lpstr>
      <vt:lpstr>Implementation of Boolean Functions with Gates</vt:lpstr>
      <vt:lpstr>Implementation (contd.) </vt:lpstr>
      <vt:lpstr>Integrated Circuit (IC)</vt:lpstr>
      <vt:lpstr>IC (contd.)</vt:lpstr>
      <vt:lpstr>IC (contd.)</vt:lpstr>
      <vt:lpstr>IC (contd.)</vt:lpstr>
      <vt:lpstr>IC (contd.)</vt:lpstr>
      <vt:lpstr>Scale of Integration</vt:lpstr>
      <vt:lpstr>DIP (Dual in-line packages) </vt:lpstr>
      <vt:lpstr>DIP (contd.)</vt:lpstr>
      <vt:lpstr>Single In-line Memory Module (SIMM)</vt:lpstr>
      <vt:lpstr>SIMM (contd.)</vt:lpstr>
      <vt:lpstr>IC Digital Logic Families</vt:lpstr>
      <vt:lpstr>IC Digital Logic Families (contd.)</vt:lpstr>
      <vt:lpstr>IC Digital Logic Families (contd.)</vt:lpstr>
      <vt:lpstr>IC Digital Logic Families (contd.)</vt:lpstr>
      <vt:lpstr>Special Characteristics of IC</vt:lpstr>
      <vt:lpstr>Positive and Negative Logic</vt:lpstr>
      <vt:lpstr>Positive and Negative Logic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 – Boolean Algebra       and Logic Gates</dc:title>
  <dc:creator>Rishav Acharya</dc:creator>
  <cp:lastModifiedBy>Rishav Acharya</cp:lastModifiedBy>
  <cp:revision>80</cp:revision>
  <dcterms:created xsi:type="dcterms:W3CDTF">2023-02-08T13:29:18Z</dcterms:created>
  <dcterms:modified xsi:type="dcterms:W3CDTF">2023-02-12T14:07:59Z</dcterms:modified>
</cp:coreProperties>
</file>