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B53-165B-4339-ADB7-1F5E7BE6AC5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9E1892E-56BB-4D74-82A4-969E64EA9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01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B53-165B-4339-ADB7-1F5E7BE6AC5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E1892E-56BB-4D74-82A4-969E64EA9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6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B53-165B-4339-ADB7-1F5E7BE6AC5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E1892E-56BB-4D74-82A4-969E64EA935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0590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B53-165B-4339-ADB7-1F5E7BE6AC5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E1892E-56BB-4D74-82A4-969E64EA9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35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B53-165B-4339-ADB7-1F5E7BE6AC5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E1892E-56BB-4D74-82A4-969E64EA935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2069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B53-165B-4339-ADB7-1F5E7BE6AC5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E1892E-56BB-4D74-82A4-969E64EA9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26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B53-165B-4339-ADB7-1F5E7BE6AC5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892E-56BB-4D74-82A4-969E64EA9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1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B53-165B-4339-ADB7-1F5E7BE6AC5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892E-56BB-4D74-82A4-969E64EA9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1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B53-165B-4339-ADB7-1F5E7BE6AC5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892E-56BB-4D74-82A4-969E64EA9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1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B53-165B-4339-ADB7-1F5E7BE6AC5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9E1892E-56BB-4D74-82A4-969E64EA9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9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B53-165B-4339-ADB7-1F5E7BE6AC5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E1892E-56BB-4D74-82A4-969E64EA9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01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B53-165B-4339-ADB7-1F5E7BE6AC5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9E1892E-56BB-4D74-82A4-969E64EA9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B53-165B-4339-ADB7-1F5E7BE6AC5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892E-56BB-4D74-82A4-969E64EA9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8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B53-165B-4339-ADB7-1F5E7BE6AC5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892E-56BB-4D74-82A4-969E64EA9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B53-165B-4339-ADB7-1F5E7BE6AC5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1892E-56BB-4D74-82A4-969E64EA9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6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AB53-165B-4339-ADB7-1F5E7BE6AC5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9E1892E-56BB-4D74-82A4-969E64EA9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3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3AB53-165B-4339-ADB7-1F5E7BE6AC5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9E1892E-56BB-4D74-82A4-969E64EA9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64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9C90-48D6-4C83-AEC0-C927BFE86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5566" y="3701955"/>
            <a:ext cx="8915399" cy="2262781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3 – Simplification of Boolean Function</a:t>
            </a:r>
          </a:p>
        </p:txBody>
      </p:sp>
    </p:spTree>
    <p:extLst>
      <p:ext uri="{BB962C8B-B14F-4D97-AF65-F5344CB8AC3E}">
        <p14:creationId xmlns:p14="http://schemas.microsoft.com/office/powerpoint/2010/main" val="1233622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ADC6-4B35-4387-8036-2D7B7903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128089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D51D-D27D-4E27-9A1D-BD3C86C5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997374"/>
            <a:ext cx="8915400" cy="377762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 the Boolean function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=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x’z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a product of max-terms</a:t>
            </a:r>
          </a:p>
          <a:p>
            <a:pPr marL="0" indent="0">
              <a:buNone/>
            </a:pP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First, convert the function into OR terms by using the distributive law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0667C-93FF-4030-B0FA-018763F3B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771" y="2105878"/>
            <a:ext cx="9203993" cy="460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806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1E45-FF54-4FAB-9972-03864DFB4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– Both SOP and 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E507-67A3-464E-9F40-05BDDE78F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ab+ac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a+b’c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1"/>
                </a:solidFill>
                <a:latin typeface="Matura MT Script Capitals" panose="03020802060602070202" pitchFamily="66" charset="0"/>
              </a:rPr>
              <a:t>∑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(0,1,5)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1"/>
                </a:solidFill>
                <a:latin typeface="Matura MT Script Capitals" panose="03020802060602070202" pitchFamily="66" charset="0"/>
                <a:cs typeface="Times New Roman" panose="02020603050405020304" pitchFamily="18" charset="0"/>
              </a:rPr>
              <a:t>∏ 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(2,5,7,8)</a:t>
            </a:r>
          </a:p>
        </p:txBody>
      </p:sp>
    </p:spTree>
    <p:extLst>
      <p:ext uri="{BB962C8B-B14F-4D97-AF65-F5344CB8AC3E}">
        <p14:creationId xmlns:p14="http://schemas.microsoft.com/office/powerpoint/2010/main" val="3625290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BC4A-7C0F-46B8-A92B-FE8CFD9D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Conversion between Canonical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C3B77-483C-4840-90DC-B84B0BCB2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max-term with subscript j is a complement of the min-term with the same subscript j and vice versa</a:t>
            </a:r>
          </a:p>
          <a:p>
            <a:pPr marL="0" indent="0" algn="ctr">
              <a:buNone/>
            </a:pP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600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36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600" b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36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6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Consider the function 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F(A, B, C) = </a:t>
            </a:r>
            <a:r>
              <a:rPr lang="en-US" sz="2000" dirty="0">
                <a:solidFill>
                  <a:schemeClr val="tx1"/>
                </a:solidFill>
                <a:latin typeface="Matura MT Script Capitals" panose="03020802060602070202" pitchFamily="66" charset="0"/>
                <a:cs typeface="Times New Roman" panose="02020603050405020304" pitchFamily="18" charset="0"/>
              </a:rPr>
              <a:t>∑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(1, 4, 5, 6, 7) </a:t>
            </a:r>
          </a:p>
        </p:txBody>
      </p:sp>
    </p:spTree>
    <p:extLst>
      <p:ext uri="{BB962C8B-B14F-4D97-AF65-F5344CB8AC3E}">
        <p14:creationId xmlns:p14="http://schemas.microsoft.com/office/powerpoint/2010/main" val="193193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B41C-2926-4F4C-93C0-02674444E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 </a:t>
            </a:r>
            <a:r>
              <a:rPr lang="en-US" sz="3600" b="1" dirty="0"/>
              <a:t>F(A, B, C) = </a:t>
            </a:r>
            <a:r>
              <a:rPr lang="en-US" sz="3600" b="1" dirty="0">
                <a:latin typeface="Matura MT Script Capitals" panose="03020802060602070202" pitchFamily="66" charset="0"/>
              </a:rPr>
              <a:t>∑</a:t>
            </a:r>
            <a:r>
              <a:rPr lang="en-US" sz="3600" b="1" dirty="0"/>
              <a:t>(1, 4, 5, 6, 7)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F7940-7309-4232-9F14-C3F5511F8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Taking the complement of 𝐹 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𝐹 ′(𝐴, 𝐵, 𝐶) = ∑(0, 2, 3) = 𝑚0 + 𝑚2 + 𝑚3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Taking the complement of 𝐹 ′ by DeMorgan’s theorem, we obtain F in a different form: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𝐹 = (𝑚0 + 𝑚2 + 𝑚3 )′ = 𝑚0 ′ ∙ 𝑚2 ′ ∙ 𝑚3 ′ = 𝑀0𝑀2𝑀3 = ∏(0, 2, 3)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Similarly, 𝐹(𝑥, 𝑦, 𝑧) = ∑(1, 3, 6,7)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⟷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𝐹(𝑥, 𝑦, 𝑧) = ∏(0, 2, 4,5)</a:t>
            </a:r>
          </a:p>
        </p:txBody>
      </p:sp>
    </p:spTree>
    <p:extLst>
      <p:ext uri="{BB962C8B-B14F-4D97-AF65-F5344CB8AC3E}">
        <p14:creationId xmlns:p14="http://schemas.microsoft.com/office/powerpoint/2010/main" val="389758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9806-7E9A-40D8-BB89-01BBBE97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Karnaugh Map (K-Map)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7261-265C-4339-9DAD-4D14B8D77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Technique used for simplifying the Boolean expressions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graphical representation of simplification of the Boolean expressions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Boolean expression with “n” numbers of variables, then number of cells required in K-Map = 2</a:t>
            </a:r>
            <a:r>
              <a:rPr lang="en-US" sz="20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cells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Karnaugh map can produce Sum of product (SOP) or product of Sum(POS) expression</a:t>
            </a:r>
          </a:p>
        </p:txBody>
      </p:sp>
    </p:spTree>
    <p:extLst>
      <p:ext uri="{BB962C8B-B14F-4D97-AF65-F5344CB8AC3E}">
        <p14:creationId xmlns:p14="http://schemas.microsoft.com/office/powerpoint/2010/main" val="1440113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DA77-9501-44CA-BABB-60D4F23A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of minimization in K-Map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D3C4-A9F2-4DEC-B63D-B0E834D7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grouping, you can make groups of 2n number where n=0, 1, 2, 3… 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either make groups of 1’s or 0’s but not both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Grouping of 1’s lead to Sum of Product form and Grouping of 0’s lead to Product of Sum form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grouping, the groups of 1’s should not contain any 0 and the group of 0’s should not contain any 1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output for 0’s grouping should be complemented as 𝐹′.</a:t>
            </a:r>
          </a:p>
        </p:txBody>
      </p:sp>
    </p:spTree>
    <p:extLst>
      <p:ext uri="{BB962C8B-B14F-4D97-AF65-F5344CB8AC3E}">
        <p14:creationId xmlns:p14="http://schemas.microsoft.com/office/powerpoint/2010/main" val="3592009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06936-2445-4B7C-A71C-A1291FC37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Rules of grouping in K-Map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00E8F-628E-4A37-A4C1-C9DFC3C65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Zero allowed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can be vertical or horizontal but not diagonal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Overlapping is allowed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should be as large as possible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must contains 2</a:t>
            </a:r>
            <a:r>
              <a:rPr lang="en-US" sz="20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cells</a:t>
            </a:r>
          </a:p>
        </p:txBody>
      </p:sp>
    </p:spTree>
    <p:extLst>
      <p:ext uri="{BB962C8B-B14F-4D97-AF65-F5344CB8AC3E}">
        <p14:creationId xmlns:p14="http://schemas.microsoft.com/office/powerpoint/2010/main" val="1221380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E5EE4-1409-4AE1-80F3-3A30BA9C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variable K-Map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DB70452-AAE5-4FF1-8F41-8CF9340174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482618"/>
              </p:ext>
            </p:extLst>
          </p:nvPr>
        </p:nvGraphicFramePr>
        <p:xfrm>
          <a:off x="3694681" y="2242781"/>
          <a:ext cx="1627946" cy="1019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973">
                  <a:extLst>
                    <a:ext uri="{9D8B030D-6E8A-4147-A177-3AD203B41FA5}">
                      <a16:colId xmlns:a16="http://schemas.microsoft.com/office/drawing/2014/main" val="2411566401"/>
                    </a:ext>
                  </a:extLst>
                </a:gridCol>
                <a:gridCol w="813973">
                  <a:extLst>
                    <a:ext uri="{9D8B030D-6E8A-4147-A177-3AD203B41FA5}">
                      <a16:colId xmlns:a16="http://schemas.microsoft.com/office/drawing/2014/main" val="814090981"/>
                    </a:ext>
                  </a:extLst>
                </a:gridCol>
              </a:tblGrid>
              <a:tr h="509517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2165798"/>
                  </a:ext>
                </a:extLst>
              </a:tr>
              <a:tr h="509517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55739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CE053907-1126-4D38-9856-3DD123A4D219}"/>
              </a:ext>
            </a:extLst>
          </p:cNvPr>
          <p:cNvGrpSpPr/>
          <p:nvPr/>
        </p:nvGrpSpPr>
        <p:grpSpPr>
          <a:xfrm>
            <a:off x="3263191" y="1859803"/>
            <a:ext cx="1895662" cy="1361069"/>
            <a:chOff x="3276839" y="1852894"/>
            <a:chExt cx="1895662" cy="136106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C32E376-4467-4B5F-9ABE-B30295F0D8AB}"/>
                </a:ext>
              </a:extLst>
            </p:cNvPr>
            <p:cNvCxnSpPr/>
            <p:nvPr/>
          </p:nvCxnSpPr>
          <p:spPr>
            <a:xfrm flipH="1" flipV="1">
              <a:off x="3458121" y="2006221"/>
              <a:ext cx="236560" cy="23656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15BAF0-F643-4B5C-9EA3-78620DDF248A}"/>
                </a:ext>
              </a:extLst>
            </p:cNvPr>
            <p:cNvSpPr txBox="1"/>
            <p:nvPr/>
          </p:nvSpPr>
          <p:spPr>
            <a:xfrm>
              <a:off x="3276839" y="2290633"/>
              <a:ext cx="5991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  <a:p>
              <a:endParaRPr lang="en-US" dirty="0"/>
            </a:p>
            <a:p>
              <a:r>
                <a:rPr lang="en-US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02FCCD8-BDCB-4BC0-B838-6C5C983B0340}"/>
                </a:ext>
              </a:extLst>
            </p:cNvPr>
            <p:cNvSpPr txBox="1"/>
            <p:nvPr/>
          </p:nvSpPr>
          <p:spPr>
            <a:xfrm>
              <a:off x="3791249" y="1852894"/>
              <a:ext cx="13812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		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9964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F1EC-BD37-400D-8CFD-53B42CF7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DE09A-FAD4-4F0B-835D-04014808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9576"/>
            <a:ext cx="929798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Q. Simplify the Boolean function 𝑭 = 𝒙 ′𝒚 + 𝒙𝒚 ′ + 𝒙𝒚 using K-Map for </a:t>
            </a:r>
            <a:r>
              <a:rPr lang="en-US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term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65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6C2D7-97C1-4C87-AA90-FDF12815D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Variable K-Map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84E79A-8119-4D5D-8D9B-4CBEE510AF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4127" y="2096069"/>
            <a:ext cx="9363279" cy="3281149"/>
          </a:xfrm>
        </p:spPr>
      </p:pic>
    </p:spTree>
    <p:extLst>
      <p:ext uri="{BB962C8B-B14F-4D97-AF65-F5344CB8AC3E}">
        <p14:creationId xmlns:p14="http://schemas.microsoft.com/office/powerpoint/2010/main" val="172310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8B2A-798D-47CB-A48E-4BA8CCEE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</a:rPr>
              <a:t>Different forms of Boolean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9947-2406-46E4-BA08-D9EEE986B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8"/>
            <a:ext cx="8915400" cy="506532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of Product (SOP)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of Sum (POS)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Terms are summed together</a:t>
            </a:r>
          </a:p>
          <a:p>
            <a:pPr marL="627063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 SOP </a:t>
            </a:r>
          </a:p>
          <a:p>
            <a:pPr marL="1023938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product term consist of minimum numbers of variables. </a:t>
            </a:r>
          </a:p>
          <a:p>
            <a:pPr marL="1023938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XY+X’Y+XY’</a:t>
            </a:r>
          </a:p>
          <a:p>
            <a:pPr marL="627063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Expanded SOP</a:t>
            </a:r>
          </a:p>
          <a:p>
            <a:pPr marL="1023938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product term consist of maximum numbers of variables.</a:t>
            </a:r>
          </a:p>
          <a:p>
            <a:pPr marL="1023938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XYZ+X’YZ+WXYZ</a:t>
            </a:r>
          </a:p>
        </p:txBody>
      </p:sp>
    </p:spTree>
    <p:extLst>
      <p:ext uri="{BB962C8B-B14F-4D97-AF65-F5344CB8AC3E}">
        <p14:creationId xmlns:p14="http://schemas.microsoft.com/office/powerpoint/2010/main" val="794986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7EDA-7DC4-4014-877C-AE9B4BCB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5BC3-5996-4405-A790-0053707F0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𝑭 = 𝑿 ′𝒀𝒁 + 𝑿𝒀 ′𝒁 ′ + 𝑿𝒀𝒁 + 𝑿𝒀𝒁′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F(A,B) = ∑(0,2,3)</a:t>
            </a:r>
          </a:p>
          <a:p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𝑭(𝑾, 𝑿, 𝒀, 𝒁) = ∑(𝟎, 𝟏, 𝟐, 𝟒, 𝟓, 𝟔, 𝟖, 𝟗, 𝟏𝟐, 𝟏𝟑, 𝟏𝟒)</a:t>
            </a:r>
          </a:p>
          <a:p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656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8B2A-798D-47CB-A48E-4BA8CCEE4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</a:rPr>
              <a:t>Different forms of Boolean Algebra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9947-2406-46E4-BA08-D9EEE986B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8"/>
            <a:ext cx="8915400" cy="5065327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 terms are multiplied together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Minimal POS </a:t>
            </a:r>
          </a:p>
          <a:p>
            <a:pPr marL="1023938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sum term consist of minimum numbers of variables. </a:t>
            </a:r>
          </a:p>
          <a:p>
            <a:pPr marL="1023938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(X+Y)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٠ 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(X’+Y)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٠ 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(X+Y’)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7063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Expanded POS</a:t>
            </a:r>
          </a:p>
          <a:p>
            <a:pPr marL="1023938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sum term consist of maximum numbers of variables.</a:t>
            </a:r>
          </a:p>
          <a:p>
            <a:pPr marL="1023938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(X+Y+Z)٠(X’+Y’+Z’)٠(W+X+Y+Z)</a:t>
            </a:r>
          </a:p>
        </p:txBody>
      </p:sp>
    </p:spTree>
    <p:extLst>
      <p:ext uri="{BB962C8B-B14F-4D97-AF65-F5344CB8AC3E}">
        <p14:creationId xmlns:p14="http://schemas.microsoft.com/office/powerpoint/2010/main" val="331745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DF5EC391-EFDF-4D28-B884-BE04EEE171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468959"/>
              </p:ext>
            </p:extLst>
          </p:nvPr>
        </p:nvGraphicFramePr>
        <p:xfrm>
          <a:off x="2156345" y="302480"/>
          <a:ext cx="8761864" cy="633033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380932">
                  <a:extLst>
                    <a:ext uri="{9D8B030D-6E8A-4147-A177-3AD203B41FA5}">
                      <a16:colId xmlns:a16="http://schemas.microsoft.com/office/drawing/2014/main" val="916280364"/>
                    </a:ext>
                  </a:extLst>
                </a:gridCol>
                <a:gridCol w="4380932">
                  <a:extLst>
                    <a:ext uri="{9D8B030D-6E8A-4147-A177-3AD203B41FA5}">
                      <a16:colId xmlns:a16="http://schemas.microsoft.com/office/drawing/2014/main" val="4290073348"/>
                    </a:ext>
                  </a:extLst>
                </a:gridCol>
              </a:tblGrid>
              <a:tr h="72168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95216"/>
                  </a:ext>
                </a:extLst>
              </a:tr>
              <a:tr h="73713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way of representing Boolean expressions as sum of product terms.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way of representing Boolean expressions as product of sum terms.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023428"/>
                  </a:ext>
                </a:extLst>
              </a:tr>
              <a:tr h="137812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SOP uses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minterms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Minterm is product of Boolean variables either in normal form or complemented form.</a:t>
                      </a:r>
                    </a:p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 uses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maxterms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Maxterm is sum of Boolean variables either in normal form or complemented form.</a:t>
                      </a:r>
                    </a:p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21605"/>
                  </a:ext>
                </a:extLst>
              </a:tr>
              <a:tr h="73713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Minterms are represented as ‘m’</a:t>
                      </a:r>
                    </a:p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Maxterms are represented as ‘M’</a:t>
                      </a:r>
                    </a:p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256153"/>
                  </a:ext>
                </a:extLst>
              </a:tr>
              <a:tr h="10576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SOP is formed by considering all the minterms, whose output is HIGH(1)</a:t>
                      </a:r>
                    </a:p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 is formed by considering all the maxterms, whose output is LOW(0)</a:t>
                      </a:r>
                    </a:p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153407"/>
                  </a:ext>
                </a:extLst>
              </a:tr>
              <a:tr h="169861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writing minterms for SOP, input with value 1 is considered as the variable itself and input with value 0 is considered as complement of the input.</a:t>
                      </a:r>
                    </a:p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While writing maxterms for POS, input with value 1 is considered as the complement and input with value 0 is considered as the variable itself.</a:t>
                      </a:r>
                    </a:p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461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36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BB40C-12C9-409C-88D9-F44EB039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Canonical and Standard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DDF5-034D-4314-970C-D149C8AAE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28549"/>
            <a:ext cx="8915400" cy="4705341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 functions expressed as a sum of minterms or product of maxterms are said to be in canonical form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 expression in canonical form, every variable appears in every term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two canonical forms of Boolean algebra are basic forms that one obtain from reading a function from the truth table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forms are very seldom the ones with least number of literals, because each min-term or max-term must contain, by definition, all the variables either complemented or uncomplemented</a:t>
            </a:r>
          </a:p>
        </p:txBody>
      </p:sp>
    </p:spTree>
    <p:extLst>
      <p:ext uri="{BB962C8B-B14F-4D97-AF65-F5344CB8AC3E}">
        <p14:creationId xmlns:p14="http://schemas.microsoft.com/office/powerpoint/2010/main" val="292939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D563-D22E-47AF-9821-AD9E0CDC6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Minterms or standard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D28B5-A48F-4E5A-86D6-F4A666EE2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row of a truth table can be associated with a min-term, which is a product (AND) of all variables in the function, in direct or complemented form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function with n variables has 2n min-terms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min-term has the property that it is equal to 1 on exactly one row of the truth table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 misses one or more variables, it is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 with an expression such as x + x', where x is one of the missing variables.</a:t>
            </a:r>
          </a:p>
        </p:txBody>
      </p:sp>
    </p:spTree>
    <p:extLst>
      <p:ext uri="{BB962C8B-B14F-4D97-AF65-F5344CB8AC3E}">
        <p14:creationId xmlns:p14="http://schemas.microsoft.com/office/powerpoint/2010/main" val="323402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DB2A6-B680-468A-B8CC-CDF1257F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Maxterms or standard 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5AE0C-92C3-4312-95D4-AB8BDEDE0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3097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row of a truth table is also associated with a max-term, which is a sum (OR) of all the variables in the function, in direct or complemented form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function with n variables has 2n max-terms 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max-term has the property that it is equal to 0 on exactly one row of the truth table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it misses one or more variables, this may be done by using the distributive law, x +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yz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(x + y)(x + z). Then any missing variable x in each OR term is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xx'. </a:t>
            </a:r>
          </a:p>
        </p:txBody>
      </p:sp>
    </p:spTree>
    <p:extLst>
      <p:ext uri="{BB962C8B-B14F-4D97-AF65-F5344CB8AC3E}">
        <p14:creationId xmlns:p14="http://schemas.microsoft.com/office/powerpoint/2010/main" val="204483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3527-9170-4FE9-AE87-8C106A01C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min and max terms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561B274-EABC-4486-913A-1D3804755C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5821820"/>
              </p:ext>
            </p:extLst>
          </p:nvPr>
        </p:nvGraphicFramePr>
        <p:xfrm>
          <a:off x="1310035" y="1615441"/>
          <a:ext cx="339844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307">
                  <a:extLst>
                    <a:ext uri="{9D8B030D-6E8A-4147-A177-3AD203B41FA5}">
                      <a16:colId xmlns:a16="http://schemas.microsoft.com/office/drawing/2014/main" val="1785908421"/>
                    </a:ext>
                  </a:extLst>
                </a:gridCol>
                <a:gridCol w="448389">
                  <a:extLst>
                    <a:ext uri="{9D8B030D-6E8A-4147-A177-3AD203B41FA5}">
                      <a16:colId xmlns:a16="http://schemas.microsoft.com/office/drawing/2014/main" val="2876138702"/>
                    </a:ext>
                  </a:extLst>
                </a:gridCol>
                <a:gridCol w="711970">
                  <a:extLst>
                    <a:ext uri="{9D8B030D-6E8A-4147-A177-3AD203B41FA5}">
                      <a16:colId xmlns:a16="http://schemas.microsoft.com/office/drawing/2014/main" val="1628460163"/>
                    </a:ext>
                  </a:extLst>
                </a:gridCol>
                <a:gridCol w="586854">
                  <a:extLst>
                    <a:ext uri="{9D8B030D-6E8A-4147-A177-3AD203B41FA5}">
                      <a16:colId xmlns:a16="http://schemas.microsoft.com/office/drawing/2014/main" val="1203460923"/>
                    </a:ext>
                  </a:extLst>
                </a:gridCol>
                <a:gridCol w="777923">
                  <a:extLst>
                    <a:ext uri="{9D8B030D-6E8A-4147-A177-3AD203B41FA5}">
                      <a16:colId xmlns:a16="http://schemas.microsoft.com/office/drawing/2014/main" val="4115011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 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31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990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13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060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38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45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832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22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2778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E5DF57-C988-4EEE-AAD7-BE7EBB14857C}"/>
              </a:ext>
            </a:extLst>
          </p:cNvPr>
          <p:cNvSpPr txBox="1"/>
          <p:nvPr/>
        </p:nvSpPr>
        <p:spPr>
          <a:xfrm>
            <a:off x="5349922" y="1615441"/>
            <a:ext cx="65918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Min terms: 3,4,5,6,7</a:t>
            </a:r>
          </a:p>
          <a:p>
            <a:r>
              <a:rPr lang="en-US" sz="2000" dirty="0"/>
              <a:t>Max terms: 0,1,2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For Min terms</a:t>
            </a:r>
            <a:r>
              <a:rPr lang="en-US" sz="2000" dirty="0"/>
              <a:t>: m3+m4+m5+m6+m7</a:t>
            </a:r>
          </a:p>
          <a:p>
            <a:endParaRPr lang="en-US" sz="2000" dirty="0"/>
          </a:p>
          <a:p>
            <a:r>
              <a:rPr lang="en-US" sz="2000" dirty="0">
                <a:latin typeface="Matura MT Script Capitals" panose="03020802060602070202" pitchFamily="66" charset="0"/>
              </a:rPr>
              <a:t>∑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</a:t>
            </a:r>
            <a:r>
              <a:rPr lang="en-US" sz="2000" dirty="0">
                <a:latin typeface="Matura MT Script Capitals" panose="03020802060602070202" pitchFamily="66" charset="0"/>
              </a:rPr>
              <a:t>∑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3,4,5,6,7) =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x’yz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xy’z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xy’z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+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Max terms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M0 . M1 . M2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∏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x,y,z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</a:t>
            </a:r>
            <a:r>
              <a:rPr lang="en-US" sz="2000" dirty="0">
                <a:latin typeface="Matura MT Script Capitals" panose="03020802060602070202" pitchFamily="66" charset="0"/>
                <a:cs typeface="Times New Roman" panose="02020603050405020304" pitchFamily="18" charset="0"/>
              </a:rPr>
              <a:t>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(0,1,2</a:t>
            </a:r>
            <a:r>
              <a:rPr lang="en-US" sz="2000" dirty="0">
                <a:latin typeface="Matura MT Script Capitals" panose="03020802060602070202" pitchFamily="66" charset="0"/>
                <a:cs typeface="Times New Roman" panose="02020603050405020304" pitchFamily="18" charset="0"/>
              </a:rPr>
              <a:t>) 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x+y+z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x+y+z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 .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’+z)</a:t>
            </a:r>
          </a:p>
        </p:txBody>
      </p:sp>
    </p:spTree>
    <p:extLst>
      <p:ext uri="{BB962C8B-B14F-4D97-AF65-F5344CB8AC3E}">
        <p14:creationId xmlns:p14="http://schemas.microsoft.com/office/powerpoint/2010/main" val="302586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ADC6-4B35-4387-8036-2D7B7903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0"/>
            <a:ext cx="8911687" cy="128089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6D51D-D27D-4E27-9A1D-BD3C86C5A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997374"/>
            <a:ext cx="8915400" cy="377762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 the Boolean function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= A + BC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a sum of minterms</a:t>
            </a:r>
          </a:p>
          <a:p>
            <a:pPr marL="0" indent="0">
              <a:buNone/>
            </a:pP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function has three variables: A, B, and C. The first term A is missing two variables; therefore,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E7889C-24E5-4C5D-9797-104939266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62" y="2460874"/>
            <a:ext cx="8043144" cy="439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3139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444</TotalTime>
  <Words>1353</Words>
  <Application>Microsoft Office PowerPoint</Application>
  <PresentationFormat>Widescreen</PresentationFormat>
  <Paragraphs>174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Century Gothic</vt:lpstr>
      <vt:lpstr>Matura MT Script Capitals</vt:lpstr>
      <vt:lpstr>Times New Roman</vt:lpstr>
      <vt:lpstr>Wingdings</vt:lpstr>
      <vt:lpstr>Wingdings 3</vt:lpstr>
      <vt:lpstr>Wisp</vt:lpstr>
      <vt:lpstr>Unit 3 – Simplification of Boolean Function</vt:lpstr>
      <vt:lpstr>Different forms of Boolean Algebra</vt:lpstr>
      <vt:lpstr>Different forms of Boolean Algebra (contd.)</vt:lpstr>
      <vt:lpstr>PowerPoint Presentation</vt:lpstr>
      <vt:lpstr>Canonical and Standard forms</vt:lpstr>
      <vt:lpstr>Minterms or standard product</vt:lpstr>
      <vt:lpstr>Maxterms or standard sums</vt:lpstr>
      <vt:lpstr>Identifying min and max terms</vt:lpstr>
      <vt:lpstr>Example</vt:lpstr>
      <vt:lpstr>Example</vt:lpstr>
      <vt:lpstr>Practice – Both SOP and POS</vt:lpstr>
      <vt:lpstr>Conversion between Canonical Forms</vt:lpstr>
      <vt:lpstr>Example: F(A, B, C) = ∑(1, 4, 5, 6, 7) </vt:lpstr>
      <vt:lpstr>Karnaugh Map (K-Map)</vt:lpstr>
      <vt:lpstr>Rules of minimization in K-Map</vt:lpstr>
      <vt:lpstr>Rules of grouping in K-Map</vt:lpstr>
      <vt:lpstr>Two variable K-Map</vt:lpstr>
      <vt:lpstr>Example</vt:lpstr>
      <vt:lpstr>Three Variable K-Map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 – Simplification of Boolean Function</dc:title>
  <dc:creator>Rishav Acharya</dc:creator>
  <cp:lastModifiedBy>Rishav Acharya</cp:lastModifiedBy>
  <cp:revision>64</cp:revision>
  <dcterms:created xsi:type="dcterms:W3CDTF">2023-02-13T08:24:23Z</dcterms:created>
  <dcterms:modified xsi:type="dcterms:W3CDTF">2024-11-27T07:26:30Z</dcterms:modified>
</cp:coreProperties>
</file>