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58" r:id="rId2"/>
    <p:sldId id="276" r:id="rId3"/>
    <p:sldId id="277" r:id="rId4"/>
    <p:sldId id="289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39" r:id="rId57"/>
    <p:sldId id="340" r:id="rId58"/>
    <p:sldId id="341" r:id="rId59"/>
    <p:sldId id="342" r:id="rId60"/>
    <p:sldId id="343" r:id="rId61"/>
    <p:sldId id="344" r:id="rId62"/>
    <p:sldId id="345" r:id="rId63"/>
    <p:sldId id="346" r:id="rId64"/>
    <p:sldId id="347" r:id="rId65"/>
    <p:sldId id="348" r:id="rId66"/>
    <p:sldId id="349" r:id="rId67"/>
    <p:sldId id="365" r:id="rId68"/>
    <p:sldId id="366" r:id="rId69"/>
    <p:sldId id="367" r:id="rId70"/>
    <p:sldId id="368" r:id="rId71"/>
    <p:sldId id="369" r:id="rId72"/>
    <p:sldId id="370" r:id="rId73"/>
    <p:sldId id="371" r:id="rId74"/>
    <p:sldId id="372" r:id="rId75"/>
    <p:sldId id="373" r:id="rId76"/>
    <p:sldId id="374" r:id="rId77"/>
    <p:sldId id="375" r:id="rId78"/>
    <p:sldId id="376" r:id="rId79"/>
    <p:sldId id="377" r:id="rId80"/>
    <p:sldId id="378" r:id="rId81"/>
    <p:sldId id="379" r:id="rId82"/>
    <p:sldId id="380" r:id="rId83"/>
    <p:sldId id="381" r:id="rId84"/>
    <p:sldId id="383" r:id="rId85"/>
    <p:sldId id="384" r:id="rId86"/>
    <p:sldId id="391" r:id="rId87"/>
    <p:sldId id="387" r:id="rId88"/>
    <p:sldId id="386" r:id="rId89"/>
    <p:sldId id="388" r:id="rId90"/>
    <p:sldId id="389" r:id="rId91"/>
    <p:sldId id="390" r:id="rId9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1F1F1"/>
    <a:srgbClr val="999999"/>
    <a:srgbClr val="E2A12F"/>
    <a:srgbClr val="DA6666"/>
    <a:srgbClr val="3F81B3"/>
    <a:srgbClr val="40AD64"/>
    <a:srgbClr val="EEEEEE"/>
    <a:srgbClr val="546C9F"/>
    <a:srgbClr val="8F8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2" autoAdjust="0"/>
  </p:normalViewPr>
  <p:slideViewPr>
    <p:cSldViewPr>
      <p:cViewPr>
        <p:scale>
          <a:sx n="100" d="100"/>
          <a:sy n="100" d="100"/>
        </p:scale>
        <p:origin x="-2696" y="-15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4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notesMaster" Target="notesMasters/notesMaster1.xml"/><Relationship Id="rId94" Type="http://schemas.openxmlformats.org/officeDocument/2006/relationships/printerSettings" Target="printerSettings/printerSettings1.bin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North</c:v>
                </c:pt>
              </c:strCache>
            </c:strRef>
          </c:tx>
          <c:spPr>
            <a:solidFill>
              <a:srgbClr val="40AD64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30.0</c:v>
                </c:pt>
                <c:pt idx="1">
                  <c:v>55.0</c:v>
                </c:pt>
                <c:pt idx="2">
                  <c:v>40.0</c:v>
                </c:pt>
                <c:pt idx="3">
                  <c:v>55.0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South</c:v>
                </c:pt>
              </c:strCache>
            </c:strRef>
          </c:tx>
          <c:spPr>
            <a:solidFill>
              <a:srgbClr val="3F81B3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40.0</c:v>
                </c:pt>
                <c:pt idx="1">
                  <c:v>45.0</c:v>
                </c:pt>
                <c:pt idx="2">
                  <c:v>55.0</c:v>
                </c:pt>
                <c:pt idx="3">
                  <c:v>65.0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rgbClr val="DA6666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35.0</c:v>
                </c:pt>
                <c:pt idx="1">
                  <c:v>65.0</c:v>
                </c:pt>
                <c:pt idx="2">
                  <c:v>45.0</c:v>
                </c:pt>
                <c:pt idx="3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rgbClr val="E2A12F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45.0</c:v>
                </c:pt>
                <c:pt idx="1">
                  <c:v>50.0</c:v>
                </c:pt>
                <c:pt idx="2">
                  <c:v>35.0</c:v>
                </c:pt>
                <c:pt idx="3">
                  <c:v>70.0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2859368"/>
        <c:axId val="2123625560"/>
      </c:barChart>
      <c:catAx>
        <c:axId val="20628593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9050">
            <a:solidFill>
              <a:schemeClr val="tx1">
                <a:lumMod val="50000"/>
                <a:lumOff val="50000"/>
              </a:schemeClr>
            </a:solidFill>
          </a:ln>
        </c:spPr>
        <c:crossAx val="2123625560"/>
        <c:crosses val="autoZero"/>
        <c:auto val="1"/>
        <c:lblAlgn val="ctr"/>
        <c:lblOffset val="100"/>
        <c:noMultiLvlLbl val="0"/>
      </c:catAx>
      <c:valAx>
        <c:axId val="2123625560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2062859368"/>
        <c:crosses val="autoZero"/>
        <c:crossBetween val="between"/>
        <c:majorUnit val="20.0"/>
        <c:minorUnit val="2.0"/>
      </c:valAx>
      <c:spPr>
        <a:solidFill>
          <a:srgbClr val="EEEEEE"/>
        </a:solidFill>
      </c:spPr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North</c:v>
                </c:pt>
              </c:strCache>
            </c:strRef>
          </c:tx>
          <c:spPr>
            <a:ln>
              <a:solidFill>
                <a:srgbClr val="40AD64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30.0</c:v>
                </c:pt>
                <c:pt idx="1">
                  <c:v>45.0</c:v>
                </c:pt>
                <c:pt idx="2">
                  <c:v>55.0</c:v>
                </c:pt>
                <c:pt idx="3">
                  <c:v>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South</c:v>
                </c:pt>
              </c:strCache>
            </c:strRef>
          </c:tx>
          <c:spPr>
            <a:ln>
              <a:solidFill>
                <a:srgbClr val="3F81B3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40.0</c:v>
                </c:pt>
                <c:pt idx="1">
                  <c:v>25.0</c:v>
                </c:pt>
                <c:pt idx="2">
                  <c:v>65.0</c:v>
                </c:pt>
                <c:pt idx="3">
                  <c:v>80.0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East</c:v>
                </c:pt>
              </c:strCache>
            </c:strRef>
          </c:tx>
          <c:spPr>
            <a:ln>
              <a:solidFill>
                <a:srgbClr val="DA6666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35.0</c:v>
                </c:pt>
                <c:pt idx="1">
                  <c:v>65.0</c:v>
                </c:pt>
                <c:pt idx="2">
                  <c:v>45.0</c:v>
                </c:pt>
                <c:pt idx="3">
                  <c:v>90.0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West</c:v>
                </c:pt>
              </c:strCache>
            </c:strRef>
          </c:tx>
          <c:spPr>
            <a:ln>
              <a:solidFill>
                <a:srgbClr val="E2A12F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45.0</c:v>
                </c:pt>
                <c:pt idx="1">
                  <c:v>50.0</c:v>
                </c:pt>
                <c:pt idx="2">
                  <c:v>30.0</c:v>
                </c:pt>
                <c:pt idx="3">
                  <c:v>70.0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95856600"/>
        <c:axId val="-2029066280"/>
      </c:lineChart>
      <c:catAx>
        <c:axId val="-19958566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9050">
            <a:solidFill>
              <a:schemeClr val="tx1">
                <a:lumMod val="50000"/>
                <a:lumOff val="50000"/>
              </a:schemeClr>
            </a:solidFill>
          </a:ln>
        </c:spPr>
        <c:crossAx val="-2029066280"/>
        <c:crosses val="autoZero"/>
        <c:auto val="1"/>
        <c:lblAlgn val="ctr"/>
        <c:lblOffset val="100"/>
        <c:noMultiLvlLbl val="0"/>
      </c:catAx>
      <c:valAx>
        <c:axId val="-2029066280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-1995856600"/>
        <c:crosses val="autoZero"/>
        <c:crossBetween val="between"/>
      </c:valAx>
      <c:spPr>
        <a:solidFill>
          <a:srgbClr val="EEEEEE"/>
        </a:solidFill>
      </c:spPr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w="50800" h="25400"/>
            </a:sp3d>
          </c:spPr>
          <c:dPt>
            <c:idx val="0"/>
            <c:bubble3D val="0"/>
            <c:spPr>
              <a:solidFill>
                <a:srgbClr val="40AD64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solidFill>
                <a:srgbClr val="E2A12F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spPr>
              <a:solidFill>
                <a:srgbClr val="DA6666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3"/>
            <c:bubble3D val="0"/>
            <c:spPr>
              <a:solidFill>
                <a:srgbClr val="3F81B3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60.0</c:v>
                </c:pt>
                <c:pt idx="1">
                  <c:v>20.0</c:v>
                </c:pt>
                <c:pt idx="2">
                  <c:v>10.0</c:v>
                </c:pt>
                <c:pt idx="3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2511A-3DBA-42E8-9A10-93851B7EDF84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7F698-0B6F-4940-9DCA-2675BCEF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9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9907DF-EA85-114E-AC63-B3A6E37C44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DE1942-7E9A-FC49-A25D-24C314B829D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5CF247-39A1-AC4E-BD95-F33D781FF8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</a:rPr>
              <a:t>24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9156FA-0AD0-7146-9607-9296030A70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B8A754-087A-CF42-A5E4-639B2DAD499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1BA5A7-F68C-CC4C-A577-48CA884DD14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EDA493-7442-684A-A95F-D4CDB39DE89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6E7480-9FF0-FF47-B618-B2B3660BADE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1B9A95-BA2E-CF47-B625-66CFD6C26AB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CB43C-DA9B-6742-B98C-9231E715DE9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</a:rPr>
              <a:t>36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52D7AA-C896-D644-9F3D-DC99C37619E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BD9881-533A-CC48-84DF-266A9E3360F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7D0403-6564-6240-B386-7F845E341C6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B7B41A-5E29-AD44-AD28-1D37BC1F764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51598B-ACFF-3041-9BE4-F82C26688B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C61E93-67BE-DC4D-8BEF-DAA9CB6BF79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EFB3F2-E42A-8946-A0F8-CD35570CCCE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B17ACB-F487-064A-BE76-9513E6E3861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251010-F3D5-5740-829B-73AF8D6146B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E81F9F-1D63-C443-8CB0-9F248EFA52D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C907AF-1EBB-C946-A46E-FBCB8C3DEC8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A58AA2-DB07-9542-9853-E6EAC316459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26F315-9779-A347-9CDA-1B3DF073FD1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D206E-BC6A-1847-9271-EC328D21262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D6AEF-62C7-7D40-A601-F747956CEDE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29384B-1168-E643-8691-E68A525FD3B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F7A574-8C99-9546-8838-DCB12D4451D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C5827F-60BA-0B42-B0F8-4B2206475A8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130DA2-3DD4-2748-99BE-9C9DB86A4AA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B5E3E-D52B-934F-B173-E35D841B593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182AE8-24C3-234A-BCF6-8B65F5B6B70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</a:rPr>
              <a:t>44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D7460C-D6CD-9549-A42A-AA7E9EF6069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F80483-4F58-C840-8693-B4B0B902F70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A93C12-6A93-BB47-924A-FF7B849F6E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05CAEC-C985-0D48-B09D-C9368FF2ABD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915E4F-EC71-0B4F-BA53-B1AE95C6D81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7A0504-DB28-FF45-BC59-FA5A70E2EED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C987A8-F41B-9E43-93A5-230BD5066E2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9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</a:rPr>
              <a:t>58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ED52C-58E3-AC49-8AA8-620D5BB5239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1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151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0171" indent="-280835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2pPr>
            <a:lvl3pPr marL="1123340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3pPr>
            <a:lvl4pPr marL="1572677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4pPr>
            <a:lvl5pPr marL="2022013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9pPr>
          </a:lstStyle>
          <a:p>
            <a:fld id="{1FF3743F-41B8-3644-A9C3-0E418AD15F21}" type="slidenum">
              <a:rPr lang="en-US" sz="1200">
                <a:solidFill>
                  <a:schemeClr val="tx1"/>
                </a:solidFill>
              </a:rPr>
              <a:pPr/>
              <a:t>48</a:t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3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42F9E3-F193-7E4B-9EFC-C9BE1B08032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5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6640E6-8DB9-684F-91AF-E4AE9A7988B9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7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</a:rPr>
              <a:t>When the application is intended to be ran in a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3675D9-060E-484F-89ED-2D06C8E0609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97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9E985F-97D0-4A4E-9095-5B9F5D55C51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1E8943-6AD2-634B-9BC7-E8CC6428D05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97E024-029D-8746-B721-C8DB385824E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F747A3-8469-114B-8F75-2D9859116549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5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80ECE8-264F-414E-AB9D-5D7CC8010B6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79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67FD17-71B1-614D-B66E-57F308E1C43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99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2147BE-005F-0848-99A6-9643FCB4BA6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20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7574FC-9AD9-A547-91F7-C86AADFFF1F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0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B3A54A-BB54-4E4C-A068-2A93DAD13BB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61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E144DC-1D47-F64F-8A26-41AC96EA2AA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81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404655-BB8B-0644-88C5-1F3BA6084F1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02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CABD84-0573-0048-BE51-BCC4F78E61A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983384-7A18-434D-A5F7-CB96A63AE2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22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</a:rPr>
              <a:t>107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D0851A-33D6-074C-A028-74C86793D535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184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0171" indent="-280835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2pPr>
            <a:lvl3pPr marL="1123340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3pPr>
            <a:lvl4pPr marL="1572677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4pPr>
            <a:lvl5pPr marL="2022013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9pPr>
          </a:lstStyle>
          <a:p>
            <a:fld id="{DB54D217-D039-7840-801E-3C3BBD095588}" type="slidenum">
              <a:rPr lang="en-US" sz="1200">
                <a:solidFill>
                  <a:schemeClr val="tx1"/>
                </a:solidFill>
              </a:rPr>
              <a:pPr/>
              <a:t>64</a:t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63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</a:rPr>
              <a:t>112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73C66E-AB49-B345-B7F4-2ACF38F7DDF8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84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8D9B-11AA-094D-A2F6-05108CDE90E1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11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574DF9-B245-0F4F-AF43-078C903E05C1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32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376278-121F-2E40-8F51-3EDAB223AFDE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2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19C94D-E839-BD41-AC09-30882A0555F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73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92FBAE-1D77-F744-805C-209F48F89845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93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1011CF-5AC1-B549-8DBB-E72FAB696895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14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EFF885-7BCA-8B43-8D56-4ACBD14EF196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FA4605-A458-E045-BE70-745BFDEA2C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34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EE90E3-D0E5-0E45-B320-35DD69766836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B2A02F-60B1-894A-A707-BCB73FDB2D3B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75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D113E5-3C83-3A49-9A40-384E1D486C1E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96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2739D0-A981-4443-8FA3-88055048BB50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16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32CEDF-DC40-614C-A377-B18EC035C373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37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418D44-B78F-1348-AC3D-E0F73A5EBFDE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F627F-41F5-9744-8E46-8B09070121F1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78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BCE795-5BEC-7A40-8A7D-86953F9278B5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98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962BC1-0C30-DD46-B788-1E88D28B61DD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19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8209DD-2A70-C547-8DB0-B2C7D1949729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DF6DEB-3609-4046-949B-4F5FC602A37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39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294010-CF8F-6F48-AA4E-350A8788D715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Already have authentication, how it works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9907DF-EA85-114E-AC63-B3A6E37C44DD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</a:endParaRPr>
          </a:p>
        </p:txBody>
      </p:sp>
      <p:sp>
        <p:nvSpPr>
          <p:cNvPr id="184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0171" indent="-280835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2pPr>
            <a:lvl3pPr marL="1123340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3pPr>
            <a:lvl4pPr marL="1572677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4pPr>
            <a:lvl5pPr marL="2022013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9pPr>
          </a:lstStyle>
          <a:p>
            <a:fld id="{DB54D217-D039-7840-801E-3C3BBD095588}" type="slidenum">
              <a:rPr lang="en-US" sz="1200">
                <a:solidFill>
                  <a:schemeClr val="tx1"/>
                </a:solidFill>
              </a:rPr>
              <a:pPr/>
              <a:t>85</a:t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9C4013-EFAA-3648-BC98-1BE6B046F205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9C4013-EFAA-3648-BC98-1BE6B046F205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9C4013-EFAA-3648-BC98-1BE6B046F205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9C4013-EFAA-3648-BC98-1BE6B046F205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Keep Alive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9907DF-EA85-114E-AC63-B3A6E37C44DD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80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</a:rPr>
              <a:t>132 min</a:t>
            </a:r>
          </a:p>
        </p:txBody>
      </p:sp>
      <p:sp>
        <p:nvSpPr>
          <p:cNvPr id="2580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0171" indent="-280835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2pPr>
            <a:lvl3pPr marL="1123340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3pPr>
            <a:lvl4pPr marL="1572677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4pPr>
            <a:lvl5pPr marL="2022013" indent="-224668" eaLnBrk="0" hangingPunct="0"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9pPr>
          </a:lstStyle>
          <a:p>
            <a:fld id="{45A8A909-8EB6-B146-9C7E-D5E41372BDF4}" type="slidenum">
              <a:rPr lang="en-US" sz="1200">
                <a:solidFill>
                  <a:schemeClr val="tx1"/>
                </a:solidFill>
              </a:rPr>
              <a:pPr/>
              <a:t>91</a:t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45BCE2-D032-1642-8C15-431816FB3A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sdunn\Documents\Pivotal Open Source\events\SpringOne2GX 2014\presentation\title-bg-0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1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4781550"/>
            <a:ext cx="9144001" cy="361950"/>
          </a:xfrm>
          <a:prstGeom prst="rect">
            <a:avLst/>
          </a:prstGeom>
          <a:solidFill>
            <a:srgbClr val="333333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"/>
          <p:cNvSpPr txBox="1">
            <a:spLocks/>
          </p:cNvSpPr>
          <p:nvPr userDrawn="1"/>
        </p:nvSpPr>
        <p:spPr bwMode="auto">
          <a:xfrm>
            <a:off x="304800" y="4876800"/>
            <a:ext cx="58674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 eaLnBrk="1" hangingPunct="1"/>
            <a:r>
              <a:rPr lang="en-US" sz="800" dirty="0" smtClean="0">
                <a:solidFill>
                  <a:schemeClr val="bg1"/>
                </a:solidFill>
              </a:rPr>
              <a:t>© 2014 </a:t>
            </a:r>
            <a:r>
              <a:rPr lang="en-US" sz="800" dirty="0" err="1" smtClean="0">
                <a:solidFill>
                  <a:schemeClr val="bg1"/>
                </a:solidFill>
              </a:rPr>
              <a:t>SpringOne</a:t>
            </a:r>
            <a:r>
              <a:rPr lang="en-US" sz="800" dirty="0" smtClean="0">
                <a:solidFill>
                  <a:schemeClr val="bg1"/>
                </a:solidFill>
              </a:rPr>
              <a:t> 2GX. All rights reserved. Do not distribute without permission. 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69431"/>
            <a:ext cx="7772400" cy="1102519"/>
          </a:xfrm>
        </p:spPr>
        <p:txBody>
          <a:bodyPr lIns="0" tIns="0" rIns="0" bIns="0" anchor="t" anchorCtr="0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2381"/>
            <a:ext cx="6400800" cy="58816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781550"/>
            <a:ext cx="914400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sdunn\Documents\Pivotal Open Source\events\SpringOne2GX 2014\presentation\SpringOne-logo-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271" y="4842091"/>
            <a:ext cx="990600" cy="27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37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>
            <a:spLocks noChangeArrowheads="1"/>
          </p:cNvSpPr>
          <p:nvPr userDrawn="1"/>
        </p:nvSpPr>
        <p:spPr bwMode="auto">
          <a:xfrm>
            <a:off x="2509838" y="3948113"/>
            <a:ext cx="2895600" cy="400050"/>
          </a:xfrm>
          <a:prstGeom prst="ellipse">
            <a:avLst/>
          </a:prstGeom>
          <a:gradFill rotWithShape="1">
            <a:gsLst>
              <a:gs pos="0">
                <a:srgbClr val="333333">
                  <a:alpha val="78998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" name="Oval 2"/>
          <p:cNvSpPr>
            <a:spLocks noChangeArrowheads="1"/>
          </p:cNvSpPr>
          <p:nvPr userDrawn="1"/>
        </p:nvSpPr>
        <p:spPr bwMode="auto">
          <a:xfrm>
            <a:off x="2514600" y="4000500"/>
            <a:ext cx="2895600" cy="400050"/>
          </a:xfrm>
          <a:prstGeom prst="ellipse">
            <a:avLst/>
          </a:prstGeom>
          <a:gradFill rotWithShape="1">
            <a:gsLst>
              <a:gs pos="0">
                <a:srgbClr val="333333">
                  <a:alpha val="78998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1673285133"/>
              </p:ext>
            </p:extLst>
          </p:nvPr>
        </p:nvGraphicFramePr>
        <p:xfrm>
          <a:off x="1828800" y="971550"/>
          <a:ext cx="54102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268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format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47663" y="912813"/>
            <a:ext cx="8415337" cy="3314700"/>
          </a:xfrm>
          <a:prstGeom prst="rect">
            <a:avLst/>
          </a:prstGeom>
          <a:solidFill>
            <a:srgbClr val="EDF4D4"/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lIns="274320" tIns="228600" rIns="274320" bIns="228600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solidFill>
                  <a:srgbClr val="3F7F5F"/>
                </a:solidFill>
                <a:latin typeface="Helvetica" charset="0"/>
              </a:rPr>
              <a:t>// This is Helvetica: 18 pt or higher please</a:t>
            </a:r>
            <a:endParaRPr lang="en-US">
              <a:solidFill>
                <a:srgbClr val="7F0055"/>
              </a:solidFill>
              <a:latin typeface="Helvetica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solidFill>
                  <a:srgbClr val="7F0055"/>
                </a:solidFill>
                <a:latin typeface="Helvetica" charset="0"/>
              </a:rPr>
              <a:t>public class</a:t>
            </a:r>
            <a:r>
              <a:rPr lang="en-US">
                <a:latin typeface="Helvetica" charset="0"/>
              </a:rPr>
              <a:t> TransferServiceImpl implements TransferService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</a:t>
            </a:r>
            <a:r>
              <a:rPr lang="en-US">
                <a:solidFill>
                  <a:srgbClr val="7F0055"/>
                </a:solidFill>
                <a:latin typeface="Helvetica" charset="0"/>
              </a:rPr>
              <a:t>public</a:t>
            </a:r>
            <a:r>
              <a:rPr lang="en-US">
                <a:latin typeface="Helvetica" charset="0"/>
              </a:rPr>
              <a:t> TransferServiceImpl(AccountRepository ar)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    </a:t>
            </a:r>
            <a:r>
              <a:rPr lang="en-US">
                <a:solidFill>
                  <a:srgbClr val="7F0055"/>
                </a:solidFill>
                <a:latin typeface="Helvetica" charset="0"/>
              </a:rPr>
              <a:t>this</a:t>
            </a:r>
            <a:r>
              <a:rPr lang="en-US">
                <a:latin typeface="Helvetica" charset="0"/>
              </a:rPr>
              <a:t>.</a:t>
            </a:r>
            <a:r>
              <a:rPr lang="en-US">
                <a:solidFill>
                  <a:srgbClr val="0000C0"/>
                </a:solidFill>
                <a:latin typeface="Helvetica" charset="0"/>
              </a:rPr>
              <a:t>accountRepository</a:t>
            </a:r>
            <a:r>
              <a:rPr lang="en-US">
                <a:latin typeface="Helvetica" charset="0"/>
              </a:rPr>
              <a:t> = ar;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…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94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5244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40000"/>
              </a:spcAft>
              <a:defRPr/>
            </a:pPr>
            <a:endParaRPr 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4" y="306390"/>
            <a:ext cx="8537575" cy="27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4" y="800101"/>
            <a:ext cx="8537575" cy="366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171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5"/>
            <a:ext cx="8540750" cy="931069"/>
          </a:xfrm>
        </p:spPr>
        <p:txBody>
          <a:bodyPr anchor="b"/>
          <a:lstStyle>
            <a:lvl1pPr algn="ctr">
              <a:defRPr sz="2800" b="0" i="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0047" y="2614612"/>
            <a:ext cx="8540749" cy="471488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292849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 userDrawn="1"/>
        </p:nvGrpSpPr>
        <p:grpSpPr bwMode="auto">
          <a:xfrm>
            <a:off x="-9525" y="0"/>
            <a:ext cx="9220200" cy="5143500"/>
            <a:chOff x="-9525" y="0"/>
            <a:chExt cx="9220200" cy="6858000"/>
          </a:xfrm>
        </p:grpSpPr>
        <p:sp>
          <p:nvSpPr>
            <p:cNvPr id="5" name="Rectangle 20"/>
            <p:cNvSpPr>
              <a:spLocks/>
            </p:cNvSpPr>
            <p:nvPr userDrawn="1"/>
          </p:nvSpPr>
          <p:spPr bwMode="auto">
            <a:xfrm>
              <a:off x="-4330" y="2665"/>
              <a:ext cx="8205015" cy="3958663"/>
            </a:xfrm>
            <a:custGeom>
              <a:avLst/>
              <a:gdLst>
                <a:gd name="T0" fmla="*/ 4329 w 8205015"/>
                <a:gd name="T1" fmla="*/ 0 h 2968997"/>
                <a:gd name="T2" fmla="*/ 8205015 w 8205015"/>
                <a:gd name="T3" fmla="*/ 0 h 2968997"/>
                <a:gd name="T4" fmla="*/ 4704115 w 8205015"/>
                <a:gd name="T5" fmla="*/ 12814688 h 2968997"/>
                <a:gd name="T6" fmla="*/ 4566804 w 8205015"/>
                <a:gd name="T7" fmla="*/ 12782201 h 2968997"/>
                <a:gd name="T8" fmla="*/ 0 w 8205015"/>
                <a:gd name="T9" fmla="*/ 29656508 h 2968997"/>
                <a:gd name="T10" fmla="*/ 4329 w 8205015"/>
                <a:gd name="T11" fmla="*/ 0 h 29689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05015" h="2968997">
                  <a:moveTo>
                    <a:pt x="4329" y="0"/>
                  </a:moveTo>
                  <a:lnTo>
                    <a:pt x="8205015" y="0"/>
                  </a:lnTo>
                  <a:cubicBezTo>
                    <a:pt x="7508973" y="745881"/>
                    <a:pt x="6206767" y="1255418"/>
                    <a:pt x="4704115" y="1282915"/>
                  </a:cubicBezTo>
                  <a:lnTo>
                    <a:pt x="4566804" y="1279663"/>
                  </a:lnTo>
                  <a:cubicBezTo>
                    <a:pt x="1583005" y="1130576"/>
                    <a:pt x="975761" y="1642298"/>
                    <a:pt x="0" y="2968997"/>
                  </a:cubicBezTo>
                  <a:lnTo>
                    <a:pt x="432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4999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grpSp>
          <p:nvGrpSpPr>
            <p:cNvPr id="6" name="Group 11"/>
            <p:cNvGrpSpPr>
              <a:grpSpLocks/>
            </p:cNvGrpSpPr>
            <p:nvPr userDrawn="1"/>
          </p:nvGrpSpPr>
          <p:grpSpPr bwMode="auto">
            <a:xfrm>
              <a:off x="414134" y="1104"/>
              <a:ext cx="8454883" cy="4373212"/>
              <a:chOff x="414134" y="828"/>
              <a:chExt cx="8454883" cy="3279909"/>
            </a:xfrm>
          </p:grpSpPr>
          <p:sp>
            <p:nvSpPr>
              <p:cNvPr id="23" name="Oval 26"/>
              <p:cNvSpPr>
                <a:spLocks noChangeArrowheads="1"/>
              </p:cNvSpPr>
              <p:nvPr userDrawn="1"/>
            </p:nvSpPr>
            <p:spPr bwMode="auto">
              <a:xfrm>
                <a:off x="7010400" y="971550"/>
                <a:ext cx="1192695" cy="1192695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Oval 27"/>
              <p:cNvSpPr>
                <a:spLocks noChangeArrowheads="1"/>
              </p:cNvSpPr>
              <p:nvPr userDrawn="1"/>
            </p:nvSpPr>
            <p:spPr bwMode="auto">
              <a:xfrm>
                <a:off x="5085522" y="375202"/>
                <a:ext cx="1192695" cy="1192695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Oval 28"/>
              <p:cNvSpPr>
                <a:spLocks noChangeArrowheads="1"/>
              </p:cNvSpPr>
              <p:nvPr userDrawn="1"/>
            </p:nvSpPr>
            <p:spPr bwMode="auto">
              <a:xfrm>
                <a:off x="5251177" y="1345923"/>
                <a:ext cx="443948" cy="443948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Oval 29"/>
              <p:cNvSpPr>
                <a:spLocks noChangeArrowheads="1"/>
              </p:cNvSpPr>
              <p:nvPr userDrawn="1"/>
            </p:nvSpPr>
            <p:spPr bwMode="auto">
              <a:xfrm>
                <a:off x="5847527" y="77026"/>
                <a:ext cx="894523" cy="894523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Oval 30"/>
              <p:cNvSpPr>
                <a:spLocks noChangeArrowheads="1"/>
              </p:cNvSpPr>
              <p:nvPr userDrawn="1"/>
            </p:nvSpPr>
            <p:spPr bwMode="auto">
              <a:xfrm>
                <a:off x="8203095" y="828"/>
                <a:ext cx="665922" cy="665922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Oval 31"/>
              <p:cNvSpPr>
                <a:spLocks noChangeArrowheads="1"/>
              </p:cNvSpPr>
              <p:nvPr userDrawn="1"/>
            </p:nvSpPr>
            <p:spPr bwMode="auto">
              <a:xfrm>
                <a:off x="4691272" y="697395"/>
                <a:ext cx="301484" cy="301484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Oval 32"/>
              <p:cNvSpPr>
                <a:spLocks noChangeArrowheads="1"/>
              </p:cNvSpPr>
              <p:nvPr userDrawn="1"/>
            </p:nvSpPr>
            <p:spPr bwMode="auto">
              <a:xfrm>
                <a:off x="2690195" y="2999132"/>
                <a:ext cx="281605" cy="281605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Oval 33"/>
              <p:cNvSpPr>
                <a:spLocks noChangeArrowheads="1"/>
              </p:cNvSpPr>
              <p:nvPr userDrawn="1"/>
            </p:nvSpPr>
            <p:spPr bwMode="auto">
              <a:xfrm>
                <a:off x="2246247" y="2349776"/>
                <a:ext cx="602974" cy="602974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Oval 34"/>
              <p:cNvSpPr>
                <a:spLocks noChangeArrowheads="1"/>
              </p:cNvSpPr>
              <p:nvPr userDrawn="1"/>
            </p:nvSpPr>
            <p:spPr bwMode="auto">
              <a:xfrm>
                <a:off x="2325760" y="749576"/>
                <a:ext cx="1060174" cy="1060174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Oval 35"/>
              <p:cNvSpPr>
                <a:spLocks noChangeArrowheads="1"/>
              </p:cNvSpPr>
              <p:nvPr userDrawn="1"/>
            </p:nvSpPr>
            <p:spPr bwMode="auto">
              <a:xfrm>
                <a:off x="1881812" y="585576"/>
                <a:ext cx="690774" cy="690774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Oval 36"/>
              <p:cNvSpPr>
                <a:spLocks noChangeArrowheads="1"/>
              </p:cNvSpPr>
              <p:nvPr userDrawn="1"/>
            </p:nvSpPr>
            <p:spPr bwMode="auto">
              <a:xfrm>
                <a:off x="414134" y="153228"/>
                <a:ext cx="1046922" cy="1046922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" name="Rectangle 12"/>
            <p:cNvSpPr>
              <a:spLocks noChangeArrowheads="1"/>
            </p:cNvSpPr>
            <p:nvPr userDrawn="1"/>
          </p:nvSpPr>
          <p:spPr bwMode="auto">
            <a:xfrm>
              <a:off x="-9525" y="0"/>
              <a:ext cx="9220200" cy="6858000"/>
            </a:xfrm>
            <a:prstGeom prst="rect">
              <a:avLst/>
            </a:prstGeom>
            <a:solidFill>
              <a:srgbClr val="343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>
                <a:spcAft>
                  <a:spcPct val="4000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8" name="Rectangle 20"/>
            <p:cNvSpPr>
              <a:spLocks/>
            </p:cNvSpPr>
            <p:nvPr userDrawn="1"/>
          </p:nvSpPr>
          <p:spPr bwMode="auto">
            <a:xfrm>
              <a:off x="-4330" y="1999"/>
              <a:ext cx="8205015" cy="2968997"/>
            </a:xfrm>
            <a:custGeom>
              <a:avLst/>
              <a:gdLst>
                <a:gd name="T0" fmla="*/ 4329 w 8205015"/>
                <a:gd name="T1" fmla="*/ 0 h 2968997"/>
                <a:gd name="T2" fmla="*/ 8205015 w 8205015"/>
                <a:gd name="T3" fmla="*/ 0 h 2968997"/>
                <a:gd name="T4" fmla="*/ 4704115 w 8205015"/>
                <a:gd name="T5" fmla="*/ 1282915 h 2968997"/>
                <a:gd name="T6" fmla="*/ 4566804 w 8205015"/>
                <a:gd name="T7" fmla="*/ 1279663 h 2968997"/>
                <a:gd name="T8" fmla="*/ 0 w 8205015"/>
                <a:gd name="T9" fmla="*/ 2968997 h 2968997"/>
                <a:gd name="T10" fmla="*/ 4329 w 8205015"/>
                <a:gd name="T11" fmla="*/ 0 h 29689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05015" h="2968997">
                  <a:moveTo>
                    <a:pt x="4329" y="0"/>
                  </a:moveTo>
                  <a:lnTo>
                    <a:pt x="8205015" y="0"/>
                  </a:lnTo>
                  <a:cubicBezTo>
                    <a:pt x="7508973" y="745881"/>
                    <a:pt x="6206767" y="1255418"/>
                    <a:pt x="4704115" y="1282915"/>
                  </a:cubicBezTo>
                  <a:lnTo>
                    <a:pt x="4566804" y="1279663"/>
                  </a:lnTo>
                  <a:cubicBezTo>
                    <a:pt x="1583005" y="1130576"/>
                    <a:pt x="975761" y="1642298"/>
                    <a:pt x="0" y="2968997"/>
                  </a:cubicBezTo>
                  <a:lnTo>
                    <a:pt x="432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4999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grpSp>
          <p:nvGrpSpPr>
            <p:cNvPr id="9" name="Group 14"/>
            <p:cNvGrpSpPr>
              <a:grpSpLocks/>
            </p:cNvGrpSpPr>
            <p:nvPr userDrawn="1"/>
          </p:nvGrpSpPr>
          <p:grpSpPr bwMode="auto">
            <a:xfrm>
              <a:off x="414134" y="828"/>
              <a:ext cx="8454883" cy="3279909"/>
              <a:chOff x="414134" y="828"/>
              <a:chExt cx="8454883" cy="3279909"/>
            </a:xfrm>
          </p:grpSpPr>
          <p:sp>
            <p:nvSpPr>
              <p:cNvPr id="10" name="Oval 15"/>
              <p:cNvSpPr>
                <a:spLocks noChangeArrowheads="1"/>
              </p:cNvSpPr>
              <p:nvPr userDrawn="1"/>
            </p:nvSpPr>
            <p:spPr bwMode="auto">
              <a:xfrm>
                <a:off x="7010400" y="971550"/>
                <a:ext cx="1192695" cy="1192695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Oval 16"/>
              <p:cNvSpPr>
                <a:spLocks noChangeArrowheads="1"/>
              </p:cNvSpPr>
              <p:nvPr userDrawn="1"/>
            </p:nvSpPr>
            <p:spPr bwMode="auto">
              <a:xfrm>
                <a:off x="5085522" y="375202"/>
                <a:ext cx="1192695" cy="1192695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Oval 17"/>
              <p:cNvSpPr>
                <a:spLocks noChangeArrowheads="1"/>
              </p:cNvSpPr>
              <p:nvPr userDrawn="1"/>
            </p:nvSpPr>
            <p:spPr bwMode="auto">
              <a:xfrm>
                <a:off x="5251177" y="1345923"/>
                <a:ext cx="443948" cy="443948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Oval 18"/>
              <p:cNvSpPr>
                <a:spLocks noChangeArrowheads="1"/>
              </p:cNvSpPr>
              <p:nvPr userDrawn="1"/>
            </p:nvSpPr>
            <p:spPr bwMode="auto">
              <a:xfrm>
                <a:off x="5847527" y="77026"/>
                <a:ext cx="894523" cy="894523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Oval 19"/>
              <p:cNvSpPr>
                <a:spLocks noChangeArrowheads="1"/>
              </p:cNvSpPr>
              <p:nvPr userDrawn="1"/>
            </p:nvSpPr>
            <p:spPr bwMode="auto">
              <a:xfrm>
                <a:off x="8203095" y="828"/>
                <a:ext cx="665922" cy="665922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Oval 20"/>
              <p:cNvSpPr>
                <a:spLocks noChangeArrowheads="1"/>
              </p:cNvSpPr>
              <p:nvPr userDrawn="1"/>
            </p:nvSpPr>
            <p:spPr bwMode="auto">
              <a:xfrm>
                <a:off x="4691272" y="697395"/>
                <a:ext cx="301484" cy="301484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Oval 21"/>
              <p:cNvSpPr>
                <a:spLocks noChangeArrowheads="1"/>
              </p:cNvSpPr>
              <p:nvPr userDrawn="1"/>
            </p:nvSpPr>
            <p:spPr bwMode="auto">
              <a:xfrm>
                <a:off x="2690195" y="2999132"/>
                <a:ext cx="281605" cy="281605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Oval 22"/>
              <p:cNvSpPr>
                <a:spLocks noChangeArrowheads="1"/>
              </p:cNvSpPr>
              <p:nvPr userDrawn="1"/>
            </p:nvSpPr>
            <p:spPr bwMode="auto">
              <a:xfrm>
                <a:off x="2246247" y="2349776"/>
                <a:ext cx="602974" cy="602974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Oval 23"/>
              <p:cNvSpPr>
                <a:spLocks noChangeArrowheads="1"/>
              </p:cNvSpPr>
              <p:nvPr userDrawn="1"/>
            </p:nvSpPr>
            <p:spPr bwMode="auto">
              <a:xfrm>
                <a:off x="2325760" y="749576"/>
                <a:ext cx="1060174" cy="1060174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Oval 24"/>
              <p:cNvSpPr>
                <a:spLocks noChangeArrowheads="1"/>
              </p:cNvSpPr>
              <p:nvPr userDrawn="1"/>
            </p:nvSpPr>
            <p:spPr bwMode="auto">
              <a:xfrm>
                <a:off x="1881812" y="585576"/>
                <a:ext cx="690774" cy="690774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Oval 25"/>
              <p:cNvSpPr>
                <a:spLocks noChangeArrowheads="1"/>
              </p:cNvSpPr>
              <p:nvPr userDrawn="1"/>
            </p:nvSpPr>
            <p:spPr bwMode="auto">
              <a:xfrm>
                <a:off x="414134" y="153228"/>
                <a:ext cx="1046922" cy="1046922"/>
              </a:xfrm>
              <a:prstGeom prst="ellipse">
                <a:avLst/>
              </a:prstGeom>
              <a:solidFill>
                <a:schemeClr val="bg1">
                  <a:alpha val="509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spcAft>
                    <a:spcPct val="4000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3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9" y="0"/>
            <a:ext cx="8656637" cy="5160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Shape 1"/>
          <p:cNvSpPr txBox="1">
            <a:spLocks noChangeArrowheads="1"/>
          </p:cNvSpPr>
          <p:nvPr userDrawn="1"/>
        </p:nvSpPr>
        <p:spPr bwMode="auto">
          <a:xfrm>
            <a:off x="344489" y="1685925"/>
            <a:ext cx="84534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spcAft>
                <a:spcPct val="4000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eaLnBrk="0" hangingPunct="0">
              <a:spcAft>
                <a:spcPct val="4000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2pPr>
            <a:lvl3pPr marL="1143000" indent="-228600" algn="ctr" eaLnBrk="0" hangingPunct="0">
              <a:spcAft>
                <a:spcPct val="4000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3pPr>
            <a:lvl4pPr marL="1600200" indent="-228600" algn="ctr" eaLnBrk="0" hangingPunct="0">
              <a:spcAft>
                <a:spcPct val="4000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4pPr>
            <a:lvl5pPr marL="2057400" indent="-228600" algn="ctr" eaLnBrk="0" hangingPunct="0">
              <a:spcAft>
                <a:spcPct val="4000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4000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4000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4000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40000"/>
              </a:spcAft>
              <a:defRPr sz="2400">
                <a:solidFill>
                  <a:srgbClr val="0095D3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4000" smtClean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6" name="TextBox 35"/>
          <p:cNvSpPr txBox="1"/>
          <p:nvPr userDrawn="1"/>
        </p:nvSpPr>
        <p:spPr bwMode="gray">
          <a:xfrm>
            <a:off x="323850" y="4717257"/>
            <a:ext cx="3227388" cy="478631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>
              <a:spcAft>
                <a:spcPts val="0"/>
              </a:spcAft>
              <a:defRPr/>
            </a:pPr>
            <a:r>
              <a:rPr lang="en-US" sz="700" kern="0" spc="60" dirty="0">
                <a:solidFill>
                  <a:srgbClr val="FFFFFF"/>
                </a:solidFill>
                <a:ea typeface="ＭＳ Ｐゴシック" pitchFamily="34" charset="-128"/>
                <a:cs typeface="+mn-cs"/>
              </a:rPr>
              <a:t>Unless otherwise indicated, these slides are</a:t>
            </a:r>
            <a:br>
              <a:rPr lang="en-US" sz="700" kern="0" spc="60" dirty="0">
                <a:solidFill>
                  <a:srgbClr val="FFFFFF"/>
                </a:solidFill>
                <a:ea typeface="ＭＳ Ｐゴシック" pitchFamily="34" charset="-128"/>
                <a:cs typeface="+mn-cs"/>
              </a:rPr>
            </a:br>
            <a:r>
              <a:rPr lang="en-US" sz="700" kern="0" spc="60" dirty="0">
                <a:solidFill>
                  <a:srgbClr val="FFFFFF"/>
                </a:solidFill>
                <a:ea typeface="ＭＳ Ｐゴシック" pitchFamily="34" charset="-128"/>
                <a:cs typeface="+mn-cs"/>
              </a:rPr>
              <a:t>© 2013-2014 Pivotal Software, Inc. and licensed under a</a:t>
            </a:r>
            <a:br>
              <a:rPr lang="en-US" sz="700" kern="0" spc="60" dirty="0">
                <a:solidFill>
                  <a:srgbClr val="FFFFFF"/>
                </a:solidFill>
                <a:ea typeface="ＭＳ Ｐゴシック" pitchFamily="34" charset="-128"/>
                <a:cs typeface="+mn-cs"/>
              </a:rPr>
            </a:br>
            <a:r>
              <a:rPr lang="en-US" sz="700" kern="0" spc="60" dirty="0">
                <a:solidFill>
                  <a:srgbClr val="FFFFFF"/>
                </a:solidFill>
                <a:ea typeface="ＭＳ Ｐゴシック" pitchFamily="34" charset="-128"/>
                <a:cs typeface="+mn-cs"/>
              </a:rPr>
              <a:t>Creative Commons Attribution-</a:t>
            </a:r>
            <a:r>
              <a:rPr lang="en-US" sz="700" kern="0" spc="60" dirty="0" err="1">
                <a:solidFill>
                  <a:srgbClr val="FFFFFF"/>
                </a:solidFill>
                <a:ea typeface="ＭＳ Ｐゴシック" pitchFamily="34" charset="-128"/>
                <a:cs typeface="+mn-cs"/>
              </a:rPr>
              <a:t>NonCommercial</a:t>
            </a:r>
            <a:r>
              <a:rPr lang="en-US" sz="700" kern="0" spc="60" dirty="0">
                <a:solidFill>
                  <a:srgbClr val="FFFFFF"/>
                </a:solidFill>
                <a:ea typeface="ＭＳ Ｐゴシック" pitchFamily="34" charset="-128"/>
                <a:cs typeface="+mn-cs"/>
              </a:rPr>
              <a:t> license:</a:t>
            </a:r>
          </a:p>
          <a:p>
            <a:pPr>
              <a:spcAft>
                <a:spcPts val="0"/>
              </a:spcAft>
              <a:defRPr/>
            </a:pPr>
            <a:r>
              <a:rPr lang="en-US" sz="700" kern="0" spc="60" dirty="0">
                <a:solidFill>
                  <a:srgbClr val="FFFFFF"/>
                </a:solidFill>
                <a:ea typeface="ＭＳ Ｐゴシック" pitchFamily="34" charset="-128"/>
                <a:cs typeface="+mn-cs"/>
              </a:rPr>
              <a:t>http://creativecommons.org/licenses/by-nc/3.0/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04804" y="2609850"/>
            <a:ext cx="2105025" cy="1929342"/>
          </a:xfrm>
        </p:spPr>
        <p:txBody>
          <a:bodyPr anchor="t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304804" y="1228725"/>
            <a:ext cx="8537575" cy="45720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4140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32" y="306389"/>
            <a:ext cx="8539165" cy="299787"/>
          </a:xfrm>
        </p:spPr>
        <p:txBody>
          <a:bodyPr anchor="t"/>
          <a:lstStyle>
            <a:lvl1pPr algn="l">
              <a:defRPr sz="2200" b="0" i="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4" y="800101"/>
            <a:ext cx="8537575" cy="366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388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0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1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155448"/>
            <a:ext cx="7577328" cy="514350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33333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638550"/>
          </a:xfrm>
        </p:spPr>
        <p:txBody>
          <a:bodyPr/>
          <a:lstStyle>
            <a:lvl1pPr>
              <a:defRPr sz="2200"/>
            </a:lvl1pPr>
            <a:lvl2pPr marL="742950" indent="-285750">
              <a:buSzPct val="8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buSzPct val="60000"/>
              <a:buFont typeface="Courier New" panose="02070309020205020404" pitchFamily="49" charset="0"/>
              <a:buChar char="o"/>
              <a:defRPr sz="1600"/>
            </a:lvl3pPr>
            <a:lvl4pPr marL="1600200" indent="-228600">
              <a:buSzPct val="60000"/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SzPct val="60000"/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6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Content (2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8953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1375170"/>
            <a:ext cx="4040188" cy="31777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53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75170"/>
            <a:ext cx="4041775" cy="31777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7472" y="155448"/>
            <a:ext cx="7729728" cy="5123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6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80" y="2038350"/>
            <a:ext cx="8453440" cy="633413"/>
          </a:xfrm>
        </p:spPr>
        <p:txBody>
          <a:bodyPr>
            <a:normAutofit/>
          </a:bodyPr>
          <a:lstStyle>
            <a:lvl1pPr algn="ctr">
              <a:defRPr sz="3200" b="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4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57937916"/>
              </p:ext>
            </p:extLst>
          </p:nvPr>
        </p:nvGraphicFramePr>
        <p:xfrm>
          <a:off x="864431" y="1193904"/>
          <a:ext cx="7372665" cy="25948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74533"/>
                <a:gridCol w="1474533"/>
                <a:gridCol w="1474533"/>
                <a:gridCol w="1474533"/>
                <a:gridCol w="1474533"/>
              </a:tblGrid>
              <a:tr h="432476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2007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2008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2009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2010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1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2.4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4.1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2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8.2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4.5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3.8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3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1.9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9.6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4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6.7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3.3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2.2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5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4.3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5.6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7.1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78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9" name="Chart 8"/>
          <p:cNvGraphicFramePr/>
          <p:nvPr userDrawn="1">
            <p:extLst>
              <p:ext uri="{D42A27DB-BD31-4B8C-83A1-F6EECF244321}">
                <p14:modId xmlns:p14="http://schemas.microsoft.com/office/powerpoint/2010/main" val="4273061922"/>
              </p:ext>
            </p:extLst>
          </p:nvPr>
        </p:nvGraphicFramePr>
        <p:xfrm>
          <a:off x="304800" y="971550"/>
          <a:ext cx="6096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238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/>
          <p:cNvGraphicFramePr/>
          <p:nvPr userDrawn="1">
            <p:extLst>
              <p:ext uri="{D42A27DB-BD31-4B8C-83A1-F6EECF244321}">
                <p14:modId xmlns:p14="http://schemas.microsoft.com/office/powerpoint/2010/main" val="779867387"/>
              </p:ext>
            </p:extLst>
          </p:nvPr>
        </p:nvGraphicFramePr>
        <p:xfrm>
          <a:off x="381000" y="1123950"/>
          <a:ext cx="60960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43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dunn\Documents\Pivotal Open Source\events\SpringOne2GX 2014\presentation\bg-strip.pn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50486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dunn\Documents\Pivotal Open Source\events\SpringOne2GX 2014\presentation\SpringOne2014-small-logo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8" y="-1"/>
            <a:ext cx="845108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" y="152401"/>
            <a:ext cx="7577328" cy="5143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281" y="914400"/>
            <a:ext cx="8453439" cy="3790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472" y="4825243"/>
            <a:ext cx="689736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33333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4825243"/>
            <a:ext cx="4998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333333"/>
                </a:solidFill>
              </a:defRPr>
            </a:lvl1pPr>
          </a:lstStyle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1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5" r:id="rId12"/>
    <p:sldLayoutId id="2147483666" r:id="rId13"/>
    <p:sldLayoutId id="2147483667" r:id="rId14"/>
    <p:sldLayoutId id="2147483668" r:id="rId1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2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rwinch/spring-0-to-4.0" TargetMode="External"/><Relationship Id="rId4" Type="http://schemas.openxmlformats.org/officeDocument/2006/relationships/hyperlink" Target="http://spring.io/spring-security" TargetMode="External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From 0 to Spring Security 4.0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Rob Winch</a:t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rob_winch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2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Hello Java Configuration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38" y="1116013"/>
            <a:ext cx="2946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111250"/>
            <a:ext cx="62992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234113" y="1022350"/>
            <a:ext cx="2843212" cy="1022350"/>
          </a:xfrm>
          <a:prstGeom prst="rect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FF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9785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Hello Java Configuration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sz="1800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?.name}"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sz="1800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sz="1800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sz="1800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sz="1800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sz="1800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sz="1800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6596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Hello Java Configuration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sz="1800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?.name}"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sz="1800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sz="1800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sz="1800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sz="1800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sz="1800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sz="1800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sz="1800" dirty="0">
              <a:latin typeface="Arial" charset="0"/>
            </a:endParaRPr>
          </a:p>
        </p:txBody>
      </p:sp>
      <p:sp>
        <p:nvSpPr>
          <p:cNvPr id="48131" name="Rectangle 1"/>
          <p:cNvSpPr>
            <a:spLocks noChangeArrowheads="1"/>
          </p:cNvSpPr>
          <p:nvPr/>
        </p:nvSpPr>
        <p:spPr bwMode="auto">
          <a:xfrm>
            <a:off x="758825" y="1244203"/>
            <a:ext cx="4452938" cy="260747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" name="Oval Callout 2"/>
          <p:cNvSpPr/>
          <p:nvPr/>
        </p:nvSpPr>
        <p:spPr bwMode="auto">
          <a:xfrm>
            <a:off x="362874" y="1650660"/>
            <a:ext cx="7966722" cy="2140290"/>
          </a:xfrm>
          <a:prstGeom prst="wedgeEllipseCallout">
            <a:avLst>
              <a:gd name="adj1" fmla="val -18763"/>
              <a:gd name="adj2" fmla="val -55997"/>
            </a:avLst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HttpServletRequest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… 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Principal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getUserPrincipal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();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...</a:t>
            </a:r>
          </a:p>
          <a:p>
            <a:pPr>
              <a:defRPr/>
            </a:pP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63545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Hello Java Configuration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sz="1800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?.name}"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sz="1800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sz="1800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sz="1800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sz="1800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sz="1800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sz="1800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sz="1800" dirty="0">
              <a:latin typeface="Arial" charset="0"/>
            </a:endParaRPr>
          </a:p>
        </p:txBody>
      </p:sp>
      <p:sp>
        <p:nvSpPr>
          <p:cNvPr id="50179" name="Rectangle 1"/>
          <p:cNvSpPr>
            <a:spLocks noChangeArrowheads="1"/>
          </p:cNvSpPr>
          <p:nvPr/>
        </p:nvSpPr>
        <p:spPr bwMode="auto">
          <a:xfrm>
            <a:off x="3332163" y="1244203"/>
            <a:ext cx="2671762" cy="260747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" name="Oval Callout 2"/>
          <p:cNvSpPr/>
          <p:nvPr/>
        </p:nvSpPr>
        <p:spPr bwMode="auto">
          <a:xfrm>
            <a:off x="362874" y="1726860"/>
            <a:ext cx="7966722" cy="2140290"/>
          </a:xfrm>
          <a:prstGeom prst="wedgeEllipseCallout">
            <a:avLst>
              <a:gd name="adj1" fmla="val 8566"/>
              <a:gd name="adj2" fmla="val -61199"/>
            </a:avLst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Principal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… 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String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getName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();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...</a:t>
            </a:r>
          </a:p>
          <a:p>
            <a:pPr>
              <a:defRPr/>
            </a:pP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06611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Hello Java Configuration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sz="1800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?.name}"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sz="1800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sz="1800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sz="1800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sz="1800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sz="1800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sz="1800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sz="1800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sz="1800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sz="1800" i="1" dirty="0" smtClean="0">
                <a:solidFill>
                  <a:srgbClr val="00808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1800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 &lt;/div&gt;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sz="1800" dirty="0">
              <a:latin typeface="Arial" charset="0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2705101" y="1581150"/>
            <a:ext cx="2671763" cy="260747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133726" y="2800350"/>
            <a:ext cx="1781175" cy="261938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409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Custom Log in Form</a:t>
            </a:r>
            <a:endParaRPr lang="en-US" dirty="0"/>
          </a:p>
        </p:txBody>
      </p:sp>
      <p:sp>
        <p:nvSpPr>
          <p:cNvPr id="54274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4148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Java Configuration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56322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646464"/>
                </a:solidFill>
                <a:latin typeface="Monaco" charset="0"/>
              </a:rPr>
              <a:t>@Override</a:t>
            </a:r>
            <a:br>
              <a:rPr lang="en-US">
                <a:solidFill>
                  <a:srgbClr val="646464"/>
                </a:solidFill>
                <a:latin typeface="Monaco" charset="0"/>
              </a:rPr>
            </a:br>
            <a:r>
              <a:rPr lang="en-US">
                <a:solidFill>
                  <a:srgbClr val="7F0055"/>
                </a:solidFill>
                <a:latin typeface="Monaco" charset="0"/>
              </a:rPr>
              <a:t>protected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configure(HttpSecurity http) 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Exception {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http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  .authorizeRequests()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      .anyRequest().authenticated()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      .and()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  .formLogin().and()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  .httpBasic();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}</a:t>
            </a: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644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 fontScale="77500" lnSpcReduction="2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http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.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authorizeRequests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()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.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anyRequest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().authenticated()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.and()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.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formLogin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().and()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.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httpBasic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Font typeface="Wingdings" charset="0"/>
              <a:buNone/>
              <a:defRPr/>
            </a:pP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http </a:t>
            </a:r>
            <a:r>
              <a:rPr lang="en-US" dirty="0" smtClean="0">
                <a:solidFill>
                  <a:srgbClr val="7F007F"/>
                </a:solidFill>
                <a:highlight>
                  <a:srgbClr val="D4D4D4"/>
                </a:highlight>
                <a:latin typeface="Monaco"/>
              </a:rPr>
              <a:t>use-expressions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highlight>
                  <a:srgbClr val="D4D4D4"/>
                </a:highlight>
                <a:latin typeface="Monaco"/>
              </a:rPr>
              <a:t>"true"</a:t>
            </a:r>
            <a:r>
              <a:rPr lang="en-US" i="1" dirty="0" smtClean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intercept-</a:t>
            </a:r>
            <a:r>
              <a:rPr lang="en-US" dirty="0" err="1" smtClean="0">
                <a:solidFill>
                  <a:srgbClr val="3F7F7F"/>
                </a:solidFill>
                <a:latin typeface="Monaco"/>
              </a:rPr>
              <a:t>url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pattern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"/**"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access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"authenticated"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is-I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is-I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is-IS" dirty="0" smtClean="0">
                <a:solidFill>
                  <a:srgbClr val="3F7F7F"/>
                </a:solidFill>
                <a:latin typeface="Monaco"/>
              </a:rPr>
              <a:t>form-login </a:t>
            </a:r>
            <a:r>
              <a:rPr lang="is-IS" dirty="0" smtClean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http-basic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http</a:t>
            </a:r>
            <a:r>
              <a:rPr lang="en-US" dirty="0" smtClean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  <a:endParaRPr lang="en-US" dirty="0" smtClean="0">
              <a:latin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363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330200" y="2164556"/>
            <a:ext cx="4832350" cy="11763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0418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 lnSpcReduction="10000"/>
          </a:bodyPr>
          <a:lstStyle/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http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.authorizeRequests()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  .anyRequest().authenticated()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  .and()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.formLogin()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	.loginPage(</a:t>
            </a:r>
            <a:r>
              <a:rPr lang="en-US">
                <a:solidFill>
                  <a:srgbClr val="2A00FF"/>
                </a:solidFill>
                <a:latin typeface="Monaco" charset="0"/>
              </a:rPr>
              <a:t>"/login”</a:t>
            </a:r>
            <a:r>
              <a:rPr lang="en-US" altLang="ja-JP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altLang="ja-JP">
                <a:solidFill>
                  <a:srgbClr val="000000"/>
                </a:solidFill>
                <a:latin typeface="Monaco" charset="0"/>
              </a:rPr>
            </a:br>
            <a:r>
              <a:rPr lang="en-US" altLang="ja-JP">
                <a:solidFill>
                  <a:srgbClr val="000000"/>
                </a:solidFill>
                <a:latin typeface="Monaco" charset="0"/>
              </a:rPr>
              <a:t>  	.permitAll()</a:t>
            </a:r>
            <a:br>
              <a:rPr lang="en-US" altLang="ja-JP">
                <a:solidFill>
                  <a:srgbClr val="000000"/>
                </a:solidFill>
                <a:latin typeface="Monaco" charset="0"/>
              </a:rPr>
            </a:br>
            <a:r>
              <a:rPr lang="en-US" altLang="ja-JP">
                <a:solidFill>
                  <a:srgbClr val="000000"/>
                </a:solidFill>
                <a:latin typeface="Monaco" charset="0"/>
              </a:rPr>
              <a:t>  	.and()</a:t>
            </a:r>
            <a:br>
              <a:rPr lang="en-US" altLang="ja-JP">
                <a:solidFill>
                  <a:srgbClr val="000000"/>
                </a:solidFill>
                <a:latin typeface="Monaco" charset="0"/>
              </a:rPr>
            </a:br>
            <a:r>
              <a:rPr lang="en-US" altLang="ja-JP">
                <a:solidFill>
                  <a:srgbClr val="000000"/>
                </a:solidFill>
                <a:latin typeface="Monaco" charset="0"/>
              </a:rPr>
              <a:t>  .logout()</a:t>
            </a:r>
            <a:br>
              <a:rPr lang="en-US" altLang="ja-JP">
                <a:solidFill>
                  <a:srgbClr val="000000"/>
                </a:solidFill>
                <a:latin typeface="Monaco" charset="0"/>
              </a:rPr>
            </a:br>
            <a:r>
              <a:rPr lang="en-US" altLang="ja-JP">
                <a:solidFill>
                  <a:srgbClr val="000000"/>
                </a:solidFill>
                <a:latin typeface="Monaco" charset="0"/>
              </a:rPr>
              <a:t>       .permitAll();</a:t>
            </a:r>
            <a:endParaRPr lang="en-US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47778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ChangeArrowheads="1"/>
          </p:cNvSpPr>
          <p:nvPr/>
        </p:nvSpPr>
        <p:spPr bwMode="auto">
          <a:xfrm>
            <a:off x="247650" y="1657350"/>
            <a:ext cx="8510588" cy="24645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2466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http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authorizeRequests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antMatchers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 charset="0"/>
              </a:rPr>
              <a:t>"/resources/**</a:t>
            </a:r>
            <a:r>
              <a:rPr lang="en-US" dirty="0" smtClean="0">
                <a:solidFill>
                  <a:srgbClr val="2A00FF"/>
                </a:solidFill>
                <a:latin typeface="Monaco" charset="0"/>
              </a:rPr>
              <a:t>”</a:t>
            </a:r>
            <a:r>
              <a:rPr lang="en-US" altLang="ja-JP" dirty="0" smtClean="0">
                <a:solidFill>
                  <a:srgbClr val="000000"/>
                </a:solidFill>
                <a:latin typeface="Monaco" charset="0"/>
              </a:rPr>
              <a:t>)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permitAll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  .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anyRequest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().authenticated()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  .and()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.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formLogin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	.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loginPage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ja-JP" dirty="0">
                <a:solidFill>
                  <a:srgbClr val="2A00FF"/>
                </a:solidFill>
                <a:latin typeface="Monaco" charset="0"/>
              </a:rPr>
              <a:t>"/login</a:t>
            </a:r>
            <a:r>
              <a:rPr lang="en-US" dirty="0">
                <a:solidFill>
                  <a:srgbClr val="2A00FF"/>
                </a:solidFill>
                <a:latin typeface="Monaco" charset="0"/>
              </a:rPr>
              <a:t>”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	.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permitAll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	.and()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.logout()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     .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permitAll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();</a:t>
            </a:r>
            <a:endParaRPr lang="en-US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26043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4074319" cy="3638550"/>
          </a:xfrm>
        </p:spPr>
        <p:txBody>
          <a:bodyPr/>
          <a:lstStyle/>
          <a:p>
            <a:r>
              <a:rPr lang="en-US" dirty="0" smtClean="0"/>
              <a:t>Open Source fanatic</a:t>
            </a:r>
          </a:p>
          <a:p>
            <a:r>
              <a:rPr lang="en-US" dirty="0" smtClean="0"/>
              <a:t>Spring Security &amp; Spring Project Lead</a:t>
            </a:r>
          </a:p>
          <a:p>
            <a:r>
              <a:rPr lang="en-US" dirty="0" smtClean="0"/>
              <a:t>Committer on Spring Framework</a:t>
            </a:r>
          </a:p>
          <a:p>
            <a:r>
              <a:rPr lang="en-US" dirty="0" smtClean="0"/>
              <a:t>Co-author of Spring Security 3.1 book</a:t>
            </a:r>
          </a:p>
          <a:p>
            <a:r>
              <a:rPr lang="en-US" dirty="0" smtClean="0"/>
              <a:t>Twitter @</a:t>
            </a:r>
            <a:r>
              <a:rPr lang="en-US" dirty="0" err="1" smtClean="0"/>
              <a:t>rob_winch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90550"/>
            <a:ext cx="31750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983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>
                <a:solidFill>
                  <a:srgbClr val="3F7F7F"/>
                </a:solidFill>
                <a:latin typeface="Monaco" charset="0"/>
              </a:rPr>
              <a:t>form </a:t>
            </a:r>
            <a:r>
              <a:rPr lang="en-US">
                <a:solidFill>
                  <a:srgbClr val="7F007F"/>
                </a:solidFill>
                <a:latin typeface="Monaco" charset="0"/>
              </a:rPr>
              <a:t>th:action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"@{/login}" </a:t>
            </a:r>
            <a:r>
              <a:rPr lang="en-US" i="1">
                <a:solidFill>
                  <a:srgbClr val="7F007F"/>
                </a:solidFill>
                <a:latin typeface="Monaco" charset="0"/>
              </a:rPr>
              <a:t>method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"post"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>
                <a:solidFill>
                  <a:srgbClr val="3F7F7F"/>
                </a:solidFill>
                <a:latin typeface="Monaco" charset="0"/>
              </a:rPr>
              <a:t>label </a:t>
            </a:r>
            <a:r>
              <a:rPr lang="en-US">
                <a:solidFill>
                  <a:srgbClr val="7F007F"/>
                </a:solidFill>
                <a:latin typeface="Monaco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"username"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Username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i="1">
                <a:solidFill>
                  <a:srgbClr val="3F7F7F"/>
                </a:solidFill>
                <a:latin typeface="Monaco" charset="0"/>
              </a:rPr>
              <a:t>label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>
                <a:solidFill>
                  <a:srgbClr val="3F7F7F"/>
                </a:solidFill>
                <a:latin typeface="Monaco" charset="0"/>
              </a:rPr>
              <a:t>input </a:t>
            </a:r>
            <a:r>
              <a:rPr lang="en-US">
                <a:solidFill>
                  <a:srgbClr val="7F007F"/>
                </a:solidFill>
                <a:latin typeface="Monaco" charset="0"/>
              </a:rPr>
              <a:t>type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"text" </a:t>
            </a:r>
            <a:r>
              <a:rPr lang="en-US" i="1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"username" </a:t>
            </a:r>
            <a:r>
              <a:rPr lang="en-US" i="1">
                <a:solidFill>
                  <a:srgbClr val="7F007F"/>
                </a:solidFill>
                <a:latin typeface="Monaco" charset="0"/>
              </a:rPr>
              <a:t>name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"username"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/&gt;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        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>
                <a:solidFill>
                  <a:srgbClr val="3F7F7F"/>
                </a:solidFill>
                <a:latin typeface="Monaco" charset="0"/>
              </a:rPr>
              <a:t>label </a:t>
            </a:r>
            <a:r>
              <a:rPr lang="en-US">
                <a:solidFill>
                  <a:srgbClr val="7F007F"/>
                </a:solidFill>
                <a:latin typeface="Monaco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"password"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Password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i="1">
                <a:solidFill>
                  <a:srgbClr val="3F7F7F"/>
                </a:solidFill>
                <a:latin typeface="Monaco" charset="0"/>
              </a:rPr>
              <a:t>label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>
                <a:solidFill>
                  <a:srgbClr val="3F7F7F"/>
                </a:solidFill>
                <a:latin typeface="Monaco" charset="0"/>
              </a:rPr>
              <a:t>input </a:t>
            </a:r>
            <a:r>
              <a:rPr lang="en-US">
                <a:solidFill>
                  <a:srgbClr val="7F007F"/>
                </a:solidFill>
                <a:latin typeface="Monaco" charset="0"/>
              </a:rPr>
              <a:t>type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"password" </a:t>
            </a:r>
            <a:r>
              <a:rPr lang="en-US" i="1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"password" </a:t>
            </a:r>
            <a:r>
              <a:rPr lang="en-US" i="1">
                <a:solidFill>
                  <a:srgbClr val="7F007F"/>
                </a:solidFill>
                <a:latin typeface="Monaco" charset="0"/>
              </a:rPr>
              <a:t>name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"password"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/&gt;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    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>
                <a:solidFill>
                  <a:srgbClr val="3F7F7F"/>
                </a:solidFill>
                <a:latin typeface="Monaco" charset="0"/>
              </a:rPr>
              <a:t>button </a:t>
            </a:r>
            <a:r>
              <a:rPr lang="en-US">
                <a:solidFill>
                  <a:srgbClr val="7F007F"/>
                </a:solidFill>
                <a:latin typeface="Monaco" charset="0"/>
              </a:rPr>
              <a:t>type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"submit"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Log in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i="1">
                <a:solidFill>
                  <a:srgbClr val="3F7F7F"/>
                </a:solidFill>
                <a:latin typeface="Monaco" charset="0"/>
              </a:rPr>
              <a:t>button</a:t>
            </a:r>
            <a:r>
              <a:rPr lang="en-US" i="1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>
                <a:solidFill>
                  <a:srgbClr val="3F7F7F"/>
                </a:solidFill>
                <a:latin typeface="Monaco" charset="0"/>
              </a:rPr>
              <a:t>form</a:t>
            </a:r>
            <a:r>
              <a:rPr lang="en-US">
                <a:solidFill>
                  <a:srgbClr val="008080"/>
                </a:solidFill>
                <a:latin typeface="Monaco" charset="0"/>
              </a:rPr>
              <a:t>&gt;</a:t>
            </a:r>
            <a:endParaRPr lang="en-US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8920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6"/>
          <p:cNvSpPr>
            <a:spLocks noChangeArrowheads="1"/>
          </p:cNvSpPr>
          <p:nvPr/>
        </p:nvSpPr>
        <p:spPr bwMode="auto">
          <a:xfrm>
            <a:off x="6865938" y="2202657"/>
            <a:ext cx="1331912" cy="21669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6562" name="Rectangle 5"/>
          <p:cNvSpPr>
            <a:spLocks noChangeArrowheads="1"/>
          </p:cNvSpPr>
          <p:nvPr/>
        </p:nvSpPr>
        <p:spPr bwMode="auto">
          <a:xfrm>
            <a:off x="6316664" y="1571626"/>
            <a:ext cx="1385887" cy="20240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 flipV="1">
            <a:off x="6399212" y="940594"/>
            <a:ext cx="839788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6564" name="Rectangle 1"/>
          <p:cNvSpPr>
            <a:spLocks noChangeArrowheads="1"/>
          </p:cNvSpPr>
          <p:nvPr/>
        </p:nvSpPr>
        <p:spPr bwMode="auto">
          <a:xfrm>
            <a:off x="3395662" y="939403"/>
            <a:ext cx="1633538" cy="21312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66566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74295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onaco" charset="0"/>
              </a:rPr>
              <a:t>form </a:t>
            </a:r>
            <a:r>
              <a:rPr lang="en-US" dirty="0" err="1">
                <a:solidFill>
                  <a:srgbClr val="7F007F"/>
                </a:solidFill>
                <a:latin typeface="Monaco" charset="0"/>
              </a:rPr>
              <a:t>th:action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"@{/login}" </a:t>
            </a:r>
            <a:r>
              <a:rPr lang="en-US" i="1" dirty="0">
                <a:solidFill>
                  <a:srgbClr val="7F007F"/>
                </a:solidFill>
                <a:latin typeface="Monaco" charset="0"/>
              </a:rPr>
              <a:t>method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"post"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onaco" charset="0"/>
              </a:rPr>
              <a:t>label </a:t>
            </a:r>
            <a:r>
              <a:rPr lang="en-US" dirty="0">
                <a:solidFill>
                  <a:srgbClr val="7F007F"/>
                </a:solidFill>
                <a:latin typeface="Monac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"username"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Username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i="1" dirty="0">
                <a:solidFill>
                  <a:srgbClr val="3F7F7F"/>
                </a:solidFill>
                <a:latin typeface="Monaco" charset="0"/>
              </a:rPr>
              <a:t>label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onaco" charset="0"/>
              </a:rPr>
              <a:t>input </a:t>
            </a:r>
            <a:r>
              <a:rPr lang="en-US" dirty="0">
                <a:solidFill>
                  <a:srgbClr val="7F007F"/>
                </a:solidFill>
                <a:latin typeface="Monaco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"text" </a:t>
            </a:r>
            <a:r>
              <a:rPr lang="en-US" i="1" dirty="0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"username" </a:t>
            </a:r>
            <a:r>
              <a:rPr lang="en-US" i="1" dirty="0">
                <a:solidFill>
                  <a:srgbClr val="7F007F"/>
                </a:solidFill>
                <a:latin typeface="Monaco" charset="0"/>
              </a:rPr>
              <a:t>name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"username"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/&gt;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        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onaco" charset="0"/>
              </a:rPr>
              <a:t>label </a:t>
            </a:r>
            <a:r>
              <a:rPr lang="en-US" dirty="0">
                <a:solidFill>
                  <a:srgbClr val="7F007F"/>
                </a:solidFill>
                <a:latin typeface="Monac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"password"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Password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i="1" dirty="0">
                <a:solidFill>
                  <a:srgbClr val="3F7F7F"/>
                </a:solidFill>
                <a:latin typeface="Monaco" charset="0"/>
              </a:rPr>
              <a:t>label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onaco" charset="0"/>
              </a:rPr>
              <a:t>input </a:t>
            </a:r>
            <a:r>
              <a:rPr lang="en-US" dirty="0">
                <a:solidFill>
                  <a:srgbClr val="7F007F"/>
                </a:solidFill>
                <a:latin typeface="Monaco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"password" </a:t>
            </a:r>
            <a:r>
              <a:rPr lang="en-US" i="1" dirty="0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"password" </a:t>
            </a:r>
            <a:r>
              <a:rPr lang="en-US" i="1" dirty="0">
                <a:solidFill>
                  <a:srgbClr val="7F007F"/>
                </a:solidFill>
                <a:latin typeface="Monaco" charset="0"/>
              </a:rPr>
              <a:t>name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"password"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/&gt;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    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onaco" charset="0"/>
              </a:rPr>
              <a:t>button </a:t>
            </a:r>
            <a:r>
              <a:rPr lang="en-US" dirty="0">
                <a:solidFill>
                  <a:srgbClr val="7F007F"/>
                </a:solidFill>
                <a:latin typeface="Monaco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"submit"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Log in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i="1" dirty="0">
                <a:solidFill>
                  <a:srgbClr val="3F7F7F"/>
                </a:solidFill>
                <a:latin typeface="Monaco" charset="0"/>
              </a:rPr>
              <a:t>button</a:t>
            </a:r>
            <a:r>
              <a:rPr lang="en-US" i="1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onaco" charset="0"/>
              </a:rPr>
              <a:t>form</a:t>
            </a:r>
            <a:r>
              <a:rPr lang="en-US" dirty="0">
                <a:solidFill>
                  <a:srgbClr val="008080"/>
                </a:solidFill>
                <a:latin typeface="Monaco" charset="0"/>
              </a:rPr>
              <a:t>&gt;</a:t>
            </a:r>
            <a:endParaRPr lang="en-US" dirty="0">
              <a:latin typeface="Arial" charset="0"/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513138" y="1360885"/>
            <a:ext cx="5162550" cy="1905000"/>
            <a:chOff x="3430804" y="1765017"/>
            <a:chExt cx="5162700" cy="2540306"/>
          </a:xfrm>
        </p:grpSpPr>
        <p:sp>
          <p:nvSpPr>
            <p:cNvPr id="3" name="Oval Callout 2"/>
            <p:cNvSpPr/>
            <p:nvPr/>
          </p:nvSpPr>
          <p:spPr bwMode="auto">
            <a:xfrm>
              <a:off x="3430804" y="1765017"/>
              <a:ext cx="5162700" cy="2540306"/>
            </a:xfrm>
            <a:prstGeom prst="wedgeEllipseCallout">
              <a:avLst>
                <a:gd name="adj1" fmla="val -36526"/>
                <a:gd name="adj2" fmla="val -59578"/>
              </a:avLst>
            </a:prstGeom>
            <a:solidFill>
              <a:schemeClr val="bg1"/>
            </a:solidFill>
            <a:ln w="19050">
              <a:solidFill>
                <a:schemeClr val="accent3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r>
                <a:rPr lang="en-US" sz="1800" dirty="0">
                  <a:solidFill>
                    <a:srgbClr val="000000"/>
                  </a:solidFill>
                  <a:latin typeface="Monaco"/>
                </a:rPr>
                <a:t>http</a:t>
              </a:r>
            </a:p>
            <a:p>
              <a:pPr>
                <a:defRPr/>
              </a:pPr>
              <a:r>
                <a:rPr lang="en-US" sz="1800" dirty="0">
                  <a:solidFill>
                    <a:srgbClr val="000000"/>
                  </a:solidFill>
                  <a:latin typeface="Monaco"/>
                </a:rPr>
                <a:t>  ….</a:t>
              </a:r>
              <a:br>
                <a:rPr lang="en-US" sz="1800" dirty="0">
                  <a:solidFill>
                    <a:srgbClr val="000000"/>
                  </a:solidFill>
                  <a:latin typeface="Monaco"/>
                </a:rPr>
              </a:br>
              <a:r>
                <a:rPr lang="en-US" sz="1800" dirty="0">
                  <a:solidFill>
                    <a:srgbClr val="000000"/>
                  </a:solidFill>
                  <a:latin typeface="Monaco"/>
                </a:rPr>
                <a:t>  .</a:t>
              </a:r>
              <a:r>
                <a:rPr lang="en-US" sz="1800" dirty="0" err="1">
                  <a:solidFill>
                    <a:srgbClr val="000000"/>
                  </a:solidFill>
                  <a:latin typeface="Monaco"/>
                </a:rPr>
                <a:t>formLogin</a:t>
              </a:r>
              <a:r>
                <a:rPr lang="en-US" sz="1800" dirty="0">
                  <a:solidFill>
                    <a:srgbClr val="000000"/>
                  </a:solidFill>
                  <a:latin typeface="Monaco"/>
                </a:rPr>
                <a:t>()</a:t>
              </a:r>
              <a:br>
                <a:rPr lang="en-US" sz="1800" dirty="0">
                  <a:solidFill>
                    <a:srgbClr val="000000"/>
                  </a:solidFill>
                  <a:latin typeface="Monaco"/>
                </a:rPr>
              </a:br>
              <a:r>
                <a:rPr lang="en-US" sz="1800" dirty="0">
                  <a:solidFill>
                    <a:srgbClr val="000000"/>
                  </a:solidFill>
                  <a:latin typeface="Monaco"/>
                </a:rPr>
                <a:t>  	.</a:t>
              </a:r>
              <a:r>
                <a:rPr lang="en-US" sz="1800" dirty="0" err="1">
                  <a:solidFill>
                    <a:srgbClr val="000000"/>
                  </a:solidFill>
                  <a:latin typeface="Monaco"/>
                </a:rPr>
                <a:t>loginPage</a:t>
              </a:r>
              <a:r>
                <a:rPr lang="en-US" sz="1800" dirty="0">
                  <a:solidFill>
                    <a:srgbClr val="000000"/>
                  </a:solidFill>
                  <a:latin typeface="Monaco"/>
                </a:rPr>
                <a:t>(</a:t>
              </a:r>
              <a:r>
                <a:rPr lang="en-US" sz="1800" dirty="0">
                  <a:solidFill>
                    <a:srgbClr val="2A00FF"/>
                  </a:solidFill>
                  <a:latin typeface="Monaco"/>
                </a:rPr>
                <a:t>"/login”</a:t>
              </a:r>
              <a:r>
                <a:rPr lang="en-US" sz="1800" dirty="0">
                  <a:solidFill>
                    <a:srgbClr val="000000"/>
                  </a:solidFill>
                  <a:latin typeface="Monaco"/>
                </a:rPr>
                <a:t>)</a:t>
              </a:r>
              <a:br>
                <a:rPr lang="en-US" sz="1800" dirty="0">
                  <a:solidFill>
                    <a:srgbClr val="000000"/>
                  </a:solidFill>
                  <a:latin typeface="Monaco"/>
                </a:rPr>
              </a:b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6569" name="Rectangle 3"/>
            <p:cNvSpPr>
              <a:spLocks noChangeArrowheads="1"/>
            </p:cNvSpPr>
            <p:nvPr/>
          </p:nvSpPr>
          <p:spPr bwMode="auto">
            <a:xfrm>
              <a:off x="6581206" y="3268629"/>
              <a:ext cx="1171092" cy="280423"/>
            </a:xfrm>
            <a:prstGeom prst="rect">
              <a:avLst/>
            </a:prstGeom>
            <a:solidFill>
              <a:srgbClr val="FFFF00">
                <a:alpha val="3294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7142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Custom Authentication</a:t>
            </a:r>
            <a:endParaRPr lang="en-US" dirty="0"/>
          </a:p>
        </p:txBody>
      </p:sp>
      <p:sp>
        <p:nvSpPr>
          <p:cNvPr id="8294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9308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/>
          <a:lstStyle/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UserDetailsService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{</a:t>
            </a:r>
            <a:endParaRPr lang="en-US" dirty="0" smtClean="0"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UserDetails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loadUserByUsername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(String username) </a:t>
            </a:r>
            <a:b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</a:t>
            </a:r>
            <a:r>
              <a:rPr lang="en-US" dirty="0" smtClean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throws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UsernameNotFoundException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Custom Authentication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13230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 fontScale="85000" lnSpcReduction="10000"/>
          </a:bodyPr>
          <a:lstStyle/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7F0055"/>
                </a:solidFill>
                <a:latin typeface="Monaco" charset="0"/>
              </a:rPr>
              <a:t>public interface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UserDetails </a:t>
            </a:r>
            <a:r>
              <a:rPr lang="en-US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Serializable {</a:t>
            </a:r>
            <a:endParaRPr lang="en-US">
              <a:latin typeface="Monaco" charset="0"/>
            </a:endParaRP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 Collection&lt;? </a:t>
            </a:r>
            <a:r>
              <a:rPr lang="en-US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GrantedAuthority&gt; getAuthorities();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 String getPassword();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 String getUsername();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isAccountNonExpired();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isAccountNonLocked();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isCredentialsNonExpired();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isEnabled();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}</a:t>
            </a:r>
            <a:endParaRPr lang="en-US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49670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 fontScale="85000" lnSpcReduction="2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646464"/>
                </a:solidFill>
                <a:highlight>
                  <a:srgbClr val="E8F2FE"/>
                </a:highlight>
                <a:latin typeface="Monaco"/>
              </a:rPr>
              <a:t>@Entity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User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Serializable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{</a:t>
            </a:r>
            <a:endParaRPr lang="en-US" dirty="0" smtClean="0"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smtClean="0">
                <a:solidFill>
                  <a:srgbClr val="646464"/>
                </a:solidFill>
                <a:latin typeface="Monaco"/>
              </a:rPr>
              <a:t>@Id</a:t>
            </a:r>
            <a:br>
              <a:rPr lang="en-US" dirty="0" smtClean="0">
                <a:solidFill>
                  <a:srgbClr val="646464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smtClean="0">
                <a:solidFill>
                  <a:srgbClr val="646464"/>
                </a:solidFill>
                <a:latin typeface="Monaco"/>
              </a:rPr>
              <a:t>@</a:t>
            </a:r>
            <a:r>
              <a:rPr lang="en-US" dirty="0" err="1" smtClean="0">
                <a:solidFill>
                  <a:srgbClr val="646464"/>
                </a:solidFill>
                <a:latin typeface="Monaco"/>
              </a:rPr>
              <a:t>GeneratedValue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(strategy =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GenerationType.</a:t>
            </a:r>
            <a:r>
              <a:rPr lang="en-US" i="1" dirty="0" err="1" smtClean="0">
                <a:solidFill>
                  <a:srgbClr val="0000C0"/>
                </a:solidFill>
                <a:latin typeface="Monaco"/>
              </a:rPr>
              <a:t>AUTO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Long </a:t>
            </a:r>
            <a:r>
              <a:rPr lang="en-US" dirty="0">
                <a:solidFill>
                  <a:srgbClr val="0000C0"/>
                </a:solidFill>
                <a:latin typeface="Monaco"/>
              </a:rPr>
              <a:t>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String </a:t>
            </a:r>
            <a:r>
              <a:rPr lang="en-US" dirty="0" err="1">
                <a:solidFill>
                  <a:srgbClr val="0000C0"/>
                </a:solidFill>
                <a:latin typeface="Monaco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String </a:t>
            </a:r>
            <a:r>
              <a:rPr lang="en-US" dirty="0" err="1">
                <a:solidFill>
                  <a:srgbClr val="0000C0"/>
                </a:solidFill>
                <a:latin typeface="Monaco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String </a:t>
            </a:r>
            <a:r>
              <a:rPr lang="en-US" dirty="0">
                <a:solidFill>
                  <a:srgbClr val="0000C0"/>
                </a:solidFill>
                <a:latin typeface="Monaco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String </a:t>
            </a:r>
            <a:r>
              <a:rPr lang="en-US" dirty="0">
                <a:solidFill>
                  <a:srgbClr val="0000C0"/>
                </a:solidFill>
                <a:latin typeface="Monaco"/>
              </a:rPr>
              <a:t>password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...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</a:t>
            </a:r>
            <a:endParaRPr lang="en-US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34294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Autofit/>
          </a:bodyPr>
          <a:lstStyle/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pubic class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CustomUserDetails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User 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implements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UserDetails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CustomUserDetails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(User u) {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super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(user);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}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Collection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getAuthorities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() {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AuthorityUtils.</a:t>
            </a:r>
            <a:r>
              <a:rPr lang="en-US" sz="1800" i="1" dirty="0" err="1">
                <a:solidFill>
                  <a:srgbClr val="000000"/>
                </a:solidFill>
                <a:latin typeface="Monaco" charset="0"/>
              </a:rPr>
              <a:t>createAuthorityList</a:t>
            </a: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Monaco" charset="0"/>
              </a:rPr>
              <a:t>"ROLE_USER"</a:t>
            </a: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);</a:t>
            </a:r>
            <a:br>
              <a:rPr lang="en-US" sz="1800" i="1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}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String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getUsername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() {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is-IS" sz="1800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onaco" charset="0"/>
              </a:rPr>
              <a:t> getEmail();</a:t>
            </a:r>
            <a:br>
              <a:rPr lang="is-IS" sz="1800" dirty="0">
                <a:solidFill>
                  <a:srgbClr val="000000"/>
                </a:solidFill>
                <a:latin typeface="Monaco" charset="0"/>
              </a:rPr>
            </a:br>
            <a:r>
              <a:rPr lang="is-IS" sz="1800" dirty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800" dirty="0">
              <a:solidFill>
                <a:srgbClr val="000000"/>
              </a:solidFill>
              <a:latin typeface="Monaco" charset="0"/>
            </a:endParaRP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isEnabled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() {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; }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...</a:t>
            </a:r>
            <a:endParaRPr lang="en-US" sz="1800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8774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UserDetails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loadUserByUsername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(String username)</a:t>
            </a:r>
            <a:br>
              <a:rPr lang="en-US" sz="2000" dirty="0">
                <a:solidFill>
                  <a:srgbClr val="000000"/>
                </a:solidFill>
                <a:latin typeface="Monaco" charset="0"/>
              </a:rPr>
            </a:b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UsernameNotFoundException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  User user = </a:t>
            </a:r>
            <a:r>
              <a:rPr lang="en-US" sz="2000" dirty="0" err="1">
                <a:solidFill>
                  <a:srgbClr val="0000C0"/>
                </a:solidFill>
                <a:latin typeface="Monaco" charset="0"/>
              </a:rPr>
              <a:t>userRepository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.findByEmail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(username);</a:t>
            </a:r>
            <a:br>
              <a:rPr lang="en-US" sz="2000" dirty="0">
                <a:solidFill>
                  <a:srgbClr val="000000"/>
                </a:solidFill>
                <a:latin typeface="Monaco" charset="0"/>
              </a:rPr>
            </a:br>
            <a:r>
              <a:rPr lang="hu-HU" sz="20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hu-HU" sz="2000" dirty="0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hu-HU" sz="2000" dirty="0">
                <a:solidFill>
                  <a:srgbClr val="000000"/>
                </a:solidFill>
                <a:latin typeface="Monaco" charset="0"/>
              </a:rPr>
              <a:t>(user == </a:t>
            </a:r>
            <a:r>
              <a:rPr lang="hu-HU" sz="2000" dirty="0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hu-HU" sz="2000" dirty="0">
                <a:solidFill>
                  <a:srgbClr val="000000"/>
                </a:solidFill>
                <a:latin typeface="Monaco" charset="0"/>
              </a:rPr>
              <a:t>) {</a:t>
            </a:r>
            <a:br>
              <a:rPr lang="hu-HU" sz="2000" dirty="0">
                <a:solidFill>
                  <a:srgbClr val="000000"/>
                </a:solidFill>
                <a:latin typeface="Monaco" charset="0"/>
              </a:rPr>
            </a:b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UsernameNotFoundException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 charset="0"/>
              </a:rPr>
              <a:t>…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);</a:t>
            </a:r>
            <a:br>
              <a:rPr lang="en-US" sz="2000" dirty="0">
                <a:solidFill>
                  <a:srgbClr val="000000"/>
                </a:solidFill>
                <a:latin typeface="Monaco" charset="0"/>
              </a:rPr>
            </a:b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  }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CustomUserDetails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(user);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2000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08617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5"/>
          <p:cNvSpPr>
            <a:spLocks noChangeArrowheads="1"/>
          </p:cNvSpPr>
          <p:nvPr/>
        </p:nvSpPr>
        <p:spPr bwMode="auto">
          <a:xfrm>
            <a:off x="914400" y="3012281"/>
            <a:ext cx="7619999" cy="321469"/>
          </a:xfrm>
          <a:prstGeom prst="rect">
            <a:avLst/>
          </a:prstGeom>
          <a:solidFill>
            <a:srgbClr val="FFFF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5234" name="Rectangle 1"/>
          <p:cNvSpPr>
            <a:spLocks noChangeArrowheads="1"/>
          </p:cNvSpPr>
          <p:nvPr/>
        </p:nvSpPr>
        <p:spPr bwMode="auto">
          <a:xfrm>
            <a:off x="914400" y="1488281"/>
            <a:ext cx="7543800" cy="321469"/>
          </a:xfrm>
          <a:prstGeom prst="rect">
            <a:avLst/>
          </a:prstGeom>
          <a:solidFill>
            <a:srgbClr val="FFFF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5235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81000" y="584597"/>
            <a:ext cx="8537575" cy="3663553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/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Autowired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/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configureGlobal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AuthenticationManagerBuilder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auth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UserDetailsService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userDetailsService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Exception 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auth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userDetailsService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userDetailsService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48102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?.name}"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1019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Spring Security?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8417719" cy="3638550"/>
          </a:xfrm>
        </p:spPr>
        <p:txBody>
          <a:bodyPr/>
          <a:lstStyle/>
          <a:p>
            <a:r>
              <a:rPr lang="en-US" dirty="0" smtClean="0"/>
              <a:t>Comprehensive support for Authentication And Authorization</a:t>
            </a:r>
          </a:p>
          <a:p>
            <a:r>
              <a:rPr lang="en-US" dirty="0" smtClean="0"/>
              <a:t>Protection against common attacks</a:t>
            </a:r>
          </a:p>
          <a:p>
            <a:r>
              <a:rPr lang="en-US" dirty="0" smtClean="0"/>
              <a:t>Servlet API Integration</a:t>
            </a:r>
          </a:p>
          <a:p>
            <a:r>
              <a:rPr lang="en-US" dirty="0" err="1" smtClean="0"/>
              <a:t>WebSocket</a:t>
            </a:r>
            <a:r>
              <a:rPr lang="en-US" dirty="0" smtClean="0"/>
              <a:t> Support</a:t>
            </a:r>
            <a:endParaRPr lang="en-US" dirty="0" smtClean="0"/>
          </a:p>
          <a:p>
            <a:r>
              <a:rPr lang="en-US" dirty="0" smtClean="0"/>
              <a:t>Optional integration with Spring MVC</a:t>
            </a:r>
          </a:p>
          <a:p>
            <a:r>
              <a:rPr lang="en-US" dirty="0" smtClean="0"/>
              <a:t>Portability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3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?.name}"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dirty="0">
              <a:latin typeface="Arial" charset="0"/>
            </a:endParaRPr>
          </a:p>
        </p:txBody>
      </p:sp>
      <p:sp>
        <p:nvSpPr>
          <p:cNvPr id="99331" name="Rectangle 1"/>
          <p:cNvSpPr>
            <a:spLocks noChangeArrowheads="1"/>
          </p:cNvSpPr>
          <p:nvPr/>
        </p:nvSpPr>
        <p:spPr bwMode="auto">
          <a:xfrm>
            <a:off x="838200" y="1276350"/>
            <a:ext cx="5333999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" name="Oval Callout 2"/>
          <p:cNvSpPr/>
          <p:nvPr/>
        </p:nvSpPr>
        <p:spPr bwMode="auto">
          <a:xfrm>
            <a:off x="362874" y="1726860"/>
            <a:ext cx="7966722" cy="2140290"/>
          </a:xfrm>
          <a:prstGeom prst="wedgeEllipseCallout">
            <a:avLst>
              <a:gd name="adj1" fmla="val -18763"/>
              <a:gd name="adj2" fmla="val -55997"/>
            </a:avLst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HttpServletRequest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… 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Principal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getUserPrincipal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();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...</a:t>
            </a:r>
          </a:p>
          <a:p>
            <a:pPr>
              <a:defRPr/>
            </a:pP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98449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?.name}"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dirty="0">
              <a:latin typeface="Arial" charset="0"/>
            </a:endParaRPr>
          </a:p>
        </p:txBody>
      </p:sp>
      <p:sp>
        <p:nvSpPr>
          <p:cNvPr id="3" name="Oval Callout 2"/>
          <p:cNvSpPr/>
          <p:nvPr/>
        </p:nvSpPr>
        <p:spPr bwMode="auto">
          <a:xfrm>
            <a:off x="362874" y="1726860"/>
            <a:ext cx="7966722" cy="2140290"/>
          </a:xfrm>
          <a:prstGeom prst="wedgeEllipseCallout">
            <a:avLst>
              <a:gd name="adj1" fmla="val -18763"/>
              <a:gd name="adj2" fmla="val -55997"/>
            </a:avLst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HttpServletRequest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… 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(Authentication) Principal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getUserPrincipal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();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...</a:t>
            </a:r>
          </a:p>
          <a:p>
            <a:pPr>
              <a:defRPr/>
            </a:pP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1276350"/>
            <a:ext cx="5333999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3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?.principal}"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dirty="0">
              <a:latin typeface="Arial" charset="0"/>
            </a:endParaRPr>
          </a:p>
        </p:txBody>
      </p:sp>
      <p:sp>
        <p:nvSpPr>
          <p:cNvPr id="103427" name="Rectangle 1"/>
          <p:cNvSpPr>
            <a:spLocks noChangeArrowheads="1"/>
          </p:cNvSpPr>
          <p:nvPr/>
        </p:nvSpPr>
        <p:spPr bwMode="auto">
          <a:xfrm>
            <a:off x="4038600" y="1200150"/>
            <a:ext cx="4006850" cy="3048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" name="Oval Callout 2"/>
          <p:cNvSpPr/>
          <p:nvPr/>
        </p:nvSpPr>
        <p:spPr bwMode="auto">
          <a:xfrm>
            <a:off x="362874" y="1803060"/>
            <a:ext cx="7966722" cy="2140290"/>
          </a:xfrm>
          <a:prstGeom prst="wedgeEllipseCallout">
            <a:avLst>
              <a:gd name="adj1" fmla="val 8566"/>
              <a:gd name="adj2" fmla="val -61199"/>
            </a:avLst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Authentication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… 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Object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getPrincipal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();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...</a:t>
            </a:r>
          </a:p>
          <a:p>
            <a:pPr>
              <a:defRPr/>
            </a:pP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88640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?.principal}"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dirty="0">
              <a:latin typeface="Arial" charset="0"/>
            </a:endParaRPr>
          </a:p>
        </p:txBody>
      </p:sp>
      <p:sp>
        <p:nvSpPr>
          <p:cNvPr id="3" name="Oval Callout 2"/>
          <p:cNvSpPr/>
          <p:nvPr/>
        </p:nvSpPr>
        <p:spPr bwMode="auto">
          <a:xfrm>
            <a:off x="362874" y="1803060"/>
            <a:ext cx="7966722" cy="2140290"/>
          </a:xfrm>
          <a:prstGeom prst="wedgeEllipseCallout">
            <a:avLst>
              <a:gd name="adj1" fmla="val 8566"/>
              <a:gd name="adj2" fmla="val -61199"/>
            </a:avLst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Authentication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… 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UserDetails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 Object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getPrincipal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();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...</a:t>
            </a:r>
          </a:p>
          <a:p>
            <a:pPr>
              <a:defRPr/>
            </a:pP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038600" y="1200150"/>
            <a:ext cx="4006850" cy="3048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1511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?.principal}"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dirty="0">
              <a:latin typeface="Arial" charset="0"/>
            </a:endParaRPr>
          </a:p>
        </p:txBody>
      </p:sp>
      <p:sp>
        <p:nvSpPr>
          <p:cNvPr id="3" name="Oval Callout 2"/>
          <p:cNvSpPr/>
          <p:nvPr/>
        </p:nvSpPr>
        <p:spPr bwMode="auto">
          <a:xfrm>
            <a:off x="362874" y="1803060"/>
            <a:ext cx="7966722" cy="2140290"/>
          </a:xfrm>
          <a:prstGeom prst="wedgeEllipseCallout">
            <a:avLst>
              <a:gd name="adj1" fmla="val 8566"/>
              <a:gd name="adj2" fmla="val -61199"/>
            </a:avLst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Authentication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… 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CustomUserDetails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 Object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getPrincipal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();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...</a:t>
            </a:r>
          </a:p>
          <a:p>
            <a:pPr>
              <a:defRPr/>
            </a:pP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</p:txBody>
      </p:sp>
      <p:sp>
        <p:nvSpPr>
          <p:cNvPr id="107525" name="Rectangle 3"/>
          <p:cNvSpPr>
            <a:spLocks noChangeArrowheads="1"/>
          </p:cNvSpPr>
          <p:nvPr/>
        </p:nvSpPr>
        <p:spPr bwMode="auto">
          <a:xfrm>
            <a:off x="1946275" y="2449117"/>
            <a:ext cx="808038" cy="21074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038600" y="1200150"/>
            <a:ext cx="4006850" cy="3048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8694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th:with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=${#httpServletRequest.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userPrincipal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?.principal}"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div </a:t>
            </a:r>
            <a:r>
              <a:rPr lang="en-US" dirty="0" err="1" smtClean="0">
                <a:solidFill>
                  <a:srgbClr val="7F007F"/>
                </a:solidFill>
                <a:latin typeface="Monaco"/>
              </a:rPr>
              <a:t>th:if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 != null}"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th:action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"@{/logout}"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method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"post”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"submit"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"Log out" 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form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 </a:t>
            </a:r>
            <a:r>
              <a:rPr lang="en-US" i="1" dirty="0" err="1" smtClean="0">
                <a:solidFill>
                  <a:srgbClr val="7F007F"/>
                </a:solidFill>
                <a:latin typeface="Monaco"/>
              </a:rPr>
              <a:t>th:text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currentUser.firstName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}”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&gt;</a:t>
            </a:r>
            <a:br>
              <a:rPr lang="en-US" i="1" dirty="0" smtClean="0">
                <a:solidFill>
                  <a:srgbClr val="00808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sample_user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p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&lt;/div&gt;</a:t>
            </a:r>
            <a:endParaRPr lang="en-US" dirty="0">
              <a:latin typeface="Arial" charset="0"/>
            </a:endParaRPr>
          </a:p>
        </p:txBody>
      </p:sp>
      <p:sp>
        <p:nvSpPr>
          <p:cNvPr id="3" name="Oval Callout 2"/>
          <p:cNvSpPr/>
          <p:nvPr/>
        </p:nvSpPr>
        <p:spPr bwMode="auto">
          <a:xfrm>
            <a:off x="583485" y="590550"/>
            <a:ext cx="7966722" cy="1582020"/>
          </a:xfrm>
          <a:prstGeom prst="wedgeEllipseCallout">
            <a:avLst>
              <a:gd name="adj1" fmla="val 17912"/>
              <a:gd name="adj2" fmla="val 97038"/>
            </a:avLst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CustomUserDetails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… 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String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getFirstName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();</a:t>
            </a:r>
            <a:b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...</a:t>
            </a:r>
          </a:p>
          <a:p>
            <a:pPr>
              <a:defRPr/>
            </a:pP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52018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0" y="800100"/>
            <a:ext cx="8635084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91440">
            <a:normAutofit fontScale="85000"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646464"/>
                </a:solidFill>
                <a:latin typeface="Monaco"/>
              </a:rPr>
              <a:t>@</a:t>
            </a:r>
            <a:r>
              <a:rPr lang="en-US" dirty="0" err="1" smtClean="0">
                <a:solidFill>
                  <a:srgbClr val="646464"/>
                </a:solidFill>
                <a:latin typeface="Monaco"/>
              </a:rPr>
              <a:t>RequestMapping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(method=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RequestMethod.</a:t>
            </a:r>
            <a:r>
              <a:rPr lang="en-US" i="1" dirty="0" err="1" smtClean="0">
                <a:solidFill>
                  <a:srgbClr val="0000C0"/>
                </a:solidFill>
                <a:latin typeface="Monaco"/>
              </a:rPr>
              <a:t>GET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)</a:t>
            </a:r>
            <a:br>
              <a:rPr lang="en-US" i="1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ModelAndView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list() {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SecurityContext</a:t>
            </a:r>
            <a:r>
              <a:rPr lang="en-US" dirty="0" smtClean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ctx</a:t>
            </a:r>
            <a:r>
              <a:rPr lang="en-US" dirty="0" smtClean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 =</a:t>
            </a:r>
            <a:br>
              <a:rPr lang="en-US" dirty="0" smtClean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SecurityContextHolder.</a:t>
            </a:r>
            <a:r>
              <a:rPr lang="en-US" i="1" dirty="0" err="1" smtClean="0">
                <a:solidFill>
                  <a:srgbClr val="000000"/>
                </a:solidFill>
                <a:latin typeface="Monaco"/>
              </a:rPr>
              <a:t>getContext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00FF00"/>
              </a:highlight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Authentication authentication =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ctx</a:t>
            </a:r>
            <a:r>
              <a:rPr lang="en-US" i="1" dirty="0" err="1" smtClean="0">
                <a:solidFill>
                  <a:srgbClr val="000000"/>
                </a:solidFill>
                <a:latin typeface="Monaco"/>
              </a:rPr>
              <a:t>.getAuthentication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User custom = authentication ==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null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?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null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(User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authentication.getPrincipal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Font typeface="Wingdings" charset="0"/>
              <a:buNone/>
              <a:defRPr/>
            </a:pPr>
            <a:endParaRPr lang="en-US" dirty="0" smtClean="0"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3F7F5F"/>
                </a:solidFill>
                <a:latin typeface="Monaco"/>
              </a:rPr>
              <a:t>    ...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537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113666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634413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 lnSpcReduction="10000"/>
          </a:bodyPr>
          <a:lstStyle/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646464"/>
                </a:solidFill>
                <a:latin typeface="Monaco" charset="0"/>
              </a:rPr>
              <a:t>@RequestMapping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(method=RequestMethod.</a:t>
            </a:r>
            <a:r>
              <a:rPr lang="en-US" i="1">
                <a:solidFill>
                  <a:srgbClr val="0000C0"/>
                </a:solidFill>
                <a:latin typeface="Monaco" charset="0"/>
              </a:rPr>
              <a:t>GET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i="1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ModelAndView list(Authentication authentication) {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  User custom = authentication == </a:t>
            </a:r>
            <a:r>
              <a:rPr lang="en-US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? 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: (User) authentication.getPrincipal();</a:t>
            </a:r>
          </a:p>
          <a:p>
            <a:pPr marL="0" indent="0">
              <a:buFont typeface="Wingdings" charset="0"/>
              <a:buNone/>
            </a:pPr>
            <a:endParaRPr lang="en-US">
              <a:latin typeface="Monaco" charset="0"/>
            </a:endParaRP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...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}</a:t>
            </a: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002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ounded Rectangle 1"/>
          <p:cNvSpPr>
            <a:spLocks noChangeArrowheads="1"/>
          </p:cNvSpPr>
          <p:nvPr/>
        </p:nvSpPr>
        <p:spPr bwMode="auto">
          <a:xfrm>
            <a:off x="906462" y="1657350"/>
            <a:ext cx="5722937" cy="304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115715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0" y="74295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/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RequestMapping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(method=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RequestMethod.</a:t>
            </a:r>
            <a:r>
              <a:rPr lang="en-US" i="1" dirty="0" err="1">
                <a:solidFill>
                  <a:srgbClr val="0000C0"/>
                </a:solidFill>
                <a:latin typeface="Monaco" charset="0"/>
              </a:rPr>
              <a:t>GET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i="1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ModelAndView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list(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AuthenticationPrincipal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User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currentUser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...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7208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117762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/>
          <a:lstStyle/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646464"/>
                </a:solidFill>
                <a:latin typeface="Monaco" charset="0"/>
              </a:rPr>
              <a:t>@Target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(ElementType.</a:t>
            </a:r>
            <a:r>
              <a:rPr lang="en-US" i="1">
                <a:solidFill>
                  <a:srgbClr val="0000C0"/>
                </a:solidFill>
                <a:latin typeface="Monaco" charset="0"/>
              </a:rPr>
              <a:t>PARAMETER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i="1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646464"/>
                </a:solidFill>
                <a:latin typeface="Monaco" charset="0"/>
              </a:rPr>
              <a:t>@Retention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(RetentionPolicy.</a:t>
            </a:r>
            <a:r>
              <a:rPr lang="en-US" i="1">
                <a:solidFill>
                  <a:srgbClr val="0000C0"/>
                </a:solidFill>
                <a:latin typeface="Monaco" charset="0"/>
              </a:rPr>
              <a:t>RUNTIME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i="1">
                <a:solidFill>
                  <a:srgbClr val="000000"/>
                </a:solidFill>
                <a:latin typeface="Monaco" charset="0"/>
              </a:rPr>
            </a:br>
            <a:r>
              <a:rPr lang="en-US">
                <a:solidFill>
                  <a:srgbClr val="646464"/>
                </a:solidFill>
                <a:latin typeface="Monaco" charset="0"/>
              </a:rPr>
              <a:t>@Documented</a:t>
            </a:r>
            <a:br>
              <a:rPr lang="en-US">
                <a:solidFill>
                  <a:srgbClr val="646464"/>
                </a:solidFill>
                <a:latin typeface="Monaco" charset="0"/>
              </a:rPr>
            </a:br>
            <a:r>
              <a:rPr lang="en-US">
                <a:solidFill>
                  <a:srgbClr val="646464"/>
                </a:solidFill>
                <a:latin typeface="Monaco" charset="0"/>
              </a:rPr>
              <a:t>@AuthenticationPrincipal</a:t>
            </a:r>
            <a:br>
              <a:rPr lang="en-US">
                <a:solidFill>
                  <a:srgbClr val="646464"/>
                </a:solidFill>
                <a:latin typeface="Monaco" charset="0"/>
              </a:rPr>
            </a:br>
            <a:r>
              <a:rPr lang="en-US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>
                <a:solidFill>
                  <a:srgbClr val="7F0055"/>
                </a:solidFill>
                <a:latin typeface="Monaco" charset="0"/>
              </a:rPr>
              <a:t>@interface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>
                <a:solidFill>
                  <a:srgbClr val="646464"/>
                </a:solidFill>
                <a:latin typeface="Monaco" charset="0"/>
              </a:rPr>
              <a:t>CurrentUser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{ }</a:t>
            </a: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8296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528638"/>
            <a:ext cx="5715000" cy="4086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1896" y="2647950"/>
            <a:ext cx="5460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Lucida Calligraphy"/>
                <a:cs typeface="Lucida Calligraphy"/>
              </a:rPr>
              <a:t>Spring Security</a:t>
            </a:r>
            <a:endParaRPr lang="en-US" sz="4800" dirty="0">
              <a:latin typeface="Lucida Calligraphy"/>
              <a:cs typeface="Lucida Calligraphy"/>
            </a:endParaRPr>
          </a:p>
        </p:txBody>
      </p:sp>
    </p:spTree>
    <p:extLst>
      <p:ext uri="{BB962C8B-B14F-4D97-AF65-F5344CB8AC3E}">
        <p14:creationId xmlns:p14="http://schemas.microsoft.com/office/powerpoint/2010/main" val="34218953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/>
          <p:cNvSpPr>
            <a:spLocks noChangeArrowheads="1"/>
          </p:cNvSpPr>
          <p:nvPr/>
        </p:nvSpPr>
        <p:spPr bwMode="auto">
          <a:xfrm>
            <a:off x="1143000" y="1581150"/>
            <a:ext cx="28956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 fontScale="92500"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646464"/>
                </a:solidFill>
                <a:latin typeface="Monaco"/>
              </a:rPr>
              <a:t>@</a:t>
            </a:r>
            <a:r>
              <a:rPr lang="en-US" dirty="0" err="1" smtClean="0">
                <a:solidFill>
                  <a:srgbClr val="646464"/>
                </a:solidFill>
                <a:latin typeface="Monaco"/>
              </a:rPr>
              <a:t>RequestMapping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(method=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RequestMethod.</a:t>
            </a:r>
            <a:r>
              <a:rPr lang="en-US" i="1" dirty="0" err="1" smtClean="0">
                <a:solidFill>
                  <a:srgbClr val="0000C0"/>
                </a:solidFill>
                <a:latin typeface="Monaco"/>
              </a:rPr>
              <a:t>GET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)</a:t>
            </a:r>
            <a:br>
              <a:rPr lang="en-US" i="1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ModelAndView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list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smtClean="0">
                <a:solidFill>
                  <a:srgbClr val="646464"/>
                </a:solidFill>
                <a:latin typeface="Monaco"/>
              </a:rPr>
              <a:t>@</a:t>
            </a:r>
            <a:r>
              <a:rPr lang="en-US" dirty="0" err="1" smtClean="0">
                <a:solidFill>
                  <a:srgbClr val="646464"/>
                </a:solidFill>
                <a:latin typeface="Monaco"/>
              </a:rPr>
              <a:t>CurrentUser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User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currentUser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Iterable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&lt;Message&gt; messages = </a:t>
            </a:r>
            <a:b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</a:t>
            </a:r>
            <a:r>
              <a:rPr lang="en-US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messageRepository</a:t>
            </a:r>
            <a:r>
              <a:rPr lang="en-US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.findByToId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currentUser.getId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...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Configuration –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Custom Authentication</a:t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07320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Spring Security / Spring Data</a:t>
            </a:r>
            <a:endParaRPr lang="en-US" dirty="0"/>
          </a:p>
        </p:txBody>
      </p:sp>
      <p:sp>
        <p:nvSpPr>
          <p:cNvPr id="121858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 err="1">
                <a:latin typeface="Arial" charset="0"/>
              </a:rPr>
              <a:t>SpEL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Support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006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646464"/>
                </a:solidFill>
                <a:latin typeface="Monaco" charset="0"/>
              </a:rPr>
              <a:t>@Bean</a:t>
            </a:r>
            <a:br>
              <a:rPr lang="en-US" sz="2000" dirty="0">
                <a:solidFill>
                  <a:srgbClr val="646464"/>
                </a:solidFill>
                <a:latin typeface="Monaco" charset="0"/>
              </a:rPr>
            </a:b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SecurityEvaluationContextExtension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br>
              <a:rPr lang="en-US" sz="2000" dirty="0">
                <a:solidFill>
                  <a:srgbClr val="000000"/>
                </a:solidFill>
                <a:latin typeface="Monaco" charset="0"/>
              </a:rPr>
            </a:b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securityEvaluationContextExtension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SecurityEvaluationContextExtension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2000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Spring Security / Spring Data</a:t>
            </a:r>
          </a:p>
        </p:txBody>
      </p:sp>
    </p:spTree>
    <p:extLst>
      <p:ext uri="{BB962C8B-B14F-4D97-AF65-F5344CB8AC3E}">
        <p14:creationId xmlns:p14="http://schemas.microsoft.com/office/powerpoint/2010/main" val="14330734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MessageRepository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br>
              <a:rPr lang="en-US" sz="2000" dirty="0">
                <a:solidFill>
                  <a:srgbClr val="000000"/>
                </a:solidFill>
                <a:latin typeface="Monaco" charset="0"/>
              </a:rPr>
            </a:b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CrudRepository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&lt;Message, Long&gt; {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onaco" charset="0"/>
              </a:rPr>
            </a:b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2000" dirty="0">
                <a:solidFill>
                  <a:srgbClr val="646464"/>
                </a:solidFill>
                <a:latin typeface="Monaco" charset="0"/>
              </a:rPr>
              <a:t>@Query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 charset="0"/>
              </a:rPr>
              <a:t>"select m from Message m where </a:t>
            </a:r>
            <a:r>
              <a:rPr lang="en-US" sz="2000" dirty="0" err="1">
                <a:solidFill>
                  <a:srgbClr val="2A00FF"/>
                </a:solidFill>
                <a:latin typeface="Monaco" charset="0"/>
              </a:rPr>
              <a:t>m.to.id</a:t>
            </a:r>
            <a:r>
              <a:rPr lang="en-US" sz="2000" dirty="0">
                <a:solidFill>
                  <a:srgbClr val="2A00FF"/>
                </a:solidFill>
                <a:latin typeface="Monaco" charset="0"/>
              </a:rPr>
              <a:t> = "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+</a:t>
            </a:r>
            <a:br>
              <a:rPr lang="en-US" sz="2000" dirty="0">
                <a:solidFill>
                  <a:srgbClr val="000000"/>
                </a:solidFill>
                <a:latin typeface="Monaco" charset="0"/>
              </a:rPr>
            </a:br>
            <a:r>
              <a:rPr lang="pl-PL" sz="2000" dirty="0">
                <a:solidFill>
                  <a:srgbClr val="000000"/>
                </a:solidFill>
                <a:latin typeface="Monaco" charset="0"/>
              </a:rPr>
              <a:t>         </a:t>
            </a:r>
            <a:r>
              <a:rPr lang="pl-PL" sz="2000" dirty="0">
                <a:solidFill>
                  <a:srgbClr val="2A00FF"/>
                </a:solidFill>
                <a:latin typeface="Monaco" charset="0"/>
              </a:rPr>
              <a:t>"?#{</a:t>
            </a:r>
            <a:r>
              <a:rPr lang="pl-PL" sz="2000" dirty="0" err="1">
                <a:solidFill>
                  <a:srgbClr val="2A00FF"/>
                </a:solidFill>
                <a:latin typeface="Monaco" charset="0"/>
              </a:rPr>
              <a:t>principal.id</a:t>
            </a:r>
            <a:r>
              <a:rPr lang="pl-PL" sz="2000" dirty="0">
                <a:solidFill>
                  <a:srgbClr val="2A00FF"/>
                </a:solidFill>
                <a:latin typeface="Monaco" charset="0"/>
              </a:rPr>
              <a:t>}”</a:t>
            </a:r>
            <a:r>
              <a:rPr lang="pl-PL" altLang="ja-JP" sz="2000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pl-PL" altLang="ja-JP" sz="2000" dirty="0">
                <a:solidFill>
                  <a:srgbClr val="000000"/>
                </a:solidFill>
                <a:latin typeface="Monaco" charset="0"/>
              </a:rPr>
            </a:br>
            <a:r>
              <a:rPr lang="pl-PL" altLang="ja-JP" sz="2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ja-JP" sz="2000" dirty="0" err="1">
                <a:solidFill>
                  <a:srgbClr val="000000"/>
                </a:solidFill>
                <a:latin typeface="Monaco" charset="0"/>
              </a:rPr>
              <a:t>Iterable</a:t>
            </a: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&lt;Message&gt; </a:t>
            </a:r>
            <a:r>
              <a:rPr lang="en-US" altLang="ja-JP" sz="2000" dirty="0" err="1" smtClean="0">
                <a:solidFill>
                  <a:srgbClr val="000000"/>
                </a:solidFill>
                <a:latin typeface="Monaco" charset="0"/>
              </a:rPr>
              <a:t>findAllToCurrentUser</a:t>
            </a:r>
            <a:r>
              <a:rPr lang="en-US" altLang="ja-JP" sz="20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2000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Spring Security / Spring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90719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MessageRepository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br>
              <a:rPr lang="en-US" sz="2000" dirty="0">
                <a:solidFill>
                  <a:srgbClr val="000000"/>
                </a:solidFill>
                <a:latin typeface="Monaco" charset="0"/>
              </a:rPr>
            </a:b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CrudRepository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&lt;Message, Long&gt; {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onaco" charset="0"/>
              </a:rPr>
            </a:b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2000" dirty="0">
                <a:solidFill>
                  <a:srgbClr val="646464"/>
                </a:solidFill>
                <a:latin typeface="Monaco" charset="0"/>
              </a:rPr>
              <a:t>@Query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 charset="0"/>
              </a:rPr>
              <a:t>"select m from Message m where </a:t>
            </a:r>
            <a:r>
              <a:rPr lang="en-US" sz="2000" dirty="0" err="1">
                <a:solidFill>
                  <a:srgbClr val="2A00FF"/>
                </a:solidFill>
                <a:latin typeface="Monaco" charset="0"/>
              </a:rPr>
              <a:t>m.to.id</a:t>
            </a:r>
            <a:r>
              <a:rPr lang="en-US" sz="2000" dirty="0">
                <a:solidFill>
                  <a:srgbClr val="2A00FF"/>
                </a:solidFill>
                <a:latin typeface="Monaco" charset="0"/>
              </a:rPr>
              <a:t> = "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+</a:t>
            </a:r>
            <a:br>
              <a:rPr lang="en-US" sz="2000" dirty="0">
                <a:solidFill>
                  <a:srgbClr val="000000"/>
                </a:solidFill>
                <a:latin typeface="Monaco" charset="0"/>
              </a:rPr>
            </a:br>
            <a:r>
              <a:rPr lang="pl-PL" sz="2000" dirty="0">
                <a:solidFill>
                  <a:srgbClr val="000000"/>
                </a:solidFill>
                <a:latin typeface="Monaco" charset="0"/>
              </a:rPr>
              <a:t>         </a:t>
            </a:r>
            <a:r>
              <a:rPr lang="pl-PL" sz="2000" dirty="0">
                <a:solidFill>
                  <a:srgbClr val="2A00FF"/>
                </a:solidFill>
                <a:latin typeface="Monaco" charset="0"/>
              </a:rPr>
              <a:t>"?#{</a:t>
            </a:r>
            <a:r>
              <a:rPr lang="pl-PL" sz="2000" dirty="0" err="1">
                <a:solidFill>
                  <a:srgbClr val="2A00FF"/>
                </a:solidFill>
                <a:latin typeface="Monaco" charset="0"/>
              </a:rPr>
              <a:t>hasRole</a:t>
            </a:r>
            <a:r>
              <a:rPr lang="pl-PL" sz="2000" dirty="0">
                <a:solidFill>
                  <a:srgbClr val="2A00FF"/>
                </a:solidFill>
                <a:latin typeface="Monaco" charset="0"/>
              </a:rPr>
              <a:t>('ROLE_ADMIN') ? '%' : </a:t>
            </a:r>
            <a:r>
              <a:rPr lang="pl-PL" sz="2000" dirty="0" err="1">
                <a:solidFill>
                  <a:srgbClr val="2A00FF"/>
                </a:solidFill>
                <a:latin typeface="Monaco" charset="0"/>
              </a:rPr>
              <a:t>principal.id</a:t>
            </a:r>
            <a:r>
              <a:rPr lang="pl-PL" sz="2000" dirty="0">
                <a:solidFill>
                  <a:srgbClr val="2A00FF"/>
                </a:solidFill>
                <a:latin typeface="Monaco" charset="0"/>
              </a:rPr>
              <a:t>}”</a:t>
            </a:r>
            <a:r>
              <a:rPr lang="pl-PL" altLang="ja-JP" sz="2000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pl-PL" altLang="ja-JP" sz="2000" dirty="0">
                <a:solidFill>
                  <a:srgbClr val="000000"/>
                </a:solidFill>
                <a:latin typeface="Monaco" charset="0"/>
              </a:rPr>
            </a:br>
            <a:r>
              <a:rPr lang="pl-PL" altLang="ja-JP" sz="2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ja-JP" sz="2000" dirty="0" err="1">
                <a:solidFill>
                  <a:srgbClr val="000000"/>
                </a:solidFill>
                <a:latin typeface="Monaco" charset="0"/>
              </a:rPr>
              <a:t>Iterable</a:t>
            </a: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&lt;Message&gt; </a:t>
            </a:r>
            <a:r>
              <a:rPr lang="en-US" altLang="ja-JP" sz="2000" dirty="0" err="1">
                <a:solidFill>
                  <a:srgbClr val="000000"/>
                </a:solidFill>
                <a:latin typeface="Monaco" charset="0"/>
              </a:rPr>
              <a:t>findAll</a:t>
            </a: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2000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Spring Security / Spring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60666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Spring Security / Spring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6938" y="775097"/>
            <a:ext cx="18466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000" dirty="0" err="1">
              <a:solidFill>
                <a:srgbClr val="333333"/>
              </a:solidFill>
              <a:latin typeface="+mn-lt"/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00" y="1346200"/>
            <a:ext cx="3314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56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/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EnableAclSecurity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/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SecuredMessageRepository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MessageRepository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{}</a:t>
            </a:r>
            <a:endParaRPr lang="en-US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In the year 2000….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01683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CSRF Protection</a:t>
            </a:r>
            <a:endParaRPr lang="en-US" dirty="0"/>
          </a:p>
        </p:txBody>
      </p:sp>
      <p:sp>
        <p:nvSpPr>
          <p:cNvPr id="14848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4895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609850"/>
            <a:ext cx="2105025" cy="19288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CSRF Protection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5053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1228725"/>
            <a:ext cx="8537575" cy="457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SPRING SECURITY</a:t>
            </a:r>
          </a:p>
        </p:txBody>
      </p:sp>
      <p:pic>
        <p:nvPicPr>
          <p:cNvPr id="150531" name="Picture 13" descr="C:\Users\sdunn\Documents\Pivotal\brand\logo\project icons\spring-secur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2283619"/>
            <a:ext cx="1573213" cy="117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1830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</a:t>
            </a:r>
          </a:p>
        </p:txBody>
      </p:sp>
      <p:sp>
        <p:nvSpPr>
          <p:cNvPr id="152579" name="Rectangle 1"/>
          <p:cNvSpPr>
            <a:spLocks noChangeArrowheads="1"/>
          </p:cNvSpPr>
          <p:nvPr/>
        </p:nvSpPr>
        <p:spPr bwMode="auto">
          <a:xfrm>
            <a:off x="2408238" y="2239567"/>
            <a:ext cx="6481762" cy="2595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1071563"/>
            <a:ext cx="85883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9582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w</a:t>
            </a:r>
            <a:r>
              <a:rPr lang="en-US" dirty="0" err="1" smtClean="0"/>
              <a:t>eb.xml</a:t>
            </a:r>
            <a:endParaRPr lang="en-US" dirty="0" smtClean="0"/>
          </a:p>
        </p:txBody>
      </p:sp>
      <p:sp>
        <p:nvSpPr>
          <p:cNvPr id="33794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Autofit/>
          </a:bodyPr>
          <a:lstStyle/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filter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filter-name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springSecurityFilterChain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filter-name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filter-class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  <a:br>
              <a:rPr lang="en-US" sz="1800" dirty="0">
                <a:solidFill>
                  <a:srgbClr val="008080"/>
                </a:solidFill>
                <a:latin typeface="Monaco" charset="0"/>
              </a:rPr>
            </a:b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org.springframework.web.filter.DelegatingFilterProxy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filter-class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filter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filter-mapping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filter-name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springSecurityFilterChain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filter-name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800" dirty="0" err="1">
                <a:solidFill>
                  <a:srgbClr val="3F7F7F"/>
                </a:solidFill>
                <a:latin typeface="Monaco" charset="0"/>
              </a:rPr>
              <a:t>url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-pattern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/*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latin typeface="Monaco" charset="0"/>
              </a:rPr>
              <a:t>url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-pattern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filter-mapping</a:t>
            </a: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&gt;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921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1071563"/>
            <a:ext cx="85883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2408238" y="2854325"/>
            <a:ext cx="6499225" cy="676275"/>
          </a:xfrm>
          <a:prstGeom prst="rect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800" dirty="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3663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6938" y="775097"/>
            <a:ext cx="18466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000" dirty="0" err="1">
              <a:solidFill>
                <a:srgbClr val="333333"/>
              </a:solidFill>
              <a:latin typeface="+mn-lt"/>
              <a:ea typeface="+mn-ea"/>
            </a:endParaRPr>
          </a:p>
        </p:txBody>
      </p:sp>
      <p:grpSp>
        <p:nvGrpSpPr>
          <p:cNvPr id="156675" name="Group 7"/>
          <p:cNvGrpSpPr>
            <a:grpSpLocks/>
          </p:cNvGrpSpPr>
          <p:nvPr/>
        </p:nvGrpSpPr>
        <p:grpSpPr bwMode="auto">
          <a:xfrm>
            <a:off x="1176339" y="1529954"/>
            <a:ext cx="6791325" cy="1714500"/>
            <a:chOff x="1032941" y="2040466"/>
            <a:chExt cx="6790258" cy="2286001"/>
          </a:xfrm>
        </p:grpSpPr>
        <p:sp>
          <p:nvSpPr>
            <p:cNvPr id="156676" name="TextBox 8"/>
            <p:cNvSpPr txBox="1">
              <a:spLocks noChangeArrowheads="1"/>
            </p:cNvSpPr>
            <p:nvPr/>
          </p:nvSpPr>
          <p:spPr bwMode="white">
            <a:xfrm>
              <a:off x="1032941" y="2040466"/>
              <a:ext cx="636362" cy="855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0">
                  <a:solidFill>
                    <a:srgbClr val="6DB33F"/>
                  </a:solidFill>
                </a:rPr>
                <a:t>“</a:t>
              </a:r>
            </a:p>
          </p:txBody>
        </p:sp>
        <p:sp>
          <p:nvSpPr>
            <p:cNvPr id="156677" name="TextBox 11"/>
            <p:cNvSpPr txBox="1">
              <a:spLocks noChangeArrowheads="1"/>
            </p:cNvSpPr>
            <p:nvPr/>
          </p:nvSpPr>
          <p:spPr bwMode="white">
            <a:xfrm>
              <a:off x="1576165" y="2559785"/>
              <a:ext cx="6247034" cy="1766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Aft>
                  <a:spcPts val="1350"/>
                </a:spcAft>
              </a:pPr>
              <a:r>
                <a:rPr lang="en-US" sz="3200">
                  <a:solidFill>
                    <a:srgbClr val="4D4D4D"/>
                  </a:solidFill>
                </a:rPr>
                <a:t>When do I use CSRF protection?</a:t>
              </a:r>
            </a:p>
            <a:p>
              <a:pPr eaLnBrk="1" hangingPunct="1"/>
              <a:endParaRPr lang="en-US" sz="1800" i="1">
                <a:solidFill>
                  <a:srgbClr val="4D4D4D"/>
                </a:solidFill>
              </a:endParaRPr>
            </a:p>
            <a:p>
              <a:pPr eaLnBrk="1" hangingPunct="1"/>
              <a:endParaRPr lang="en-US">
                <a:solidFill>
                  <a:srgbClr val="4D4D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4736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6938" y="775097"/>
            <a:ext cx="18466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000" dirty="0" err="1">
              <a:solidFill>
                <a:srgbClr val="333333"/>
              </a:solidFill>
              <a:latin typeface="+mn-lt"/>
              <a:ea typeface="+mn-ea"/>
            </a:endParaRPr>
          </a:p>
        </p:txBody>
      </p:sp>
      <p:grpSp>
        <p:nvGrpSpPr>
          <p:cNvPr id="158723" name="Group 7"/>
          <p:cNvGrpSpPr>
            <a:grpSpLocks/>
          </p:cNvGrpSpPr>
          <p:nvPr/>
        </p:nvGrpSpPr>
        <p:grpSpPr bwMode="auto">
          <a:xfrm>
            <a:off x="1176339" y="1529954"/>
            <a:ext cx="6791325" cy="1714500"/>
            <a:chOff x="1032941" y="2040466"/>
            <a:chExt cx="6790258" cy="2286001"/>
          </a:xfrm>
        </p:grpSpPr>
        <p:sp>
          <p:nvSpPr>
            <p:cNvPr id="158724" name="TextBox 8"/>
            <p:cNvSpPr txBox="1">
              <a:spLocks noChangeArrowheads="1"/>
            </p:cNvSpPr>
            <p:nvPr/>
          </p:nvSpPr>
          <p:spPr bwMode="white">
            <a:xfrm>
              <a:off x="1032941" y="2040466"/>
              <a:ext cx="636362" cy="855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0">
                  <a:solidFill>
                    <a:srgbClr val="6DB33F"/>
                  </a:solidFill>
                </a:rPr>
                <a:t>“</a:t>
              </a:r>
            </a:p>
          </p:txBody>
        </p:sp>
        <p:sp>
          <p:nvSpPr>
            <p:cNvPr id="158725" name="TextBox 11"/>
            <p:cNvSpPr txBox="1">
              <a:spLocks noChangeArrowheads="1"/>
            </p:cNvSpPr>
            <p:nvPr/>
          </p:nvSpPr>
          <p:spPr bwMode="white">
            <a:xfrm>
              <a:off x="1576165" y="2559785"/>
              <a:ext cx="6247034" cy="1766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Aft>
                  <a:spcPts val="1350"/>
                </a:spcAft>
              </a:pPr>
              <a:r>
                <a:rPr lang="en-US" sz="3200">
                  <a:solidFill>
                    <a:srgbClr val="4D4D4D"/>
                  </a:solidFill>
                </a:rPr>
                <a:t>... but my application uses JSON</a:t>
              </a:r>
            </a:p>
            <a:p>
              <a:pPr eaLnBrk="1" hangingPunct="1"/>
              <a:endParaRPr lang="en-US" sz="1800" i="1">
                <a:solidFill>
                  <a:srgbClr val="4D4D4D"/>
                </a:solidFill>
              </a:endParaRPr>
            </a:p>
            <a:p>
              <a:pPr eaLnBrk="1" hangingPunct="1"/>
              <a:endParaRPr lang="en-US">
                <a:solidFill>
                  <a:srgbClr val="4D4D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2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</a:t>
            </a:r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0" y="800100"/>
            <a:ext cx="8635084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91440"/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 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... </a:t>
            </a:r>
            <a:r>
              <a:rPr lang="en-US" dirty="0" smtClean="0">
                <a:solidFill>
                  <a:srgbClr val="7F007F"/>
                </a:solidFill>
                <a:highlight>
                  <a:srgbClr val="D4D4D4"/>
                </a:highlight>
                <a:latin typeface="Monaco"/>
              </a:rPr>
              <a:t>method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highlight>
                  <a:srgbClr val="D4D4D4"/>
                </a:highlight>
                <a:latin typeface="Monaco"/>
              </a:rPr>
              <a:t>"post" </a:t>
            </a:r>
            <a:r>
              <a:rPr lang="en-US" i="1" dirty="0" err="1" smtClean="0">
                <a:solidFill>
                  <a:srgbClr val="7F007F"/>
                </a:solidFill>
                <a:highlight>
                  <a:srgbClr val="D4D4D4"/>
                </a:highlight>
                <a:latin typeface="Monaco"/>
              </a:rPr>
              <a:t>enctype</a:t>
            </a:r>
            <a:r>
              <a:rPr lang="en-US" i="1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highlight>
                  <a:srgbClr val="D4D4D4"/>
                </a:highlight>
                <a:latin typeface="Monaco"/>
              </a:rPr>
              <a:t>"text/plain"</a:t>
            </a:r>
            <a:r>
              <a:rPr lang="en-US" i="1" dirty="0" smtClean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'hidden'</a:t>
            </a:r>
            <a:endParaRPr lang="en-US" dirty="0" smtClean="0">
              <a:solidFill>
                <a:srgbClr val="3F7F7F"/>
              </a:solidFill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3F7F7F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   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’{"summary":"Hi", … "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ignore_me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":"'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'test"}'     </a:t>
            </a:r>
            <a:br>
              <a:rPr lang="en-US" i="1" dirty="0" smtClean="0">
                <a:solidFill>
                  <a:srgbClr val="2A00FF"/>
                </a:solidFill>
                <a:latin typeface="Monaco"/>
              </a:rPr>
            </a:br>
            <a:r>
              <a:rPr lang="en-US" i="1" dirty="0" smtClean="0">
                <a:solidFill>
                  <a:srgbClr val="2A00FF"/>
                </a:solidFill>
                <a:latin typeface="Monaco"/>
              </a:rPr>
              <a:t>  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fi-FI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fi-FI" dirty="0" err="1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</a:t>
            </a:r>
            <a:r>
              <a:rPr lang="fi-FI" dirty="0" smtClean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4657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</a:t>
            </a:r>
          </a:p>
        </p:txBody>
      </p:sp>
      <p:sp>
        <p:nvSpPr>
          <p:cNvPr id="162818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634413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/>
          <a:lstStyle/>
          <a:p>
            <a:pPr marL="0" indent="0">
              <a:buFont typeface="Wingdings" charset="0"/>
              <a:buNone/>
            </a:pPr>
            <a:r>
              <a:rPr lang="sv-SE">
                <a:solidFill>
                  <a:srgbClr val="000000"/>
                </a:solidFill>
                <a:latin typeface="Monaco" charset="0"/>
              </a:rPr>
              <a:t>{</a:t>
            </a:r>
            <a:br>
              <a:rPr lang="sv-SE">
                <a:solidFill>
                  <a:srgbClr val="000000"/>
                </a:solidFill>
                <a:latin typeface="Monaco" charset="0"/>
              </a:rPr>
            </a:br>
            <a:r>
              <a:rPr lang="sv-SE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sv-SE">
                <a:solidFill>
                  <a:srgbClr val="2A00FF"/>
                </a:solidFill>
                <a:latin typeface="Monaco" charset="0"/>
              </a:rPr>
              <a:t>"summary"</a:t>
            </a:r>
            <a:r>
              <a:rPr lang="sv-SE">
                <a:solidFill>
                  <a:srgbClr val="000000"/>
                </a:solidFill>
                <a:latin typeface="Monaco" charset="0"/>
              </a:rPr>
              <a:t>: </a:t>
            </a:r>
            <a:r>
              <a:rPr lang="sv-SE">
                <a:solidFill>
                  <a:srgbClr val="2A00FF"/>
                </a:solidFill>
                <a:latin typeface="Monaco" charset="0"/>
              </a:rPr>
              <a:t>"Hi"</a:t>
            </a:r>
            <a:r>
              <a:rPr lang="sv-SE">
                <a:solidFill>
                  <a:srgbClr val="000000"/>
                </a:solidFill>
                <a:latin typeface="Monaco" charset="0"/>
              </a:rPr>
              <a:t>,</a:t>
            </a:r>
          </a:p>
          <a:p>
            <a:pPr marL="0" indent="0">
              <a:buFont typeface="Wingdings" charset="0"/>
              <a:buNone/>
            </a:pPr>
            <a:r>
              <a:rPr lang="sv-SE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sv-SE">
                <a:solidFill>
                  <a:srgbClr val="2A00FF"/>
                </a:solidFill>
                <a:latin typeface="Monaco" charset="0"/>
              </a:rPr>
              <a:t>"message"</a:t>
            </a:r>
            <a:r>
              <a:rPr lang="sv-SE">
                <a:solidFill>
                  <a:srgbClr val="000000"/>
                </a:solidFill>
                <a:latin typeface="Monaco" charset="0"/>
              </a:rPr>
              <a:t>: </a:t>
            </a:r>
            <a:r>
              <a:rPr lang="sv-SE">
                <a:solidFill>
                  <a:srgbClr val="2A00FF"/>
                </a:solidFill>
                <a:latin typeface="Monaco" charset="0"/>
              </a:rPr>
              <a:t>"New Message"</a:t>
            </a:r>
            <a:r>
              <a:rPr lang="sv-SE">
                <a:solidFill>
                  <a:srgbClr val="000000"/>
                </a:solidFill>
                <a:latin typeface="Monaco" charset="0"/>
              </a:rPr>
              <a:t>,</a:t>
            </a:r>
          </a:p>
          <a:p>
            <a:pPr marL="0" indent="0">
              <a:buFont typeface="Wingdings" charset="0"/>
              <a:buNone/>
            </a:pPr>
            <a:r>
              <a:rPr lang="sv-SE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sv-SE">
                <a:solidFill>
                  <a:srgbClr val="2A00FF"/>
                </a:solidFill>
                <a:latin typeface="Monaco" charset="0"/>
              </a:rPr>
              <a:t>"to"</a:t>
            </a:r>
            <a:r>
              <a:rPr lang="sv-SE">
                <a:solidFill>
                  <a:srgbClr val="000000"/>
                </a:solidFill>
                <a:latin typeface="Monaco" charset="0"/>
              </a:rPr>
              <a:t>: </a:t>
            </a:r>
            <a:r>
              <a:rPr lang="sv-SE">
                <a:solidFill>
                  <a:srgbClr val="2A00FF"/>
                </a:solidFill>
                <a:latin typeface="Monaco" charset="0"/>
              </a:rPr>
              <a:t>"luke@example.com"</a:t>
            </a:r>
            <a:r>
              <a:rPr lang="sv-SE">
                <a:solidFill>
                  <a:srgbClr val="000000"/>
                </a:solidFill>
                <a:latin typeface="Monaco" charset="0"/>
              </a:rPr>
              <a:t>,</a:t>
            </a:r>
          </a:p>
          <a:p>
            <a:pPr marL="0" indent="0">
              <a:buFont typeface="Wingdings" charset="0"/>
              <a:buNone/>
            </a:pPr>
            <a:r>
              <a:rPr lang="sv-SE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sv-SE">
                <a:solidFill>
                  <a:srgbClr val="2A00FF"/>
                </a:solidFill>
                <a:latin typeface="Monaco" charset="0"/>
              </a:rPr>
              <a:t>"ignore_me"</a:t>
            </a:r>
            <a:r>
              <a:rPr lang="sv-SE">
                <a:solidFill>
                  <a:srgbClr val="000000"/>
                </a:solidFill>
                <a:latin typeface="Monaco" charset="0"/>
              </a:rPr>
              <a:t>: </a:t>
            </a:r>
            <a:r>
              <a:rPr lang="sv-SE">
                <a:solidFill>
                  <a:srgbClr val="2A00FF"/>
                </a:solidFill>
                <a:latin typeface="Monaco" charset="0"/>
              </a:rPr>
              <a:t>"=test"</a:t>
            </a:r>
          </a:p>
          <a:p>
            <a:pPr marL="0" indent="0">
              <a:buFont typeface="Wingdings" charset="0"/>
              <a:buNone/>
            </a:pPr>
            <a:r>
              <a:rPr lang="sv-SE">
                <a:solidFill>
                  <a:srgbClr val="000000"/>
                </a:solidFill>
                <a:latin typeface="Monaco" charset="0"/>
              </a:rPr>
              <a:t>}</a:t>
            </a: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675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6938" y="775097"/>
            <a:ext cx="18466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000" dirty="0" err="1">
              <a:solidFill>
                <a:srgbClr val="333333"/>
              </a:solidFill>
              <a:latin typeface="+mn-lt"/>
              <a:ea typeface="+mn-ea"/>
            </a:endParaRPr>
          </a:p>
        </p:txBody>
      </p:sp>
      <p:grpSp>
        <p:nvGrpSpPr>
          <p:cNvPr id="164867" name="Group 7"/>
          <p:cNvGrpSpPr>
            <a:grpSpLocks/>
          </p:cNvGrpSpPr>
          <p:nvPr/>
        </p:nvGrpSpPr>
        <p:grpSpPr bwMode="auto">
          <a:xfrm>
            <a:off x="1176339" y="1529954"/>
            <a:ext cx="6791325" cy="1714500"/>
            <a:chOff x="1032941" y="2040466"/>
            <a:chExt cx="6790258" cy="2286001"/>
          </a:xfrm>
        </p:grpSpPr>
        <p:sp>
          <p:nvSpPr>
            <p:cNvPr id="164868" name="TextBox 8"/>
            <p:cNvSpPr txBox="1">
              <a:spLocks noChangeArrowheads="1"/>
            </p:cNvSpPr>
            <p:nvPr/>
          </p:nvSpPr>
          <p:spPr bwMode="white">
            <a:xfrm>
              <a:off x="1032941" y="2040466"/>
              <a:ext cx="636362" cy="855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0">
                  <a:solidFill>
                    <a:srgbClr val="6DB33F"/>
                  </a:solidFill>
                </a:rPr>
                <a:t>“</a:t>
              </a:r>
            </a:p>
          </p:txBody>
        </p:sp>
        <p:sp>
          <p:nvSpPr>
            <p:cNvPr id="164869" name="TextBox 11"/>
            <p:cNvSpPr txBox="1">
              <a:spLocks noChangeArrowheads="1"/>
            </p:cNvSpPr>
            <p:nvPr/>
          </p:nvSpPr>
          <p:spPr bwMode="white">
            <a:xfrm>
              <a:off x="1576165" y="2559785"/>
              <a:ext cx="6247034" cy="1766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Aft>
                  <a:spcPts val="1350"/>
                </a:spcAft>
              </a:pPr>
              <a:r>
                <a:rPr lang="en-US" sz="3200">
                  <a:solidFill>
                    <a:srgbClr val="4D4D4D"/>
                  </a:solidFill>
                </a:rPr>
                <a:t>… but my application is stateless</a:t>
              </a:r>
            </a:p>
            <a:p>
              <a:pPr eaLnBrk="1" hangingPunct="1"/>
              <a:endParaRPr lang="en-US" sz="1800" i="1">
                <a:solidFill>
                  <a:srgbClr val="4D4D4D"/>
                </a:solidFill>
              </a:endParaRPr>
            </a:p>
            <a:p>
              <a:pPr eaLnBrk="1" hangingPunct="1"/>
              <a:endParaRPr lang="en-US">
                <a:solidFill>
                  <a:srgbClr val="4D4D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910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</a:t>
            </a: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996950"/>
            <a:ext cx="75057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0493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6938" y="775097"/>
            <a:ext cx="18466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000" dirty="0" err="1">
              <a:solidFill>
                <a:srgbClr val="333333"/>
              </a:solidFill>
              <a:latin typeface="+mn-lt"/>
              <a:ea typeface="+mn-ea"/>
            </a:endParaRPr>
          </a:p>
        </p:txBody>
      </p:sp>
      <p:grpSp>
        <p:nvGrpSpPr>
          <p:cNvPr id="168963" name="Group 7"/>
          <p:cNvGrpSpPr>
            <a:grpSpLocks/>
          </p:cNvGrpSpPr>
          <p:nvPr/>
        </p:nvGrpSpPr>
        <p:grpSpPr bwMode="auto">
          <a:xfrm>
            <a:off x="1176339" y="1529954"/>
            <a:ext cx="6791325" cy="1714500"/>
            <a:chOff x="1032941" y="2040466"/>
            <a:chExt cx="6790258" cy="2286001"/>
          </a:xfrm>
        </p:grpSpPr>
        <p:sp>
          <p:nvSpPr>
            <p:cNvPr id="168964" name="TextBox 8"/>
            <p:cNvSpPr txBox="1">
              <a:spLocks noChangeArrowheads="1"/>
            </p:cNvSpPr>
            <p:nvPr/>
          </p:nvSpPr>
          <p:spPr bwMode="white">
            <a:xfrm>
              <a:off x="1032941" y="2040466"/>
              <a:ext cx="636362" cy="855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0">
                  <a:solidFill>
                    <a:srgbClr val="6DB33F"/>
                  </a:solidFill>
                </a:rPr>
                <a:t>“</a:t>
              </a:r>
            </a:p>
          </p:txBody>
        </p:sp>
        <p:sp>
          <p:nvSpPr>
            <p:cNvPr id="168965" name="TextBox 11"/>
            <p:cNvSpPr txBox="1">
              <a:spLocks noChangeArrowheads="1"/>
            </p:cNvSpPr>
            <p:nvPr/>
          </p:nvSpPr>
          <p:spPr bwMode="white">
            <a:xfrm>
              <a:off x="1576165" y="2559785"/>
              <a:ext cx="6247034" cy="1766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Aft>
                  <a:spcPts val="1350"/>
                </a:spcAft>
              </a:pPr>
              <a:r>
                <a:rPr lang="en-US" sz="3200">
                  <a:solidFill>
                    <a:srgbClr val="4D4D4D"/>
                  </a:solidFill>
                </a:rPr>
                <a:t>…and I use a custom header for authentication and ignore cookies</a:t>
              </a:r>
            </a:p>
            <a:p>
              <a:pPr eaLnBrk="1" hangingPunct="1"/>
              <a:endParaRPr lang="en-US" sz="1800" i="1">
                <a:solidFill>
                  <a:srgbClr val="4D4D4D"/>
                </a:solidFill>
              </a:endParaRPr>
            </a:p>
            <a:p>
              <a:pPr eaLnBrk="1" hangingPunct="1"/>
              <a:endParaRPr lang="en-US">
                <a:solidFill>
                  <a:srgbClr val="4D4D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169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</a:t>
            </a:r>
          </a:p>
        </p:txBody>
      </p:sp>
      <p:sp>
        <p:nvSpPr>
          <p:cNvPr id="17101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634413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/>
          <a:lstStyle/>
          <a:p>
            <a:r>
              <a:rPr lang="en-US" sz="2800">
                <a:latin typeface="Arial" charset="0"/>
              </a:rPr>
              <a:t>Use proper HTTP Verbs</a:t>
            </a:r>
            <a:br>
              <a:rPr lang="en-US" sz="2800">
                <a:latin typeface="Arial" charset="0"/>
              </a:rPr>
            </a:br>
            <a:endParaRPr lang="en-US" sz="2800">
              <a:latin typeface="Arial" charset="0"/>
            </a:endParaRPr>
          </a:p>
          <a:p>
            <a:r>
              <a:rPr lang="en-US" sz="2800">
                <a:latin typeface="Arial" charset="0"/>
              </a:rPr>
              <a:t>Configure CSRF Protection</a:t>
            </a:r>
            <a:br>
              <a:rPr lang="en-US" sz="2800">
                <a:latin typeface="Arial" charset="0"/>
              </a:rPr>
            </a:br>
            <a:endParaRPr lang="en-US" sz="2800">
              <a:latin typeface="Arial" charset="0"/>
            </a:endParaRPr>
          </a:p>
          <a:p>
            <a:r>
              <a:rPr lang="en-US" sz="2800">
                <a:latin typeface="Arial" charset="0"/>
              </a:rPr>
              <a:t>Include the CSRF Token</a:t>
            </a:r>
          </a:p>
        </p:txBody>
      </p:sp>
    </p:spTree>
    <p:extLst>
      <p:ext uri="{BB962C8B-B14F-4D97-AF65-F5344CB8AC3E}">
        <p14:creationId xmlns:p14="http://schemas.microsoft.com/office/powerpoint/2010/main" val="19341624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CSRF Protection – Providing the Token</a:t>
            </a:r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0" y="800100"/>
            <a:ext cx="8635084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91440"/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 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... </a:t>
            </a:r>
            <a:r>
              <a:rPr lang="en-US" dirty="0" smtClean="0">
                <a:solidFill>
                  <a:srgbClr val="7F007F"/>
                </a:solidFill>
                <a:highlight>
                  <a:srgbClr val="D4D4D4"/>
                </a:highlight>
                <a:latin typeface="Monaco"/>
              </a:rPr>
              <a:t>method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highlight>
                  <a:srgbClr val="D4D4D4"/>
                </a:highlight>
                <a:latin typeface="Monaco"/>
              </a:rPr>
              <a:t>"post"</a:t>
            </a:r>
            <a:r>
              <a:rPr lang="en-US" i="1" dirty="0" smtClean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...</a:t>
            </a:r>
            <a:endParaRPr lang="en-US" dirty="0" smtClean="0"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"hidden"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latin typeface="Monaco"/>
              </a:rPr>
              <a:t>   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"${_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csrf.parameterName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}"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latin typeface="Monaco"/>
              </a:rPr>
              <a:t>   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"${_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csrf.token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}"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</a:t>
            </a:r>
            <a:r>
              <a:rPr lang="en-US" dirty="0" smtClean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506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Hello Java Configuration – Replaces </a:t>
            </a:r>
            <a:r>
              <a:rPr lang="en-US" dirty="0" err="1" smtClean="0"/>
              <a:t>web.xml</a:t>
            </a: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1800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SecurityWebInitializer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800" dirty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AbstractSecurityWebApplicationInitializer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1800" dirty="0" smtClean="0">
                <a:solidFill>
                  <a:srgbClr val="3F7F5F"/>
                </a:solidFill>
                <a:highlight>
                  <a:srgbClr val="E8F2FE"/>
                </a:highlight>
                <a:latin typeface="Monaco"/>
              </a:rPr>
              <a:t>// optionally override methods</a:t>
            </a:r>
            <a:endParaRPr lang="en-US" sz="1800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4130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CSRF Protection – Providing the Token</a:t>
            </a: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0" y="800100"/>
            <a:ext cx="8635084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91440"/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 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... </a:t>
            </a:r>
            <a:r>
              <a:rPr lang="en-US" dirty="0" smtClean="0">
                <a:solidFill>
                  <a:srgbClr val="7F007F"/>
                </a:solidFill>
                <a:highlight>
                  <a:srgbClr val="D4D4D4"/>
                </a:highlight>
                <a:latin typeface="Monaco"/>
              </a:rPr>
              <a:t>method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highlight>
                  <a:srgbClr val="D4D4D4"/>
                </a:highlight>
                <a:latin typeface="Monaco"/>
              </a:rPr>
              <a:t>"post"</a:t>
            </a:r>
            <a:r>
              <a:rPr lang="en-US" i="1" dirty="0" smtClean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...</a:t>
            </a:r>
            <a:endParaRPr lang="en-US" dirty="0" smtClean="0"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dirty="0" err="1" smtClean="0">
                <a:solidFill>
                  <a:srgbClr val="3F7F7F"/>
                </a:solidFill>
                <a:highlight>
                  <a:srgbClr val="E8F2FE"/>
                </a:highlight>
                <a:latin typeface="Monaco"/>
              </a:rPr>
              <a:t>sec:csrfInput</a:t>
            </a:r>
            <a:r>
              <a:rPr lang="en-US" dirty="0" smtClean="0">
                <a:solidFill>
                  <a:srgbClr val="3F7F7F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dirty="0" smtClean="0">
                <a:solidFill>
                  <a:srgbClr val="008080"/>
                </a:solidFill>
                <a:highlight>
                  <a:srgbClr val="E8F2FE"/>
                </a:highlight>
                <a:latin typeface="Monaco"/>
              </a:rPr>
              <a:t>/&gt;</a:t>
            </a:r>
            <a:endParaRPr lang="en-US" i="1" dirty="0" smtClean="0">
              <a:solidFill>
                <a:srgbClr val="008080"/>
              </a:solidFill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</a:t>
            </a:r>
            <a:r>
              <a:rPr lang="en-US" dirty="0" smtClean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5183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CSRF Protection – Providing the Token</a:t>
            </a:r>
            <a:endParaRPr lang="en-US" dirty="0" smtClean="0"/>
          </a:p>
        </p:txBody>
      </p:sp>
      <p:sp>
        <p:nvSpPr>
          <p:cNvPr id="177154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634413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/>
          <a:lstStyle/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>
                <a:solidFill>
                  <a:srgbClr val="3F7F7F"/>
                </a:solidFill>
                <a:latin typeface="Monaco" charset="0"/>
              </a:rPr>
              <a:t>form:form </a:t>
            </a:r>
            <a:r>
              <a:rPr lang="en-US">
                <a:solidFill>
                  <a:srgbClr val="7F007F"/>
                </a:solidFill>
                <a:latin typeface="Monaco" charset="0"/>
              </a:rPr>
              <a:t>…</a:t>
            </a:r>
            <a:r>
              <a:rPr lang="en-US">
                <a:latin typeface="Monaco" charset="0"/>
              </a:rPr>
              <a:t> </a:t>
            </a:r>
            <a:r>
              <a:rPr lang="en-US">
                <a:solidFill>
                  <a:srgbClr val="7F007F"/>
                </a:solidFill>
                <a:latin typeface="Monaco" charset="0"/>
              </a:rPr>
              <a:t>method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Monaco" charset="0"/>
              </a:rPr>
              <a:t>"post”</a:t>
            </a:r>
            <a:r>
              <a:rPr lang="en-US" altLang="ja-JP" i="1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>
                <a:solidFill>
                  <a:srgbClr val="008080"/>
                </a:solidFill>
                <a:latin typeface="Monaco" charset="0"/>
              </a:rPr>
              <a:t>... </a:t>
            </a:r>
          </a:p>
          <a:p>
            <a:pPr marL="0" indent="0">
              <a:buFont typeface="Wingdings" charset="0"/>
              <a:buNone/>
            </a:pPr>
            <a:r>
              <a:rPr lang="en-US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>
                <a:solidFill>
                  <a:srgbClr val="3F7F7F"/>
                </a:solidFill>
                <a:latin typeface="Monaco" charset="0"/>
              </a:rPr>
              <a:t>form:form</a:t>
            </a:r>
            <a:r>
              <a:rPr lang="en-US">
                <a:solidFill>
                  <a:srgbClr val="008080"/>
                </a:solidFill>
                <a:latin typeface="Monaco" charset="0"/>
              </a:rPr>
              <a:t>&gt;</a:t>
            </a: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812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CSRF Protection – Providing the Token</a:t>
            </a: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0" y="800100"/>
            <a:ext cx="8635084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91440"/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 </a:t>
            </a:r>
            <a:r>
              <a:rPr lang="en-US" dirty="0" smtClean="0">
                <a:solidFill>
                  <a:srgbClr val="7F007F"/>
                </a:solidFill>
                <a:highlight>
                  <a:srgbClr val="D4D4D4"/>
                </a:highlight>
                <a:latin typeface="Monaco"/>
              </a:rPr>
              <a:t>... </a:t>
            </a:r>
            <a:r>
              <a:rPr lang="en-US" i="1" dirty="0" smtClean="0">
                <a:solidFill>
                  <a:srgbClr val="7F007F"/>
                </a:solidFill>
                <a:highlight>
                  <a:srgbClr val="D4D4D4"/>
                </a:highlight>
                <a:latin typeface="Monaco"/>
              </a:rPr>
              <a:t>method</a:t>
            </a:r>
            <a:r>
              <a:rPr lang="en-US" i="1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highlight>
                  <a:srgbClr val="D4D4D4"/>
                </a:highlight>
                <a:latin typeface="Monaco"/>
              </a:rPr>
              <a:t>"post"</a:t>
            </a:r>
            <a:r>
              <a:rPr lang="en-US" i="1" dirty="0" smtClean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...</a:t>
            </a:r>
            <a:endParaRPr lang="en-US" i="1" dirty="0" smtClean="0">
              <a:solidFill>
                <a:srgbClr val="008080"/>
              </a:solidFill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dirty="0" smtClean="0">
                <a:solidFill>
                  <a:srgbClr val="3F7F7F"/>
                </a:solidFill>
                <a:latin typeface="Monaco"/>
              </a:rPr>
              <a:t>input </a:t>
            </a:r>
            <a:r>
              <a:rPr lang="en-US" dirty="0" smtClean="0">
                <a:solidFill>
                  <a:srgbClr val="7F007F"/>
                </a:solidFill>
                <a:latin typeface="Monaco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"hidden"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name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"_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csrf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 </a:t>
            </a:r>
            <a:r>
              <a:rPr lang="en-US" i="1" dirty="0" smtClean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"f81d4fae-…"</a:t>
            </a:r>
            <a:r>
              <a:rPr lang="en-US" i="1" dirty="0" smtClean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3F7F7F"/>
                </a:solidFill>
                <a:highlight>
                  <a:srgbClr val="D4D4D4"/>
                </a:highlight>
                <a:latin typeface="Monaco"/>
              </a:rPr>
              <a:t>form</a:t>
            </a:r>
            <a:r>
              <a:rPr lang="en-US" dirty="0" smtClean="0">
                <a:solidFill>
                  <a:srgbClr val="008080"/>
                </a:solidFill>
                <a:highlight>
                  <a:srgbClr val="D4D4D4"/>
                </a:highlight>
                <a:latin typeface="Monaco"/>
              </a:rPr>
              <a:t>&gt;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059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Security HTTP Response Headers</a:t>
            </a:r>
            <a:endParaRPr lang="en-US" dirty="0">
              <a:latin typeface="Arial" charset="0"/>
            </a:endParaRPr>
          </a:p>
        </p:txBody>
      </p:sp>
      <p:sp>
        <p:nvSpPr>
          <p:cNvPr id="181250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6312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609850"/>
            <a:ext cx="2105025" cy="19288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Click Jacking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8329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1228725"/>
            <a:ext cx="8537575" cy="457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SPRING SECURITY</a:t>
            </a:r>
          </a:p>
        </p:txBody>
      </p:sp>
      <p:pic>
        <p:nvPicPr>
          <p:cNvPr id="183299" name="Picture 13" descr="C:\Users\sdunn\Documents\Pivotal\brand\logo\project icons\spring-secur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2283619"/>
            <a:ext cx="1573213" cy="117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6749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Security HTTP Response Headers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808038"/>
            <a:ext cx="8569325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263525" y="2936875"/>
            <a:ext cx="3200400" cy="328613"/>
          </a:xfrm>
          <a:prstGeom prst="rect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800" dirty="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8692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Security HTTP Response Headers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808038"/>
            <a:ext cx="8569325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9323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Test Support</a:t>
            </a:r>
            <a:endParaRPr lang="en-US" dirty="0"/>
          </a:p>
        </p:txBody>
      </p:sp>
      <p:sp>
        <p:nvSpPr>
          <p:cNvPr id="22016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0651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2221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Autofit/>
          </a:bodyPr>
          <a:lstStyle/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646464"/>
                </a:solidFill>
                <a:latin typeface="Monaco" charset="0"/>
              </a:rPr>
              <a:t>@Before</a:t>
            </a:r>
            <a:br>
              <a:rPr lang="en-US" sz="1800" dirty="0">
                <a:solidFill>
                  <a:srgbClr val="646464"/>
                </a:solidFill>
                <a:latin typeface="Monaco" charset="0"/>
              </a:rPr>
            </a:b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setup() {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Authentication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auth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= 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TestingAuthenticationToken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Monaco" charset="0"/>
              </a:rPr>
              <a:t>user"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,</a:t>
            </a:r>
            <a:r>
              <a:rPr lang="en-US" sz="1800" dirty="0" err="1">
                <a:solidFill>
                  <a:srgbClr val="2A00FF"/>
                </a:solidFill>
                <a:latin typeface="Monaco" charset="0"/>
              </a:rPr>
              <a:t>”pass"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,</a:t>
            </a:r>
            <a:r>
              <a:rPr lang="en-US" sz="1800" dirty="0" err="1">
                <a:solidFill>
                  <a:srgbClr val="2A00FF"/>
                </a:solidFill>
                <a:latin typeface="Monaco" charset="0"/>
              </a:rPr>
              <a:t>"ROLE_USER</a:t>
            </a:r>
            <a:r>
              <a:rPr lang="en-US" sz="18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SecurityContext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ctx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= 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SecurityContextHolder.</a:t>
            </a:r>
            <a:r>
              <a:rPr lang="en-US" sz="1800" i="1" dirty="0" err="1">
                <a:solidFill>
                  <a:srgbClr val="000000"/>
                </a:solidFill>
                <a:latin typeface="Monaco" charset="0"/>
              </a:rPr>
              <a:t>getContext</a:t>
            </a: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();</a:t>
            </a:r>
            <a:br>
              <a:rPr lang="en-US" sz="1800" i="1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ctx.setAuthentication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auth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SecurityContextHolder.</a:t>
            </a:r>
            <a:r>
              <a:rPr lang="en-US" sz="1800" i="1" dirty="0" err="1">
                <a:solidFill>
                  <a:srgbClr val="000000"/>
                </a:solidFill>
                <a:latin typeface="Monaco" charset="0"/>
              </a:rPr>
              <a:t>setContext</a:t>
            </a: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latin typeface="Monaco" charset="0"/>
              </a:rPr>
              <a:t>ctx</a:t>
            </a: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);</a:t>
            </a:r>
            <a:br>
              <a:rPr lang="en-US" sz="1800" i="1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646464"/>
                </a:solidFill>
                <a:latin typeface="Monaco" charset="0"/>
              </a:rPr>
              <a:t>@After</a:t>
            </a:r>
            <a:br>
              <a:rPr lang="en-US" sz="1800" dirty="0">
                <a:solidFill>
                  <a:srgbClr val="646464"/>
                </a:solidFill>
                <a:latin typeface="Monaco" charset="0"/>
              </a:rPr>
            </a:b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cleanup() {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SecurityContextHolder.</a:t>
            </a:r>
            <a:r>
              <a:rPr lang="en-US" sz="1800" i="1" dirty="0" err="1">
                <a:solidFill>
                  <a:srgbClr val="000000"/>
                </a:solidFill>
                <a:latin typeface="Monaco" charset="0"/>
              </a:rPr>
              <a:t>clearContext</a:t>
            </a: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();</a:t>
            </a:r>
            <a:br>
              <a:rPr lang="en-US" sz="1800" i="1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461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91440"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UserDetails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 user = </a:t>
            </a:r>
            <a:r>
              <a:rPr lang="en-US" sz="1800" dirty="0" smtClean="0">
                <a:solidFill>
                  <a:srgbClr val="7F0055"/>
                </a:solidFill>
                <a:highlight>
                  <a:srgbClr val="00FF00"/>
                </a:highlight>
                <a:latin typeface="Monaco"/>
              </a:rPr>
              <a:t>...</a:t>
            </a:r>
            <a:endParaRPr lang="en-US" sz="1800" dirty="0">
              <a:solidFill>
                <a:srgbClr val="000000"/>
              </a:solidFill>
              <a:highlight>
                <a:srgbClr val="00FF00"/>
              </a:highlight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List&lt;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GrantedAuthority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&gt; roles =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AuthorityUtils.</a:t>
            </a:r>
            <a:r>
              <a:rPr lang="en-US" sz="1800" i="1" dirty="0" err="1" smtClean="0">
                <a:solidFill>
                  <a:srgbClr val="000000"/>
                </a:solidFill>
                <a:latin typeface="Monaco"/>
              </a:rPr>
              <a:t>createAuthorityList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"ROLE_USER"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Authentication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auth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= 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UsernamePasswordAuthenticationToken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user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,</a:t>
            </a:r>
            <a:r>
              <a:rPr lang="en-US" sz="1800" dirty="0" err="1" smtClean="0">
                <a:solidFill>
                  <a:srgbClr val="2A00FF"/>
                </a:solidFill>
                <a:latin typeface="Monaco"/>
              </a:rPr>
              <a:t>”pass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, roles)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SecurityContext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ctx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= 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SecurityContextHolder.</a:t>
            </a:r>
            <a:r>
              <a:rPr lang="en-US" sz="1800" i="1" dirty="0" err="1" smtClean="0">
                <a:solidFill>
                  <a:srgbClr val="000000"/>
                </a:solidFill>
                <a:latin typeface="Monaco"/>
              </a:rPr>
              <a:t>getContext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ctx.setAuthentication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auth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);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033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Hello Java Configuration –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WebSecurityConfig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3789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137160"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646464"/>
                </a:solidFill>
                <a:latin typeface="Monaco" charset="0"/>
              </a:rPr>
              <a:t>@Configuration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Monaco" charset="0"/>
              </a:rPr>
              <a:t>EnableWebMvcSecurity</a:t>
            </a:r>
            <a:endParaRPr lang="en-US" sz="1800" dirty="0">
              <a:solidFill>
                <a:srgbClr val="646464"/>
              </a:solidFill>
              <a:latin typeface="Monaco" charset="0"/>
            </a:endParaRP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WebSecurityConfig</a:t>
            </a:r>
            <a:endParaRPr lang="en-US" sz="1800" dirty="0">
              <a:solidFill>
                <a:srgbClr val="000000"/>
              </a:solidFill>
              <a:latin typeface="Monaco" charset="0"/>
            </a:endParaRP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WebSecurityConfigurerAdapter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...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1204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Rectangle 1"/>
          <p:cNvSpPr>
            <a:spLocks noChangeArrowheads="1"/>
          </p:cNvSpPr>
          <p:nvPr/>
        </p:nvSpPr>
        <p:spPr bwMode="auto">
          <a:xfrm>
            <a:off x="412751" y="865585"/>
            <a:ext cx="676275" cy="3095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91440"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highlight>
                  <a:srgbClr val="00FF00"/>
                </a:highlight>
                <a:latin typeface="Monaco"/>
              </a:rPr>
              <a:t>User user = </a:t>
            </a:r>
            <a:r>
              <a:rPr lang="en-US" sz="1800" dirty="0" smtClean="0">
                <a:solidFill>
                  <a:srgbClr val="7F0055"/>
                </a:solidFill>
                <a:highlight>
                  <a:srgbClr val="00FF00"/>
                </a:highlight>
                <a:latin typeface="Monaco"/>
              </a:rPr>
              <a:t>...</a:t>
            </a:r>
            <a:endParaRPr lang="en-US" sz="1800" dirty="0">
              <a:solidFill>
                <a:srgbClr val="000000"/>
              </a:solidFill>
              <a:highlight>
                <a:srgbClr val="00FF00"/>
              </a:highlight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List&lt;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GrantedAuthority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&gt; roles =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AuthorityUtils.</a:t>
            </a:r>
            <a:r>
              <a:rPr lang="en-US" sz="1800" i="1" dirty="0" err="1" smtClean="0">
                <a:solidFill>
                  <a:srgbClr val="000000"/>
                </a:solidFill>
                <a:latin typeface="Monaco"/>
              </a:rPr>
              <a:t>createAuthorityList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i="1" dirty="0" smtClean="0">
                <a:solidFill>
                  <a:srgbClr val="2A00FF"/>
                </a:solidFill>
                <a:latin typeface="Monaco"/>
              </a:rPr>
              <a:t>"ROLE_USER"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Authentication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auth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= 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UsernamePasswordAuthenticationToken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user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,</a:t>
            </a:r>
            <a:r>
              <a:rPr lang="en-US" sz="1800" dirty="0" err="1" smtClean="0">
                <a:solidFill>
                  <a:srgbClr val="2A00FF"/>
                </a:solidFill>
                <a:latin typeface="Monaco"/>
              </a:rPr>
              <a:t>”pass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, roles)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SecurityContext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ctx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= 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SecurityContextHolder.</a:t>
            </a:r>
            <a:r>
              <a:rPr lang="en-US" sz="1800" i="1" dirty="0" err="1" smtClean="0">
                <a:solidFill>
                  <a:srgbClr val="000000"/>
                </a:solidFill>
                <a:latin typeface="Monaco"/>
              </a:rPr>
              <a:t>getContext</a:t>
            </a:r>
            <a:r>
              <a:rPr lang="en-US" sz="1800" i="1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ctx.setAuthentication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auth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);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982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91440"/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646464"/>
                </a:solidFill>
                <a:latin typeface="Monaco"/>
              </a:rPr>
              <a:t>...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646464"/>
                </a:solidFill>
                <a:latin typeface="Monaco"/>
              </a:rPr>
              <a:t>@</a:t>
            </a:r>
            <a:r>
              <a:rPr lang="en-US" dirty="0" err="1" smtClean="0">
                <a:solidFill>
                  <a:srgbClr val="646464"/>
                </a:solidFill>
                <a:highlight>
                  <a:srgbClr val="00FF00"/>
                </a:highlight>
                <a:latin typeface="Monaco"/>
              </a:rPr>
              <a:t>WithMockUser</a:t>
            </a:r>
            <a:r>
              <a:rPr lang="en-US" dirty="0">
                <a:solidFill>
                  <a:srgbClr val="646464"/>
                </a:solidFill>
                <a:highlight>
                  <a:srgbClr val="00FF00"/>
                </a:highlight>
                <a:latin typeface="Monaco"/>
              </a:rPr>
              <a:t/>
            </a:r>
            <a:br>
              <a:rPr lang="en-US" dirty="0">
                <a:solidFill>
                  <a:srgbClr val="646464"/>
                </a:solidFill>
                <a:highlight>
                  <a:srgbClr val="00FF00"/>
                </a:highlight>
                <a:latin typeface="Monaco"/>
              </a:rPr>
            </a:br>
            <a:r>
              <a:rPr lang="en-US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SecurityMethodTests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...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7278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30402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...</a:t>
            </a:r>
          </a:p>
          <a:p>
            <a:pPr marL="0" indent="0">
              <a:buFont typeface="Wingdings" charset="0"/>
              <a:buNone/>
            </a:pPr>
            <a:r>
              <a:rPr lang="en-US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SecurityMethodTests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  @Test</a:t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>
                <a:solidFill>
                  <a:srgbClr val="646464"/>
                </a:solidFill>
                <a:latin typeface="Monaco" charset="0"/>
              </a:rPr>
              <a:t>  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WithMockUser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/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>
                <a:solidFill>
                  <a:srgbClr val="646464"/>
                </a:solidFill>
                <a:latin typeface="Monaco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findAllMessages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...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}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4567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324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 lnSpcReduction="10000"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...</a:t>
            </a:r>
          </a:p>
          <a:p>
            <a:pPr marL="0" indent="0">
              <a:buFont typeface="Wingdings" charset="0"/>
              <a:buNone/>
            </a:pPr>
            <a:r>
              <a:rPr lang="en-US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SecurityMethodTests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  @Test</a:t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>
                <a:solidFill>
                  <a:srgbClr val="646464"/>
                </a:solidFill>
                <a:latin typeface="Monaco" charset="0"/>
              </a:rPr>
              <a:t>  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WithMockUser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(username=</a:t>
            </a:r>
            <a:r>
              <a:rPr lang="en-US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Monaco" charset="0"/>
              </a:rPr>
              <a:t>admin"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,roles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dirty="0">
                <a:solidFill>
                  <a:srgbClr val="2A00FF"/>
                </a:solidFill>
                <a:latin typeface="Monaco" charset="0"/>
              </a:rPr>
              <a:t>"ADMIN”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ja-JP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ja-JP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findAllMessages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repository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.findAll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}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078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34498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...</a:t>
            </a:r>
          </a:p>
          <a:p>
            <a:pPr marL="0" indent="0">
              <a:buFont typeface="Wingdings" charset="0"/>
              <a:buNone/>
            </a:pPr>
            <a:r>
              <a:rPr lang="en-US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SecurityMethodTests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  @Test</a:t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>
                <a:solidFill>
                  <a:srgbClr val="646464"/>
                </a:solidFill>
                <a:latin typeface="Monaco" charset="0"/>
              </a:rPr>
              <a:t>  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WithUserDetails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Monaco" charset="0"/>
              </a:rPr>
              <a:t>”</a:t>
            </a:r>
            <a:r>
              <a:rPr lang="en-US" altLang="ja-JP" i="1" dirty="0" err="1">
                <a:solidFill>
                  <a:srgbClr val="2A00FF"/>
                </a:solidFill>
                <a:latin typeface="Monaco" charset="0"/>
              </a:rPr>
              <a:t>rob@example.com</a:t>
            </a:r>
            <a:r>
              <a:rPr lang="en-US" altLang="ja-JP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altLang="ja-JP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ja-JP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ja-JP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Monaco" charset="0"/>
              </a:rPr>
              <a:t>findAllMessages</a:t>
            </a:r>
            <a:r>
              <a:rPr lang="en-US" altLang="ja-JP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repository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.findAll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}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3588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Rectangle 1"/>
          <p:cNvSpPr>
            <a:spLocks noChangeArrowheads="1"/>
          </p:cNvSpPr>
          <p:nvPr/>
        </p:nvSpPr>
        <p:spPr bwMode="auto">
          <a:xfrm>
            <a:off x="363538" y="2038350"/>
            <a:ext cx="6267450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36547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Autofit/>
          </a:bodyPr>
          <a:lstStyle/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646464"/>
                </a:solidFill>
                <a:latin typeface="Monaco" charset="0"/>
              </a:rPr>
              <a:t>@Target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({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ElementType.</a:t>
            </a:r>
            <a:r>
              <a:rPr lang="en-US" sz="1800" i="1" dirty="0" err="1">
                <a:solidFill>
                  <a:srgbClr val="0000C0"/>
                </a:solidFill>
                <a:latin typeface="Monaco" charset="0"/>
              </a:rPr>
              <a:t>METHOD</a:t>
            </a: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800" i="1" dirty="0" err="1">
                <a:solidFill>
                  <a:srgbClr val="000000"/>
                </a:solidFill>
                <a:latin typeface="Monaco" charset="0"/>
              </a:rPr>
              <a:t>ElementType.</a:t>
            </a:r>
            <a:r>
              <a:rPr lang="en-US" sz="1800" i="1" dirty="0" err="1">
                <a:solidFill>
                  <a:srgbClr val="0000C0"/>
                </a:solidFill>
                <a:latin typeface="Monaco" charset="0"/>
              </a:rPr>
              <a:t>TYPE</a:t>
            </a: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 })</a:t>
            </a:r>
            <a:br>
              <a:rPr lang="en-US" sz="1800" i="1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646464"/>
                </a:solidFill>
                <a:latin typeface="Monaco" charset="0"/>
              </a:rPr>
              <a:t>@Retention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RetentionPolicy.</a:t>
            </a:r>
            <a:r>
              <a:rPr lang="en-US" sz="1800" i="1" dirty="0" err="1">
                <a:solidFill>
                  <a:srgbClr val="0000C0"/>
                </a:solidFill>
                <a:latin typeface="Monaco" charset="0"/>
              </a:rPr>
              <a:t>RUNTIME</a:t>
            </a: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sz="1800" i="1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646464"/>
                </a:solidFill>
                <a:latin typeface="Monaco" charset="0"/>
              </a:rPr>
              <a:t>@Inherited</a:t>
            </a:r>
            <a:br>
              <a:rPr lang="en-US" sz="1800" dirty="0">
                <a:solidFill>
                  <a:srgbClr val="646464"/>
                </a:solidFill>
                <a:latin typeface="Monaco" charset="0"/>
              </a:rPr>
            </a:br>
            <a:r>
              <a:rPr lang="en-US" sz="1800" dirty="0">
                <a:solidFill>
                  <a:srgbClr val="646464"/>
                </a:solidFill>
                <a:latin typeface="Monaco" charset="0"/>
              </a:rPr>
              <a:t>@Documented</a:t>
            </a:r>
            <a:br>
              <a:rPr lang="en-US" sz="1800" dirty="0">
                <a:solidFill>
                  <a:srgbClr val="646464"/>
                </a:solidFill>
                <a:latin typeface="Monaco" charset="0"/>
              </a:rPr>
            </a:br>
            <a:r>
              <a:rPr lang="en-US" sz="1800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Monaco" charset="0"/>
              </a:rPr>
              <a:t>WithSecurityContext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(factory =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WithCustomUserSecurityContextFactory.</a:t>
            </a:r>
            <a:r>
              <a:rPr lang="en-US" sz="1800" dirty="0" err="1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@interface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646464"/>
                </a:solidFill>
                <a:latin typeface="Monaco" charset="0"/>
              </a:rPr>
              <a:t>WithCustomUser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String email()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default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Monaco" charset="0"/>
              </a:rPr>
              <a:t>rob@example.com</a:t>
            </a:r>
            <a:r>
              <a:rPr lang="en-US" sz="18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String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()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default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>
                <a:solidFill>
                  <a:srgbClr val="2A00FF"/>
                </a:solidFill>
                <a:latin typeface="Monaco" charset="0"/>
              </a:rPr>
              <a:t>"Rob"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String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()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default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>
                <a:solidFill>
                  <a:srgbClr val="2A00FF"/>
                </a:solidFill>
                <a:latin typeface="Monaco" charset="0"/>
              </a:rPr>
              <a:t>"Winch"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id()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default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0L;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5475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38594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WithCustomUserSecurityContextFactory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implements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WithSecurityContextFactory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sz="1800" dirty="0" err="1">
                <a:solidFill>
                  <a:srgbClr val="646464"/>
                </a:solidFill>
                <a:latin typeface="Monaco" charset="0"/>
              </a:rPr>
              <a:t>WithCustomUser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&gt; {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SecurityContext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createSecurityContext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800" dirty="0" err="1">
                <a:solidFill>
                  <a:srgbClr val="646464"/>
                </a:solidFill>
                <a:latin typeface="Monaco" charset="0"/>
              </a:rPr>
              <a:t>WithCustomUser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customUser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User principal = </a:t>
            </a: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User();</a:t>
            </a:r>
            <a:br>
              <a:rPr lang="en-US" sz="1800" dirty="0">
                <a:solidFill>
                  <a:srgbClr val="000000"/>
                </a:solidFill>
                <a:latin typeface="Monaco" charset="0"/>
              </a:rPr>
            </a:b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principal.setEmail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customUser.email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  ...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7F0055"/>
                </a:solidFill>
                <a:latin typeface="Monaco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ctx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 }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577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40642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...</a:t>
            </a:r>
          </a:p>
          <a:p>
            <a:pPr marL="0" indent="0">
              <a:buFont typeface="Wingdings" charset="0"/>
              <a:buNone/>
            </a:pPr>
            <a:r>
              <a:rPr lang="en-US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SecurityMethodTests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  @Test</a:t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>
                <a:solidFill>
                  <a:srgbClr val="646464"/>
                </a:solidFill>
                <a:latin typeface="Monaco" charset="0"/>
              </a:rPr>
              <a:t>  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WithCustomUser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/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findAllMessages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repository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.findAll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}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480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91440">
            <a:normAutofit fontScale="925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646464"/>
                </a:solidFill>
                <a:latin typeface="Monaco"/>
              </a:rPr>
              <a:t>...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SecurityMethodTests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646464"/>
                </a:solidFill>
                <a:latin typeface="Monaco"/>
              </a:rPr>
              <a:t>  @Test</a:t>
            </a:r>
            <a:br>
              <a:rPr lang="en-US" dirty="0" smtClean="0">
                <a:solidFill>
                  <a:srgbClr val="646464"/>
                </a:solidFill>
                <a:latin typeface="Monaco"/>
              </a:rPr>
            </a:br>
            <a:r>
              <a:rPr lang="en-US" dirty="0" smtClean="0">
                <a:solidFill>
                  <a:srgbClr val="646464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646464"/>
                </a:solidFill>
                <a:highlight>
                  <a:srgbClr val="E8F2FE"/>
                </a:highlight>
                <a:latin typeface="Monaco"/>
              </a:rPr>
              <a:t>@</a:t>
            </a:r>
            <a:r>
              <a:rPr lang="en-US" dirty="0" err="1" smtClean="0">
                <a:solidFill>
                  <a:srgbClr val="646464"/>
                </a:solidFill>
                <a:highlight>
                  <a:srgbClr val="E8F2FE"/>
                </a:highlight>
                <a:latin typeface="Monaco"/>
              </a:rPr>
              <a:t>WithCustomUser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(id=1,email=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”</a:t>
            </a:r>
            <a:r>
              <a:rPr lang="en-US" i="1" dirty="0" err="1" smtClean="0">
                <a:solidFill>
                  <a:srgbClr val="2A00FF"/>
                </a:solidFill>
                <a:latin typeface="Monaco"/>
              </a:rPr>
              <a:t>luke@example.com</a:t>
            </a:r>
            <a:r>
              <a:rPr lang="en-US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b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findAllMessages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err="1" smtClean="0">
                <a:solidFill>
                  <a:srgbClr val="0000C0"/>
                </a:solidFill>
                <a:latin typeface="Monaco"/>
              </a:rPr>
              <a:t>repository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.findAll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}</a:t>
            </a:r>
            <a:br>
              <a:rPr lang="en-US" dirty="0" smtClean="0">
                <a:solidFill>
                  <a:srgbClr val="000000"/>
                </a:solidFill>
                <a:latin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8202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6938" y="775097"/>
            <a:ext cx="18466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000" dirty="0" err="1">
              <a:solidFill>
                <a:srgbClr val="333333"/>
              </a:solidFill>
              <a:latin typeface="+mn-lt"/>
              <a:ea typeface="+mn-ea"/>
            </a:endParaRPr>
          </a:p>
        </p:txBody>
      </p:sp>
      <p:grpSp>
        <p:nvGrpSpPr>
          <p:cNvPr id="244739" name="Group 7"/>
          <p:cNvGrpSpPr>
            <a:grpSpLocks/>
          </p:cNvGrpSpPr>
          <p:nvPr/>
        </p:nvGrpSpPr>
        <p:grpSpPr bwMode="auto">
          <a:xfrm>
            <a:off x="1176339" y="1529954"/>
            <a:ext cx="6791325" cy="1714500"/>
            <a:chOff x="1032941" y="2040466"/>
            <a:chExt cx="6790258" cy="2286001"/>
          </a:xfrm>
        </p:grpSpPr>
        <p:sp>
          <p:nvSpPr>
            <p:cNvPr id="244740" name="TextBox 8"/>
            <p:cNvSpPr txBox="1">
              <a:spLocks noChangeArrowheads="1"/>
            </p:cNvSpPr>
            <p:nvPr/>
          </p:nvSpPr>
          <p:spPr bwMode="white">
            <a:xfrm>
              <a:off x="1032941" y="2040466"/>
              <a:ext cx="636362" cy="855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0">
                  <a:solidFill>
                    <a:srgbClr val="6DB33F"/>
                  </a:solidFill>
                </a:rPr>
                <a:t>“</a:t>
              </a:r>
            </a:p>
          </p:txBody>
        </p:sp>
        <p:sp>
          <p:nvSpPr>
            <p:cNvPr id="244741" name="TextBox 11"/>
            <p:cNvSpPr txBox="1">
              <a:spLocks noChangeArrowheads="1"/>
            </p:cNvSpPr>
            <p:nvPr/>
          </p:nvSpPr>
          <p:spPr bwMode="white">
            <a:xfrm>
              <a:off x="1576165" y="2559785"/>
              <a:ext cx="6247034" cy="1766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95D3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Aft>
                  <a:spcPts val="1350"/>
                </a:spcAft>
              </a:pPr>
              <a:r>
                <a:rPr lang="en-US" sz="3200">
                  <a:solidFill>
                    <a:srgbClr val="4D4D4D"/>
                  </a:solidFill>
                </a:rPr>
                <a:t>…what about Spring MVC Test?</a:t>
              </a:r>
            </a:p>
            <a:p>
              <a:pPr eaLnBrk="1" hangingPunct="1"/>
              <a:endParaRPr lang="en-US" sz="1800" i="1">
                <a:solidFill>
                  <a:srgbClr val="4D4D4D"/>
                </a:solidFill>
              </a:endParaRPr>
            </a:p>
            <a:p>
              <a:pPr eaLnBrk="1" hangingPunct="1"/>
              <a:endParaRPr lang="en-US">
                <a:solidFill>
                  <a:srgbClr val="4D4D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1693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Hello Java Configuration –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WebSecurityConfig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/>
            </a:r>
            <a:br>
              <a:rPr lang="en-US" dirty="0">
                <a:solidFill>
                  <a:srgbClr val="000000"/>
                </a:solidFill>
                <a:latin typeface="Monaco"/>
              </a:rPr>
            </a:br>
            <a:endParaRPr lang="en-US" dirty="0" smtClean="0"/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137160">
            <a:no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646464"/>
                </a:solidFill>
                <a:latin typeface="Monaco"/>
              </a:rPr>
              <a:t>@</a:t>
            </a:r>
            <a:r>
              <a:rPr lang="en-US" sz="1800" dirty="0" err="1" smtClean="0">
                <a:solidFill>
                  <a:srgbClr val="646464"/>
                </a:solidFill>
                <a:latin typeface="Monaco"/>
              </a:rPr>
              <a:t>Autowired</a:t>
            </a:r>
            <a:r>
              <a:rPr lang="en-US" sz="1800" dirty="0" smtClean="0">
                <a:solidFill>
                  <a:srgbClr val="646464"/>
                </a:solidFill>
                <a:latin typeface="Monaco"/>
              </a:rPr>
              <a:t/>
            </a:r>
            <a:br>
              <a:rPr lang="en-US" sz="1800" dirty="0" smtClean="0">
                <a:solidFill>
                  <a:srgbClr val="646464"/>
                </a:solidFill>
                <a:latin typeface="Monaco"/>
              </a:rPr>
            </a:b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public void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configureGlobal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(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AuthenticationManagerBuilder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auth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1800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throws</a:t>
            </a: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Exception {</a:t>
            </a:r>
            <a:endParaRPr lang="en-US" sz="1800" dirty="0">
              <a:solidFill>
                <a:srgbClr val="000000"/>
              </a:solidFill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auth</a:t>
            </a:r>
            <a:endParaRPr lang="en-US" sz="1800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.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inMemoryAuthentication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()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	.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withUser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"admin”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)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 .password(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"password”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)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 .roles(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"ADMIN"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,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"USER"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)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 .and()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	.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withUser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"user"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)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 .password(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"password"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)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     .roles(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"USER"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220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1"/>
          <p:cNvSpPr>
            <a:spLocks noChangeArrowheads="1"/>
          </p:cNvSpPr>
          <p:nvPr/>
        </p:nvSpPr>
        <p:spPr bwMode="auto">
          <a:xfrm>
            <a:off x="1219200" y="2964656"/>
            <a:ext cx="7307262" cy="44529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46788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 lnSpcReduction="10000"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...</a:t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SecurityMockMvcTests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smtClean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>Before</a:t>
            </a:r>
            <a:br>
              <a:rPr lang="en-US" dirty="0">
                <a:solidFill>
                  <a:srgbClr val="646464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setup() {</a:t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dirty="0" err="1">
                <a:solidFill>
                  <a:srgbClr val="0000C0"/>
                </a:solidFill>
                <a:latin typeface="Monaco" charset="0"/>
              </a:rPr>
              <a:t>mvc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MockMvcBuilders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   .</a:t>
            </a:r>
            <a:r>
              <a:rPr lang="en-US" i="1" dirty="0" err="1">
                <a:solidFill>
                  <a:srgbClr val="000000"/>
                </a:solidFill>
                <a:latin typeface="Monaco" charset="0"/>
              </a:rPr>
              <a:t>webAppContextSetup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i="1" dirty="0">
                <a:solidFill>
                  <a:srgbClr val="0000C0"/>
                </a:solidFill>
                <a:latin typeface="Monaco" charset="0"/>
              </a:rPr>
              <a:t>context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i="1" dirty="0">
                <a:solidFill>
                  <a:srgbClr val="000000"/>
                </a:solidFill>
                <a:latin typeface="Monaco" charset="0"/>
              </a:rPr>
            </a:br>
            <a:r>
              <a:rPr lang="en-US" dirty="0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.apply(</a:t>
            </a:r>
            <a:r>
              <a:rPr lang="en-US" dirty="0" err="1" smtClean="0">
                <a:solidFill>
                  <a:srgbClr val="000000"/>
                </a:solidFill>
                <a:latin typeface="Monaco" charset="0"/>
              </a:rPr>
              <a:t>springSecurity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())</a:t>
            </a:r>
            <a:br>
              <a:rPr lang="en-US" dirty="0" smtClean="0">
                <a:solidFill>
                  <a:srgbClr val="000000"/>
                </a:solidFill>
                <a:latin typeface="Monaco" charset="0"/>
              </a:rPr>
            </a:b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.build();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}</a:t>
            </a:r>
            <a:endParaRPr lang="en-US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</p:spTree>
    <p:extLst>
      <p:ext uri="{BB962C8B-B14F-4D97-AF65-F5344CB8AC3E}">
        <p14:creationId xmlns:p14="http://schemas.microsoft.com/office/powerpoint/2010/main" val="33422876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48834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646464"/>
                </a:solidFill>
                <a:latin typeface="Monaco" charset="0"/>
              </a:rPr>
              <a:t>@Test</a:t>
            </a:r>
            <a:br>
              <a:rPr lang="en-US" sz="2000" dirty="0">
                <a:solidFill>
                  <a:srgbClr val="646464"/>
                </a:solidFill>
                <a:latin typeface="Monaco" charset="0"/>
              </a:rPr>
            </a:br>
            <a:r>
              <a:rPr lang="en-US" sz="2000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Monaco" charset="0"/>
              </a:rPr>
              <a:t>WithCustomUser</a:t>
            </a:r>
            <a:r>
              <a:rPr lang="en-US" sz="2000" dirty="0">
                <a:solidFill>
                  <a:srgbClr val="646464"/>
                </a:solidFill>
                <a:latin typeface="Monaco" charset="0"/>
              </a:rPr>
              <a:t/>
            </a:r>
            <a:br>
              <a:rPr lang="en-US" sz="2000" dirty="0">
                <a:solidFill>
                  <a:srgbClr val="646464"/>
                </a:solidFill>
                <a:latin typeface="Monaco" charset="0"/>
              </a:rPr>
            </a:b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inboxShowsOnlyTo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()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Exception {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...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022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  <p:sp>
        <p:nvSpPr>
          <p:cNvPr id="27650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</a:ln>
          <a:extLst/>
        </p:spPr>
        <p:txBody>
          <a:bodyPr lIns="182880" tIns="137160" rIns="91440" bIns="91440"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 smtClean="0">
                <a:solidFill>
                  <a:srgbClr val="646464"/>
                </a:solidFill>
                <a:latin typeface="Monaco"/>
              </a:rPr>
              <a:t>@Test</a:t>
            </a:r>
            <a:br>
              <a:rPr lang="en-US" sz="2000" dirty="0" smtClean="0">
                <a:solidFill>
                  <a:srgbClr val="646464"/>
                </a:solidFill>
                <a:latin typeface="Monaco"/>
              </a:rPr>
            </a:br>
            <a:r>
              <a:rPr lang="en-US" sz="2000" dirty="0" smtClean="0">
                <a:solidFill>
                  <a:srgbClr val="646464"/>
                </a:solidFill>
                <a:highlight>
                  <a:srgbClr val="E8F2FE"/>
                </a:highlight>
                <a:latin typeface="Monaco"/>
              </a:rPr>
              <a:t>@</a:t>
            </a:r>
            <a:r>
              <a:rPr lang="en-US" sz="2000" dirty="0" err="1" smtClean="0">
                <a:solidFill>
                  <a:srgbClr val="646464"/>
                </a:solidFill>
                <a:highlight>
                  <a:srgbClr val="E8F2FE"/>
                </a:highlight>
                <a:latin typeface="Monaco"/>
              </a:rPr>
              <a:t>WithCustomUser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(id=1,email=</a:t>
            </a:r>
            <a:r>
              <a:rPr lang="en-US" sz="2000" i="1" dirty="0" smtClean="0">
                <a:solidFill>
                  <a:srgbClr val="2A00FF"/>
                </a:solidFill>
                <a:latin typeface="Monaco"/>
              </a:rPr>
              <a:t>”</a:t>
            </a:r>
            <a:r>
              <a:rPr lang="en-US" sz="2000" i="1" dirty="0" err="1" smtClean="0">
                <a:solidFill>
                  <a:srgbClr val="2A00FF"/>
                </a:solidFill>
                <a:latin typeface="Monaco"/>
              </a:rPr>
              <a:t>luke@example.com</a:t>
            </a:r>
            <a:r>
              <a:rPr lang="en-US" sz="2000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</a:br>
            <a:r>
              <a:rPr lang="en-US" sz="2000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inboxShowsOnlyTo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2000" dirty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Exception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...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Monaco"/>
              </a:rPr>
              <a:t>}</a:t>
            </a: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318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1"/>
          <p:cNvSpPr>
            <a:spLocks noChangeArrowheads="1"/>
          </p:cNvSpPr>
          <p:nvPr/>
        </p:nvSpPr>
        <p:spPr bwMode="auto">
          <a:xfrm>
            <a:off x="2368550" y="2876550"/>
            <a:ext cx="908050" cy="228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52931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Autofit/>
          </a:bodyPr>
          <a:lstStyle/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646464"/>
                </a:solidFill>
                <a:latin typeface="Monaco" charset="0"/>
              </a:rPr>
              <a:t>@Test</a:t>
            </a:r>
            <a:br>
              <a:rPr lang="en-US" sz="2000" dirty="0">
                <a:solidFill>
                  <a:srgbClr val="646464"/>
                </a:solidFill>
                <a:latin typeface="Monaco" charset="0"/>
              </a:rPr>
            </a:br>
            <a:r>
              <a:rPr lang="en-US" sz="2000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Monaco" charset="0"/>
              </a:rPr>
              <a:t>WithCustomUser</a:t>
            </a:r>
            <a:r>
              <a:rPr lang="en-US" sz="2000" dirty="0">
                <a:solidFill>
                  <a:srgbClr val="646464"/>
                </a:solidFill>
                <a:latin typeface="Monaco" charset="0"/>
              </a:rPr>
              <a:t/>
            </a:r>
            <a:br>
              <a:rPr lang="en-US" sz="2000" dirty="0">
                <a:solidFill>
                  <a:srgbClr val="646464"/>
                </a:solidFill>
                <a:latin typeface="Monaco" charset="0"/>
              </a:rPr>
            </a:b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compose() </a:t>
            </a:r>
            <a:r>
              <a:rPr lang="en-US" sz="2000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Exception {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</a:rPr>
              <a:t>MockHttpServletRequestBuilder</a:t>
            </a:r>
            <a:r>
              <a:rPr lang="en-US" sz="2000" dirty="0">
                <a:solidFill>
                  <a:srgbClr val="000000"/>
                </a:solidFill>
                <a:latin typeface="Monaco" charset="0"/>
              </a:rPr>
              <a:t> compose = </a:t>
            </a:r>
            <a:r>
              <a:rPr lang="en-US" sz="2000" i="1" dirty="0">
                <a:solidFill>
                  <a:srgbClr val="000000"/>
                </a:solidFill>
                <a:latin typeface="Monaco" charset="0"/>
              </a:rPr>
              <a:t>post(</a:t>
            </a:r>
            <a:r>
              <a:rPr lang="en-US" sz="2000" i="1" dirty="0">
                <a:solidFill>
                  <a:srgbClr val="2A00FF"/>
                </a:solidFill>
                <a:latin typeface="Monaco" charset="0"/>
              </a:rPr>
              <a:t>"/”</a:t>
            </a:r>
            <a:r>
              <a:rPr lang="en-US" altLang="ja-JP" sz="2000" i="1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altLang="ja-JP" sz="2000" i="1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      .</a:t>
            </a:r>
            <a:r>
              <a:rPr lang="en-US" altLang="ja-JP" sz="2000" dirty="0" err="1">
                <a:solidFill>
                  <a:srgbClr val="000000"/>
                </a:solidFill>
                <a:latin typeface="Monaco" charset="0"/>
              </a:rPr>
              <a:t>param</a:t>
            </a: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ja-JP" sz="2000" dirty="0">
                <a:solidFill>
                  <a:srgbClr val="2A00FF"/>
                </a:solidFill>
                <a:latin typeface="Monaco" charset="0"/>
              </a:rPr>
              <a:t>"summary"</a:t>
            </a: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altLang="ja-JP" sz="2000" dirty="0">
                <a:solidFill>
                  <a:srgbClr val="2A00FF"/>
                </a:solidFill>
                <a:latin typeface="Monaco" charset="0"/>
              </a:rPr>
              <a:t>"Hello Luke</a:t>
            </a:r>
            <a:r>
              <a:rPr lang="en-US" sz="2000" dirty="0">
                <a:solidFill>
                  <a:srgbClr val="2A00FF"/>
                </a:solidFill>
                <a:latin typeface="Monaco" charset="0"/>
              </a:rPr>
              <a:t>”</a:t>
            </a: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altLang="ja-JP" sz="2000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      .</a:t>
            </a:r>
            <a:r>
              <a:rPr lang="en-US" altLang="ja-JP" sz="2000" dirty="0" err="1">
                <a:solidFill>
                  <a:srgbClr val="000000"/>
                </a:solidFill>
                <a:latin typeface="Monaco" charset="0"/>
              </a:rPr>
              <a:t>param</a:t>
            </a: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ja-JP" sz="2000" dirty="0">
                <a:solidFill>
                  <a:srgbClr val="2A00FF"/>
                </a:solidFill>
                <a:latin typeface="Monaco" charset="0"/>
              </a:rPr>
              <a:t>"message"</a:t>
            </a: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altLang="ja-JP" sz="2000" dirty="0">
                <a:solidFill>
                  <a:srgbClr val="2A00FF"/>
                </a:solidFill>
                <a:latin typeface="Monaco" charset="0"/>
              </a:rPr>
              <a:t>"This is my message</a:t>
            </a:r>
            <a:r>
              <a:rPr lang="en-US" sz="2000" dirty="0">
                <a:solidFill>
                  <a:srgbClr val="2A00FF"/>
                </a:solidFill>
                <a:latin typeface="Monaco" charset="0"/>
              </a:rPr>
              <a:t>”</a:t>
            </a: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)</a:t>
            </a:r>
            <a:br>
              <a:rPr lang="en-US" altLang="ja-JP" sz="2000" dirty="0">
                <a:solidFill>
                  <a:srgbClr val="000000"/>
                </a:solidFill>
                <a:latin typeface="Monaco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Monaco" charset="0"/>
              </a:rPr>
              <a:t>      .with(</a:t>
            </a:r>
            <a:r>
              <a:rPr lang="en-US" altLang="ja-JP" sz="2000" i="1" dirty="0" err="1">
                <a:solidFill>
                  <a:srgbClr val="000000"/>
                </a:solidFill>
                <a:latin typeface="Monaco" charset="0"/>
              </a:rPr>
              <a:t>csrf</a:t>
            </a:r>
            <a:r>
              <a:rPr lang="en-US" altLang="ja-JP" sz="2000" i="1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pPr marL="0" indent="0">
              <a:buFont typeface="Wingdings" charset="0"/>
              <a:buNone/>
            </a:pPr>
            <a:r>
              <a:rPr lang="sk-SK" sz="2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sk-SK" sz="2000" dirty="0">
                <a:solidFill>
                  <a:srgbClr val="0000C0"/>
                </a:solidFill>
                <a:latin typeface="Monaco" charset="0"/>
              </a:rPr>
              <a:t>mvc</a:t>
            </a:r>
            <a:br>
              <a:rPr lang="sk-SK" sz="2000" dirty="0">
                <a:solidFill>
                  <a:srgbClr val="0000C0"/>
                </a:solidFill>
                <a:latin typeface="Monaco" charset="0"/>
              </a:rPr>
            </a:br>
            <a:r>
              <a:rPr lang="sk-SK" sz="2000" dirty="0">
                <a:solidFill>
                  <a:srgbClr val="000000"/>
                </a:solidFill>
                <a:latin typeface="Monaco" charset="0"/>
              </a:rPr>
              <a:t>    .perform(compose)</a:t>
            </a:r>
            <a:br>
              <a:rPr lang="sk-SK" sz="2000" dirty="0">
                <a:solidFill>
                  <a:srgbClr val="000000"/>
                </a:solidFill>
                <a:latin typeface="Monaco" charset="0"/>
              </a:rPr>
            </a:br>
            <a:r>
              <a:rPr lang="sk-SK" sz="2000" dirty="0">
                <a:solidFill>
                  <a:srgbClr val="000000"/>
                </a:solidFill>
                <a:latin typeface="Monaco" charset="0"/>
              </a:rPr>
              <a:t>    .andExpect(</a:t>
            </a:r>
            <a:r>
              <a:rPr lang="sk-SK" sz="2000" i="1" dirty="0">
                <a:solidFill>
                  <a:srgbClr val="000000"/>
                </a:solidFill>
                <a:latin typeface="Monaco" charset="0"/>
              </a:rPr>
              <a:t>status().is2xxSuccessful());</a:t>
            </a:r>
          </a:p>
          <a:p>
            <a:pPr marL="0" indent="0">
              <a:buFont typeface="Wingdings" charset="0"/>
              <a:buNone/>
            </a:pPr>
            <a:r>
              <a:rPr lang="sk-SK" sz="20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2000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Support</a:t>
            </a:r>
          </a:p>
        </p:txBody>
      </p:sp>
    </p:spTree>
    <p:extLst>
      <p:ext uri="{BB962C8B-B14F-4D97-AF65-F5344CB8AC3E}">
        <p14:creationId xmlns:p14="http://schemas.microsoft.com/office/powerpoint/2010/main" val="36557875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WebSocket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3174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7996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609850"/>
            <a:ext cx="2105025" cy="19288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Web Socket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Authorization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8329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1228725"/>
            <a:ext cx="8537575" cy="457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SPRING SECURITY</a:t>
            </a:r>
          </a:p>
        </p:txBody>
      </p:sp>
      <p:pic>
        <p:nvPicPr>
          <p:cNvPr id="183299" name="Picture 13" descr="C:\Users\sdunn\Documents\Pivotal\brand\logo\project icons\spring-secur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2283619"/>
            <a:ext cx="1573213" cy="117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9444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WebSocket</a:t>
            </a:r>
            <a:r>
              <a:rPr lang="en-US" dirty="0" smtClean="0"/>
              <a:t> Authorization</a:t>
            </a:r>
            <a:endParaRPr lang="en-US" dirty="0" smtClean="0"/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4114800" y="1200150"/>
            <a:ext cx="41910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2400" dirty="0"/>
              <a:t>@</a:t>
            </a:r>
            <a:r>
              <a:rPr lang="en-US" sz="2400" dirty="0" err="1"/>
              <a:t>MessageMapping</a:t>
            </a:r>
            <a:r>
              <a:rPr lang="en-US" sz="2400" dirty="0"/>
              <a:t>("/</a:t>
            </a:r>
            <a:r>
              <a:rPr lang="en-US" sz="2400" dirty="0" err="1"/>
              <a:t>im</a:t>
            </a:r>
            <a:r>
              <a:rPr lang="en-US" sz="2400" dirty="0"/>
              <a:t>")</a:t>
            </a:r>
            <a:endParaRPr lang="en-US" sz="2400" dirty="0">
              <a:latin typeface="Arial" charset="0"/>
              <a:ea typeface="ＭＳ Ｐゴシック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67000" y="1200150"/>
            <a:ext cx="1447800" cy="406400"/>
            <a:chOff x="1676400" y="1200150"/>
            <a:chExt cx="1447800" cy="406400"/>
          </a:xfrm>
        </p:grpSpPr>
        <p:sp>
          <p:nvSpPr>
            <p:cNvPr id="8" name="TextBox 7"/>
            <p:cNvSpPr txBox="1"/>
            <p:nvPr/>
          </p:nvSpPr>
          <p:spPr>
            <a:xfrm>
              <a:off x="1676400" y="1200150"/>
              <a:ext cx="1082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/app/</a:t>
              </a:r>
              <a:r>
                <a:rPr lang="en-US" sz="2000" b="1" dirty="0" err="1" smtClean="0"/>
                <a:t>im</a:t>
              </a:r>
              <a:endParaRPr lang="en-US" sz="20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676400" y="1606550"/>
              <a:ext cx="1447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/>
          <p:nvPr/>
        </p:nvCxnSpPr>
        <p:spPr>
          <a:xfrm>
            <a:off x="6197600" y="211455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64649" y="2400240"/>
            <a:ext cx="3526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/queue/messages-user</a:t>
            </a:r>
            <a:r>
              <a:rPr lang="en-US" sz="2000" b="1" i="1" dirty="0" smtClean="0"/>
              <a:t>&lt;id&gt;</a:t>
            </a:r>
            <a:endParaRPr lang="en-US" sz="2000" b="1" i="1" dirty="0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4114800" y="2876550"/>
            <a:ext cx="41910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2400" dirty="0" smtClean="0"/>
              <a:t>Client (Web Browser)</a:t>
            </a:r>
            <a:endParaRPr lang="en-US" sz="2400" dirty="0">
              <a:latin typeface="Arial" charset="0"/>
              <a:ea typeface="ＭＳ Ｐゴシック" charset="0"/>
            </a:endParaRP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685800" y="1200150"/>
            <a:ext cx="19050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2400" dirty="0" smtClean="0"/>
              <a:t>Browser</a:t>
            </a:r>
            <a:endParaRPr lang="en-US" sz="24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3941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animBg="1"/>
      <p:bldP spid="1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646464"/>
                </a:solidFill>
                <a:latin typeface="Monaco"/>
              </a:rPr>
              <a:t>@Configuration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WebSocketSecurityConfig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Monaco"/>
              </a:rPr>
            </a:b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 err="1" smtClean="0">
                <a:solidFill>
                  <a:srgbClr val="000000"/>
                </a:solidFill>
                <a:latin typeface="Monaco"/>
              </a:rPr>
              <a:t>AbstractSecurityWebSocketMessageBrokerConfigurer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{</a:t>
            </a:r>
            <a:endParaRPr lang="en-US" sz="2000" b="1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WebSocket</a:t>
            </a:r>
            <a:r>
              <a:rPr lang="en-US" dirty="0" smtClean="0"/>
              <a:t> Authorization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29394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Monaco"/>
              </a:rPr>
              <a:t>protected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configure(</a:t>
            </a:r>
            <a:br>
              <a:rPr lang="en-U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800" b="1" dirty="0" err="1" smtClean="0">
                <a:solidFill>
                  <a:srgbClr val="000000"/>
                </a:solidFill>
                <a:latin typeface="Monaco"/>
              </a:rPr>
              <a:t>MessageSecurityMetadataSourceRegistry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Monaco"/>
              </a:rPr>
              <a:t>messages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i-FI" sz="1800" dirty="0" err="1" smtClean="0">
                <a:solidFill>
                  <a:srgbClr val="6A3E3E"/>
                </a:solidFill>
                <a:latin typeface="Monaco"/>
              </a:rPr>
              <a:t>messages</a:t>
            </a:r>
            <a:endParaRPr lang="fi-FI" sz="1800" dirty="0">
              <a:solidFill>
                <a:srgbClr val="6A3E3E"/>
              </a:solidFill>
              <a:latin typeface="Monaco"/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fi-FI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.matchers(</a:t>
            </a:r>
            <a:r>
              <a:rPr lang="en-US" sz="1800" i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message(</a:t>
            </a:r>
            <a:r>
              <a:rPr lang="en-US" sz="1800" i="1" dirty="0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"/topic/**"</a:t>
            </a:r>
            <a:r>
              <a:rPr lang="en-US" sz="1800" i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1800" i="1" dirty="0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"/queue/**"</a:t>
            </a:r>
            <a:r>
              <a:rPr lang="en-US" sz="1800" i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)).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denyAll</a:t>
            </a:r>
            <a:r>
              <a:rPr lang="en-US" sz="1800" i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</a:t>
            </a:r>
            <a:endParaRPr lang="fi-FI" sz="1800" b="1" i="1" dirty="0" smtClean="0">
              <a:solidFill>
                <a:srgbClr val="000000"/>
              </a:solidFill>
              <a:highlight>
                <a:srgbClr val="D4D4D4"/>
              </a:highlight>
              <a:latin typeface="Monaco"/>
            </a:endParaRPr>
          </a:p>
          <a:p>
            <a:pPr marL="0" indent="0">
              <a:buNone/>
            </a:pPr>
            <a:r>
              <a:rPr lang="fi-FI" sz="1800" dirty="0" smtClean="0">
                <a:solidFill>
                  <a:srgbClr val="000000"/>
                </a:solidFill>
                <a:latin typeface="Monaco"/>
              </a:rPr>
              <a:t>    .</a:t>
            </a:r>
            <a:r>
              <a:rPr lang="fi-FI" sz="1800" dirty="0" err="1">
                <a:solidFill>
                  <a:srgbClr val="000000"/>
                </a:solidFill>
                <a:latin typeface="Monaco"/>
              </a:rPr>
              <a:t>anyMessage().hasRole(</a:t>
            </a:r>
            <a:r>
              <a:rPr lang="fi-FI" sz="1800" dirty="0" err="1">
                <a:solidFill>
                  <a:srgbClr val="2A00FF"/>
                </a:solidFill>
                <a:latin typeface="Monaco"/>
              </a:rPr>
              <a:t>"USER</a:t>
            </a:r>
            <a:r>
              <a:rPr lang="fi-FI" sz="1800" dirty="0">
                <a:solidFill>
                  <a:srgbClr val="2A00FF"/>
                </a:solidFill>
                <a:latin typeface="Monaco"/>
              </a:rPr>
              <a:t>"</a:t>
            </a:r>
            <a:r>
              <a:rPr lang="fi-FI" sz="18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fi-FI" sz="18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1800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WebSocket</a:t>
            </a:r>
            <a:r>
              <a:rPr lang="en-US" dirty="0" smtClean="0"/>
              <a:t> Authorization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00188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11"/>
          <p:cNvSpPr>
            <a:spLocks noGrp="1" noChangeArrowheads="1"/>
          </p:cNvSpPr>
          <p:nvPr>
            <p:ph sz="quarter" idx="10"/>
          </p:nvPr>
        </p:nvSpPr>
        <p:spPr>
          <a:xfrm>
            <a:off x="304801" y="800100"/>
            <a:ext cx="8537575" cy="366355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 lIns="182880" tIns="137160" rIns="91440" bIns="91440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3F7F5F"/>
                </a:solidFill>
                <a:latin typeface="Monaco"/>
              </a:rPr>
              <a:t>// avoid processing </a:t>
            </a:r>
            <a:r>
              <a:rPr lang="en-US" sz="1800" u="sng" dirty="0">
                <a:solidFill>
                  <a:srgbClr val="3F7F5F"/>
                </a:solidFill>
                <a:latin typeface="Monaco"/>
              </a:rPr>
              <a:t>outbound channel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Monaco"/>
              </a:rPr>
              <a:t>configureClientOutboundChannel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(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800" b="1" dirty="0" err="1" smtClean="0">
                <a:solidFill>
                  <a:srgbClr val="000000"/>
                </a:solidFill>
                <a:latin typeface="Monaco"/>
              </a:rPr>
              <a:t>ChannelRegistration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Monaco"/>
              </a:rPr>
              <a:t>registration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) {}</a:t>
            </a:r>
            <a:endParaRPr lang="en-US" sz="1800" dirty="0">
              <a:latin typeface="Arial" charset="0"/>
            </a:endParaRP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WebSocket</a:t>
            </a:r>
            <a:r>
              <a:rPr lang="en-US" dirty="0" smtClean="0"/>
              <a:t> Authorization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01690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1" y="305991"/>
            <a:ext cx="8537575" cy="27979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Hello Java Configuration</a:t>
            </a: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947738"/>
            <a:ext cx="7416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8165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WebSocket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3174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 smtClean="0">
                <a:latin typeface="Arial" charset="0"/>
              </a:rPr>
              <a:t>Spring Session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5354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6" y="305991"/>
            <a:ext cx="8539163" cy="3000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Learn More.  Stay Connected.</a:t>
            </a:r>
          </a:p>
        </p:txBody>
      </p:sp>
      <p:sp>
        <p:nvSpPr>
          <p:cNvPr id="257027" name="Content Placeholder 3"/>
          <p:cNvSpPr>
            <a:spLocks noGrp="1"/>
          </p:cNvSpPr>
          <p:nvPr>
            <p:ph sz="quarter" idx="10"/>
          </p:nvPr>
        </p:nvSpPr>
        <p:spPr>
          <a:xfrm>
            <a:off x="304801" y="2100263"/>
            <a:ext cx="8537575" cy="2363391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Source </a:t>
            </a:r>
            <a:r>
              <a:rPr lang="en-US" dirty="0">
                <a:latin typeface="Arial" charset="0"/>
                <a:hlinkClick r:id="rId3"/>
              </a:rPr>
              <a:t>http://github.com/rwinch/</a:t>
            </a:r>
            <a:r>
              <a:rPr lang="en-US" dirty="0" smtClean="0">
                <a:latin typeface="Arial" charset="0"/>
                <a:hlinkClick r:id="rId3"/>
              </a:rPr>
              <a:t>spring-security-0-to-4.0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  <a:hlinkClick r:id="rId4"/>
              </a:rPr>
              <a:t>http://spring.io/spring-security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Twitter: @</a:t>
            </a:r>
            <a:r>
              <a:rPr lang="en-US" dirty="0" err="1">
                <a:latin typeface="Arial" charset="0"/>
              </a:rPr>
              <a:t>SpringSecurity</a:t>
            </a:r>
            <a:r>
              <a:rPr lang="en-US" dirty="0">
                <a:latin typeface="Arial" charset="0"/>
              </a:rPr>
              <a:t> @</a:t>
            </a:r>
            <a:r>
              <a:rPr lang="en-US" dirty="0" err="1">
                <a:latin typeface="Arial" charset="0"/>
              </a:rPr>
              <a:t>SpringCentral</a:t>
            </a:r>
            <a:r>
              <a:rPr lang="en-US" dirty="0">
                <a:latin typeface="Arial" charset="0"/>
              </a:rPr>
              <a:t> @</a:t>
            </a:r>
            <a:r>
              <a:rPr lang="en-US" dirty="0" err="1">
                <a:latin typeface="Arial" charset="0"/>
              </a:rPr>
              <a:t>rob_winch</a:t>
            </a:r>
            <a:endParaRPr lang="en-US" dirty="0">
              <a:latin typeface="Arial" charset="0"/>
            </a:endParaRPr>
          </a:p>
        </p:txBody>
      </p:sp>
      <p:pic>
        <p:nvPicPr>
          <p:cNvPr id="5" name="Picture 2" descr="C:\Users\sdunn\Documents\Pivotal Open Source\Spring\presentation\assets\Logo_SpringByPivotal_Stacked_Lar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438" y="841375"/>
            <a:ext cx="32131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1601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2GX-2014">
      <a:dk1>
        <a:srgbClr val="333333"/>
      </a:dk1>
      <a:lt1>
        <a:sysClr val="window" lastClr="FFFFFF"/>
      </a:lt1>
      <a:dk2>
        <a:srgbClr val="6DB33F"/>
      </a:dk2>
      <a:lt2>
        <a:srgbClr val="EEEEEE"/>
      </a:lt2>
      <a:accent1>
        <a:srgbClr val="40AD64"/>
      </a:accent1>
      <a:accent2>
        <a:srgbClr val="4DACA9"/>
      </a:accent2>
      <a:accent3>
        <a:srgbClr val="3F81B3"/>
      </a:accent3>
      <a:accent4>
        <a:srgbClr val="7D4E80"/>
      </a:accent4>
      <a:accent5>
        <a:srgbClr val="DA6666"/>
      </a:accent5>
      <a:accent6>
        <a:srgbClr val="E2A12F"/>
      </a:accent6>
      <a:hlink>
        <a:srgbClr val="3F81B3"/>
      </a:hlink>
      <a:folHlink>
        <a:srgbClr val="3F81B3"/>
      </a:folHlink>
    </a:clrScheme>
    <a:fontScheme name="S2G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6871</TotalTime>
  <Words>1900</Words>
  <Application>Microsoft Macintosh PowerPoint</Application>
  <PresentationFormat>On-screen Show (16:9)</PresentationFormat>
  <Paragraphs>520</Paragraphs>
  <Slides>91</Slides>
  <Notes>88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Office Theme</vt:lpstr>
      <vt:lpstr>From 0 to Spring Security 4.0</vt:lpstr>
      <vt:lpstr>About Me</vt:lpstr>
      <vt:lpstr>What is Spring Security?</vt:lpstr>
      <vt:lpstr>PowerPoint Presentation</vt:lpstr>
      <vt:lpstr>web.xml</vt:lpstr>
      <vt:lpstr>Hello Java Configuration – Replaces web.xml</vt:lpstr>
      <vt:lpstr>Hello Java Configuration – WebSecurityConfig </vt:lpstr>
      <vt:lpstr>Hello Java Configuration – WebSecurityConfig </vt:lpstr>
      <vt:lpstr>Hello Java Configuration</vt:lpstr>
      <vt:lpstr>Hello Java Configuration</vt:lpstr>
      <vt:lpstr>Hello Java Configuration </vt:lpstr>
      <vt:lpstr>Hello Java Configuration </vt:lpstr>
      <vt:lpstr>Hello Java Configuration </vt:lpstr>
      <vt:lpstr>Hello Java Configuration </vt:lpstr>
      <vt:lpstr>Custom Log in Form</vt:lpstr>
      <vt:lpstr>Java Configuration </vt:lpstr>
      <vt:lpstr>Java Configuration </vt:lpstr>
      <vt:lpstr>Java Configuration </vt:lpstr>
      <vt:lpstr>Java Configuration </vt:lpstr>
      <vt:lpstr>Java Configuration </vt:lpstr>
      <vt:lpstr>Java Configuration </vt:lpstr>
      <vt:lpstr>Custom Authentication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Java Configuration – Custom Authentication </vt:lpstr>
      <vt:lpstr>Spring Security / Spring Data</vt:lpstr>
      <vt:lpstr>Spring Security / Spring Data</vt:lpstr>
      <vt:lpstr>Spring Security / Spring Data</vt:lpstr>
      <vt:lpstr>Spring Security / Spring Data</vt:lpstr>
      <vt:lpstr>Spring Security / Spring Data</vt:lpstr>
      <vt:lpstr>In the year 2000….</vt:lpstr>
      <vt:lpstr>CSRF Protection</vt:lpstr>
      <vt:lpstr>CSRF Protection</vt:lpstr>
      <vt:lpstr>CSRF Protection</vt:lpstr>
      <vt:lpstr>CSRF Protection</vt:lpstr>
      <vt:lpstr>CSRF Protection</vt:lpstr>
      <vt:lpstr>CSRF Protection</vt:lpstr>
      <vt:lpstr>CSRF Protection</vt:lpstr>
      <vt:lpstr>CSRF Protection</vt:lpstr>
      <vt:lpstr>CSRF Protection</vt:lpstr>
      <vt:lpstr>CSRF Protection</vt:lpstr>
      <vt:lpstr>CSRF Protection</vt:lpstr>
      <vt:lpstr>CSRF Protection</vt:lpstr>
      <vt:lpstr>CSRF Protection – Providing the Token</vt:lpstr>
      <vt:lpstr>CSRF Protection – Providing the Token</vt:lpstr>
      <vt:lpstr>CSRF Protection – Providing the Token</vt:lpstr>
      <vt:lpstr>CSRF Protection – Providing the Token</vt:lpstr>
      <vt:lpstr>Security HTTP Response Headers</vt:lpstr>
      <vt:lpstr>Click Jacking</vt:lpstr>
      <vt:lpstr>Security HTTP Response Headers</vt:lpstr>
      <vt:lpstr>Security HTTP Response Headers</vt:lpstr>
      <vt:lpstr>Test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Testing Support</vt:lpstr>
      <vt:lpstr>WebSocket Security</vt:lpstr>
      <vt:lpstr>Web Socket Authorization</vt:lpstr>
      <vt:lpstr>WebSocket Authorization</vt:lpstr>
      <vt:lpstr>WebSocket Authorization</vt:lpstr>
      <vt:lpstr>WebSocket Authorization</vt:lpstr>
      <vt:lpstr>WebSocket Authorization</vt:lpstr>
      <vt:lpstr>WebSocket Security</vt:lpstr>
      <vt:lpstr>Learn More.  Stay Connected.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sdunn</dc:creator>
  <cp:lastModifiedBy>Rob Winch</cp:lastModifiedBy>
  <cp:revision>118</cp:revision>
  <dcterms:created xsi:type="dcterms:W3CDTF">2013-07-31T23:25:28Z</dcterms:created>
  <dcterms:modified xsi:type="dcterms:W3CDTF">2014-09-07T21:51:35Z</dcterms:modified>
</cp:coreProperties>
</file>