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AFD9B-DCED-4069-AB25-8256B3BA4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09CB2A-6466-4B21-947F-C192E3E3C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DCEED0-43A3-4C63-B70B-AB7F639C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3826-3A59-43CF-9962-D43FB3DD3928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7944DC-34CA-460F-9DBC-38BACA9D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944A75-3222-4733-80D7-6FD79E72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A315-43C7-4A6E-ABB3-EA2E74A5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56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52C9C-37B4-4CF3-83BB-94C279EC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04739F-6A26-416B-AD89-775334912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874EB6-979F-4919-B90A-2B2D65A7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3826-3A59-43CF-9962-D43FB3DD3928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091197-1B51-43E6-8A30-843C7BC8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03DF8C-F7B2-4B11-9568-B98DF683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A315-43C7-4A6E-ABB3-EA2E74A5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94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BE8A547-F137-4DEE-8BEE-E25E54FC6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2B52EA-62A5-4E98-AC04-03A9DF74F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8501FD-D8B8-4D25-A4BB-AFA911E0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3826-3A59-43CF-9962-D43FB3DD3928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73B607-3226-4AFD-BC93-09B12BF9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4DEFA4-41E2-4EB7-B9BB-648C7FDD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A315-43C7-4A6E-ABB3-EA2E74A5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88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34F6F-9F58-40A6-B48E-02E97A47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3D3293-110B-4C9C-B38E-6D9037EF1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ED658F-4958-4547-AD47-05CEBC3A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3826-3A59-43CF-9962-D43FB3DD3928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9D9A57-9323-488D-B005-DCD86F2D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73F71-34A3-4D20-BD47-05D93371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A315-43C7-4A6E-ABB3-EA2E74A5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20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44F3C-75B3-4739-BB7E-45F85E33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14767B-751A-463F-9778-AE1D04BE6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7F942F-0127-495E-8CB6-F514D73D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3826-3A59-43CF-9962-D43FB3DD3928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61A121-D3A5-468E-8C43-90EB1113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58CD6A-5E05-4B6C-89A2-A43A50D8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A315-43C7-4A6E-ABB3-EA2E74A5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71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5EA31-A159-4D23-A7A9-AE98BF65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34ECB2-0873-446F-8E31-12F49BB42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12EBA6-7A3B-4334-9B3D-981C65AA7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A9A8BC-668A-4FD0-B779-3CEE52EB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3826-3A59-43CF-9962-D43FB3DD3928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A677A7-106A-49A7-A7F1-4C62B749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63F6DF-9F7C-4F33-BE8C-5DA28F97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A315-43C7-4A6E-ABB3-EA2E74A5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43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1472E-9FD5-46A7-9697-ED2B1668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170F4C-AC21-43D8-87EB-8BB9B4DC6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CD83D5-75AC-48B7-8F9A-96799CF0D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7487656-9666-4C69-8D16-F8A58A359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D5496E-B68E-4933-B303-B3C7D18E4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E44B51-CB15-4329-9411-55891491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3826-3A59-43CF-9962-D43FB3DD3928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BEE843-6ED5-424B-9A7D-A9C2E0A6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808A96-0883-4F46-86DD-60A2AE8C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A315-43C7-4A6E-ABB3-EA2E74A5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32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4926B-6CE8-426D-8427-351E2882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4C6BFC-923B-493B-AB9F-130F39F5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3826-3A59-43CF-9962-D43FB3DD3928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19E361-0514-4128-AEA0-F6EC4A44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50F031-8D3D-447E-9E48-129028B4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A315-43C7-4A6E-ABB3-EA2E74A5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057736-0B85-46B7-BE69-CD10452D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3826-3A59-43CF-9962-D43FB3DD3928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22BE797-6F22-4E8F-8F62-6F50C2C8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1FA71A-11A7-4BAD-AF5C-62A61180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A315-43C7-4A6E-ABB3-EA2E74A5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46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54060-6D15-4A50-A1EF-DC093BF6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A5CE80-42B3-4859-888D-B636EDE9C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09E98A-B94A-40AD-A405-EE0B60E01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A1104E-8FF3-41C3-922E-FB6046EA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3826-3A59-43CF-9962-D43FB3DD3928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C5FA35-946A-44E8-AE01-7467C63B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128507-AC16-4C44-B60F-53088726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A315-43C7-4A6E-ABB3-EA2E74A5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15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D9427-4F53-4437-A5A0-B5959E75E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FE48D3-C0D0-4492-B2CD-57CD86A4C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3591D4-E5FE-4C4E-B516-4CA7C53F1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347B1A-62B5-472B-8DC4-9399119C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3826-3A59-43CF-9962-D43FB3DD3928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69F083-5B59-4B6B-9BA7-9A7B050B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3E43E9-C12B-46A7-897F-DE771CB0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A315-43C7-4A6E-ABB3-EA2E74A5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8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B1B97-D92A-46DE-93AD-7121CC53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D5200D-D159-4E87-B362-597DE07E6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1CDEF6-7560-4DF2-B6EC-13EDA69D5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F3826-3A59-43CF-9962-D43FB3DD3928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5EB57E-AB7A-48FF-8303-49B1C3833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31C45D-252C-4357-A82F-EB5AF53F5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9A315-43C7-4A6E-ABB3-EA2E74A5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04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C8C42-83E5-44E0-9C54-23923976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9295" y="2235200"/>
            <a:ext cx="9144000" cy="2387600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распределения задач по исполнителям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199CBE-97D1-466B-8C77-13AB8D9B1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9295" y="203477"/>
            <a:ext cx="9144000" cy="1655762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техникум космического 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приборостроения имени Н. Э. Баумана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2A0DE4-0E12-4008-8704-618ED145AB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438"/>
          <a:stretch/>
        </p:blipFill>
        <p:spPr>
          <a:xfrm>
            <a:off x="10668000" y="0"/>
            <a:ext cx="1464586" cy="151485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9FADB8-EE8E-43A2-9A82-720DFCAEB7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61" r="1"/>
          <a:stretch/>
        </p:blipFill>
        <p:spPr>
          <a:xfrm>
            <a:off x="59414" y="-15792"/>
            <a:ext cx="1775189" cy="151485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6E88D80-2CF0-4F8F-BA03-0638E0C01BDC}"/>
              </a:ext>
            </a:extLst>
          </p:cNvPr>
          <p:cNvSpPr/>
          <p:nvPr/>
        </p:nvSpPr>
        <p:spPr>
          <a:xfrm>
            <a:off x="59414" y="476250"/>
            <a:ext cx="45719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E2F68E-A795-4B9A-8E02-D21D9D60631B}"/>
              </a:ext>
            </a:extLst>
          </p:cNvPr>
          <p:cNvSpPr txBox="1"/>
          <p:nvPr/>
        </p:nvSpPr>
        <p:spPr>
          <a:xfrm>
            <a:off x="4749064" y="6132742"/>
            <a:ext cx="322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Ю. Д. Смирнов </a:t>
            </a:r>
          </a:p>
        </p:txBody>
      </p:sp>
    </p:spTree>
    <p:extLst>
      <p:ext uri="{BB962C8B-B14F-4D97-AF65-F5344CB8AC3E}">
        <p14:creationId xmlns:p14="http://schemas.microsoft.com/office/powerpoint/2010/main" val="1888917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7268E-371F-4F2F-977E-339E9296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929" y="2766218"/>
            <a:ext cx="7674142" cy="1325563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TTNorms"/>
              </a:rPr>
              <a:t>СПАСИБО ЗА ВНИМАНИЕ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8D47C9-9EC6-4C02-90E0-7751C3DD240A}"/>
              </a:ext>
            </a:extLst>
          </p:cNvPr>
          <p:cNvSpPr/>
          <p:nvPr/>
        </p:nvSpPr>
        <p:spPr>
          <a:xfrm>
            <a:off x="144378" y="6144126"/>
            <a:ext cx="11855117" cy="10507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4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70E3A1-855C-4DDB-BA31-70E232E49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747" y="109120"/>
            <a:ext cx="4374253" cy="326818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E0508-C37A-46ED-9471-30012A3E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59" y="109120"/>
            <a:ext cx="10515600" cy="1325563"/>
          </a:xfrm>
        </p:spPr>
        <p:txBody>
          <a:bodyPr/>
          <a:lstStyle/>
          <a:p>
            <a:r>
              <a:rPr lang="ru-RU" dirty="0">
                <a:latin typeface="TTNorms"/>
                <a:cs typeface="Times New Roman" panose="02020603050405020304" pitchFamily="18" charset="0"/>
              </a:rPr>
              <a:t>О предприятии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F421F-62AE-46C2-AE44-5B82CEFCB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59" y="2019467"/>
            <a:ext cx="7920789" cy="4351338"/>
          </a:xfrm>
        </p:spPr>
        <p:txBody>
          <a:bodyPr/>
          <a:lstStyle/>
          <a:p>
            <a:r>
              <a:rPr lang="en-US" dirty="0">
                <a:latin typeface="TTNorms"/>
              </a:rPr>
              <a:t>MixCart - </a:t>
            </a:r>
            <a:r>
              <a:rPr lang="ru-RU" b="0" i="0" dirty="0">
                <a:solidFill>
                  <a:srgbClr val="474747"/>
                </a:solidFill>
                <a:effectLst/>
                <a:latin typeface="TTNorms"/>
              </a:rPr>
              <a:t>Сервис для закупок и документооборота с поставщиками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26CD70"/>
                </a:solidFill>
                <a:effectLst/>
                <a:latin typeface="TTNorms"/>
              </a:rPr>
              <a:t>—</a:t>
            </a:r>
            <a:r>
              <a:rPr lang="ru-RU" b="0" i="0" dirty="0">
                <a:solidFill>
                  <a:srgbClr val="8295A0"/>
                </a:solidFill>
                <a:effectLst/>
                <a:latin typeface="TTNorms"/>
              </a:rPr>
              <a:t> Работа с ЕГАИС и ФГИС Меркурием в пару кликов.</a:t>
            </a:r>
            <a:br>
              <a:rPr lang="ru-RU" b="0" i="0" dirty="0">
                <a:solidFill>
                  <a:srgbClr val="8295A0"/>
                </a:solidFill>
                <a:effectLst/>
                <a:latin typeface="TTNorms"/>
              </a:rPr>
            </a:br>
            <a:br>
              <a:rPr lang="ru-RU" b="0" i="0" dirty="0">
                <a:solidFill>
                  <a:srgbClr val="8295A0"/>
                </a:solidFill>
                <a:effectLst/>
                <a:latin typeface="TTNorms"/>
              </a:rPr>
            </a:br>
            <a:r>
              <a:rPr lang="ru-RU" b="0" i="0" dirty="0">
                <a:solidFill>
                  <a:srgbClr val="26CD70"/>
                </a:solidFill>
                <a:effectLst/>
                <a:latin typeface="TTNorms"/>
              </a:rPr>
              <a:t>—</a:t>
            </a:r>
            <a:r>
              <a:rPr lang="ru-RU" b="0" i="0" dirty="0">
                <a:solidFill>
                  <a:srgbClr val="8295A0"/>
                </a:solidFill>
                <a:effectLst/>
                <a:latin typeface="TTNorms"/>
              </a:rPr>
              <a:t> Онлайн закупка у своих поставщиков и у любых других.</a:t>
            </a:r>
            <a:br>
              <a:rPr lang="ru-RU" b="0" i="0" dirty="0">
                <a:solidFill>
                  <a:srgbClr val="8295A0"/>
                </a:solidFill>
                <a:effectLst/>
                <a:latin typeface="TTNorms"/>
              </a:rPr>
            </a:br>
            <a:br>
              <a:rPr lang="ru-RU" b="0" i="0" dirty="0">
                <a:solidFill>
                  <a:srgbClr val="8295A0"/>
                </a:solidFill>
                <a:effectLst/>
                <a:latin typeface="TTNorms"/>
              </a:rPr>
            </a:br>
            <a:r>
              <a:rPr lang="ru-RU" b="0" i="0" dirty="0">
                <a:solidFill>
                  <a:srgbClr val="26CD70"/>
                </a:solidFill>
                <a:effectLst/>
                <a:latin typeface="TTNorms"/>
              </a:rPr>
              <a:t>—</a:t>
            </a:r>
            <a:r>
              <a:rPr lang="ru-RU" b="0" i="0" dirty="0">
                <a:solidFill>
                  <a:srgbClr val="8295A0"/>
                </a:solidFill>
                <a:effectLst/>
                <a:latin typeface="TTNorms"/>
              </a:rPr>
              <a:t> Накладные подгружаются сразу в учетную систему после завершения заказа.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099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2C34B-8910-4407-8441-3B448909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TNorms"/>
              </a:rPr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137AAF-D5F6-4720-8A07-BB5075641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029"/>
            <a:ext cx="10515600" cy="13255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accent1">
                    <a:lumMod val="50000"/>
                  </a:schemeClr>
                </a:solidFill>
                <a:latin typeface="TTNorms"/>
                <a:cs typeface="Times New Roman" panose="02020603050405020304" pitchFamily="18" charset="0"/>
              </a:rPr>
              <a:t>Упростить и оцифровать метод распределения различных задач в коллективах с любой численностью сотрудников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6DB7C-4D88-4EB7-8523-5475E93C3816}"/>
              </a:ext>
            </a:extLst>
          </p:cNvPr>
          <p:cNvSpPr txBox="1"/>
          <p:nvPr/>
        </p:nvSpPr>
        <p:spPr>
          <a:xfrm>
            <a:off x="3828048" y="3563687"/>
            <a:ext cx="7347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400" dirty="0">
                <a:latin typeface="TTNorms"/>
              </a:rPr>
              <a:t>Решение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D1F95-0E7D-4787-B98D-AD6289534E04}"/>
              </a:ext>
            </a:extLst>
          </p:cNvPr>
          <p:cNvSpPr txBox="1"/>
          <p:nvPr/>
        </p:nvSpPr>
        <p:spPr>
          <a:xfrm>
            <a:off x="1016668" y="4673806"/>
            <a:ext cx="10158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dirty="0">
                <a:solidFill>
                  <a:schemeClr val="accent1">
                    <a:lumMod val="50000"/>
                  </a:schemeClr>
                </a:solidFill>
                <a:latin typeface="TTNorms"/>
              </a:rPr>
              <a:t>Разработка программного обеспечения с интуитивным пользовательским интерфейсом</a:t>
            </a:r>
          </a:p>
        </p:txBody>
      </p:sp>
    </p:spTree>
    <p:extLst>
      <p:ext uri="{BB962C8B-B14F-4D97-AF65-F5344CB8AC3E}">
        <p14:creationId xmlns:p14="http://schemas.microsoft.com/office/powerpoint/2010/main" val="14888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84F5FA-BD92-4752-95F1-0FB19EA9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573" y="334795"/>
            <a:ext cx="5658853" cy="1325563"/>
          </a:xfrm>
        </p:spPr>
        <p:txBody>
          <a:bodyPr/>
          <a:lstStyle/>
          <a:p>
            <a:pPr algn="ctr"/>
            <a:r>
              <a:rPr lang="ru-RU" dirty="0">
                <a:latin typeface="TTNorms"/>
              </a:rPr>
              <a:t>Задачи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7E0993-5F31-4C4A-8A00-2264201B9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58" y="2757152"/>
            <a:ext cx="2979821" cy="181484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TNorms"/>
              </a:rPr>
              <a:t>Регистрация пользователей</a:t>
            </a:r>
          </a:p>
          <a:p>
            <a:pPr marL="0" indent="0" algn="ctr">
              <a:buNone/>
            </a:pPr>
            <a:r>
              <a:rPr lang="ru-RU" sz="2200" dirty="0">
                <a:solidFill>
                  <a:schemeClr val="tx2">
                    <a:lumMod val="75000"/>
                  </a:schemeClr>
                </a:solidFill>
                <a:latin typeface="TTNorms"/>
              </a:rPr>
              <a:t>(Внесение информации в базу данных)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0D26E926-32B9-474E-856F-23637D56145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497179" y="3664576"/>
            <a:ext cx="930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E0EA9240-EDAF-41F5-BEA7-A1DC9D918A3B}"/>
              </a:ext>
            </a:extLst>
          </p:cNvPr>
          <p:cNvSpPr txBox="1">
            <a:spLocks/>
          </p:cNvSpPr>
          <p:nvPr/>
        </p:nvSpPr>
        <p:spPr>
          <a:xfrm>
            <a:off x="4547935" y="3130132"/>
            <a:ext cx="3447049" cy="1068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TNorms"/>
              </a:rPr>
              <a:t>Работа пользователя с интерфейсом</a:t>
            </a:r>
            <a:endParaRPr lang="ru-RU" sz="2200" dirty="0">
              <a:solidFill>
                <a:schemeClr val="accent1">
                  <a:lumMod val="50000"/>
                </a:schemeClr>
              </a:solidFill>
              <a:latin typeface="TTNorms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8CCB542-E121-42EB-92BA-4C5ADDBCD0D4}"/>
              </a:ext>
            </a:extLst>
          </p:cNvPr>
          <p:cNvCxnSpPr>
            <a:cxnSpLocks/>
          </p:cNvCxnSpPr>
          <p:nvPr/>
        </p:nvCxnSpPr>
        <p:spPr>
          <a:xfrm>
            <a:off x="7994984" y="3664575"/>
            <a:ext cx="930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бъект 2">
            <a:extLst>
              <a:ext uri="{FF2B5EF4-FFF2-40B4-BE49-F238E27FC236}">
                <a16:creationId xmlns:a16="http://schemas.microsoft.com/office/drawing/2014/main" id="{D7A53567-9B4F-4ED1-98FB-6019E8107520}"/>
              </a:ext>
            </a:extLst>
          </p:cNvPr>
          <p:cNvSpPr txBox="1">
            <a:spLocks/>
          </p:cNvSpPr>
          <p:nvPr/>
        </p:nvSpPr>
        <p:spPr>
          <a:xfrm>
            <a:off x="9045740" y="2913564"/>
            <a:ext cx="2749216" cy="1658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TNorms"/>
              </a:rPr>
              <a:t>Управление данными менеджером</a:t>
            </a:r>
            <a:endParaRPr lang="ru-RU" sz="2200" dirty="0">
              <a:solidFill>
                <a:schemeClr val="accent1">
                  <a:lumMod val="50000"/>
                </a:schemeClr>
              </a:solidFill>
              <a:latin typeface="TTNorms"/>
            </a:endParaRPr>
          </a:p>
        </p:txBody>
      </p:sp>
    </p:spTree>
    <p:extLst>
      <p:ext uri="{BB962C8B-B14F-4D97-AF65-F5344CB8AC3E}">
        <p14:creationId xmlns:p14="http://schemas.microsoft.com/office/powerpoint/2010/main" val="206543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E6979-734D-409B-9DA7-8E94F491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784" y="541588"/>
            <a:ext cx="3974432" cy="1325563"/>
          </a:xfrm>
        </p:spPr>
        <p:txBody>
          <a:bodyPr/>
          <a:lstStyle/>
          <a:p>
            <a:r>
              <a:rPr lang="ru-RU" dirty="0">
                <a:latin typeface="TTNorms"/>
              </a:rPr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236A1B-7558-4839-A2C2-7B9BFACFB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6676"/>
            <a:ext cx="10515600" cy="4351338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  <a:latin typeface="TTNorms"/>
              </a:rPr>
              <a:t>Не требует специальной подготовки пользователя.</a:t>
            </a:r>
          </a:p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  <a:latin typeface="TTNorms"/>
              </a:rPr>
              <a:t>Не требует серъёзных вычислительных мощностей.</a:t>
            </a:r>
          </a:p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  <a:latin typeface="TTNorms"/>
              </a:rPr>
              <a:t>Программа проста в освоении и внедрении в рабочий процесс.</a:t>
            </a:r>
          </a:p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  <a:latin typeface="TTNorms"/>
              </a:rPr>
              <a:t>Простой и интуитивный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427851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7AEC6-67FF-47F3-82A2-342C8A23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521" y="360359"/>
            <a:ext cx="9508958" cy="1325563"/>
          </a:xfrm>
        </p:spPr>
        <p:txBody>
          <a:bodyPr/>
          <a:lstStyle/>
          <a:p>
            <a:r>
              <a:rPr lang="ru-RU" dirty="0"/>
              <a:t>Требования к программным средствам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2121B2-26ED-4DFA-B508-A9B8C04C7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48" y="2512445"/>
            <a:ext cx="2442781" cy="1833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52301-42BF-4E13-8793-EF5DD2578191}"/>
              </a:ext>
            </a:extLst>
          </p:cNvPr>
          <p:cNvSpPr txBox="1"/>
          <p:nvPr/>
        </p:nvSpPr>
        <p:spPr>
          <a:xfrm>
            <a:off x="1676771" y="4860757"/>
            <a:ext cx="211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ОС </a:t>
            </a:r>
            <a:r>
              <a:rPr lang="en-US" sz="2400" dirty="0"/>
              <a:t>Windows </a:t>
            </a:r>
            <a:endParaRPr lang="ru-RU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B61ACA6-9A5D-4203-847D-DF3B840A4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083" y="2606305"/>
            <a:ext cx="1993046" cy="18331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AE9A97-9C79-4273-BD39-7A1CE6D2880A}"/>
              </a:ext>
            </a:extLst>
          </p:cNvPr>
          <p:cNvSpPr txBox="1"/>
          <p:nvPr/>
        </p:nvSpPr>
        <p:spPr>
          <a:xfrm>
            <a:off x="4922005" y="4860756"/>
            <a:ext cx="2281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.Net framework</a:t>
            </a:r>
            <a:endParaRPr lang="ru-RU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788800-B707-4DC1-9738-0F8AAEB51142}"/>
              </a:ext>
            </a:extLst>
          </p:cNvPr>
          <p:cNvSpPr txBox="1"/>
          <p:nvPr/>
        </p:nvSpPr>
        <p:spPr>
          <a:xfrm>
            <a:off x="7961918" y="4893366"/>
            <a:ext cx="359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Подключение к интернету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23A4CBF-86E6-435E-96C6-07D83BA60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924" y="2606305"/>
            <a:ext cx="1977177" cy="205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6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E9F5C-76C5-4C9A-9996-B3CE54F0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0097" y="236788"/>
            <a:ext cx="2211805" cy="1325563"/>
          </a:xfrm>
        </p:spPr>
        <p:txBody>
          <a:bodyPr/>
          <a:lstStyle/>
          <a:p>
            <a:r>
              <a:rPr lang="ru-RU" dirty="0">
                <a:latin typeface="TTNorms"/>
              </a:rPr>
              <a:t>Данные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1D789626-E77E-47B5-BE7F-4B609935A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262864"/>
              </p:ext>
            </p:extLst>
          </p:nvPr>
        </p:nvGraphicFramePr>
        <p:xfrm>
          <a:off x="1161714" y="1884808"/>
          <a:ext cx="9868570" cy="4034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285">
                  <a:extLst>
                    <a:ext uri="{9D8B030D-6E8A-4147-A177-3AD203B41FA5}">
                      <a16:colId xmlns:a16="http://schemas.microsoft.com/office/drawing/2014/main" val="3999638948"/>
                    </a:ext>
                  </a:extLst>
                </a:gridCol>
                <a:gridCol w="4934285">
                  <a:extLst>
                    <a:ext uri="{9D8B030D-6E8A-4147-A177-3AD203B41FA5}">
                      <a16:colId xmlns:a16="http://schemas.microsoft.com/office/drawing/2014/main" val="2547811075"/>
                    </a:ext>
                  </a:extLst>
                </a:gridCol>
              </a:tblGrid>
              <a:tr h="1071208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latin typeface="TTNorms"/>
                        </a:rPr>
                        <a:t>Входные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latin typeface="TTNorms"/>
                        </a:rPr>
                        <a:t>Выходные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505875"/>
                  </a:ext>
                </a:extLst>
              </a:tr>
              <a:tr h="296352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latin typeface="TTNorms"/>
                        </a:rPr>
                        <a:t>Информация о пользователях.</a:t>
                      </a:r>
                    </a:p>
                    <a:p>
                      <a:pPr algn="ctr"/>
                      <a:r>
                        <a:rPr lang="ru-RU" sz="3200" dirty="0">
                          <a:latin typeface="TTNorms"/>
                        </a:rPr>
                        <a:t>Информация о задаче</a:t>
                      </a:r>
                      <a:r>
                        <a:rPr lang="ru-RU" sz="3600" dirty="0">
                          <a:latin typeface="TTNorm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latin typeface="TTNorms"/>
                        </a:rPr>
                        <a:t>Графическое представление данных в интерфейсе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400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9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0A26A-F311-46E6-B422-7B520E45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TNorms"/>
              </a:rPr>
              <a:t>Технико-экономические показатели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CA6017-4295-42A9-9272-76EC77906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solidFill>
                  <a:schemeClr val="accent1">
                    <a:lumMod val="75000"/>
                  </a:schemeClr>
                </a:solidFill>
                <a:latin typeface="TTNorms"/>
              </a:rPr>
              <a:t>Трудоёмкость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2">
                    <a:lumMod val="75000"/>
                  </a:schemeClr>
                </a:solidFill>
                <a:latin typeface="TTNorms"/>
              </a:rPr>
              <a:t>440,1 часов</a:t>
            </a:r>
          </a:p>
          <a:p>
            <a:pPr marL="0" indent="0" algn="ctr">
              <a:buNone/>
            </a:pPr>
            <a:endParaRPr lang="ru-RU" dirty="0">
              <a:latin typeface="TTNorms"/>
            </a:endParaRPr>
          </a:p>
          <a:p>
            <a:pPr marL="0" indent="0" algn="ctr">
              <a:buNone/>
            </a:pPr>
            <a:endParaRPr lang="ru-RU" dirty="0">
              <a:latin typeface="TTNorms"/>
            </a:endParaRPr>
          </a:p>
          <a:p>
            <a:pPr marL="0" indent="0" algn="ctr">
              <a:buNone/>
            </a:pPr>
            <a:r>
              <a:rPr lang="ru-RU" sz="4800" dirty="0">
                <a:solidFill>
                  <a:schemeClr val="accent1">
                    <a:lumMod val="75000"/>
                  </a:schemeClr>
                </a:solidFill>
                <a:latin typeface="TTNorms"/>
              </a:rPr>
              <a:t>Себестоимость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2">
                    <a:lumMod val="75000"/>
                  </a:schemeClr>
                </a:solidFill>
                <a:latin typeface="TTNorms"/>
              </a:rPr>
              <a:t>836713,8 рублей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6CA2197-0024-4280-B4F4-A573BFCECEEB}"/>
              </a:ext>
            </a:extLst>
          </p:cNvPr>
          <p:cNvSpPr/>
          <p:nvPr/>
        </p:nvSpPr>
        <p:spPr>
          <a:xfrm rot="6184227">
            <a:off x="-665747" y="5903494"/>
            <a:ext cx="2454442" cy="19090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807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2B735-DF9C-4A14-B453-13A718CD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TNorms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290995-4CDD-4EDD-9045-DAEECED49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539"/>
            <a:ext cx="10515600" cy="3112921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accent1">
                    <a:lumMod val="50000"/>
                  </a:schemeClr>
                </a:solidFill>
                <a:latin typeface="TTNorms"/>
              </a:rPr>
              <a:t>В результате разработки ВКР было спроектировано, разработано, отлажено и протестировано программное обеспечение .</a:t>
            </a:r>
          </a:p>
          <a:p>
            <a:pPr marL="0" indent="0">
              <a:buNone/>
            </a:pPr>
            <a:endParaRPr lang="ru-RU" sz="3600" dirty="0">
              <a:latin typeface="TTNorms"/>
            </a:endParaRPr>
          </a:p>
          <a:p>
            <a:endParaRPr lang="ru-RU" sz="3600" dirty="0">
              <a:latin typeface="TTNorms"/>
            </a:endParaRPr>
          </a:p>
          <a:p>
            <a:endParaRPr lang="ru-RU" sz="3600" dirty="0">
              <a:latin typeface="TTNorms"/>
            </a:endParaRPr>
          </a:p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TTNorms"/>
              </a:rPr>
              <a:t>Главным приемуществом является лёгкость на всех этапах работы с программой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BEDCFA-80BE-4012-A169-D8FEDA7197D0}"/>
              </a:ext>
            </a:extLst>
          </p:cNvPr>
          <p:cNvSpPr/>
          <p:nvPr/>
        </p:nvSpPr>
        <p:spPr>
          <a:xfrm rot="2760049">
            <a:off x="9239979" y="-1137639"/>
            <a:ext cx="3048000" cy="1672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50293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206</Words>
  <Application>Microsoft Office PowerPoint</Application>
  <PresentationFormat>Широкоэкранный</PresentationFormat>
  <Paragraphs>45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TTNorms</vt:lpstr>
      <vt:lpstr>Тема Office</vt:lpstr>
      <vt:lpstr>Разработка программного обеспечения для распределения задач по исполнителям</vt:lpstr>
      <vt:lpstr>О предприятии</vt:lpstr>
      <vt:lpstr>Цель проекта</vt:lpstr>
      <vt:lpstr>Задачи программы</vt:lpstr>
      <vt:lpstr>Особенности</vt:lpstr>
      <vt:lpstr>Требования к программным средствам</vt:lpstr>
      <vt:lpstr>Данные</vt:lpstr>
      <vt:lpstr>Технико-экономические показатели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обеспечения для распределения задач по исполнителям</dc:title>
  <dc:creator>Yura Smirnov</dc:creator>
  <cp:lastModifiedBy>Yura Smirnov</cp:lastModifiedBy>
  <cp:revision>25</cp:revision>
  <dcterms:created xsi:type="dcterms:W3CDTF">2021-06-24T19:32:28Z</dcterms:created>
  <dcterms:modified xsi:type="dcterms:W3CDTF">2021-06-24T20:25:24Z</dcterms:modified>
</cp:coreProperties>
</file>