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423BF71-38B7-8642-BFCE-EDAE9BD0CBAF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94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052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5870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4734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4616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8856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967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28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93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8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8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9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02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3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7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22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B589-FD4B-7E46-869A-CBADC5FC564E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0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D8A92E-5FF9-8143-81B3-CCB531513398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1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96D7-90C7-46D8-862A-34BB8587B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8640" y="2848752"/>
            <a:ext cx="6815669" cy="2392756"/>
          </a:xfrm>
        </p:spPr>
        <p:txBody>
          <a:bodyPr/>
          <a:lstStyle/>
          <a:p>
            <a:r>
              <a:rPr lang="el-GR" sz="3200" b="1" dirty="0">
                <a:solidFill>
                  <a:schemeClr val="accent3">
                    <a:lumMod val="75000"/>
                  </a:schemeClr>
                </a:solidFill>
              </a:rPr>
              <a:t>ΣΤΟΙΧΕΙΑ ΔΙΚΑΙΟΥ  ΤΗΣ ΠΛΗΡΟΦΟΡΙΑΣ</a:t>
            </a:r>
            <a:br>
              <a:rPr lang="el-GR" sz="2800" b="1" dirty="0"/>
            </a:br>
            <a:br>
              <a:rPr lang="el-GR" sz="2800" b="1" dirty="0"/>
            </a:br>
            <a:r>
              <a:rPr lang="el-GR" sz="2800" b="1" dirty="0"/>
              <a:t>Νομικό πλαίσιο για ηλεκτρονικό πολυκατάστημα, περιπτώσεις υποθέσεων και τρόποι αντιμετώπισης</a:t>
            </a:r>
            <a:br>
              <a:rPr lang="el-GR" dirty="0"/>
            </a:b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D7BDE-BAD5-4ECA-907A-41A52C251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640" y="4409661"/>
            <a:ext cx="7114720" cy="977621"/>
          </a:xfrm>
        </p:spPr>
        <p:txBody>
          <a:bodyPr>
            <a:normAutofit fontScale="77500" lnSpcReduction="20000"/>
          </a:bodyPr>
          <a:lstStyle/>
          <a:p>
            <a:pPr lvl="0" indent="-216000" algn="ctr"/>
            <a:endParaRPr lang="en-US" dirty="0"/>
          </a:p>
          <a:p>
            <a:pPr lvl="0" indent="-216000"/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Στ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αμάτης-Στασινός Λάμπρος </a:t>
            </a:r>
            <a:r>
              <a:rPr lang="el-GR" sz="2400" dirty="0">
                <a:solidFill>
                  <a:schemeClr val="accent3">
                    <a:lumMod val="50000"/>
                  </a:schemeClr>
                </a:solidFill>
              </a:rPr>
              <a:t>3080166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,      Γριτσόπουλος Σωκράτης p3070041 ,       Καλογέρη Αναστασία p3130078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81113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B052-0DF1-4E3C-AEFA-74DE6BA4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Ασφάλει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α Συναλλαγών και Προστασία Προσωπικών Δεδομένων(2/2)</a:t>
            </a:r>
            <a:endParaRPr lang="el-G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6FD10-A25A-4A11-8B93-21D783263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874983"/>
            <a:ext cx="9601196" cy="4652252"/>
          </a:xfrm>
        </p:spPr>
        <p:txBody>
          <a:bodyPr/>
          <a:lstStyle/>
          <a:p>
            <a:pPr lvl="0">
              <a:buSzPts val="1834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 err="1"/>
              <a:t>Οι</a:t>
            </a:r>
            <a:r>
              <a:rPr lang="en-US" dirty="0"/>
              <a:t> επ</a:t>
            </a:r>
            <a:r>
              <a:rPr lang="en-US" dirty="0" err="1"/>
              <a:t>ιχειρήσεις</a:t>
            </a:r>
            <a:r>
              <a:rPr lang="en-US" dirty="0"/>
              <a:t> </a:t>
            </a:r>
            <a:r>
              <a:rPr lang="en-US" dirty="0" err="1"/>
              <a:t>σέ</a:t>
            </a:r>
            <a:r>
              <a:rPr lang="en-US" dirty="0"/>
              <a:t>βονται την επιθυμία των καταναλωτών για την λήψη διαφημιστικών μηνυμάτων και κλήσεων.</a:t>
            </a:r>
          </a:p>
          <a:p>
            <a:pPr lvl="0">
              <a:buSzPts val="1834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Ο κατανα</a:t>
            </a:r>
            <a:r>
              <a:rPr lang="en-US" dirty="0" err="1"/>
              <a:t>λωτής</a:t>
            </a:r>
            <a:r>
              <a:rPr lang="en-US" dirty="0"/>
              <a:t> </a:t>
            </a:r>
            <a:r>
              <a:rPr lang="en-US" dirty="0" err="1"/>
              <a:t>δικ</a:t>
            </a:r>
            <a:r>
              <a:rPr lang="en-US" dirty="0"/>
              <a:t>αιούται να έχει άμεση προσβαση, διόρθωση ή συμπλήρωση των προσωπικών του δεδομέων.</a:t>
            </a:r>
          </a:p>
          <a:p>
            <a:pPr lvl="0">
              <a:buSzPts val="1834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Η </a:t>
            </a:r>
            <a:r>
              <a:rPr lang="en-US" dirty="0" err="1"/>
              <a:t>χρήση</a:t>
            </a:r>
            <a:r>
              <a:rPr lang="en-US" dirty="0"/>
              <a:t> </a:t>
            </a:r>
            <a:r>
              <a:rPr lang="en-US" dirty="0" err="1"/>
              <a:t>των</a:t>
            </a:r>
            <a:r>
              <a:rPr lang="en-US" dirty="0"/>
              <a:t> cookies θα π</a:t>
            </a:r>
            <a:r>
              <a:rPr lang="en-US" dirty="0" err="1"/>
              <a:t>ρέ</a:t>
            </a:r>
            <a:r>
              <a:rPr lang="en-US" dirty="0"/>
              <a:t>πει να γίνεται ύστερα από σαφή ενημέρωση και συγκατάθεση του καταλωτή.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177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D970-0669-4BAF-87DE-3B9F87A4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09853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u="sng" dirty="0" err="1">
                <a:solidFill>
                  <a:schemeClr val="accent3">
                    <a:lumMod val="50000"/>
                  </a:schemeClr>
                </a:solidFill>
              </a:rPr>
              <a:t>Τι</a:t>
            </a:r>
            <a:r>
              <a:rPr lang="en-US" b="1" u="sng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accent3">
                    <a:lumMod val="50000"/>
                  </a:schemeClr>
                </a:solidFill>
              </a:rPr>
              <a:t>εξ</a:t>
            </a:r>
            <a:r>
              <a:rPr lang="en-US" b="1" u="sng" dirty="0">
                <a:solidFill>
                  <a:schemeClr val="accent3">
                    <a:lumMod val="50000"/>
                  </a:schemeClr>
                </a:solidFill>
              </a:rPr>
              <a:t>ασφαλίζει η επιχείρηση στον καταναλωτη?</a:t>
            </a:r>
            <a:endParaRPr lang="el-GR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68A82B-BBA1-4EC4-95DC-AB4A46298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err="1"/>
              <a:t>Πλήρη</a:t>
            </a:r>
            <a:r>
              <a:rPr lang="en-US" sz="3000" dirty="0"/>
              <a:t> </a:t>
            </a:r>
            <a:r>
              <a:rPr lang="en-US" sz="3000" dirty="0" err="1"/>
              <a:t>ενημέρωση</a:t>
            </a:r>
            <a:r>
              <a:rPr lang="en-US" sz="3000" dirty="0"/>
              <a:t> </a:t>
            </a:r>
            <a:r>
              <a:rPr lang="en-US" sz="3000" dirty="0" err="1"/>
              <a:t>γι</a:t>
            </a:r>
            <a:r>
              <a:rPr lang="en-US" sz="3000" dirty="0"/>
              <a:t>α το δικαίωμα ανατιολόγητης και αζήμιας </a:t>
            </a:r>
            <a:r>
              <a:rPr lang="en-US" sz="3000" u="sng" dirty="0"/>
              <a:t>υπαναχώρησής</a:t>
            </a:r>
            <a:r>
              <a:rPr lang="en-US" sz="3000" dirty="0"/>
              <a:t> του, εντός του χρονικού διαστήματος πο ορίζει η νομοθεσία.</a:t>
            </a:r>
          </a:p>
          <a:p>
            <a:r>
              <a:rPr lang="en-US" sz="3000" dirty="0" err="1"/>
              <a:t>Τη</a:t>
            </a:r>
            <a:r>
              <a:rPr lang="en-US" sz="3000" dirty="0"/>
              <a:t> </a:t>
            </a:r>
            <a:r>
              <a:rPr lang="en-US" sz="3000" dirty="0" err="1"/>
              <a:t>δυν</a:t>
            </a:r>
            <a:r>
              <a:rPr lang="en-US" sz="3000" dirty="0"/>
              <a:t>ατότητα εναλλακτικής επίλυσης καταναλωτικών διφορών από συμβάσεις ηλεκτρονικής πώλησης προιόντων ή υπηρεσιών.</a:t>
            </a:r>
          </a:p>
          <a:p>
            <a:r>
              <a:rPr lang="en-US" sz="3000" dirty="0" err="1"/>
              <a:t>Συνεχή</a:t>
            </a:r>
            <a:r>
              <a:rPr lang="en-US" sz="3000" dirty="0"/>
              <a:t> β</a:t>
            </a:r>
            <a:r>
              <a:rPr lang="en-US" sz="3000" dirty="0" err="1"/>
              <a:t>ελτίωση</a:t>
            </a:r>
            <a:r>
              <a:rPr lang="en-US" sz="3000" dirty="0"/>
              <a:t> </a:t>
            </a:r>
            <a:r>
              <a:rPr lang="en-US" sz="3000" dirty="0" err="1"/>
              <a:t>της</a:t>
            </a:r>
            <a:r>
              <a:rPr lang="en-US" sz="3000" dirty="0"/>
              <a:t> </a:t>
            </a:r>
            <a:r>
              <a:rPr lang="en-US" sz="3000" dirty="0" err="1"/>
              <a:t>εξυ</a:t>
            </a:r>
            <a:r>
              <a:rPr lang="en-US" sz="3000" dirty="0"/>
              <a:t>πηρέτησης πελατών της επιχείρησης, αυξάνοντας τον αριθμό του προσωπικού και διαθέτοντας τους κατάλληλους μηχανισμούς(τηλ, email).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31171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E3A4-7F4D-4EFB-88E9-6717FD9D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err="1">
                <a:solidFill>
                  <a:schemeClr val="accent3">
                    <a:lumMod val="50000"/>
                  </a:schemeClr>
                </a:solidFill>
              </a:rPr>
              <a:t>Περι</a:t>
            </a:r>
            <a:r>
              <a:rPr lang="en-US" sz="4000" b="1" u="sng" dirty="0">
                <a:solidFill>
                  <a:schemeClr val="accent3">
                    <a:lumMod val="50000"/>
                  </a:schemeClr>
                </a:solidFill>
              </a:rPr>
              <a:t>πτώσεις Υ</a:t>
            </a:r>
            <a:r>
              <a:rPr lang="el-GR" sz="4000" b="1" u="sng" dirty="0">
                <a:solidFill>
                  <a:schemeClr val="accent3">
                    <a:lumMod val="50000"/>
                  </a:schemeClr>
                </a:solidFill>
              </a:rPr>
              <a:t>π</a:t>
            </a:r>
            <a:r>
              <a:rPr lang="en-US" sz="4000" b="1" u="sng" dirty="0" err="1">
                <a:solidFill>
                  <a:schemeClr val="accent3">
                    <a:lumMod val="50000"/>
                  </a:schemeClr>
                </a:solidFill>
              </a:rPr>
              <a:t>οθέσεων</a:t>
            </a:r>
            <a:endParaRPr lang="el-GR" sz="4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F9D22-95D9-4067-91F3-86379FA31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Επ</a:t>
            </a:r>
            <a:r>
              <a:rPr lang="en-US" sz="2800" b="1" u="sng" dirty="0" err="1"/>
              <a:t>ίθεση</a:t>
            </a:r>
            <a:r>
              <a:rPr lang="en-US" sz="2800" b="1" u="sng" dirty="0"/>
              <a:t> DDOS</a:t>
            </a:r>
            <a:r>
              <a:rPr lang="en-US" sz="2800" dirty="0"/>
              <a:t> </a:t>
            </a:r>
            <a:r>
              <a:rPr lang="en-US" sz="2800" dirty="0" err="1"/>
              <a:t>στο</a:t>
            </a:r>
            <a:r>
              <a:rPr lang="en-US" sz="2800" dirty="0"/>
              <a:t> </a:t>
            </a:r>
            <a:r>
              <a:rPr lang="en-US" sz="2800" dirty="0" err="1"/>
              <a:t>ηλεκτρονικό</a:t>
            </a:r>
            <a:r>
              <a:rPr lang="en-US" sz="2800" dirty="0"/>
              <a:t> κα</a:t>
            </a:r>
            <a:r>
              <a:rPr lang="en-US" sz="2800" dirty="0" err="1"/>
              <a:t>τάστημ</a:t>
            </a:r>
            <a:r>
              <a:rPr lang="en-US" sz="2800" dirty="0"/>
              <a:t>α.</a:t>
            </a:r>
          </a:p>
          <a:p>
            <a:r>
              <a:rPr lang="en-US" sz="2800" dirty="0"/>
              <a:t>Απ</a:t>
            </a:r>
            <a:r>
              <a:rPr lang="en-US" sz="2800" dirty="0" err="1"/>
              <a:t>όρριψη</a:t>
            </a:r>
            <a:r>
              <a:rPr lang="en-US" sz="2800" dirty="0"/>
              <a:t> </a:t>
            </a:r>
            <a:r>
              <a:rPr lang="en-US" sz="2800" dirty="0" err="1"/>
              <a:t>της</a:t>
            </a:r>
            <a:r>
              <a:rPr lang="en-US" sz="2800" dirty="0"/>
              <a:t> α</a:t>
            </a:r>
            <a:r>
              <a:rPr lang="en-US" sz="2800" dirty="0" err="1"/>
              <a:t>ίτησης</a:t>
            </a:r>
            <a:r>
              <a:rPr lang="en-US" sz="2800" dirty="0"/>
              <a:t> </a:t>
            </a:r>
            <a:r>
              <a:rPr lang="en-US" sz="2800" b="1" u="sng" dirty="0"/>
              <a:t>κα</a:t>
            </a:r>
            <a:r>
              <a:rPr lang="en-US" sz="2800" b="1" u="sng" dirty="0" err="1"/>
              <a:t>τοχύρωσης</a:t>
            </a:r>
            <a:r>
              <a:rPr lang="en-US" sz="2800" b="1" u="sng" dirty="0"/>
              <a:t> domain name</a:t>
            </a:r>
            <a:r>
              <a:rPr lang="en-US" sz="2800" dirty="0"/>
              <a:t> .</a:t>
            </a:r>
          </a:p>
          <a:p>
            <a:r>
              <a:rPr lang="en-US" sz="2800" dirty="0"/>
              <a:t>Πα</a:t>
            </a:r>
            <a:r>
              <a:rPr lang="en-US" sz="2800" dirty="0" err="1"/>
              <a:t>ράλειψη</a:t>
            </a:r>
            <a:r>
              <a:rPr lang="en-US" sz="2800" dirty="0"/>
              <a:t> </a:t>
            </a:r>
            <a:r>
              <a:rPr lang="en-US" sz="2800" dirty="0" err="1"/>
              <a:t>ενημέρωσης</a:t>
            </a:r>
            <a:r>
              <a:rPr lang="en-US" sz="2800" dirty="0"/>
              <a:t> </a:t>
            </a:r>
            <a:r>
              <a:rPr lang="el-GR" sz="2800" dirty="0"/>
              <a:t>δικαιώματος </a:t>
            </a:r>
            <a:r>
              <a:rPr lang="en-US" sz="2800" b="1" u="sng" dirty="0"/>
              <a:t>υπανα</a:t>
            </a:r>
            <a:r>
              <a:rPr lang="en-US" sz="2800" b="1" u="sng" dirty="0" err="1"/>
              <a:t>χώρησής</a:t>
            </a:r>
            <a:r>
              <a:rPr lang="el-GR" sz="2800" dirty="0"/>
              <a:t>.</a:t>
            </a:r>
            <a:endParaRPr lang="en-US" sz="2800" dirty="0"/>
          </a:p>
          <a:p>
            <a:r>
              <a:rPr lang="en-US" sz="2800" dirty="0" err="1"/>
              <a:t>Πώληση</a:t>
            </a:r>
            <a:r>
              <a:rPr lang="en-US" sz="2800" dirty="0"/>
              <a:t> </a:t>
            </a:r>
            <a:r>
              <a:rPr lang="en-US" sz="2800" b="1" u="sng" dirty="0"/>
              <a:t>φα</a:t>
            </a:r>
            <a:r>
              <a:rPr lang="en-US" sz="2800" b="1" u="sng" dirty="0" err="1"/>
              <a:t>ρμ</a:t>
            </a:r>
            <a:r>
              <a:rPr lang="en-US" sz="2800" b="1" u="sng" dirty="0"/>
              <a:t>ακευτικών προιόντων</a:t>
            </a:r>
            <a:r>
              <a:rPr lang="en-US" sz="2800" dirty="0"/>
              <a:t> μέσω site.</a:t>
            </a:r>
          </a:p>
          <a:p>
            <a:r>
              <a:rPr lang="en-US" sz="2800" b="1" u="sng" dirty="0" err="1"/>
              <a:t>Μη</a:t>
            </a:r>
            <a:r>
              <a:rPr lang="en-US" sz="2800" b="1" u="sng" dirty="0"/>
              <a:t> </a:t>
            </a:r>
            <a:r>
              <a:rPr lang="en-US" sz="2800" b="1" u="sng" dirty="0" err="1"/>
              <a:t>έγκ</a:t>
            </a:r>
            <a:r>
              <a:rPr lang="en-US" sz="2800" b="1" u="sng" dirty="0"/>
              <a:t>αιρη παραλαβή</a:t>
            </a:r>
            <a:r>
              <a:rPr lang="en-US" sz="2800" dirty="0"/>
              <a:t> παραγγελίας.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75312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47C2-4152-43DA-8625-587672E5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err="1">
                <a:solidFill>
                  <a:schemeClr val="accent3">
                    <a:lumMod val="50000"/>
                  </a:schemeClr>
                </a:solidFill>
              </a:rPr>
              <a:t>Περι</a:t>
            </a:r>
            <a:r>
              <a:rPr lang="en-US" sz="4000" b="1" u="sng" dirty="0">
                <a:solidFill>
                  <a:schemeClr val="accent3">
                    <a:lumMod val="50000"/>
                  </a:schemeClr>
                </a:solidFill>
              </a:rPr>
              <a:t>πτώσεις Υ</a:t>
            </a:r>
            <a:r>
              <a:rPr lang="el-GR" sz="4000" b="1" u="sng" dirty="0">
                <a:solidFill>
                  <a:schemeClr val="accent3">
                    <a:lumMod val="50000"/>
                  </a:schemeClr>
                </a:solidFill>
              </a:rPr>
              <a:t>π</a:t>
            </a:r>
            <a:r>
              <a:rPr lang="en-US" sz="4000" b="1" u="sng" dirty="0" err="1">
                <a:solidFill>
                  <a:schemeClr val="accent3">
                    <a:lumMod val="50000"/>
                  </a:schemeClr>
                </a:solidFill>
              </a:rPr>
              <a:t>οθέσεων</a:t>
            </a:r>
            <a:endParaRPr lang="el-G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BB14C-06E3-4731-B311-EB0BED67D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u="sng" dirty="0" err="1"/>
              <a:t>Δι</a:t>
            </a:r>
            <a:r>
              <a:rPr lang="en-US" sz="2800" b="1" u="sng" dirty="0"/>
              <a:t>αδικτυακό έγκλημα</a:t>
            </a:r>
            <a:r>
              <a:rPr lang="en-US" sz="2800" dirty="0"/>
              <a:t>, αφορά απάτη ή κλοπή προσωπικών δεδομένων για την πληρωμή προιόντων ή υπηρεσιών.</a:t>
            </a:r>
          </a:p>
          <a:p>
            <a:r>
              <a:rPr lang="en-US" sz="2800" dirty="0"/>
              <a:t>Ο π</a:t>
            </a:r>
            <a:r>
              <a:rPr lang="en-US" sz="2800" dirty="0" err="1"/>
              <a:t>ελάτης</a:t>
            </a:r>
            <a:r>
              <a:rPr lang="en-US" sz="2800" dirty="0"/>
              <a:t> </a:t>
            </a:r>
            <a:r>
              <a:rPr lang="en-US" sz="2800" b="1" u="sng" dirty="0" err="1"/>
              <a:t>μετ</a:t>
            </a:r>
            <a:r>
              <a:rPr lang="en-US" sz="2800" b="1" u="sng" dirty="0"/>
              <a:t>ανιώνει για την αγορά του</a:t>
            </a:r>
            <a:r>
              <a:rPr lang="en-US" sz="2800" dirty="0"/>
              <a:t> προιόντος και ζητά την επιστροφή του</a:t>
            </a:r>
            <a:r>
              <a:rPr lang="el-GR" sz="2800" dirty="0"/>
              <a:t>.</a:t>
            </a:r>
          </a:p>
          <a:p>
            <a:r>
              <a:rPr lang="en-US" sz="2800" dirty="0" err="1"/>
              <a:t>Το</a:t>
            </a:r>
            <a:r>
              <a:rPr lang="en-US" sz="2800" dirty="0"/>
              <a:t> π</a:t>
            </a:r>
            <a:r>
              <a:rPr lang="en-US" sz="2800" dirty="0" err="1"/>
              <a:t>ροιόν</a:t>
            </a:r>
            <a:r>
              <a:rPr lang="en-US" sz="2800" dirty="0"/>
              <a:t> </a:t>
            </a:r>
            <a:r>
              <a:rPr lang="en-US" sz="2800" dirty="0" err="1"/>
              <a:t>δ</a:t>
            </a:r>
            <a:r>
              <a:rPr lang="en-US" sz="2800" b="1" u="sng" dirty="0" err="1"/>
              <a:t>εν</a:t>
            </a:r>
            <a:r>
              <a:rPr lang="en-US" sz="2800" b="1" u="sng" dirty="0"/>
              <a:t> α</a:t>
            </a:r>
            <a:r>
              <a:rPr lang="en-US" sz="2800" b="1" u="sng" dirty="0" err="1"/>
              <a:t>ντιστοιχεί</a:t>
            </a:r>
            <a:r>
              <a:rPr lang="en-US" sz="2800" b="1" u="sng" dirty="0"/>
              <a:t> </a:t>
            </a:r>
            <a:r>
              <a:rPr lang="en-US" sz="2800" b="1" u="sng" dirty="0" err="1"/>
              <a:t>στην</a:t>
            </a:r>
            <a:r>
              <a:rPr lang="en-US" sz="2800" b="1" u="sng" dirty="0"/>
              <a:t> π</a:t>
            </a:r>
            <a:r>
              <a:rPr lang="en-US" sz="2800" b="1" u="sng" dirty="0" err="1"/>
              <a:t>εριγρ</a:t>
            </a:r>
            <a:r>
              <a:rPr lang="en-US" sz="2800" b="1" u="sng" dirty="0"/>
              <a:t>αφή του προιόντος</a:t>
            </a:r>
            <a:r>
              <a:rPr lang="en-US" sz="2800" dirty="0"/>
              <a:t>, έχει διαφορετικά χαρακτηριστικά από το διαφημιζόμενο, είναι ελαττωματικό ή είναι ακατάλληλο για τη χρήση του.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64889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7E99-7C74-45D5-AE70-90B9B7F4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err="1">
                <a:solidFill>
                  <a:schemeClr val="accent3">
                    <a:lumMod val="50000"/>
                  </a:schemeClr>
                </a:solidFill>
              </a:rPr>
              <a:t>Τρό</a:t>
            </a:r>
            <a:r>
              <a:rPr lang="en-US" sz="4000" b="1" u="sng" dirty="0">
                <a:solidFill>
                  <a:schemeClr val="accent3">
                    <a:lumMod val="50000"/>
                  </a:schemeClr>
                </a:solidFill>
              </a:rPr>
              <a:t>ποι Αντιμετώπισης Υποθέσεων</a:t>
            </a:r>
            <a:endParaRPr lang="el-GR" sz="4000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C41CF-5E76-4D19-BC31-442EB73B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>
              <a:buClr>
                <a:srgbClr val="000080"/>
              </a:buClr>
              <a:buSzPct val="45000"/>
              <a:buFont typeface="StarSymbol"/>
              <a:buChar char="●"/>
            </a:pPr>
            <a:r>
              <a:rPr lang="en-US" sz="2800" u="sng" dirty="0"/>
              <a:t>DDOS</a:t>
            </a:r>
            <a:r>
              <a:rPr lang="en-US" sz="2800" dirty="0"/>
              <a:t>:  </a:t>
            </a:r>
            <a:r>
              <a:rPr lang="en-US" sz="2800" dirty="0">
                <a:solidFill>
                  <a:srgbClr val="333333"/>
                </a:solidFill>
              </a:rPr>
              <a:t>Κατα</a:t>
            </a:r>
            <a:r>
              <a:rPr lang="en-US" sz="2800" dirty="0" err="1">
                <a:solidFill>
                  <a:srgbClr val="333333"/>
                </a:solidFill>
              </a:rPr>
              <a:t>γγελί</a:t>
            </a:r>
            <a:r>
              <a:rPr lang="en-US" sz="2800" dirty="0">
                <a:solidFill>
                  <a:srgbClr val="333333"/>
                </a:solidFill>
              </a:rPr>
              <a:t>α στην ΔΔΗΕ.</a:t>
            </a:r>
          </a:p>
          <a:p>
            <a:pPr lvl="0">
              <a:buClr>
                <a:srgbClr val="000080"/>
              </a:buClr>
              <a:buSzPct val="45000"/>
              <a:buFont typeface="StarSymbol"/>
              <a:buChar char="●"/>
            </a:pPr>
            <a:r>
              <a:rPr lang="en-US" sz="2800" u="sng" dirty="0"/>
              <a:t>Domain Name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333333"/>
                </a:solidFill>
              </a:rPr>
              <a:t>Επ</a:t>
            </a:r>
            <a:r>
              <a:rPr lang="en-US" sz="2800" dirty="0" err="1">
                <a:solidFill>
                  <a:srgbClr val="333333"/>
                </a:solidFill>
              </a:rPr>
              <a:t>ιστροφή</a:t>
            </a: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err="1">
                <a:solidFill>
                  <a:srgbClr val="333333"/>
                </a:solidFill>
              </a:rPr>
              <a:t>χρημάτων</a:t>
            </a:r>
            <a:r>
              <a:rPr lang="en-US" sz="2800" dirty="0">
                <a:solidFill>
                  <a:srgbClr val="333333"/>
                </a:solidFill>
              </a:rPr>
              <a:t> και α</a:t>
            </a:r>
            <a:r>
              <a:rPr lang="en-US" sz="2800" dirty="0" err="1">
                <a:solidFill>
                  <a:srgbClr val="333333"/>
                </a:solidFill>
              </a:rPr>
              <a:t>λλ</a:t>
            </a:r>
            <a:r>
              <a:rPr lang="en-US" sz="2800" dirty="0">
                <a:solidFill>
                  <a:srgbClr val="333333"/>
                </a:solidFill>
              </a:rPr>
              <a:t>αγή ονόματος του καταστήματος.</a:t>
            </a:r>
          </a:p>
          <a:p>
            <a:pPr lvl="0">
              <a:buClr>
                <a:srgbClr val="000080"/>
              </a:buClr>
              <a:buSzPct val="45000"/>
              <a:buFont typeface="StarSymbol"/>
              <a:buChar char="●"/>
            </a:pPr>
            <a:r>
              <a:rPr lang="en-US" sz="2800" u="sng" dirty="0" err="1"/>
              <a:t>Μη</a:t>
            </a:r>
            <a:r>
              <a:rPr lang="en-US" sz="2800" u="sng" dirty="0"/>
              <a:t> παραλαβή π</a:t>
            </a:r>
            <a:r>
              <a:rPr lang="en-US" sz="2800" u="sng" dirty="0" err="1"/>
              <a:t>ροιόντος</a:t>
            </a:r>
            <a:r>
              <a:rPr lang="en-US" sz="2800" b="1" dirty="0"/>
              <a:t> </a:t>
            </a:r>
            <a:r>
              <a:rPr lang="en-US" sz="2800" dirty="0"/>
              <a:t>:Κατα</a:t>
            </a:r>
            <a:r>
              <a:rPr lang="en-US" sz="2800" dirty="0" err="1"/>
              <a:t>γγελί</a:t>
            </a:r>
            <a:r>
              <a:rPr lang="en-US" sz="2800" dirty="0"/>
              <a:t>α της σύμβασης κι επιστροφή χρημάτων.</a:t>
            </a:r>
          </a:p>
          <a:p>
            <a:pPr lvl="0">
              <a:buClr>
                <a:srgbClr val="000080"/>
              </a:buClr>
              <a:buSzPct val="45000"/>
              <a:buFont typeface="StarSymbol"/>
              <a:buChar char="●"/>
            </a:pPr>
            <a:r>
              <a:rPr lang="en-US" sz="2800" u="sng" dirty="0" err="1"/>
              <a:t>Ελ</a:t>
            </a:r>
            <a:r>
              <a:rPr lang="en-US" sz="2800" u="sng" dirty="0"/>
              <a:t>αττωματικό Προιόν</a:t>
            </a:r>
            <a:r>
              <a:rPr lang="en-US" sz="2800" b="1" u="sng" dirty="0"/>
              <a:t> :</a:t>
            </a:r>
            <a:r>
              <a:rPr lang="en-US" sz="2800" dirty="0"/>
              <a:t> Δικαίωμα επιδιόρθωσης προιόντος ή αντικατάστασης ή μείωσης τιμής ή ακύρωσης της σύμβασης και επιστροφής του ποσού.</a:t>
            </a:r>
          </a:p>
          <a:p>
            <a:pPr lvl="0">
              <a:buClr>
                <a:srgbClr val="000080"/>
              </a:buClr>
              <a:buSzPct val="45000"/>
              <a:buFont typeface="StarSymbol"/>
              <a:buChar char="●"/>
            </a:pPr>
            <a:r>
              <a:rPr lang="en-US" sz="2800" u="sng" dirty="0" err="1"/>
              <a:t>Πώληση</a:t>
            </a:r>
            <a:r>
              <a:rPr lang="en-US" sz="2800" u="sng" dirty="0"/>
              <a:t> Φα</a:t>
            </a:r>
            <a:r>
              <a:rPr lang="en-US" sz="2800" u="sng" dirty="0" err="1"/>
              <a:t>ρμ</a:t>
            </a:r>
            <a:r>
              <a:rPr lang="en-US" sz="2800" u="sng" dirty="0"/>
              <a:t>ακευτικών Προιόντων</a:t>
            </a:r>
            <a:r>
              <a:rPr lang="en-US" sz="2800" b="1" u="sng" dirty="0"/>
              <a:t> :</a:t>
            </a:r>
            <a:r>
              <a:rPr lang="en-US" sz="2800" dirty="0"/>
              <a:t> Καταγγελία στην αρμόδια υπηρεσία.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4901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E58D-1475-4A7C-81EC-B13FFF48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err="1">
                <a:solidFill>
                  <a:schemeClr val="accent3">
                    <a:lumMod val="50000"/>
                  </a:schemeClr>
                </a:solidFill>
              </a:rPr>
              <a:t>Νομοθετικό</a:t>
            </a:r>
            <a:r>
              <a:rPr lang="en-US" sz="4000" b="1" u="sng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4000" b="1" u="sng" dirty="0" err="1">
                <a:solidFill>
                  <a:schemeClr val="accent3">
                    <a:lumMod val="50000"/>
                  </a:schemeClr>
                </a:solidFill>
              </a:rPr>
              <a:t>Πλ</a:t>
            </a:r>
            <a:r>
              <a:rPr lang="en-US" sz="4000" b="1" u="sng" dirty="0">
                <a:solidFill>
                  <a:schemeClr val="accent3">
                    <a:lumMod val="50000"/>
                  </a:schemeClr>
                </a:solidFill>
              </a:rPr>
              <a:t>αίσιο που χρησιμοποιή</a:t>
            </a:r>
            <a:r>
              <a:rPr lang="el-GR" sz="4000" b="1" u="sng" dirty="0">
                <a:solidFill>
                  <a:schemeClr val="accent3">
                    <a:lumMod val="50000"/>
                  </a:schemeClr>
                </a:solidFill>
              </a:rPr>
              <a:t>θηκε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7F631-EC0A-46AB-BC83-0CE4E243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228600">
              <a:buSzPts val="1834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>
                <a:solidFill>
                  <a:srgbClr val="333333"/>
                </a:solidFill>
                <a:cs typeface="Times New Roman" pitchFamily="18"/>
              </a:rPr>
              <a:t>G.D.P.R – </a:t>
            </a:r>
            <a:r>
              <a:rPr lang="en-US" sz="2800" dirty="0" err="1">
                <a:solidFill>
                  <a:srgbClr val="333333"/>
                </a:solidFill>
                <a:cs typeface="Times New Roman" pitchFamily="18"/>
              </a:rPr>
              <a:t>Γενικός</a:t>
            </a:r>
            <a:r>
              <a:rPr lang="en-US" sz="2800" dirty="0">
                <a:solidFill>
                  <a:srgbClr val="333333"/>
                </a:solidFill>
                <a:cs typeface="Times New Roman" pitchFamily="18"/>
              </a:rPr>
              <a:t> Κα</a:t>
            </a:r>
            <a:r>
              <a:rPr lang="en-US" sz="2800" dirty="0" err="1">
                <a:solidFill>
                  <a:srgbClr val="333333"/>
                </a:solidFill>
                <a:cs typeface="Times New Roman" pitchFamily="18"/>
              </a:rPr>
              <a:t>νονισμός</a:t>
            </a:r>
            <a:r>
              <a:rPr lang="en-US" sz="2800" dirty="0">
                <a:solidFill>
                  <a:srgbClr val="333333"/>
                </a:solidFill>
                <a:cs typeface="Times New Roman" pitchFamily="18"/>
              </a:rPr>
              <a:t> </a:t>
            </a:r>
            <a:r>
              <a:rPr lang="en-US" sz="2800" dirty="0" err="1">
                <a:solidFill>
                  <a:srgbClr val="333333"/>
                </a:solidFill>
                <a:cs typeface="Times New Roman" pitchFamily="18"/>
              </a:rPr>
              <a:t>γι</a:t>
            </a:r>
            <a:r>
              <a:rPr lang="en-US" sz="2800" dirty="0">
                <a:solidFill>
                  <a:srgbClr val="333333"/>
                </a:solidFill>
                <a:cs typeface="Times New Roman" pitchFamily="18"/>
              </a:rPr>
              <a:t>α την Προστασία Δεδομένων.</a:t>
            </a:r>
          </a:p>
          <a:p>
            <a:pPr marL="457200" lvl="0" indent="-228600">
              <a:buSzPts val="1834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 err="1">
                <a:solidFill>
                  <a:srgbClr val="333333"/>
                </a:solidFill>
                <a:cs typeface="Times New Roman" pitchFamily="18"/>
              </a:rPr>
              <a:t>Νόμος</a:t>
            </a:r>
            <a:r>
              <a:rPr lang="en-US" sz="2800" dirty="0">
                <a:solidFill>
                  <a:srgbClr val="333333"/>
                </a:solidFill>
                <a:cs typeface="Times New Roman" pitchFamily="18"/>
              </a:rPr>
              <a:t> 2251/1994</a:t>
            </a:r>
          </a:p>
          <a:p>
            <a:pPr marL="457200" lvl="0" indent="-228600">
              <a:buSzPts val="1834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 err="1">
                <a:solidFill>
                  <a:srgbClr val="333333"/>
                </a:solidFill>
                <a:cs typeface="Times New Roman" pitchFamily="18"/>
              </a:rPr>
              <a:t>Νόμος</a:t>
            </a:r>
            <a:r>
              <a:rPr lang="en-US" sz="2800" dirty="0">
                <a:solidFill>
                  <a:srgbClr val="333333"/>
                </a:solidFill>
                <a:cs typeface="Times New Roman" pitchFamily="18"/>
              </a:rPr>
              <a:t> 3471/2006</a:t>
            </a:r>
          </a:p>
          <a:p>
            <a:pPr marL="457200" lvl="0" indent="-228600">
              <a:buSzPts val="1834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 err="1">
                <a:solidFill>
                  <a:srgbClr val="333333"/>
                </a:solidFill>
                <a:cs typeface="Times New Roman" pitchFamily="18"/>
              </a:rPr>
              <a:t>Προεδρικό</a:t>
            </a:r>
            <a:r>
              <a:rPr lang="en-US" sz="2800" dirty="0">
                <a:solidFill>
                  <a:srgbClr val="333333"/>
                </a:solidFill>
                <a:cs typeface="Times New Roman" pitchFamily="18"/>
              </a:rPr>
              <a:t> </a:t>
            </a:r>
            <a:r>
              <a:rPr lang="en-US" sz="2800" dirty="0" err="1">
                <a:solidFill>
                  <a:srgbClr val="333333"/>
                </a:solidFill>
                <a:cs typeface="Times New Roman" pitchFamily="18"/>
              </a:rPr>
              <a:t>Διάτ</a:t>
            </a:r>
            <a:r>
              <a:rPr lang="en-US" sz="2800" dirty="0">
                <a:solidFill>
                  <a:srgbClr val="333333"/>
                </a:solidFill>
                <a:cs typeface="Times New Roman" pitchFamily="18"/>
              </a:rPr>
              <a:t>αγμα 131/2003</a:t>
            </a:r>
          </a:p>
          <a:p>
            <a:pPr marL="457200" lvl="0" indent="-228600">
              <a:buSzPts val="1834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 err="1">
                <a:solidFill>
                  <a:srgbClr val="333333"/>
                </a:solidFill>
                <a:cs typeface="Times New Roman" pitchFamily="18"/>
              </a:rPr>
              <a:t>Ηλεκτρονική</a:t>
            </a:r>
            <a:r>
              <a:rPr lang="en-US" sz="2800" dirty="0">
                <a:solidFill>
                  <a:srgbClr val="333333"/>
                </a:solidFill>
                <a:cs typeface="Times New Roman" pitchFamily="18"/>
              </a:rPr>
              <a:t> Επ</a:t>
            </a:r>
            <a:r>
              <a:rPr lang="en-US" sz="2800" dirty="0" err="1">
                <a:solidFill>
                  <a:srgbClr val="333333"/>
                </a:solidFill>
                <a:cs typeface="Times New Roman" pitchFamily="18"/>
              </a:rPr>
              <a:t>ίλυση</a:t>
            </a:r>
            <a:r>
              <a:rPr lang="en-US" sz="2800" dirty="0">
                <a:solidFill>
                  <a:srgbClr val="333333"/>
                </a:solidFill>
                <a:cs typeface="Times New Roman" pitchFamily="18"/>
              </a:rPr>
              <a:t> </a:t>
            </a:r>
            <a:r>
              <a:rPr lang="en-US" sz="2800" dirty="0" err="1">
                <a:solidFill>
                  <a:srgbClr val="333333"/>
                </a:solidFill>
                <a:cs typeface="Times New Roman" pitchFamily="18"/>
              </a:rPr>
              <a:t>Δι</a:t>
            </a:r>
            <a:r>
              <a:rPr lang="en-US" sz="2800" dirty="0">
                <a:solidFill>
                  <a:srgbClr val="333333"/>
                </a:solidFill>
                <a:cs typeface="Times New Roman" pitchFamily="18"/>
              </a:rPr>
              <a:t>αφορών.</a:t>
            </a:r>
            <a:endParaRPr lang="el-GR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0F3C2-BE36-40D2-A6E2-7CC45F481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357" y="3429000"/>
            <a:ext cx="4439478" cy="202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5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0343-CFC7-4175-9558-C917E25E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642731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el-GR" sz="4000" b="1" u="sng" dirty="0">
                <a:solidFill>
                  <a:schemeClr val="accent5">
                    <a:lumMod val="50000"/>
                  </a:schemeClr>
                </a:solidFill>
              </a:rPr>
              <a:t>ΒΑΣΙΚΕΣ ΕΝΝΟΕΙΣ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2A3D-2219-4DB0-B8F1-94045A5C7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691966"/>
            <a:ext cx="9520158" cy="4837043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000080"/>
              </a:buClr>
              <a:buSzPct val="45000"/>
              <a:buFont typeface="Wingdings" panose="05000000000000000000" pitchFamily="2" charset="2"/>
              <a:buChar char="v"/>
            </a:pPr>
            <a:r>
              <a:rPr lang="en-US" sz="3200" b="1" u="sng" dirty="0" err="1"/>
              <a:t>Ηλεκτρονικό</a:t>
            </a:r>
            <a:r>
              <a:rPr lang="en-US" sz="3200" b="1" u="sng" dirty="0"/>
              <a:t> κα</a:t>
            </a:r>
            <a:r>
              <a:rPr lang="en-US" sz="3200" b="1" u="sng" dirty="0" err="1"/>
              <a:t>τάστημ</a:t>
            </a:r>
            <a:r>
              <a:rPr lang="en-US" sz="3200" b="1" u="sng" dirty="0"/>
              <a:t>α</a:t>
            </a:r>
            <a:r>
              <a:rPr lang="en-US" sz="3200" u="sng" dirty="0"/>
              <a:t>:</a:t>
            </a:r>
            <a:r>
              <a:rPr lang="en-US" sz="3200" dirty="0"/>
              <a:t> ιστοσελίδα που περιλαμβάνει τα προιόντα(ψηφιακά και μη) που πουλάει σε πελάτες.</a:t>
            </a:r>
          </a:p>
          <a:p>
            <a:pPr lvl="0">
              <a:buClr>
                <a:srgbClr val="000080"/>
              </a:buClr>
              <a:buSzPct val="45000"/>
              <a:buFont typeface="Wingdings" panose="05000000000000000000" pitchFamily="2" charset="2"/>
              <a:buChar char="v"/>
            </a:pPr>
            <a:r>
              <a:rPr lang="en-US" sz="3200" b="1" u="sng" dirty="0" err="1"/>
              <a:t>Ηλεκτρονικό</a:t>
            </a:r>
            <a:r>
              <a:rPr lang="en-US" sz="3200" b="1" u="sng" dirty="0"/>
              <a:t> </a:t>
            </a:r>
            <a:r>
              <a:rPr lang="en-US" sz="3200" b="1" u="sng" dirty="0" err="1"/>
              <a:t>εμ</a:t>
            </a:r>
            <a:r>
              <a:rPr lang="en-US" sz="3200" b="1" u="sng" dirty="0"/>
              <a:t>πόριο: </a:t>
            </a:r>
            <a:r>
              <a:rPr lang="en-US" sz="3200" b="1" dirty="0"/>
              <a:t> </a:t>
            </a:r>
            <a:r>
              <a:rPr lang="en-US" sz="32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εμπόριο που πραγματοποιείται με ηλεκτρονικά μέσα κι αποτελεί έκφανση των υπηρεσιών εξ αποστάσεως</a:t>
            </a:r>
          </a:p>
          <a:p>
            <a:pPr marL="1371600" lvl="3" indent="-457200" hangingPunct="0">
              <a:spcBef>
                <a:spcPts val="0"/>
              </a:spcBef>
              <a:spcAft>
                <a:spcPts val="1417"/>
              </a:spcAft>
              <a:buClr>
                <a:srgbClr val="99284C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800" u="sng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Έμμεσο</a:t>
            </a:r>
            <a:r>
              <a:rPr lang="en-US" sz="2800" u="sng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 α</a:t>
            </a:r>
            <a:r>
              <a:rPr lang="en-US" sz="28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φορά</a:t>
            </a:r>
            <a:r>
              <a:rPr lang="en-US" sz="28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την</a:t>
            </a:r>
            <a:r>
              <a:rPr lang="en-US" sz="28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 πα</a:t>
            </a:r>
            <a:r>
              <a:rPr lang="en-US" sz="28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ράδοση</a:t>
            </a:r>
            <a:r>
              <a:rPr lang="en-US" sz="28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υλικών</a:t>
            </a:r>
            <a:r>
              <a:rPr lang="en-US" sz="28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 αγα</a:t>
            </a:r>
            <a:r>
              <a:rPr lang="en-US" sz="28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θών</a:t>
            </a:r>
            <a:r>
              <a:rPr lang="en-US" sz="28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μόνο</a:t>
            </a:r>
            <a:r>
              <a:rPr lang="en-US" sz="28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μέσω</a:t>
            </a:r>
            <a:r>
              <a:rPr lang="en-US" sz="28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 τα</a:t>
            </a:r>
            <a:r>
              <a:rPr lang="en-US" sz="28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χυδρομείου</a:t>
            </a:r>
            <a:r>
              <a:rPr lang="en-US" sz="28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, courier </a:t>
            </a:r>
            <a:r>
              <a:rPr lang="en-US" sz="28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κ.λ</a:t>
            </a:r>
            <a:r>
              <a:rPr lang="en-US" sz="28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.π</a:t>
            </a:r>
          </a:p>
          <a:p>
            <a:pPr marL="1371600" lvl="3" indent="-457200" hangingPunct="0">
              <a:spcBef>
                <a:spcPts val="0"/>
              </a:spcBef>
              <a:spcAft>
                <a:spcPts val="1417"/>
              </a:spcAft>
              <a:buClr>
                <a:srgbClr val="99284C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800" u="sng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 </a:t>
            </a:r>
            <a:r>
              <a:rPr lang="en-US" sz="2800" u="sng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Άμεσο</a:t>
            </a:r>
            <a:r>
              <a:rPr lang="en-US" sz="2800" u="sng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 α</a:t>
            </a:r>
            <a:r>
              <a:rPr lang="en-US" sz="28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φορά</a:t>
            </a:r>
            <a:r>
              <a:rPr lang="en-US" sz="28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την</a:t>
            </a:r>
            <a:r>
              <a:rPr lang="en-US" sz="28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 π</a:t>
            </a:r>
            <a:r>
              <a:rPr lang="en-US" sz="28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ληρωμή</a:t>
            </a:r>
            <a:r>
              <a:rPr lang="en-US" sz="28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 (π</a:t>
            </a:r>
            <a:r>
              <a:rPr lang="en-US" sz="28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ιστωτική</a:t>
            </a:r>
            <a:r>
              <a:rPr lang="en-US" sz="28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κάρτ</a:t>
            </a:r>
            <a:r>
              <a:rPr lang="en-US" sz="28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α , ηλεκτρονικό χρήμα κ.λ.π) κι παράδωση άυλων αγαθών κι υπηρεσιών.</a:t>
            </a:r>
          </a:p>
          <a:p>
            <a:pPr lvl="0">
              <a:buClr>
                <a:srgbClr val="000080"/>
              </a:buClr>
              <a:buSzPct val="45000"/>
              <a:buFont typeface="Wingdings" panose="05000000000000000000" pitchFamily="2" charset="2"/>
              <a:buChar char="v"/>
            </a:pPr>
            <a:r>
              <a:rPr lang="en-US" sz="3200" b="1" u="sng" dirty="0" err="1"/>
              <a:t>Σύμ</a:t>
            </a:r>
            <a:r>
              <a:rPr lang="en-US" sz="3200" b="1" u="sng" dirty="0"/>
              <a:t>βαση εξ αποστάσεως:</a:t>
            </a:r>
            <a:r>
              <a:rPr lang="en-US" sz="3200" dirty="0"/>
              <a:t> σύμβαση μεταξύ προμηθευτή-καταναλωτή που αφορά αγαθά ή υπηρεσίες, στα πλαίσια ενός συστήματος παροχής υπηρεσιών ή πωλήσεων </a:t>
            </a:r>
            <a:r>
              <a:rPr lang="en-US" sz="3200" b="1" dirty="0"/>
              <a:t>εξ αποστάσεως</a:t>
            </a:r>
            <a:r>
              <a:rPr lang="en-US" sz="3200" dirty="0"/>
              <a:t>.</a:t>
            </a:r>
          </a:p>
          <a:p>
            <a:endParaRPr lang="el-G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C1327-B7C9-476C-80A6-D77B0D0A1AC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782399" y="808278"/>
            <a:ext cx="1512000" cy="110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385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00CB-0F91-4659-83D3-3301D19E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dirty="0">
                <a:solidFill>
                  <a:schemeClr val="accent3">
                    <a:lumMod val="50000"/>
                  </a:schemeClr>
                </a:solidFill>
              </a:rPr>
              <a:t>Διαδικασία αγοράς προιόντων ή υπηρεσιών σε ηλεκτρονικό πολυκατάστημα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E056A-83D3-46F5-BE17-038E78DCD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00080"/>
              </a:buClr>
              <a:buSzPct val="45000"/>
              <a:buFont typeface="StarSymbol"/>
              <a:buChar char="✔"/>
            </a:pPr>
            <a:r>
              <a:rPr lang="en-US" dirty="0" err="1"/>
              <a:t>Οι</a:t>
            </a:r>
            <a:r>
              <a:rPr lang="en-US" dirty="0"/>
              <a:t> π</a:t>
            </a:r>
            <a:r>
              <a:rPr lang="en-US" dirty="0" err="1"/>
              <a:t>ελάτες</a:t>
            </a:r>
            <a:r>
              <a:rPr lang="en-US" dirty="0"/>
              <a:t> επ</a:t>
            </a:r>
            <a:r>
              <a:rPr lang="en-US" dirty="0" err="1"/>
              <a:t>ιλέγουν</a:t>
            </a:r>
            <a:r>
              <a:rPr lang="en-US" dirty="0"/>
              <a:t> τα π</a:t>
            </a:r>
            <a:r>
              <a:rPr lang="en-US" dirty="0" err="1"/>
              <a:t>ροιόντ</a:t>
            </a:r>
            <a:r>
              <a:rPr lang="en-US" dirty="0"/>
              <a:t>α ή τις υπηρεσίες που τους ενδιαφέρουν από τους καταλόγους ενός ηλεκτρονικού καταστήματος.</a:t>
            </a:r>
          </a:p>
          <a:p>
            <a:pPr lvl="0">
              <a:buClr>
                <a:srgbClr val="000080"/>
              </a:buClr>
              <a:buSzPct val="45000"/>
              <a:buFont typeface="StarSymbol"/>
              <a:buChar char="✔"/>
            </a:pPr>
            <a:r>
              <a:rPr lang="en-US" dirty="0" err="1"/>
              <a:t>Πληρωμή</a:t>
            </a:r>
            <a:r>
              <a:rPr lang="en-US" dirty="0"/>
              <a:t> </a:t>
            </a:r>
            <a:r>
              <a:rPr lang="en-US" dirty="0" err="1"/>
              <a:t>μέσω</a:t>
            </a:r>
            <a:r>
              <a:rPr lang="en-US" dirty="0"/>
              <a:t> </a:t>
            </a:r>
            <a:r>
              <a:rPr lang="en-US" dirty="0" err="1"/>
              <a:t>τρ</a:t>
            </a:r>
            <a:r>
              <a:rPr lang="en-US" dirty="0"/>
              <a:t>απέζης(ιντερνετικά), paypal ή με αντικαταβολή.</a:t>
            </a:r>
          </a:p>
          <a:p>
            <a:pPr lvl="0">
              <a:buClr>
                <a:srgbClr val="000080"/>
              </a:buClr>
              <a:buSzPct val="45000"/>
              <a:buFont typeface="StarSymbol"/>
              <a:buChar char="✔"/>
            </a:pPr>
            <a:r>
              <a:rPr lang="en-US" dirty="0" err="1"/>
              <a:t>Δημιουργί</a:t>
            </a:r>
            <a:r>
              <a:rPr lang="en-US" dirty="0"/>
              <a:t>α σύμβασης εξ αποστάσεως μεταξύ προμηθευτή-καταναλωτή.</a:t>
            </a:r>
          </a:p>
          <a:p>
            <a:pPr lvl="0">
              <a:buClr>
                <a:srgbClr val="000080"/>
              </a:buClr>
              <a:buSzPct val="45000"/>
              <a:buFont typeface="StarSymbol"/>
              <a:buChar char="✔"/>
            </a:pPr>
            <a:r>
              <a:rPr lang="en-US" dirty="0"/>
              <a:t>Απ</a:t>
            </a:r>
            <a:r>
              <a:rPr lang="en-US" dirty="0" err="1"/>
              <a:t>οδοχή</a:t>
            </a:r>
            <a:r>
              <a:rPr lang="en-US" dirty="0"/>
              <a:t> </a:t>
            </a:r>
            <a:r>
              <a:rPr lang="en-US" dirty="0" err="1"/>
              <a:t>της</a:t>
            </a:r>
            <a:r>
              <a:rPr lang="en-US" dirty="0"/>
              <a:t> </a:t>
            </a:r>
            <a:r>
              <a:rPr lang="en-US" dirty="0" err="1"/>
              <a:t>σύμ</a:t>
            </a:r>
            <a:r>
              <a:rPr lang="en-US" dirty="0"/>
              <a:t>βασης απο τον καταναλωτή με ηλεκτρονική υπογραφή.</a:t>
            </a:r>
          </a:p>
          <a:p>
            <a:pPr lvl="0">
              <a:buClr>
                <a:srgbClr val="000080"/>
              </a:buClr>
              <a:buSzPct val="45000"/>
              <a:buFont typeface="StarSymbol"/>
              <a:buChar char="✔"/>
            </a:pPr>
            <a:r>
              <a:rPr lang="en-US" dirty="0"/>
              <a:t> </a:t>
            </a:r>
            <a:r>
              <a:rPr lang="en-US" dirty="0" err="1"/>
              <a:t>Ολοκλήρωση</a:t>
            </a:r>
            <a:r>
              <a:rPr lang="en-US" dirty="0"/>
              <a:t> </a:t>
            </a:r>
            <a:r>
              <a:rPr lang="en-US" dirty="0" err="1"/>
              <a:t>έμμεσου</a:t>
            </a:r>
            <a:r>
              <a:rPr lang="en-US" dirty="0"/>
              <a:t> ή </a:t>
            </a:r>
            <a:r>
              <a:rPr lang="en-US" dirty="0" err="1"/>
              <a:t>άμεσου</a:t>
            </a:r>
            <a:r>
              <a:rPr lang="en-US" dirty="0"/>
              <a:t> </a:t>
            </a:r>
            <a:r>
              <a:rPr lang="en-US" dirty="0" err="1"/>
              <a:t>ηλεκτρονικού</a:t>
            </a:r>
            <a:r>
              <a:rPr lang="en-US" dirty="0"/>
              <a:t> </a:t>
            </a:r>
            <a:r>
              <a:rPr lang="en-US" dirty="0" err="1"/>
              <a:t>εμ</a:t>
            </a:r>
            <a:r>
              <a:rPr lang="en-US" dirty="0"/>
              <a:t>πορίου.</a:t>
            </a:r>
          </a:p>
          <a:p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607A9-B9B0-4D64-8334-62F5EA063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745" y="5022573"/>
            <a:ext cx="1902142" cy="122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5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4CCE-B771-48DF-B545-3CD31695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err="1">
                <a:solidFill>
                  <a:schemeClr val="accent3">
                    <a:lumMod val="50000"/>
                  </a:schemeClr>
                </a:solidFill>
              </a:rPr>
              <a:t>Αρχές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4000" b="1" dirty="0" err="1">
                <a:solidFill>
                  <a:schemeClr val="accent3">
                    <a:lumMod val="50000"/>
                  </a:schemeClr>
                </a:solidFill>
              </a:rPr>
              <a:t>κι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 Υπ</a:t>
            </a:r>
            <a:r>
              <a:rPr lang="en-US" sz="4000" b="1" dirty="0" err="1">
                <a:solidFill>
                  <a:schemeClr val="accent3">
                    <a:lumMod val="50000"/>
                  </a:schemeClr>
                </a:solidFill>
              </a:rPr>
              <a:t>οχρεώσεις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4000" b="1" dirty="0" err="1">
                <a:solidFill>
                  <a:schemeClr val="accent3">
                    <a:lumMod val="50000"/>
                  </a:schemeClr>
                </a:solidFill>
              </a:rPr>
              <a:t>Ηλεκτρονικών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 Κατα</a:t>
            </a:r>
            <a:r>
              <a:rPr lang="en-US" sz="4000" b="1" dirty="0" err="1">
                <a:solidFill>
                  <a:schemeClr val="accent3">
                    <a:lumMod val="50000"/>
                  </a:schemeClr>
                </a:solidFill>
              </a:rPr>
              <a:t>στημάτων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(1/4)</a:t>
            </a:r>
            <a:endParaRPr lang="el-G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84B3-F656-42D4-B605-00CFC3E4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US" sz="4500" b="1" dirty="0">
                <a:solidFill>
                  <a:srgbClr val="003366"/>
                </a:solidFill>
              </a:rPr>
              <a:t>Α) </a:t>
            </a:r>
            <a:r>
              <a:rPr lang="en-US" sz="4500" b="1" dirty="0" err="1">
                <a:solidFill>
                  <a:srgbClr val="003366"/>
                </a:solidFill>
              </a:rPr>
              <a:t>Στοιχεί</a:t>
            </a:r>
            <a:r>
              <a:rPr lang="en-US" sz="4500" b="1" dirty="0">
                <a:solidFill>
                  <a:srgbClr val="003366"/>
                </a:solidFill>
              </a:rPr>
              <a:t>α Ενημέρωσης του Καταναλωτή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l-GR" sz="3200" b="1" dirty="0">
                <a:solidFill>
                  <a:srgbClr val="003366"/>
                </a:solidFill>
                <a:latin typeface="Thorndale" pitchFamily="18"/>
                <a:cs typeface="Tahoma" pitchFamily="2"/>
              </a:rPr>
              <a:t>      </a:t>
            </a:r>
            <a:r>
              <a:rPr lang="en-US" sz="3200" b="1" dirty="0">
                <a:solidFill>
                  <a:srgbClr val="003366"/>
                </a:solidFill>
                <a:latin typeface="Thorndale" pitchFamily="18"/>
                <a:cs typeface="Tahoma" pitchFamily="2"/>
              </a:rPr>
              <a:t>1.</a:t>
            </a:r>
            <a:r>
              <a:rPr lang="en-US" sz="32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 </a:t>
            </a:r>
            <a:r>
              <a:rPr lang="en-US" sz="3200" dirty="0">
                <a:solidFill>
                  <a:srgbClr val="0066CC"/>
                </a:solidFill>
                <a:latin typeface="Thorndale" pitchFamily="18"/>
                <a:cs typeface="Tahoma" pitchFamily="2"/>
              </a:rPr>
              <a:t>Απα</a:t>
            </a:r>
            <a:r>
              <a:rPr lang="en-US" sz="3200" dirty="0" err="1">
                <a:solidFill>
                  <a:srgbClr val="0066CC"/>
                </a:solidFill>
                <a:latin typeface="Thorndale" pitchFamily="18"/>
                <a:cs typeface="Tahoma" pitchFamily="2"/>
              </a:rPr>
              <a:t>ιτείτ</a:t>
            </a:r>
            <a:r>
              <a:rPr lang="en-US" sz="3200" dirty="0">
                <a:solidFill>
                  <a:srgbClr val="0066CC"/>
                </a:solidFill>
                <a:latin typeface="Thorndale" pitchFamily="18"/>
                <a:cs typeface="Tahoma" pitchFamily="2"/>
              </a:rPr>
              <a:t>αι πλήρης ενημέρωση του καταναλωτή για τα ακόλουθα :</a:t>
            </a:r>
          </a:p>
          <a:p>
            <a:pPr marL="800100" lvl="3" indent="-457200" hangingPunct="0">
              <a:spcBef>
                <a:spcPts val="0"/>
              </a:spcBef>
              <a:spcAft>
                <a:spcPts val="1417"/>
              </a:spcAft>
              <a:buClr>
                <a:srgbClr val="00008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Ετ</a:t>
            </a:r>
            <a:r>
              <a:rPr lang="en-US" sz="30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αιρική επωνυμία, έδρα, διαύθυνση, τηλέφωνο, ΑΦΜ, αριθμό καταχώρησης στο ΓΕΜΗ</a:t>
            </a:r>
          </a:p>
          <a:p>
            <a:pPr marL="800100" lvl="3" indent="-457200" hangingPunct="0">
              <a:spcBef>
                <a:spcPts val="0"/>
              </a:spcBef>
              <a:spcAft>
                <a:spcPts val="1417"/>
              </a:spcAft>
              <a:buClr>
                <a:srgbClr val="00008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Χαρα</a:t>
            </a:r>
            <a:r>
              <a:rPr lang="en-US" sz="30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κτηριστικά</a:t>
            </a:r>
            <a:r>
              <a:rPr lang="en-US" sz="30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 π</a:t>
            </a:r>
            <a:r>
              <a:rPr lang="en-US" sz="30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ροιόντων</a:t>
            </a:r>
            <a:r>
              <a:rPr lang="en-US" sz="30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, π</a:t>
            </a:r>
            <a:r>
              <a:rPr lang="en-US" sz="30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οιότητ</a:t>
            </a:r>
            <a:r>
              <a:rPr lang="en-US" sz="30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α υπηρεσιών κι τα μέσα πληρωμής.</a:t>
            </a:r>
          </a:p>
          <a:p>
            <a:pPr marL="800100" lvl="3" indent="-457200" hangingPunct="0">
              <a:spcBef>
                <a:spcPts val="0"/>
              </a:spcBef>
              <a:spcAft>
                <a:spcPts val="1417"/>
              </a:spcAft>
              <a:buClr>
                <a:srgbClr val="00008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Δι</a:t>
            </a:r>
            <a:r>
              <a:rPr lang="en-US" sz="30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αθεσιμότητα προιόντων κι υπηρεσιών και προθεσμία παράδωσής του.</a:t>
            </a:r>
          </a:p>
          <a:p>
            <a:pPr marL="800100" lvl="3" indent="-457200" hangingPunct="0">
              <a:spcBef>
                <a:spcPts val="0"/>
              </a:spcBef>
              <a:spcAft>
                <a:spcPts val="1417"/>
              </a:spcAft>
              <a:buClr>
                <a:srgbClr val="00008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Χαρα</a:t>
            </a:r>
            <a:r>
              <a:rPr lang="en-US" sz="30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κτηριστικά</a:t>
            </a:r>
            <a:r>
              <a:rPr lang="en-US" sz="30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χρεώσεων</a:t>
            </a:r>
            <a:r>
              <a:rPr lang="en-US" sz="30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(</a:t>
            </a:r>
            <a:r>
              <a:rPr lang="en-US" sz="30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εκ</a:t>
            </a:r>
            <a:r>
              <a:rPr lang="en-US" sz="30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πτωτικά πακέτα,προσφορές)</a:t>
            </a:r>
          </a:p>
          <a:p>
            <a:pPr marL="800100" lvl="3" indent="-457200" hangingPunct="0">
              <a:spcBef>
                <a:spcPts val="0"/>
              </a:spcBef>
              <a:spcAft>
                <a:spcPts val="1417"/>
              </a:spcAft>
              <a:buClr>
                <a:srgbClr val="00008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Όρους</a:t>
            </a:r>
            <a:r>
              <a:rPr lang="en-US" sz="30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 υπανα</a:t>
            </a:r>
            <a:r>
              <a:rPr lang="en-US" sz="30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χώρησης</a:t>
            </a:r>
            <a:r>
              <a:rPr lang="en-US" sz="30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, κατα</a:t>
            </a:r>
            <a:r>
              <a:rPr lang="en-US" sz="30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γγελί</a:t>
            </a:r>
            <a:r>
              <a:rPr lang="en-US" sz="30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ας ή ακύρωσης της σύμβασης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6360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65C9-185F-4EB9-8D48-7C94F419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accent3">
                    <a:lumMod val="50000"/>
                  </a:schemeClr>
                </a:solidFill>
              </a:rPr>
              <a:t>Αρχές</a:t>
            </a: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3">
                    <a:lumMod val="50000"/>
                  </a:schemeClr>
                </a:solidFill>
              </a:rPr>
              <a:t>κι</a:t>
            </a: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 Υπ</a:t>
            </a:r>
            <a:r>
              <a:rPr lang="en-US" sz="3600" b="1" dirty="0" err="1">
                <a:solidFill>
                  <a:schemeClr val="accent3">
                    <a:lumMod val="50000"/>
                  </a:schemeClr>
                </a:solidFill>
              </a:rPr>
              <a:t>οχρεώσεις</a:t>
            </a: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3">
                    <a:lumMod val="50000"/>
                  </a:schemeClr>
                </a:solidFill>
              </a:rPr>
              <a:t>Ηλεκτρονικών</a:t>
            </a: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 Κατα</a:t>
            </a:r>
            <a:r>
              <a:rPr lang="en-US" sz="3600" b="1" dirty="0" err="1">
                <a:solidFill>
                  <a:schemeClr val="accent3">
                    <a:lumMod val="50000"/>
                  </a:schemeClr>
                </a:solidFill>
              </a:rPr>
              <a:t>στημάτων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l-GR" sz="36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/4)</a:t>
            </a:r>
            <a:endParaRPr lang="el-G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01846-BB6F-44F4-A685-830943916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51103"/>
          </a:xfrm>
        </p:spPr>
        <p:txBody>
          <a:bodyPr>
            <a:normAutofit fontScale="85000" lnSpcReduction="20000"/>
          </a:bodyPr>
          <a:lstStyle/>
          <a:p>
            <a:pPr marL="1143000" lvl="4" indent="-342900" hangingPunct="0">
              <a:spcBef>
                <a:spcPts val="0"/>
              </a:spcBef>
              <a:spcAft>
                <a:spcPts val="1417"/>
              </a:spcAft>
              <a:buClr>
                <a:srgbClr val="00008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900" dirty="0" err="1">
                <a:solidFill>
                  <a:srgbClr val="1C1C1C"/>
                </a:solidFill>
                <a:latin typeface="Thorndale" pitchFamily="18"/>
                <a:cs typeface="Tahoma" pitchFamily="2"/>
              </a:rPr>
              <a:t>Δυν</a:t>
            </a:r>
            <a:r>
              <a:rPr lang="en-US" sz="1900" dirty="0">
                <a:solidFill>
                  <a:srgbClr val="1C1C1C"/>
                </a:solidFill>
                <a:latin typeface="Thorndale" pitchFamily="18"/>
                <a:cs typeface="Tahoma" pitchFamily="2"/>
              </a:rPr>
              <a:t>ατότητα εξωδικαστικής ή εναλλακικής επίλυσης διαφορών.</a:t>
            </a:r>
          </a:p>
          <a:p>
            <a:pPr marL="1085850" lvl="4" indent="-285750" hangingPunct="0">
              <a:spcBef>
                <a:spcPts val="0"/>
              </a:spcBef>
              <a:spcAft>
                <a:spcPts val="1417"/>
              </a:spcAft>
              <a:buClr>
                <a:srgbClr val="00008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900" dirty="0" err="1">
                <a:solidFill>
                  <a:srgbClr val="1C1C1C"/>
                </a:solidFill>
                <a:latin typeface="Thorndale" pitchFamily="18"/>
                <a:cs typeface="Tahoma" pitchFamily="2"/>
              </a:rPr>
              <a:t>Τους</a:t>
            </a:r>
            <a:r>
              <a:rPr lang="en-US" sz="1900" dirty="0">
                <a:solidFill>
                  <a:srgbClr val="1C1C1C"/>
                </a:solidFill>
                <a:latin typeface="Thorndale" pitchFamily="18"/>
                <a:cs typeface="Tahoma" pitchFamily="2"/>
              </a:rPr>
              <a:t> </a:t>
            </a:r>
            <a:r>
              <a:rPr lang="en-US" sz="1900" dirty="0" err="1">
                <a:solidFill>
                  <a:srgbClr val="1C1C1C"/>
                </a:solidFill>
                <a:latin typeface="Thorndale" pitchFamily="18"/>
                <a:cs typeface="Tahoma" pitchFamily="2"/>
              </a:rPr>
              <a:t>όρους</a:t>
            </a:r>
            <a:r>
              <a:rPr lang="en-US" sz="1900" dirty="0">
                <a:solidFill>
                  <a:srgbClr val="1C1C1C"/>
                </a:solidFill>
                <a:latin typeface="Thorndale" pitchFamily="18"/>
                <a:cs typeface="Tahoma" pitchFamily="2"/>
              </a:rPr>
              <a:t> </a:t>
            </a:r>
            <a:r>
              <a:rPr lang="en-US" sz="1900" dirty="0" err="1">
                <a:solidFill>
                  <a:srgbClr val="1C1C1C"/>
                </a:solidFill>
                <a:latin typeface="Thorndale" pitchFamily="18"/>
                <a:cs typeface="Tahoma" pitchFamily="2"/>
              </a:rPr>
              <a:t>εξυ</a:t>
            </a:r>
            <a:r>
              <a:rPr lang="en-US" sz="1900" dirty="0">
                <a:solidFill>
                  <a:srgbClr val="1C1C1C"/>
                </a:solidFill>
                <a:latin typeface="Thorndale" pitchFamily="18"/>
                <a:cs typeface="Tahoma" pitchFamily="2"/>
              </a:rPr>
              <a:t>πηρέτησης μετά την πώληση, τις εμπορικές εγγυήσεις και την ευθύνη του πωλητή για πραγματικά ελαττώματα.</a:t>
            </a:r>
          </a:p>
          <a:p>
            <a:pPr marL="1085850" lvl="4" indent="-285750" hangingPunct="0">
              <a:spcBef>
                <a:spcPts val="0"/>
              </a:spcBef>
              <a:spcAft>
                <a:spcPts val="1417"/>
              </a:spcAft>
              <a:buClr>
                <a:srgbClr val="00008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900" dirty="0" err="1">
                <a:solidFill>
                  <a:srgbClr val="1C1C1C"/>
                </a:solidFill>
                <a:latin typeface="Thorndale" pitchFamily="18"/>
                <a:cs typeface="Tahoma" pitchFamily="2"/>
              </a:rPr>
              <a:t>Την</a:t>
            </a:r>
            <a:r>
              <a:rPr lang="en-US" sz="1900" dirty="0">
                <a:solidFill>
                  <a:srgbClr val="1C1C1C"/>
                </a:solidFill>
                <a:latin typeface="Thorndale" pitchFamily="18"/>
                <a:cs typeface="Tahoma" pitchFamily="2"/>
              </a:rPr>
              <a:t> α</a:t>
            </a:r>
            <a:r>
              <a:rPr lang="en-US" sz="1900" dirty="0" err="1">
                <a:solidFill>
                  <a:srgbClr val="1C1C1C"/>
                </a:solidFill>
                <a:latin typeface="Thorndale" pitchFamily="18"/>
                <a:cs typeface="Tahoma" pitchFamily="2"/>
              </a:rPr>
              <a:t>νάγκη</a:t>
            </a:r>
            <a:r>
              <a:rPr lang="en-US" sz="1900" dirty="0">
                <a:solidFill>
                  <a:srgbClr val="1C1C1C"/>
                </a:solidFill>
                <a:latin typeface="Thorndale" pitchFamily="18"/>
                <a:cs typeface="Tahoma" pitchFamily="2"/>
              </a:rPr>
              <a:t> </a:t>
            </a:r>
            <a:r>
              <a:rPr lang="en-US" sz="1900" dirty="0" err="1">
                <a:solidFill>
                  <a:srgbClr val="1C1C1C"/>
                </a:solidFill>
                <a:latin typeface="Thorndale" pitchFamily="18"/>
                <a:cs typeface="Tahoma" pitchFamily="2"/>
              </a:rPr>
              <a:t>συχνής</a:t>
            </a:r>
            <a:r>
              <a:rPr lang="en-US" sz="1900" dirty="0">
                <a:solidFill>
                  <a:srgbClr val="1C1C1C"/>
                </a:solidFill>
                <a:latin typeface="Thorndale" pitchFamily="18"/>
                <a:cs typeface="Tahoma" pitchFamily="2"/>
              </a:rPr>
              <a:t> </a:t>
            </a:r>
            <a:r>
              <a:rPr lang="en-US" sz="1900" dirty="0" err="1">
                <a:solidFill>
                  <a:srgbClr val="1C1C1C"/>
                </a:solidFill>
                <a:latin typeface="Thorndale" pitchFamily="18"/>
                <a:cs typeface="Tahoma" pitchFamily="2"/>
              </a:rPr>
              <a:t>συντήρησης</a:t>
            </a:r>
            <a:r>
              <a:rPr lang="en-US" sz="1900" dirty="0">
                <a:solidFill>
                  <a:srgbClr val="1C1C1C"/>
                </a:solidFill>
                <a:latin typeface="Thorndale" pitchFamily="18"/>
                <a:cs typeface="Tahoma" pitchFamily="2"/>
              </a:rPr>
              <a:t> </a:t>
            </a:r>
            <a:r>
              <a:rPr lang="en-US" sz="1900" dirty="0" err="1">
                <a:solidFill>
                  <a:srgbClr val="1C1C1C"/>
                </a:solidFill>
                <a:latin typeface="Thorndale" pitchFamily="18"/>
                <a:cs typeface="Tahoma" pitchFamily="2"/>
              </a:rPr>
              <a:t>των</a:t>
            </a:r>
            <a:r>
              <a:rPr lang="en-US" sz="1900" dirty="0">
                <a:solidFill>
                  <a:srgbClr val="1C1C1C"/>
                </a:solidFill>
                <a:latin typeface="Thorndale" pitchFamily="18"/>
                <a:cs typeface="Tahoma" pitchFamily="2"/>
              </a:rPr>
              <a:t> π</a:t>
            </a:r>
            <a:r>
              <a:rPr lang="en-US" sz="1900" dirty="0" err="1">
                <a:solidFill>
                  <a:srgbClr val="1C1C1C"/>
                </a:solidFill>
                <a:latin typeface="Thorndale" pitchFamily="18"/>
                <a:cs typeface="Tahoma" pitchFamily="2"/>
              </a:rPr>
              <a:t>ροιόντων</a:t>
            </a:r>
            <a:r>
              <a:rPr lang="en-US" sz="1900" dirty="0">
                <a:solidFill>
                  <a:srgbClr val="1C1C1C"/>
                </a:solidFill>
                <a:latin typeface="Thorndale" pitchFamily="18"/>
                <a:cs typeface="Tahoma" pitchFamily="2"/>
              </a:rPr>
              <a:t> ή τα α</a:t>
            </a:r>
            <a:r>
              <a:rPr lang="en-US" sz="1900" dirty="0" err="1">
                <a:solidFill>
                  <a:srgbClr val="1C1C1C"/>
                </a:solidFill>
                <a:latin typeface="Thorndale" pitchFamily="18"/>
                <a:cs typeface="Tahoma" pitchFamily="2"/>
              </a:rPr>
              <a:t>ντ</a:t>
            </a:r>
            <a:r>
              <a:rPr lang="en-US" sz="1900" dirty="0">
                <a:solidFill>
                  <a:srgbClr val="1C1C1C"/>
                </a:solidFill>
                <a:latin typeface="Thorndale" pitchFamily="18"/>
                <a:cs typeface="Tahoma" pitchFamily="2"/>
              </a:rPr>
              <a:t>αλλακτικά μεγάλου κόστους σε σχέση με την τιμή των προιόντων.</a:t>
            </a:r>
          </a:p>
          <a:p>
            <a:pPr marL="1085850" lvl="4" indent="-285750" hangingPunct="0">
              <a:spcBef>
                <a:spcPts val="0"/>
              </a:spcBef>
              <a:spcAft>
                <a:spcPts val="1417"/>
              </a:spcAft>
              <a:buClr>
                <a:srgbClr val="00008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900" dirty="0" err="1">
                <a:solidFill>
                  <a:srgbClr val="1C1C1C"/>
                </a:solidFill>
                <a:latin typeface="Thorndale" pitchFamily="18"/>
                <a:cs typeface="Tahoma" pitchFamily="2"/>
              </a:rPr>
              <a:t>Τους</a:t>
            </a:r>
            <a:r>
              <a:rPr lang="en-US" sz="1900" dirty="0">
                <a:solidFill>
                  <a:srgbClr val="1C1C1C"/>
                </a:solidFill>
                <a:latin typeface="Thorndale" pitchFamily="18"/>
                <a:cs typeface="Tahoma" pitchFamily="2"/>
              </a:rPr>
              <a:t> </a:t>
            </a:r>
            <a:r>
              <a:rPr lang="en-US" sz="1900" dirty="0" err="1">
                <a:solidFill>
                  <a:srgbClr val="1C1C1C"/>
                </a:solidFill>
                <a:latin typeface="Thorndale" pitchFamily="18"/>
                <a:cs typeface="Tahoma" pitchFamily="2"/>
              </a:rPr>
              <a:t>Κώδικες</a:t>
            </a:r>
            <a:r>
              <a:rPr lang="en-US" sz="1900" dirty="0">
                <a:solidFill>
                  <a:srgbClr val="1C1C1C"/>
                </a:solidFill>
                <a:latin typeface="Thorndale" pitchFamily="18"/>
                <a:cs typeface="Tahoma" pitchFamily="2"/>
              </a:rPr>
              <a:t> </a:t>
            </a:r>
            <a:r>
              <a:rPr lang="en-US" sz="1900" dirty="0" err="1">
                <a:solidFill>
                  <a:srgbClr val="1C1C1C"/>
                </a:solidFill>
                <a:latin typeface="Thorndale" pitchFamily="18"/>
                <a:cs typeface="Tahoma" pitchFamily="2"/>
              </a:rPr>
              <a:t>Δεοντολογί</a:t>
            </a:r>
            <a:r>
              <a:rPr lang="en-US" sz="1900" dirty="0">
                <a:solidFill>
                  <a:srgbClr val="1C1C1C"/>
                </a:solidFill>
                <a:latin typeface="Thorndale" pitchFamily="18"/>
                <a:cs typeface="Tahoma" pitchFamily="2"/>
              </a:rPr>
              <a:t>ας</a:t>
            </a:r>
          </a:p>
          <a:p>
            <a:pPr marL="1085850" lvl="4" indent="-285750" hangingPunct="0">
              <a:spcBef>
                <a:spcPts val="0"/>
              </a:spcBef>
              <a:spcAft>
                <a:spcPts val="1417"/>
              </a:spcAft>
              <a:buClr>
                <a:srgbClr val="00008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rgbClr val="1C1C1C"/>
                </a:solidFill>
                <a:latin typeface="Thorndale" pitchFamily="18"/>
                <a:cs typeface="Times New Roman" pitchFamily="18"/>
              </a:rPr>
              <a:t>Η κατα</a:t>
            </a:r>
            <a:r>
              <a:rPr lang="en-US" sz="1900" dirty="0" err="1">
                <a:solidFill>
                  <a:srgbClr val="1C1C1C"/>
                </a:solidFill>
                <a:latin typeface="Thorndale" pitchFamily="18"/>
                <a:cs typeface="Times New Roman" pitchFamily="18"/>
              </a:rPr>
              <a:t>νοητή</a:t>
            </a:r>
            <a:r>
              <a:rPr lang="en-US" sz="1900" dirty="0">
                <a:solidFill>
                  <a:srgbClr val="1C1C1C"/>
                </a:solidFill>
                <a:latin typeface="Thorndale" pitchFamily="18"/>
                <a:cs typeface="Times New Roman" pitchFamily="18"/>
              </a:rPr>
              <a:t>, </a:t>
            </a:r>
            <a:r>
              <a:rPr lang="en-US" sz="1900" dirty="0" err="1">
                <a:solidFill>
                  <a:srgbClr val="1C1C1C"/>
                </a:solidFill>
                <a:latin typeface="Thorndale" pitchFamily="18"/>
                <a:cs typeface="Times New Roman" pitchFamily="18"/>
              </a:rPr>
              <a:t>νόμιμη</a:t>
            </a:r>
            <a:r>
              <a:rPr lang="en-US" sz="1900" dirty="0">
                <a:solidFill>
                  <a:srgbClr val="1C1C1C"/>
                </a:solidFill>
                <a:latin typeface="Thorndale" pitchFamily="18"/>
                <a:cs typeface="Times New Roman" pitchFamily="18"/>
              </a:rPr>
              <a:t>, α</a:t>
            </a:r>
            <a:r>
              <a:rPr lang="en-US" sz="1900" dirty="0" err="1">
                <a:solidFill>
                  <a:srgbClr val="1C1C1C"/>
                </a:solidFill>
                <a:latin typeface="Thorndale" pitchFamily="18"/>
                <a:cs typeface="Times New Roman" pitchFamily="18"/>
              </a:rPr>
              <a:t>ληθής</a:t>
            </a:r>
            <a:r>
              <a:rPr lang="en-US" sz="1900" dirty="0">
                <a:solidFill>
                  <a:srgbClr val="1C1C1C"/>
                </a:solidFill>
                <a:latin typeface="Thorndale" pitchFamily="18"/>
                <a:cs typeface="Times New Roman" pitchFamily="18"/>
              </a:rPr>
              <a:t>, επ</a:t>
            </a:r>
            <a:r>
              <a:rPr lang="en-US" sz="1900" dirty="0" err="1">
                <a:solidFill>
                  <a:srgbClr val="1C1C1C"/>
                </a:solidFill>
                <a:latin typeface="Thorndale" pitchFamily="18"/>
                <a:cs typeface="Times New Roman" pitchFamily="18"/>
              </a:rPr>
              <a:t>ικ</a:t>
            </a:r>
            <a:r>
              <a:rPr lang="en-US" sz="1900" dirty="0">
                <a:solidFill>
                  <a:srgbClr val="1C1C1C"/>
                </a:solidFill>
                <a:latin typeface="Thorndale" pitchFamily="18"/>
                <a:cs typeface="Times New Roman" pitchFamily="18"/>
              </a:rPr>
              <a:t>αιροποιημένη, εύκολα προσβάσιμη και επαληθεύσιμη στον καταναλωτή στα ελληνικά και προαιρετικά σε άλλη γλώσσ</a:t>
            </a:r>
            <a:r>
              <a:rPr lang="el-GR" sz="1900" dirty="0">
                <a:solidFill>
                  <a:srgbClr val="1C1C1C"/>
                </a:solidFill>
                <a:latin typeface="Thorndale" pitchFamily="18"/>
                <a:cs typeface="Times New Roman" pitchFamily="18"/>
              </a:rPr>
              <a:t>α.</a:t>
            </a:r>
          </a:p>
          <a:p>
            <a:pPr marL="342900" lvl="3" indent="0" hangingPunct="0">
              <a:spcBef>
                <a:spcPts val="0"/>
              </a:spcBef>
              <a:spcAft>
                <a:spcPts val="1417"/>
              </a:spcAft>
              <a:buClr>
                <a:srgbClr val="000080"/>
              </a:buClr>
              <a:buSzPct val="45000"/>
              <a:buNone/>
            </a:pPr>
            <a:r>
              <a:rPr lang="en-US" sz="2600" b="1" dirty="0">
                <a:solidFill>
                  <a:srgbClr val="000080"/>
                </a:solidFill>
                <a:cs typeface="Times New Roman" pitchFamily="18"/>
              </a:rPr>
              <a:t>2</a:t>
            </a:r>
            <a:r>
              <a:rPr lang="en-US" sz="2600" dirty="0">
                <a:solidFill>
                  <a:srgbClr val="000080"/>
                </a:solidFill>
                <a:cs typeface="Times New Roman" pitchFamily="18"/>
              </a:rPr>
              <a:t>.  </a:t>
            </a:r>
            <a:r>
              <a:rPr lang="en-US" sz="3000" dirty="0" err="1">
                <a:solidFill>
                  <a:srgbClr val="0066CC"/>
                </a:solidFill>
                <a:cs typeface="Times New Roman" pitchFamily="18"/>
              </a:rPr>
              <a:t>Οι</a:t>
            </a:r>
            <a:r>
              <a:rPr lang="en-US" sz="3000" dirty="0">
                <a:solidFill>
                  <a:srgbClr val="0066CC"/>
                </a:solidFill>
                <a:cs typeface="Times New Roman" pitchFamily="18"/>
              </a:rPr>
              <a:t> </a:t>
            </a:r>
            <a:r>
              <a:rPr lang="en-US" sz="3000" dirty="0" err="1">
                <a:solidFill>
                  <a:srgbClr val="0066CC"/>
                </a:solidFill>
                <a:cs typeface="Times New Roman" pitchFamily="18"/>
              </a:rPr>
              <a:t>όροι</a:t>
            </a:r>
            <a:r>
              <a:rPr lang="en-US" sz="3000" dirty="0">
                <a:solidFill>
                  <a:srgbClr val="0066CC"/>
                </a:solidFill>
                <a:cs typeface="Times New Roman" pitchFamily="18"/>
              </a:rPr>
              <a:t> </a:t>
            </a:r>
            <a:r>
              <a:rPr lang="en-US" sz="3000" dirty="0" err="1">
                <a:solidFill>
                  <a:srgbClr val="0066CC"/>
                </a:solidFill>
                <a:cs typeface="Times New Roman" pitchFamily="18"/>
              </a:rPr>
              <a:t>της</a:t>
            </a:r>
            <a:r>
              <a:rPr lang="en-US" sz="3000" dirty="0">
                <a:solidFill>
                  <a:srgbClr val="0066CC"/>
                </a:solidFill>
                <a:cs typeface="Times New Roman" pitchFamily="18"/>
              </a:rPr>
              <a:t> </a:t>
            </a:r>
            <a:r>
              <a:rPr lang="en-US" sz="3000" dirty="0" err="1">
                <a:solidFill>
                  <a:srgbClr val="0066CC"/>
                </a:solidFill>
                <a:cs typeface="Times New Roman" pitchFamily="18"/>
              </a:rPr>
              <a:t>σύμ</a:t>
            </a:r>
            <a:r>
              <a:rPr lang="en-US" sz="3000" dirty="0">
                <a:solidFill>
                  <a:srgbClr val="0066CC"/>
                </a:solidFill>
                <a:cs typeface="Times New Roman" pitchFamily="18"/>
              </a:rPr>
              <a:t>βασης πρέπει να είναι αναρτημένοι στον  διαδικτυακό </a:t>
            </a:r>
            <a:r>
              <a:rPr lang="el-GR" sz="3000" dirty="0">
                <a:solidFill>
                  <a:srgbClr val="0066CC"/>
                </a:solidFill>
                <a:cs typeface="Times New Roman" pitchFamily="18"/>
              </a:rPr>
              <a:t>           </a:t>
            </a:r>
            <a:r>
              <a:rPr lang="en-US" sz="3000" dirty="0" err="1">
                <a:solidFill>
                  <a:srgbClr val="0066CC"/>
                </a:solidFill>
                <a:cs typeface="Times New Roman" pitchFamily="18"/>
              </a:rPr>
              <a:t>τό</a:t>
            </a:r>
            <a:r>
              <a:rPr lang="en-US" sz="3000" dirty="0">
                <a:solidFill>
                  <a:srgbClr val="0066CC"/>
                </a:solidFill>
                <a:cs typeface="Times New Roman" pitchFamily="18"/>
              </a:rPr>
              <a:t>πο της     επιχείρησης κι να είναι εύκολα προσβάσιμοι απο τον καταναλωτή.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6121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742F-5C98-4932-B4D2-A941A4D9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Αρχές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κι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Υπ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οχρεώσεις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Ηλεκτρονικών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Κατα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στημάτων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l-GR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/4)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148A6-B18C-4075-B8A3-EB2BCACA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003366"/>
                </a:solidFill>
              </a:rPr>
              <a:t>3. </a:t>
            </a:r>
            <a:r>
              <a:rPr lang="en-US" dirty="0">
                <a:solidFill>
                  <a:srgbClr val="0066CC"/>
                </a:solidFill>
              </a:rPr>
              <a:t>Υπ</a:t>
            </a:r>
            <a:r>
              <a:rPr lang="en-US" dirty="0" err="1">
                <a:solidFill>
                  <a:srgbClr val="0066CC"/>
                </a:solidFill>
              </a:rPr>
              <a:t>οχρεωτική</a:t>
            </a:r>
            <a:r>
              <a:rPr lang="en-US" dirty="0">
                <a:solidFill>
                  <a:srgbClr val="0066CC"/>
                </a:solidFill>
              </a:rPr>
              <a:t> απ</a:t>
            </a:r>
            <a:r>
              <a:rPr lang="en-US" dirty="0" err="1">
                <a:solidFill>
                  <a:srgbClr val="0066CC"/>
                </a:solidFill>
              </a:rPr>
              <a:t>οστολή</a:t>
            </a:r>
            <a:r>
              <a:rPr lang="en-US" dirty="0">
                <a:solidFill>
                  <a:srgbClr val="0066CC"/>
                </a:solidFill>
              </a:rPr>
              <a:t> απ</a:t>
            </a:r>
            <a:r>
              <a:rPr lang="en-US" dirty="0" err="1">
                <a:solidFill>
                  <a:srgbClr val="0066CC"/>
                </a:solidFill>
              </a:rPr>
              <a:t>οδεικτικού</a:t>
            </a:r>
            <a:r>
              <a:rPr lang="en-US" dirty="0">
                <a:solidFill>
                  <a:srgbClr val="0066CC"/>
                </a:solidFill>
              </a:rPr>
              <a:t> παραλαβ</a:t>
            </a:r>
            <a:r>
              <a:rPr lang="en-US" dirty="0" err="1">
                <a:solidFill>
                  <a:srgbClr val="0066CC"/>
                </a:solidFill>
              </a:rPr>
              <a:t>ής</a:t>
            </a:r>
            <a:r>
              <a:rPr lang="en-US" dirty="0">
                <a:solidFill>
                  <a:srgbClr val="0066CC"/>
                </a:solidFill>
              </a:rPr>
              <a:t> </a:t>
            </a:r>
            <a:r>
              <a:rPr lang="en-US" dirty="0" err="1">
                <a:solidFill>
                  <a:srgbClr val="0066CC"/>
                </a:solidFill>
              </a:rPr>
              <a:t>της</a:t>
            </a:r>
            <a:r>
              <a:rPr lang="en-US" dirty="0">
                <a:solidFill>
                  <a:srgbClr val="0066CC"/>
                </a:solidFill>
              </a:rPr>
              <a:t> παρα</a:t>
            </a:r>
            <a:r>
              <a:rPr lang="en-US" dirty="0" err="1">
                <a:solidFill>
                  <a:srgbClr val="0066CC"/>
                </a:solidFill>
              </a:rPr>
              <a:t>γγελί</a:t>
            </a:r>
            <a:r>
              <a:rPr lang="en-US" dirty="0">
                <a:solidFill>
                  <a:srgbClr val="0066CC"/>
                </a:solidFill>
              </a:rPr>
              <a:t>ας στον καταναλωτή.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4</a:t>
            </a:r>
            <a:r>
              <a:rPr lang="en-US" dirty="0">
                <a:solidFill>
                  <a:srgbClr val="000080"/>
                </a:solidFill>
              </a:rPr>
              <a:t>.</a:t>
            </a:r>
            <a:r>
              <a:rPr lang="en-US" dirty="0">
                <a:solidFill>
                  <a:srgbClr val="0066CC"/>
                </a:solidFill>
              </a:rPr>
              <a:t> Υπ</a:t>
            </a:r>
            <a:r>
              <a:rPr lang="en-US" dirty="0" err="1">
                <a:solidFill>
                  <a:srgbClr val="0066CC"/>
                </a:solidFill>
              </a:rPr>
              <a:t>οχρεωτική</a:t>
            </a:r>
            <a:r>
              <a:rPr lang="en-US" dirty="0">
                <a:solidFill>
                  <a:srgbClr val="0066CC"/>
                </a:solidFill>
              </a:rPr>
              <a:t> </a:t>
            </a:r>
            <a:r>
              <a:rPr lang="en-US" dirty="0" err="1">
                <a:solidFill>
                  <a:srgbClr val="0066CC"/>
                </a:solidFill>
              </a:rPr>
              <a:t>ενημέρωση</a:t>
            </a:r>
            <a:r>
              <a:rPr lang="en-US" dirty="0">
                <a:solidFill>
                  <a:srgbClr val="0066CC"/>
                </a:solidFill>
              </a:rPr>
              <a:t> </a:t>
            </a:r>
            <a:r>
              <a:rPr lang="en-US" dirty="0" err="1">
                <a:solidFill>
                  <a:srgbClr val="0066CC"/>
                </a:solidFill>
              </a:rPr>
              <a:t>του</a:t>
            </a:r>
            <a:r>
              <a:rPr lang="en-US" dirty="0">
                <a:solidFill>
                  <a:srgbClr val="0066CC"/>
                </a:solidFill>
              </a:rPr>
              <a:t> κατανα</a:t>
            </a:r>
            <a:r>
              <a:rPr lang="en-US" dirty="0" err="1">
                <a:solidFill>
                  <a:srgbClr val="0066CC"/>
                </a:solidFill>
              </a:rPr>
              <a:t>λωτή</a:t>
            </a:r>
            <a:r>
              <a:rPr lang="en-US" dirty="0">
                <a:solidFill>
                  <a:srgbClr val="0066CC"/>
                </a:solidFill>
              </a:rPr>
              <a:t> </a:t>
            </a:r>
            <a:r>
              <a:rPr lang="en-US" dirty="0" err="1">
                <a:solidFill>
                  <a:srgbClr val="0066CC"/>
                </a:solidFill>
              </a:rPr>
              <a:t>γι</a:t>
            </a:r>
            <a:r>
              <a:rPr lang="en-US" dirty="0">
                <a:solidFill>
                  <a:srgbClr val="0066CC"/>
                </a:solidFill>
              </a:rPr>
              <a:t>α τους συμβατικούς όρους κι απαγόρευση τροποποίησής τους μετά την παραγγελία του προιόντος.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03366"/>
                </a:solidFill>
              </a:rPr>
              <a:t>5.</a:t>
            </a:r>
            <a:r>
              <a:rPr lang="en-US" dirty="0">
                <a:solidFill>
                  <a:srgbClr val="003366"/>
                </a:solidFill>
              </a:rPr>
              <a:t> </a:t>
            </a:r>
            <a:r>
              <a:rPr lang="en-US" dirty="0" err="1">
                <a:solidFill>
                  <a:srgbClr val="0066CC"/>
                </a:solidFill>
              </a:rPr>
              <a:t>Ενημέρωση</a:t>
            </a:r>
            <a:r>
              <a:rPr lang="en-US" dirty="0">
                <a:solidFill>
                  <a:srgbClr val="0066CC"/>
                </a:solidFill>
              </a:rPr>
              <a:t> </a:t>
            </a:r>
            <a:r>
              <a:rPr lang="en-US" dirty="0" err="1">
                <a:solidFill>
                  <a:srgbClr val="0066CC"/>
                </a:solidFill>
              </a:rPr>
              <a:t>του</a:t>
            </a:r>
            <a:r>
              <a:rPr lang="en-US" dirty="0">
                <a:solidFill>
                  <a:srgbClr val="0066CC"/>
                </a:solidFill>
              </a:rPr>
              <a:t> κατανα</a:t>
            </a:r>
            <a:r>
              <a:rPr lang="en-US" dirty="0" err="1">
                <a:solidFill>
                  <a:srgbClr val="0066CC"/>
                </a:solidFill>
              </a:rPr>
              <a:t>λωτή</a:t>
            </a:r>
            <a:r>
              <a:rPr lang="en-US" dirty="0">
                <a:solidFill>
                  <a:srgbClr val="0066CC"/>
                </a:solidFill>
              </a:rPr>
              <a:t> </a:t>
            </a:r>
            <a:r>
              <a:rPr lang="en-US" dirty="0" err="1">
                <a:solidFill>
                  <a:srgbClr val="0066CC"/>
                </a:solidFill>
              </a:rPr>
              <a:t>γι</a:t>
            </a:r>
            <a:r>
              <a:rPr lang="en-US" dirty="0">
                <a:solidFill>
                  <a:srgbClr val="0066CC"/>
                </a:solidFill>
              </a:rPr>
              <a:t>α την πορεία της παραγγελίας του.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03366"/>
                </a:solidFill>
              </a:rPr>
              <a:t>6.</a:t>
            </a:r>
            <a:r>
              <a:rPr lang="en-US" dirty="0">
                <a:solidFill>
                  <a:srgbClr val="0066CC"/>
                </a:solidFill>
              </a:rPr>
              <a:t> </a:t>
            </a:r>
            <a:r>
              <a:rPr lang="en-US" dirty="0" err="1">
                <a:solidFill>
                  <a:srgbClr val="0066CC"/>
                </a:solidFill>
              </a:rPr>
              <a:t>Σε</a:t>
            </a:r>
            <a:r>
              <a:rPr lang="en-US" dirty="0">
                <a:solidFill>
                  <a:srgbClr val="0066CC"/>
                </a:solidFill>
              </a:rPr>
              <a:t> π</a:t>
            </a:r>
            <a:r>
              <a:rPr lang="en-US" dirty="0" err="1">
                <a:solidFill>
                  <a:srgbClr val="0066CC"/>
                </a:solidFill>
              </a:rPr>
              <a:t>ερί</a:t>
            </a:r>
            <a:r>
              <a:rPr lang="en-US" dirty="0">
                <a:solidFill>
                  <a:srgbClr val="0066CC"/>
                </a:solidFill>
              </a:rPr>
              <a:t>πτωση μη ρητής συγκατάθεσης της σύναψης της σύμβασης από τον καταναλωτή, υποχρεούται να επιλύσει άμεσα το ζήτημα.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003366"/>
                </a:solidFill>
              </a:rPr>
              <a:t>7</a:t>
            </a:r>
            <a:r>
              <a:rPr lang="en-US" dirty="0">
                <a:solidFill>
                  <a:srgbClr val="0066CC"/>
                </a:solidFill>
              </a:rPr>
              <a:t>. </a:t>
            </a:r>
            <a:r>
              <a:rPr lang="en-US" dirty="0" err="1">
                <a:solidFill>
                  <a:srgbClr val="0066CC"/>
                </a:solidFill>
              </a:rPr>
              <a:t>Το</a:t>
            </a:r>
            <a:r>
              <a:rPr lang="en-US" dirty="0">
                <a:solidFill>
                  <a:srgbClr val="0066CC"/>
                </a:solidFill>
              </a:rPr>
              <a:t> π</a:t>
            </a:r>
            <a:r>
              <a:rPr lang="en-US" dirty="0" err="1">
                <a:solidFill>
                  <a:srgbClr val="0066CC"/>
                </a:solidFill>
              </a:rPr>
              <a:t>ροσω</a:t>
            </a:r>
            <a:r>
              <a:rPr lang="en-US" dirty="0">
                <a:solidFill>
                  <a:srgbClr val="0066CC"/>
                </a:solidFill>
              </a:rPr>
              <a:t>πικό του καταστήματος πρέπει να είναι πλήρως ενημερωμένο για τα ανωτέρω και να απαντά με σαφήνεια στους αγοραστές.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2136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2B6A-0579-4D11-BBBB-58659D55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70097"/>
            <a:ext cx="9601196" cy="780407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Αρχές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κι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Υπ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οχρεώσεις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Ηλεκτρονικών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Κατα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στημάτων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l-GR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/4)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6891F-6E04-44E7-A6E8-A3F4192D1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192" y="2067337"/>
            <a:ext cx="9601196" cy="44394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300" dirty="0">
                <a:solidFill>
                  <a:srgbClr val="003366"/>
                </a:solidFill>
              </a:rPr>
              <a:t>Β) </a:t>
            </a:r>
            <a:r>
              <a:rPr lang="en-US" sz="3300" dirty="0" err="1">
                <a:solidFill>
                  <a:srgbClr val="003366"/>
                </a:solidFill>
              </a:rPr>
              <a:t>Δι</a:t>
            </a:r>
            <a:r>
              <a:rPr lang="en-US" sz="3300" dirty="0">
                <a:solidFill>
                  <a:srgbClr val="003366"/>
                </a:solidFill>
              </a:rPr>
              <a:t>αφήμιση – Προώθηση</a:t>
            </a:r>
            <a:endParaRPr lang="el-GR" sz="3300" dirty="0">
              <a:solidFill>
                <a:srgbClr val="003366"/>
              </a:solidFill>
            </a:endParaRPr>
          </a:p>
          <a:p>
            <a:pPr lvl="0">
              <a:buClr>
                <a:srgbClr val="000080"/>
              </a:buClr>
              <a:buSzPct val="45000"/>
              <a:buFont typeface="Courier New" panose="02070309020205020404" pitchFamily="49" charset="0"/>
              <a:buChar char="o"/>
            </a:pPr>
            <a:r>
              <a:rPr lang="en-US" sz="3800" dirty="0" err="1"/>
              <a:t>Πρέ</a:t>
            </a:r>
            <a:r>
              <a:rPr lang="en-US" sz="3800" dirty="0"/>
              <a:t>πει να είναι σε συμμόρφωση με την κείμενη νομοθεσία.</a:t>
            </a:r>
          </a:p>
          <a:p>
            <a:pPr lvl="0">
              <a:buClr>
                <a:srgbClr val="000080"/>
              </a:buClr>
              <a:buSzPct val="45000"/>
              <a:buFont typeface="Courier New" panose="02070309020205020404" pitchFamily="49" charset="0"/>
              <a:buChar char="o"/>
            </a:pPr>
            <a:r>
              <a:rPr lang="en-US" sz="3800" dirty="0" err="1"/>
              <a:t>Πρέ</a:t>
            </a:r>
            <a:r>
              <a:rPr lang="en-US" sz="3800" dirty="0"/>
              <a:t>πει να ισχύουν τα ακόλουθα:</a:t>
            </a:r>
          </a:p>
          <a:p>
            <a:pPr marL="800100" lvl="3" indent="0" hangingPunct="0">
              <a:spcBef>
                <a:spcPts val="0"/>
              </a:spcBef>
              <a:spcAft>
                <a:spcPts val="1417"/>
              </a:spcAft>
              <a:buClr>
                <a:srgbClr val="000080"/>
              </a:buClr>
              <a:buSzPct val="100000"/>
              <a:buAutoNum type="alphaLcParenR"/>
            </a:pPr>
            <a:r>
              <a:rPr lang="en-US" sz="22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Τα </a:t>
            </a:r>
            <a:r>
              <a:rPr lang="en-US" sz="22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δι</a:t>
            </a:r>
            <a:r>
              <a:rPr lang="en-US" sz="22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αφημιστικά μηνύματα και οι πληροφορίες πρέπει να είναι σε γλώσσα απλή και κατανοητή προς τον καταναλωτή.</a:t>
            </a:r>
          </a:p>
          <a:p>
            <a:pPr marL="800100" lvl="3" indent="0" hangingPunct="0">
              <a:spcBef>
                <a:spcPts val="0"/>
              </a:spcBef>
              <a:spcAft>
                <a:spcPts val="1417"/>
              </a:spcAft>
              <a:buClr>
                <a:srgbClr val="000080"/>
              </a:buClr>
              <a:buSzPct val="100000"/>
              <a:buAutoNum type="alphaLcParenR"/>
            </a:pPr>
            <a:r>
              <a:rPr lang="en-US" sz="22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Οι</a:t>
            </a:r>
            <a:r>
              <a:rPr lang="en-US" sz="22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δι</a:t>
            </a:r>
            <a:r>
              <a:rPr lang="en-US" sz="22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αφημίσεις ή οι προσφορές ή το προσωπικό της επιχείρησης να απέχουν απο παραπλανητικές ή επιθετικές πρακτικές.</a:t>
            </a:r>
          </a:p>
          <a:p>
            <a:pPr marL="800100" lvl="3" indent="0" hangingPunct="0">
              <a:spcBef>
                <a:spcPts val="0"/>
              </a:spcBef>
              <a:spcAft>
                <a:spcPts val="1417"/>
              </a:spcAft>
              <a:buClr>
                <a:srgbClr val="000080"/>
              </a:buClr>
              <a:buSzPct val="100000"/>
              <a:buAutoNum type="alphaLcParenR"/>
            </a:pPr>
            <a:r>
              <a:rPr lang="en-US" sz="22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Η επ</a:t>
            </a:r>
            <a:r>
              <a:rPr lang="en-US" sz="22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ιχείρηση</a:t>
            </a:r>
            <a:r>
              <a:rPr lang="en-US" sz="22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δεν</a:t>
            </a:r>
            <a:r>
              <a:rPr lang="en-US" sz="22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 πα</a:t>
            </a:r>
            <a:r>
              <a:rPr lang="en-US" sz="22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ρέχει</a:t>
            </a:r>
            <a:r>
              <a:rPr lang="en-US" sz="22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ελλει</a:t>
            </a:r>
            <a:r>
              <a:rPr lang="en-US" sz="22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πή ή ανακριβή πληροφόρηση.</a:t>
            </a:r>
          </a:p>
          <a:p>
            <a:pPr marL="800100" lvl="3" indent="0" hangingPunct="0">
              <a:spcBef>
                <a:spcPts val="0"/>
              </a:spcBef>
              <a:spcAft>
                <a:spcPts val="1417"/>
              </a:spcAft>
              <a:buClr>
                <a:srgbClr val="000080"/>
              </a:buClr>
              <a:buSzPct val="100000"/>
              <a:buAutoNum type="alphaLcParenR"/>
            </a:pPr>
            <a:r>
              <a:rPr lang="en-US" sz="22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Να </a:t>
            </a:r>
            <a:r>
              <a:rPr lang="en-US" sz="22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τηρείτε</a:t>
            </a:r>
            <a:r>
              <a:rPr lang="en-US" sz="22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 ο </a:t>
            </a:r>
            <a:r>
              <a:rPr lang="en-US" sz="22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ηλικι</a:t>
            </a:r>
            <a:r>
              <a:rPr lang="en-US" sz="22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ακός περιορισμός που θέτει η νομοθεσία.</a:t>
            </a:r>
          </a:p>
          <a:p>
            <a:pPr marL="800100" lvl="3" indent="0" hangingPunct="0">
              <a:spcBef>
                <a:spcPts val="0"/>
              </a:spcBef>
              <a:spcAft>
                <a:spcPts val="1417"/>
              </a:spcAft>
              <a:buClr>
                <a:srgbClr val="000080"/>
              </a:buClr>
              <a:buSzPct val="100000"/>
              <a:buAutoNum type="alphaLcParenR"/>
            </a:pPr>
            <a:r>
              <a:rPr lang="en-US" sz="22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Απα</a:t>
            </a:r>
            <a:r>
              <a:rPr lang="en-US" sz="22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γορεύετ</a:t>
            </a:r>
            <a:r>
              <a:rPr lang="en-US" sz="22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αι η υποκίνηση ανηλίκων σε οποιαδήποτε</a:t>
            </a:r>
          </a:p>
          <a:p>
            <a:pPr marL="800100" lvl="3" indent="0" hangingPunct="0">
              <a:spcBef>
                <a:spcPts val="0"/>
              </a:spcBef>
              <a:spcAft>
                <a:spcPts val="1417"/>
              </a:spcAft>
              <a:buClr>
                <a:srgbClr val="000080"/>
              </a:buClr>
              <a:buSzPct val="100000"/>
              <a:buAutoNum type="alphaLcParenR"/>
            </a:pPr>
            <a:r>
              <a:rPr lang="en-US" sz="2200" dirty="0" err="1">
                <a:solidFill>
                  <a:srgbClr val="000000"/>
                </a:solidFill>
                <a:latin typeface="Thorndale" pitchFamily="18"/>
                <a:cs typeface="Tahoma" pitchFamily="2"/>
              </a:rPr>
              <a:t>συμ</a:t>
            </a:r>
            <a:r>
              <a:rPr lang="en-US" sz="2200" dirty="0">
                <a:solidFill>
                  <a:srgbClr val="000000"/>
                </a:solidFill>
                <a:latin typeface="Thorndale" pitchFamily="18"/>
                <a:cs typeface="Tahoma" pitchFamily="2"/>
              </a:rPr>
              <a:t>περιφορά ή πράξη επικίνδυνη για την ασφάλεια ή την υγεία τους.</a:t>
            </a:r>
            <a:endParaRPr lang="en-US" sz="3200" dirty="0">
              <a:solidFill>
                <a:srgbClr val="003366"/>
              </a:solidFill>
            </a:endParaRPr>
          </a:p>
          <a:p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CA77B-066A-4556-98E0-1AF91AA45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413" y="4613599"/>
            <a:ext cx="2667474" cy="156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8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5005-AC35-4D09-A2FF-8E9608FC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Προστ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ασία Ανηλίκων κι άλλων</a:t>
            </a:r>
            <a:br>
              <a:rPr lang="en-US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Ευάλωτων Ομάδων</a:t>
            </a:r>
            <a:endParaRPr lang="el-G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2120D-73A5-4DFD-A591-C53F1BD64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848480"/>
            <a:ext cx="9601196" cy="2757190"/>
          </a:xfrm>
        </p:spPr>
        <p:txBody>
          <a:bodyPr/>
          <a:lstStyle/>
          <a:p>
            <a:pPr lvl="0">
              <a:buSzPts val="1717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/>
              <a:t>Απα</a:t>
            </a:r>
            <a:r>
              <a:rPr lang="en-US" sz="2800" dirty="0" err="1"/>
              <a:t>γορεύετ</a:t>
            </a:r>
            <a:r>
              <a:rPr lang="en-US" sz="2800" dirty="0"/>
              <a:t>αι η εκμετάλλευση και η παραπλάνηση ανηλίκων και ατόμων που ανήκουν σε ευάλωτες ομάδες.</a:t>
            </a:r>
          </a:p>
          <a:p>
            <a:pPr lvl="0">
              <a:buSzPts val="1717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 err="1"/>
              <a:t>Όσον</a:t>
            </a:r>
            <a:r>
              <a:rPr lang="en-US" sz="2800" dirty="0"/>
              <a:t> α</a:t>
            </a:r>
            <a:r>
              <a:rPr lang="en-US" sz="2800" dirty="0" err="1"/>
              <a:t>φορά</a:t>
            </a:r>
            <a:r>
              <a:rPr lang="en-US" sz="2800" dirty="0"/>
              <a:t> </a:t>
            </a:r>
            <a:r>
              <a:rPr lang="en-US" sz="2800" dirty="0" err="1"/>
              <a:t>τους</a:t>
            </a:r>
            <a:r>
              <a:rPr lang="en-US" sz="2800" dirty="0"/>
              <a:t> ΑΝΗΛΙΚΕΣ </a:t>
            </a:r>
            <a:r>
              <a:rPr lang="en-US" sz="2800" dirty="0" err="1"/>
              <a:t>οι</a:t>
            </a:r>
            <a:r>
              <a:rPr lang="en-US" sz="2800" dirty="0"/>
              <a:t> επ</a:t>
            </a:r>
            <a:r>
              <a:rPr lang="en-US" sz="2800" dirty="0" err="1"/>
              <a:t>ιχείρηση</a:t>
            </a:r>
            <a:r>
              <a:rPr lang="en-US" sz="2800" dirty="0"/>
              <a:t> </a:t>
            </a:r>
            <a:r>
              <a:rPr lang="en-US" sz="2800" dirty="0" err="1"/>
              <a:t>μεριμνά</a:t>
            </a:r>
            <a:r>
              <a:rPr lang="en-US" sz="2800" dirty="0"/>
              <a:t> </a:t>
            </a:r>
            <a:r>
              <a:rPr lang="en-US" sz="2800" dirty="0" err="1"/>
              <a:t>γι</a:t>
            </a:r>
            <a:r>
              <a:rPr lang="en-US" sz="2800" dirty="0"/>
              <a:t>α την διαμόρφωση των κατάλληλων όρων πρόσβασης στους διαδικτυακούς τους τόπους.</a:t>
            </a:r>
          </a:p>
          <a:p>
            <a:pPr algn="ctr"/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2DF19-4738-445A-8FAB-D04F47E31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0652" y="982132"/>
            <a:ext cx="1371600" cy="114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03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D566-FF73-4F69-89EB-5990ED9B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Ασφάλει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α Συναλλαγών και Προστασία Προσωπικών Δεδομένων(1/2)</a:t>
            </a:r>
            <a:endParaRPr lang="el-G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6355-D0DA-4FF7-92C6-FD74688B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76201"/>
            <a:ext cx="9601196" cy="3318936"/>
          </a:xfrm>
        </p:spPr>
        <p:txBody>
          <a:bodyPr>
            <a:normAutofit lnSpcReduction="10000"/>
          </a:bodyPr>
          <a:lstStyle/>
          <a:p>
            <a:pPr lvl="0">
              <a:buSzPts val="1834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 err="1"/>
              <a:t>Οι</a:t>
            </a:r>
            <a:r>
              <a:rPr lang="en-US" dirty="0"/>
              <a:t> επ</a:t>
            </a:r>
            <a:r>
              <a:rPr lang="en-US" dirty="0" err="1"/>
              <a:t>ιχειρήσεις</a:t>
            </a:r>
            <a:r>
              <a:rPr lang="en-US" dirty="0"/>
              <a:t> </a:t>
            </a:r>
            <a:r>
              <a:rPr lang="en-US" dirty="0" err="1"/>
              <a:t>μεριμνούν</a:t>
            </a:r>
            <a:r>
              <a:rPr lang="en-US" dirty="0"/>
              <a:t> </a:t>
            </a:r>
            <a:r>
              <a:rPr lang="en-US" dirty="0" err="1"/>
              <a:t>γι</a:t>
            </a:r>
            <a:r>
              <a:rPr lang="en-US" dirty="0"/>
              <a:t>α την αφάλεια των συναλλαγών τους με τη χρήση ΤΠΕ και χρησιμοποιούν τα κατάλληλα τεχνικά και οργανωτικά μέτρα για τη διασφάλιση του απορρήτου των δεδομένων τους.</a:t>
            </a:r>
          </a:p>
          <a:p>
            <a:pPr lvl="0">
              <a:buSzPts val="1834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 err="1"/>
              <a:t>Ενημέρωση</a:t>
            </a:r>
            <a:r>
              <a:rPr lang="en-US" dirty="0"/>
              <a:t> </a:t>
            </a:r>
            <a:r>
              <a:rPr lang="en-US" dirty="0" err="1"/>
              <a:t>των</a:t>
            </a:r>
            <a:r>
              <a:rPr lang="en-US" dirty="0"/>
              <a:t> κατανα</a:t>
            </a:r>
            <a:r>
              <a:rPr lang="en-US" dirty="0" err="1"/>
              <a:t>λωτών</a:t>
            </a:r>
            <a:r>
              <a:rPr lang="en-US" dirty="0"/>
              <a:t> </a:t>
            </a:r>
            <a:r>
              <a:rPr lang="en-US" dirty="0" err="1"/>
              <a:t>γι</a:t>
            </a:r>
            <a:r>
              <a:rPr lang="en-US" dirty="0"/>
              <a:t>α την ασφάλεια των ηλεκτρονικών συναλλαγών και δεδομένων τους στους όρους χρήσης της ιστοσελίδας.</a:t>
            </a:r>
          </a:p>
          <a:p>
            <a:pPr lvl="0">
              <a:buSzPts val="1834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 err="1"/>
              <a:t>Οι</a:t>
            </a:r>
            <a:r>
              <a:rPr lang="en-US" dirty="0"/>
              <a:t> επ</a:t>
            </a:r>
            <a:r>
              <a:rPr lang="en-US" dirty="0" err="1"/>
              <a:t>ιχειρήσεις</a:t>
            </a:r>
            <a:r>
              <a:rPr lang="en-US" dirty="0"/>
              <a:t> π</a:t>
            </a:r>
            <a:r>
              <a:rPr lang="en-US" dirty="0" err="1"/>
              <a:t>ρέ</a:t>
            </a:r>
            <a:r>
              <a:rPr lang="en-US" dirty="0"/>
              <a:t>πει να διαθέτουν Πολιτική Προστασίας Προσωπικών Δεδομένων</a:t>
            </a:r>
          </a:p>
          <a:p>
            <a:pPr lvl="0">
              <a:buSzPts val="1834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Απα</a:t>
            </a:r>
            <a:r>
              <a:rPr lang="en-US" dirty="0" err="1"/>
              <a:t>γορεύετ</a:t>
            </a:r>
            <a:r>
              <a:rPr lang="en-US" dirty="0"/>
              <a:t>αι η συλλογή, αποθήκευση ή επεξεργασία ευαίσθητων δεδομένων.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90591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</TotalTime>
  <Words>978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Courier New</vt:lpstr>
      <vt:lpstr>Garamond</vt:lpstr>
      <vt:lpstr>StarSymbol</vt:lpstr>
      <vt:lpstr>Thorndale</vt:lpstr>
      <vt:lpstr>Wingdings</vt:lpstr>
      <vt:lpstr>Organic</vt:lpstr>
      <vt:lpstr>ΣΤΟΙΧΕΙΑ ΔΙΚΑΙΟΥ  ΤΗΣ ΠΛΗΡΟΦΟΡΙΑΣ  Νομικό πλαίσιο για ηλεκτρονικό πολυκατάστημα, περιπτώσεις υποθέσεων και τρόποι αντιμετώπισης </vt:lpstr>
      <vt:lpstr>ΒΑΣΙΚΕΣ ΕΝΝΟΕΙΣ      </vt:lpstr>
      <vt:lpstr>Διαδικασία αγοράς προιόντων ή υπηρεσιών σε ηλεκτρονικό πολυκατάστημα </vt:lpstr>
      <vt:lpstr>Αρχές κι Υποχρεώσεις Ηλεκτρονικών Καταστημάτων(1/4)</vt:lpstr>
      <vt:lpstr>Αρχές κι Υποχρεώσεις Ηλεκτρονικών Καταστημάτων(2/4)</vt:lpstr>
      <vt:lpstr>Αρχές κι Υποχρεώσεις Ηλεκτρονικών Καταστημάτων(3/4)</vt:lpstr>
      <vt:lpstr>Αρχές κι Υποχρεώσεις Ηλεκτρονικών Καταστημάτων(4/4)</vt:lpstr>
      <vt:lpstr>Προστασία Ανηλίκων κι άλλων  Ευάλωτων Ομάδων</vt:lpstr>
      <vt:lpstr>Ασφάλεια Συναλλαγών και Προστασία Προσωπικών Δεδομένων(1/2)</vt:lpstr>
      <vt:lpstr>Ασφάλεια Συναλλαγών και Προστασία Προσωπικών Δεδομένων(2/2)</vt:lpstr>
      <vt:lpstr>Τι εξασφαλίζει η επιχείρηση στον καταναλωτη?</vt:lpstr>
      <vt:lpstr>Περιπτώσεις Υποθέσεων</vt:lpstr>
      <vt:lpstr>Περιπτώσεις Υποθέσεων</vt:lpstr>
      <vt:lpstr>Τρόποι Αντιμετώπισης Υποθέσεων</vt:lpstr>
      <vt:lpstr>Νομοθετικό Πλαίσιο που χρησιμοποιήθηκε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ΣΤΟΙΧΕΙΑ ΔΙΚΑΙΟΥ  ΤΗΣ ΠΛΗΡΟΦΟΡΙΑΣ Νομικό Πλαίσιο για Ηλεκτρονικό πολυκατάστημα</dc:title>
  <dc:creator>dritan shehaj</dc:creator>
  <cp:lastModifiedBy>dritan shehaj</cp:lastModifiedBy>
  <cp:revision>39</cp:revision>
  <dcterms:created xsi:type="dcterms:W3CDTF">2019-06-14T17:07:12Z</dcterms:created>
  <dcterms:modified xsi:type="dcterms:W3CDTF">2019-06-14T18:07:15Z</dcterms:modified>
</cp:coreProperties>
</file>