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7"/>
  </p:sldMasterIdLst>
  <p:notesMasterIdLst>
    <p:notesMasterId r:id="rId52"/>
  </p:notesMasterIdLst>
  <p:sldIdLst>
    <p:sldId id="257" r:id="rId18"/>
    <p:sldId id="258" r:id="rId19"/>
    <p:sldId id="259" r:id="rId20"/>
    <p:sldId id="260" r:id="rId21"/>
    <p:sldId id="261" r:id="rId22"/>
    <p:sldId id="262" r:id="rId23"/>
    <p:sldId id="263" r:id="rId24"/>
    <p:sldId id="264" r:id="rId25"/>
    <p:sldId id="265" r:id="rId26"/>
    <p:sldId id="266" r:id="rId27"/>
    <p:sldId id="268" r:id="rId28"/>
    <p:sldId id="269" r:id="rId29"/>
    <p:sldId id="271" r:id="rId30"/>
    <p:sldId id="272" r:id="rId31"/>
    <p:sldId id="274" r:id="rId32"/>
    <p:sldId id="307" r:id="rId33"/>
    <p:sldId id="308" r:id="rId34"/>
    <p:sldId id="304" r:id="rId35"/>
    <p:sldId id="305" r:id="rId36"/>
    <p:sldId id="306" r:id="rId37"/>
    <p:sldId id="315" r:id="rId38"/>
    <p:sldId id="310" r:id="rId39"/>
    <p:sldId id="280" r:id="rId40"/>
    <p:sldId id="281" r:id="rId41"/>
    <p:sldId id="282" r:id="rId42"/>
    <p:sldId id="283" r:id="rId43"/>
    <p:sldId id="311" r:id="rId44"/>
    <p:sldId id="312" r:id="rId45"/>
    <p:sldId id="313" r:id="rId46"/>
    <p:sldId id="314" r:id="rId47"/>
    <p:sldId id="290" r:id="rId48"/>
    <p:sldId id="291" r:id="rId49"/>
    <p:sldId id="292" r:id="rId50"/>
    <p:sldId id="301" r:id="rId5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淺色樣式 3 - 輔色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02" autoAdjust="0"/>
    <p:restoredTop sz="94660"/>
  </p:normalViewPr>
  <p:slideViewPr>
    <p:cSldViewPr>
      <p:cViewPr>
        <p:scale>
          <a:sx n="80" d="100"/>
          <a:sy n="80" d="100"/>
        </p:scale>
        <p:origin x="-708" y="22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slide" Target="slides/slide22.xml"/><Relationship Id="rId21" Type="http://schemas.openxmlformats.org/officeDocument/2006/relationships/slide" Target="slides/slide4.xml"/><Relationship Id="rId34" Type="http://schemas.openxmlformats.org/officeDocument/2006/relationships/slide" Target="slides/slide17.xml"/><Relationship Id="rId42" Type="http://schemas.openxmlformats.org/officeDocument/2006/relationships/slide" Target="slides/slide25.xml"/><Relationship Id="rId47" Type="http://schemas.openxmlformats.org/officeDocument/2006/relationships/slide" Target="slides/slide30.xml"/><Relationship Id="rId50" Type="http://schemas.openxmlformats.org/officeDocument/2006/relationships/slide" Target="slides/slide33.xml"/><Relationship Id="rId55" Type="http://schemas.openxmlformats.org/officeDocument/2006/relationships/theme" Target="theme/theme1.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slideMaster" Target="slideMasters/slideMaster1.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slide" Target="slides/slide21.xml"/><Relationship Id="rId46" Type="http://schemas.openxmlformats.org/officeDocument/2006/relationships/slide" Target="slides/slide29.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slide" Target="slides/slide3.xml"/><Relationship Id="rId29" Type="http://schemas.openxmlformats.org/officeDocument/2006/relationships/slide" Target="slides/slide12.xml"/><Relationship Id="rId41" Type="http://schemas.openxmlformats.org/officeDocument/2006/relationships/slide" Target="slides/slide24.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slide" Target="slides/slide20.xml"/><Relationship Id="rId40" Type="http://schemas.openxmlformats.org/officeDocument/2006/relationships/slide" Target="slides/slide23.xml"/><Relationship Id="rId45" Type="http://schemas.openxmlformats.org/officeDocument/2006/relationships/slide" Target="slides/slide28.xml"/><Relationship Id="rId53"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49" Type="http://schemas.openxmlformats.org/officeDocument/2006/relationships/slide" Target="slides/slide32.xml"/><Relationship Id="rId10" Type="http://schemas.openxmlformats.org/officeDocument/2006/relationships/customXml" Target="../customXml/item10.xml"/><Relationship Id="rId19" Type="http://schemas.openxmlformats.org/officeDocument/2006/relationships/slide" Target="slides/slide2.xml"/><Relationship Id="rId31" Type="http://schemas.openxmlformats.org/officeDocument/2006/relationships/slide" Target="slides/slide14.xml"/><Relationship Id="rId44" Type="http://schemas.openxmlformats.org/officeDocument/2006/relationships/slide" Target="slides/slide27.xml"/><Relationship Id="rId52"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slide" Target="slides/slide26.xml"/><Relationship Id="rId48" Type="http://schemas.openxmlformats.org/officeDocument/2006/relationships/slide" Target="slides/slide31.xml"/><Relationship Id="rId56"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slide" Target="slides/slide34.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image" Target="../media/image63.png"/><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F6CE71-C430-4480-B160-562A8B5130C6}" type="datetimeFigureOut">
              <a:rPr lang="zh-TW" altLang="en-US" smtClean="0"/>
              <a:t>2013/10/25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3F3761-E570-4355-826D-8E16B2CBE3AD}" type="slidenum">
              <a:rPr lang="zh-TW" altLang="en-US" smtClean="0"/>
              <a:t>‹#›</a:t>
            </a:fld>
            <a:endParaRPr lang="zh-TW" altLang="en-US"/>
          </a:p>
        </p:txBody>
      </p:sp>
    </p:spTree>
    <p:extLst>
      <p:ext uri="{BB962C8B-B14F-4D97-AF65-F5344CB8AC3E}">
        <p14:creationId xmlns:p14="http://schemas.microsoft.com/office/powerpoint/2010/main" val="327382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37891"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TW" altLang="en-US" smtClean="0"/>
          </a:p>
        </p:txBody>
      </p:sp>
      <p:sp>
        <p:nvSpPr>
          <p:cNvPr id="37892"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24E8AB9-9EC4-42EE-BC72-2A12D86DC8AA}" type="slidenum">
              <a:rPr lang="zh-TW" altLang="en-US" smtClean="0"/>
              <a:pPr/>
              <a:t>1</a:t>
            </a:fld>
            <a:endParaRPr lang="en-US" altLang="zh-TW"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33F3761-E570-4355-826D-8E16B2CBE3AD}" type="slidenum">
              <a:rPr lang="zh-TW" altLang="en-US" smtClean="0"/>
              <a:t>13</a:t>
            </a:fld>
            <a:endParaRPr lang="zh-TW" altLang="en-US"/>
          </a:p>
        </p:txBody>
      </p:sp>
    </p:spTree>
    <p:extLst>
      <p:ext uri="{BB962C8B-B14F-4D97-AF65-F5344CB8AC3E}">
        <p14:creationId xmlns:p14="http://schemas.microsoft.com/office/powerpoint/2010/main" val="53247765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4" name="Picture 8" descr="time"/>
          <p:cNvPicPr>
            <a:picLocks noChangeAspect="1" noChangeArrowheads="1"/>
          </p:cNvPicPr>
          <p:nvPr/>
        </p:nvPicPr>
        <p:blipFill>
          <a:blip r:embed="rId3" cstate="print"/>
          <a:srcRect/>
          <a:stretch>
            <a:fillRect/>
          </a:stretch>
        </p:blipFill>
        <p:spPr bwMode="auto">
          <a:xfrm>
            <a:off x="8243888" y="5954713"/>
            <a:ext cx="792162" cy="787400"/>
          </a:xfrm>
          <a:prstGeom prst="rect">
            <a:avLst/>
          </a:prstGeom>
          <a:noFill/>
          <a:ln w="9525">
            <a:noFill/>
            <a:miter lim="800000"/>
            <a:headEnd/>
            <a:tailEnd/>
          </a:ln>
        </p:spPr>
      </p:pic>
      <p:sp>
        <p:nvSpPr>
          <p:cNvPr id="5" name="Text Box 10"/>
          <p:cNvSpPr txBox="1">
            <a:spLocks noChangeArrowheads="1"/>
          </p:cNvSpPr>
          <p:nvPr/>
        </p:nvSpPr>
        <p:spPr bwMode="auto">
          <a:xfrm>
            <a:off x="3248025" y="6492875"/>
            <a:ext cx="2619375" cy="244475"/>
          </a:xfrm>
          <a:prstGeom prst="rect">
            <a:avLst/>
          </a:prstGeom>
          <a:noFill/>
          <a:ln w="9525">
            <a:noFill/>
            <a:miter lim="800000"/>
            <a:headEnd/>
            <a:tailEnd/>
          </a:ln>
          <a:effectLst/>
        </p:spPr>
        <p:txBody>
          <a:bodyPr wrap="none">
            <a:spAutoFit/>
          </a:bodyPr>
          <a:lstStyle/>
          <a:p>
            <a:pPr>
              <a:defRPr/>
            </a:pPr>
            <a:r>
              <a:rPr lang="en-US" altLang="zh-TW" sz="1000">
                <a:solidFill>
                  <a:schemeClr val="bg1"/>
                </a:solidFill>
                <a:ea typeface="新細明體" pitchFamily="18" charset="-120"/>
              </a:rPr>
              <a:t>President Information Corp Copyright 2010.</a:t>
            </a:r>
          </a:p>
        </p:txBody>
      </p:sp>
      <p:pic>
        <p:nvPicPr>
          <p:cNvPr id="6" name="Picture 14" descr="PIC"/>
          <p:cNvPicPr>
            <a:picLocks noChangeAspect="1" noChangeArrowheads="1"/>
          </p:cNvPicPr>
          <p:nvPr/>
        </p:nvPicPr>
        <p:blipFill>
          <a:blip r:embed="rId4" cstate="print">
            <a:lum bright="-6000"/>
          </a:blip>
          <a:srcRect/>
          <a:stretch>
            <a:fillRect/>
          </a:stretch>
        </p:blipFill>
        <p:spPr bwMode="auto">
          <a:xfrm>
            <a:off x="2555875" y="430213"/>
            <a:ext cx="1152525" cy="460375"/>
          </a:xfrm>
          <a:prstGeom prst="rect">
            <a:avLst/>
          </a:prstGeom>
          <a:noFill/>
          <a:ln w="9525">
            <a:noFill/>
            <a:miter lim="800000"/>
            <a:headEnd/>
            <a:tailEnd/>
          </a:ln>
        </p:spPr>
      </p:pic>
      <p:pic>
        <p:nvPicPr>
          <p:cNvPr id="7" name="Picture 15" descr="PIC_02"/>
          <p:cNvPicPr>
            <a:picLocks noChangeAspect="1" noChangeArrowheads="1"/>
          </p:cNvPicPr>
          <p:nvPr/>
        </p:nvPicPr>
        <p:blipFill>
          <a:blip r:embed="rId5" cstate="print"/>
          <a:srcRect/>
          <a:stretch>
            <a:fillRect/>
          </a:stretch>
        </p:blipFill>
        <p:spPr bwMode="auto">
          <a:xfrm>
            <a:off x="3779838" y="430213"/>
            <a:ext cx="2592387" cy="477837"/>
          </a:xfrm>
          <a:prstGeom prst="rect">
            <a:avLst/>
          </a:prstGeom>
          <a:noFill/>
          <a:ln w="9525">
            <a:noFill/>
            <a:miter lim="800000"/>
            <a:headEnd/>
            <a:tailEnd/>
          </a:ln>
        </p:spPr>
      </p:pic>
      <p:pic>
        <p:nvPicPr>
          <p:cNvPr id="8" name="Picture 17" descr="PIC_3"/>
          <p:cNvPicPr>
            <a:picLocks noChangeAspect="1" noChangeArrowheads="1"/>
          </p:cNvPicPr>
          <p:nvPr/>
        </p:nvPicPr>
        <p:blipFill>
          <a:blip r:embed="rId6" cstate="print"/>
          <a:srcRect/>
          <a:stretch>
            <a:fillRect/>
          </a:stretch>
        </p:blipFill>
        <p:spPr bwMode="auto">
          <a:xfrm>
            <a:off x="3779838" y="2000250"/>
            <a:ext cx="1276350" cy="492125"/>
          </a:xfrm>
          <a:prstGeom prst="rect">
            <a:avLst/>
          </a:prstGeom>
          <a:noFill/>
          <a:ln w="9525">
            <a:noFill/>
            <a:miter lim="800000"/>
            <a:headEnd/>
            <a:tailEnd/>
          </a:ln>
        </p:spPr>
      </p:pic>
      <p:pic>
        <p:nvPicPr>
          <p:cNvPr id="9" name="Picture 18" descr="PIC_04"/>
          <p:cNvPicPr>
            <a:picLocks noChangeAspect="1" noChangeArrowheads="1"/>
          </p:cNvPicPr>
          <p:nvPr/>
        </p:nvPicPr>
        <p:blipFill>
          <a:blip r:embed="rId7" cstate="print"/>
          <a:srcRect/>
          <a:stretch>
            <a:fillRect/>
          </a:stretch>
        </p:blipFill>
        <p:spPr bwMode="auto">
          <a:xfrm>
            <a:off x="1547813" y="298450"/>
            <a:ext cx="508000" cy="719138"/>
          </a:xfrm>
          <a:prstGeom prst="rect">
            <a:avLst/>
          </a:prstGeom>
          <a:noFill/>
          <a:ln w="9525">
            <a:noFill/>
            <a:miter lim="800000"/>
            <a:headEnd/>
            <a:tailEnd/>
          </a:ln>
        </p:spPr>
      </p:pic>
      <p:pic>
        <p:nvPicPr>
          <p:cNvPr id="10" name="Picture 19" descr="PIC_04"/>
          <p:cNvPicPr>
            <a:picLocks noChangeAspect="1" noChangeArrowheads="1"/>
          </p:cNvPicPr>
          <p:nvPr/>
        </p:nvPicPr>
        <p:blipFill>
          <a:blip r:embed="rId8" cstate="print"/>
          <a:srcRect/>
          <a:stretch>
            <a:fillRect/>
          </a:stretch>
        </p:blipFill>
        <p:spPr bwMode="auto">
          <a:xfrm>
            <a:off x="2117725" y="488950"/>
            <a:ext cx="366713" cy="528638"/>
          </a:xfrm>
          <a:prstGeom prst="rect">
            <a:avLst/>
          </a:prstGeom>
          <a:noFill/>
          <a:ln w="9525">
            <a:noFill/>
            <a:miter lim="800000"/>
            <a:headEnd/>
            <a:tailEnd/>
          </a:ln>
        </p:spPr>
      </p:pic>
      <p:sp>
        <p:nvSpPr>
          <p:cNvPr id="3074" name="Rectangle 2"/>
          <p:cNvSpPr>
            <a:spLocks noGrp="1" noChangeArrowheads="1"/>
          </p:cNvSpPr>
          <p:nvPr>
            <p:ph type="ctrTitle"/>
          </p:nvPr>
        </p:nvSpPr>
        <p:spPr>
          <a:xfrm>
            <a:off x="685800" y="2130425"/>
            <a:ext cx="7772400" cy="1470025"/>
          </a:xfrm>
        </p:spPr>
        <p:txBody>
          <a:bodyPr/>
          <a:lstStyle>
            <a:lvl1pPr>
              <a:defRPr/>
            </a:lvl1pPr>
          </a:lstStyle>
          <a:p>
            <a:r>
              <a:rPr lang="zh-TW" altLang="en-US" smtClean="0"/>
              <a:t>按一下以編輯母片標題樣式</a:t>
            </a:r>
            <a:endParaRPr lang="zh-TW" altLang="en-US"/>
          </a:p>
        </p:txBody>
      </p:sp>
      <p:sp>
        <p:nvSpPr>
          <p:cNvPr id="307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TW" altLang="en-US" smtClean="0"/>
              <a:t>按一下以編輯母片副標題樣式</a:t>
            </a:r>
            <a:endParaRPr lang="zh-TW" altLang="en-US"/>
          </a:p>
        </p:txBody>
      </p:sp>
      <p:pic>
        <p:nvPicPr>
          <p:cNvPr id="11" name="Picture 8" descr="time"/>
          <p:cNvPicPr>
            <a:picLocks noChangeAspect="1" noChangeArrowheads="1"/>
          </p:cNvPicPr>
          <p:nvPr/>
        </p:nvPicPr>
        <p:blipFill>
          <a:blip r:embed="rId3" cstate="print"/>
          <a:srcRect/>
          <a:stretch>
            <a:fillRect/>
          </a:stretch>
        </p:blipFill>
        <p:spPr bwMode="auto">
          <a:xfrm>
            <a:off x="8243888" y="5954713"/>
            <a:ext cx="792162" cy="787400"/>
          </a:xfrm>
          <a:prstGeom prst="rect">
            <a:avLst/>
          </a:prstGeom>
          <a:noFill/>
          <a:ln w="9525">
            <a:noFill/>
            <a:miter lim="800000"/>
            <a:headEnd/>
            <a:tailEnd/>
          </a:ln>
        </p:spPr>
      </p:pic>
      <p:sp>
        <p:nvSpPr>
          <p:cNvPr id="12" name="Text Box 10"/>
          <p:cNvSpPr txBox="1">
            <a:spLocks noChangeArrowheads="1"/>
          </p:cNvSpPr>
          <p:nvPr/>
        </p:nvSpPr>
        <p:spPr bwMode="auto">
          <a:xfrm>
            <a:off x="3248025" y="6492875"/>
            <a:ext cx="2619375" cy="244475"/>
          </a:xfrm>
          <a:prstGeom prst="rect">
            <a:avLst/>
          </a:prstGeom>
          <a:noFill/>
          <a:ln w="9525">
            <a:noFill/>
            <a:miter lim="800000"/>
            <a:headEnd/>
            <a:tailEnd/>
          </a:ln>
          <a:effectLst/>
        </p:spPr>
        <p:txBody>
          <a:bodyPr wrap="none">
            <a:spAutoFit/>
          </a:bodyPr>
          <a:lstStyle/>
          <a:p>
            <a:pPr>
              <a:defRPr/>
            </a:pPr>
            <a:r>
              <a:rPr lang="en-US" altLang="zh-TW" sz="1000">
                <a:solidFill>
                  <a:schemeClr val="bg1"/>
                </a:solidFill>
                <a:ea typeface="新細明體" pitchFamily="18" charset="-120"/>
              </a:rPr>
              <a:t>President Information Corp Copyright 2010.</a:t>
            </a:r>
          </a:p>
        </p:txBody>
      </p:sp>
      <p:pic>
        <p:nvPicPr>
          <p:cNvPr id="13" name="Picture 14" descr="PIC"/>
          <p:cNvPicPr>
            <a:picLocks noChangeAspect="1" noChangeArrowheads="1"/>
          </p:cNvPicPr>
          <p:nvPr/>
        </p:nvPicPr>
        <p:blipFill>
          <a:blip r:embed="rId4" cstate="print">
            <a:lum bright="-6000"/>
          </a:blip>
          <a:srcRect/>
          <a:stretch>
            <a:fillRect/>
          </a:stretch>
        </p:blipFill>
        <p:spPr bwMode="auto">
          <a:xfrm>
            <a:off x="2555875" y="430213"/>
            <a:ext cx="1152525" cy="460375"/>
          </a:xfrm>
          <a:prstGeom prst="rect">
            <a:avLst/>
          </a:prstGeom>
          <a:noFill/>
          <a:ln w="9525">
            <a:noFill/>
            <a:miter lim="800000"/>
            <a:headEnd/>
            <a:tailEnd/>
          </a:ln>
        </p:spPr>
      </p:pic>
      <p:pic>
        <p:nvPicPr>
          <p:cNvPr id="14" name="Picture 15" descr="PIC_02"/>
          <p:cNvPicPr>
            <a:picLocks noChangeAspect="1" noChangeArrowheads="1"/>
          </p:cNvPicPr>
          <p:nvPr/>
        </p:nvPicPr>
        <p:blipFill>
          <a:blip r:embed="rId5" cstate="print"/>
          <a:srcRect/>
          <a:stretch>
            <a:fillRect/>
          </a:stretch>
        </p:blipFill>
        <p:spPr bwMode="auto">
          <a:xfrm>
            <a:off x="3779838" y="430213"/>
            <a:ext cx="2592387" cy="477837"/>
          </a:xfrm>
          <a:prstGeom prst="rect">
            <a:avLst/>
          </a:prstGeom>
          <a:noFill/>
          <a:ln w="9525">
            <a:noFill/>
            <a:miter lim="800000"/>
            <a:headEnd/>
            <a:tailEnd/>
          </a:ln>
        </p:spPr>
      </p:pic>
      <p:pic>
        <p:nvPicPr>
          <p:cNvPr id="15" name="Picture 17" descr="PIC_3"/>
          <p:cNvPicPr>
            <a:picLocks noChangeAspect="1" noChangeArrowheads="1"/>
          </p:cNvPicPr>
          <p:nvPr/>
        </p:nvPicPr>
        <p:blipFill>
          <a:blip r:embed="rId6" cstate="print"/>
          <a:srcRect/>
          <a:stretch>
            <a:fillRect/>
          </a:stretch>
        </p:blipFill>
        <p:spPr bwMode="auto">
          <a:xfrm>
            <a:off x="3779838" y="2000250"/>
            <a:ext cx="1276350" cy="492125"/>
          </a:xfrm>
          <a:prstGeom prst="rect">
            <a:avLst/>
          </a:prstGeom>
          <a:noFill/>
          <a:ln w="9525">
            <a:noFill/>
            <a:miter lim="800000"/>
            <a:headEnd/>
            <a:tailEnd/>
          </a:ln>
        </p:spPr>
      </p:pic>
      <p:pic>
        <p:nvPicPr>
          <p:cNvPr id="16" name="Picture 18" descr="PIC_04"/>
          <p:cNvPicPr>
            <a:picLocks noChangeAspect="1" noChangeArrowheads="1"/>
          </p:cNvPicPr>
          <p:nvPr/>
        </p:nvPicPr>
        <p:blipFill>
          <a:blip r:embed="rId7" cstate="print"/>
          <a:srcRect/>
          <a:stretch>
            <a:fillRect/>
          </a:stretch>
        </p:blipFill>
        <p:spPr bwMode="auto">
          <a:xfrm>
            <a:off x="1547813" y="298450"/>
            <a:ext cx="508000" cy="719138"/>
          </a:xfrm>
          <a:prstGeom prst="rect">
            <a:avLst/>
          </a:prstGeom>
          <a:noFill/>
          <a:ln w="9525">
            <a:noFill/>
            <a:miter lim="800000"/>
            <a:headEnd/>
            <a:tailEnd/>
          </a:ln>
        </p:spPr>
      </p:pic>
      <p:pic>
        <p:nvPicPr>
          <p:cNvPr id="17" name="Picture 19" descr="PIC_04"/>
          <p:cNvPicPr>
            <a:picLocks noChangeAspect="1" noChangeArrowheads="1"/>
          </p:cNvPicPr>
          <p:nvPr/>
        </p:nvPicPr>
        <p:blipFill>
          <a:blip r:embed="rId8" cstate="print"/>
          <a:srcRect/>
          <a:stretch>
            <a:fillRect/>
          </a:stretch>
        </p:blipFill>
        <p:spPr bwMode="auto">
          <a:xfrm>
            <a:off x="2117725" y="488950"/>
            <a:ext cx="366713" cy="528638"/>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38925" y="274638"/>
            <a:ext cx="2058988" cy="58801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29325" cy="58801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物件">
    <p:spTree>
      <p:nvGrpSpPr>
        <p:cNvPr id="1" name=""/>
        <p:cNvGrpSpPr/>
        <p:nvPr/>
      </p:nvGrpSpPr>
      <p:grpSpPr>
        <a:xfrm>
          <a:off x="0" y="0"/>
          <a:ext cx="0" cy="0"/>
          <a:chOff x="0" y="0"/>
          <a:chExt cx="0" cy="0"/>
        </a:xfrm>
      </p:grpSpPr>
      <p:sp>
        <p:nvSpPr>
          <p:cNvPr id="2" name="內容版面配置區 1"/>
          <p:cNvSpPr>
            <a:spLocks noGrp="1"/>
          </p:cNvSpPr>
          <p:nvPr>
            <p:ph/>
          </p:nvPr>
        </p:nvSpPr>
        <p:spPr>
          <a:xfrm>
            <a:off x="457200" y="274638"/>
            <a:ext cx="8240713" cy="58801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標題，文字及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352425" y="76200"/>
            <a:ext cx="8734425" cy="5334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647700" y="1143000"/>
            <a:ext cx="3824288" cy="398145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quarter" idx="2"/>
          </p:nvPr>
        </p:nvSpPr>
        <p:spPr>
          <a:xfrm>
            <a:off x="4624388" y="1143000"/>
            <a:ext cx="3824287" cy="191452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內容版面配置區 4"/>
          <p:cNvSpPr>
            <a:spLocks noGrp="1"/>
          </p:cNvSpPr>
          <p:nvPr>
            <p:ph sz="quarter" idx="3"/>
          </p:nvPr>
        </p:nvSpPr>
        <p:spPr>
          <a:xfrm>
            <a:off x="4624388" y="3209925"/>
            <a:ext cx="3824287" cy="191452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68313" y="16287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59313" y="16287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0" y="0"/>
            <a:ext cx="8291513" cy="5492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TW" smtClean="0"/>
              <a:t>PIC</a:t>
            </a:r>
            <a:r>
              <a:rPr lang="zh-TW" altLang="en-US" smtClean="0"/>
              <a:t>簡報範本字型運用說明</a:t>
            </a:r>
          </a:p>
        </p:txBody>
      </p:sp>
      <p:sp>
        <p:nvSpPr>
          <p:cNvPr id="5123" name="Rectangle 3"/>
          <p:cNvSpPr>
            <a:spLocks noGrp="1" noChangeArrowheads="1"/>
          </p:cNvSpPr>
          <p:nvPr>
            <p:ph type="body" idx="1"/>
          </p:nvPr>
        </p:nvSpPr>
        <p:spPr bwMode="auto">
          <a:xfrm>
            <a:off x="468313" y="836613"/>
            <a:ext cx="8229600" cy="5318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pic>
        <p:nvPicPr>
          <p:cNvPr id="5127" name="Picture 8" descr="TIME"/>
          <p:cNvPicPr>
            <a:picLocks noChangeAspect="1" noChangeArrowheads="1"/>
          </p:cNvPicPr>
          <p:nvPr/>
        </p:nvPicPr>
        <p:blipFill>
          <a:blip r:embed="rId16" cstate="print"/>
          <a:srcRect/>
          <a:stretch>
            <a:fillRect/>
          </a:stretch>
        </p:blipFill>
        <p:spPr bwMode="auto">
          <a:xfrm>
            <a:off x="107950" y="6199188"/>
            <a:ext cx="619125" cy="614362"/>
          </a:xfrm>
          <a:prstGeom prst="rect">
            <a:avLst/>
          </a:prstGeom>
          <a:noFill/>
          <a:ln w="9525">
            <a:noFill/>
            <a:miter lim="800000"/>
            <a:headEnd/>
            <a:tailEnd/>
          </a:ln>
        </p:spPr>
      </p:pic>
      <p:pic>
        <p:nvPicPr>
          <p:cNvPr id="5128" name="Picture 9" descr="PIC"/>
          <p:cNvPicPr>
            <a:picLocks noChangeAspect="1" noChangeArrowheads="1"/>
          </p:cNvPicPr>
          <p:nvPr/>
        </p:nvPicPr>
        <p:blipFill>
          <a:blip r:embed="rId17" cstate="print"/>
          <a:srcRect/>
          <a:stretch>
            <a:fillRect/>
          </a:stretch>
        </p:blipFill>
        <p:spPr bwMode="auto">
          <a:xfrm>
            <a:off x="827088" y="6437313"/>
            <a:ext cx="738187" cy="304800"/>
          </a:xfrm>
          <a:prstGeom prst="rect">
            <a:avLst/>
          </a:prstGeom>
          <a:noFill/>
          <a:ln w="9525">
            <a:noFill/>
            <a:miter lim="800000"/>
            <a:headEnd/>
            <a:tailEnd/>
          </a:ln>
        </p:spPr>
      </p:pic>
      <p:sp>
        <p:nvSpPr>
          <p:cNvPr id="1034" name="Text Box 10"/>
          <p:cNvSpPr txBox="1">
            <a:spLocks noChangeArrowheads="1"/>
          </p:cNvSpPr>
          <p:nvPr/>
        </p:nvSpPr>
        <p:spPr bwMode="auto">
          <a:xfrm>
            <a:off x="1539875" y="6569075"/>
            <a:ext cx="4040188" cy="244475"/>
          </a:xfrm>
          <a:prstGeom prst="rect">
            <a:avLst/>
          </a:prstGeom>
          <a:noFill/>
          <a:ln w="9525">
            <a:noFill/>
            <a:miter lim="800000"/>
            <a:headEnd/>
            <a:tailEnd/>
          </a:ln>
          <a:effectLst/>
        </p:spPr>
        <p:txBody>
          <a:bodyPr wrap="none">
            <a:spAutoFit/>
          </a:bodyPr>
          <a:lstStyle/>
          <a:p>
            <a:pPr>
              <a:defRPr/>
            </a:pPr>
            <a:r>
              <a:rPr lang="en-US" altLang="zh-TW" sz="1000" b="1">
                <a:solidFill>
                  <a:srgbClr val="4F709D"/>
                </a:solidFill>
                <a:ea typeface="新細明體" pitchFamily="18" charset="-120"/>
              </a:rPr>
              <a:t>President Information Corp Copyright 2010. All Rights Reserved</a:t>
            </a:r>
          </a:p>
        </p:txBody>
      </p:sp>
      <p:sp>
        <p:nvSpPr>
          <p:cNvPr id="1038" name="Rectangle 14"/>
          <p:cNvSpPr>
            <a:spLocks noChangeArrowheads="1"/>
          </p:cNvSpPr>
          <p:nvPr/>
        </p:nvSpPr>
        <p:spPr bwMode="auto">
          <a:xfrm>
            <a:off x="8748713" y="6597650"/>
            <a:ext cx="325437" cy="179388"/>
          </a:xfrm>
          <a:prstGeom prst="rect">
            <a:avLst/>
          </a:prstGeom>
          <a:solidFill>
            <a:srgbClr val="4F709D"/>
          </a:solidFill>
          <a:ln w="9525">
            <a:noFill/>
            <a:miter lim="800000"/>
            <a:headEnd/>
            <a:tailEnd/>
          </a:ln>
          <a:effectLst/>
        </p:spPr>
        <p:txBody>
          <a:bodyPr wrap="none" anchor="ctr"/>
          <a:lstStyle/>
          <a:p>
            <a:pPr>
              <a:defRPr/>
            </a:pPr>
            <a:endParaRPr lang="zh-TW" altLang="en-US"/>
          </a:p>
        </p:txBody>
      </p:sp>
      <p:sp>
        <p:nvSpPr>
          <p:cNvPr id="1035" name="Text Box 11"/>
          <p:cNvSpPr txBox="1">
            <a:spLocks noChangeArrowheads="1"/>
          </p:cNvSpPr>
          <p:nvPr/>
        </p:nvSpPr>
        <p:spPr bwMode="auto">
          <a:xfrm>
            <a:off x="8769350" y="6564313"/>
            <a:ext cx="339725" cy="244475"/>
          </a:xfrm>
          <a:prstGeom prst="rect">
            <a:avLst/>
          </a:prstGeom>
          <a:noFill/>
          <a:ln w="12700">
            <a:noFill/>
            <a:miter lim="800000"/>
            <a:headEnd/>
            <a:tailEnd/>
          </a:ln>
          <a:effectLst/>
        </p:spPr>
        <p:txBody>
          <a:bodyPr wrap="none">
            <a:spAutoFit/>
          </a:bodyPr>
          <a:lstStyle/>
          <a:p>
            <a:pPr algn="ctr" eaLnBrk="0" hangingPunct="0">
              <a:defRPr/>
            </a:pPr>
            <a:fld id="{42E70294-582D-4C7A-8162-C0C01F292CCE}" type="slidenum">
              <a:rPr lang="en-US" altLang="zh-TW" sz="1000" b="1">
                <a:solidFill>
                  <a:schemeClr val="bg1"/>
                </a:solidFill>
                <a:ea typeface="新細明體" pitchFamily="18" charset="-120"/>
              </a:rPr>
              <a:pPr algn="ctr" eaLnBrk="0" hangingPunct="0">
                <a:defRPr/>
              </a:pPr>
              <a:t>‹#›</a:t>
            </a:fld>
            <a:endParaRPr lang="en-US" altLang="zh-TW" sz="1000" b="1">
              <a:solidFill>
                <a:schemeClr val="bg1"/>
              </a:solidFill>
              <a:ea typeface="新細明體" pitchFamily="18" charset="-12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fontAlgn="base" hangingPunct="1">
        <a:spcBef>
          <a:spcPct val="0"/>
        </a:spcBef>
        <a:spcAft>
          <a:spcPct val="0"/>
        </a:spcAft>
        <a:defRPr kumimoji="1" sz="2800" b="1">
          <a:solidFill>
            <a:schemeClr val="bg1"/>
          </a:solidFill>
          <a:latin typeface="+mj-lt"/>
          <a:ea typeface="微軟正黑體" pitchFamily="34" charset="-120"/>
          <a:cs typeface="+mj-cs"/>
        </a:defRPr>
      </a:lvl1pPr>
      <a:lvl2pPr algn="l" rtl="0" eaLnBrk="1" fontAlgn="base" hangingPunct="1">
        <a:spcBef>
          <a:spcPct val="0"/>
        </a:spcBef>
        <a:spcAft>
          <a:spcPct val="0"/>
        </a:spcAft>
        <a:defRPr kumimoji="1" sz="2800" b="1">
          <a:solidFill>
            <a:schemeClr val="bg1"/>
          </a:solidFill>
          <a:latin typeface="Arial" charset="0"/>
          <a:ea typeface="微軟正黑體" pitchFamily="34" charset="-120"/>
        </a:defRPr>
      </a:lvl2pPr>
      <a:lvl3pPr algn="l" rtl="0" eaLnBrk="1" fontAlgn="base" hangingPunct="1">
        <a:spcBef>
          <a:spcPct val="0"/>
        </a:spcBef>
        <a:spcAft>
          <a:spcPct val="0"/>
        </a:spcAft>
        <a:defRPr kumimoji="1" sz="2800" b="1">
          <a:solidFill>
            <a:schemeClr val="bg1"/>
          </a:solidFill>
          <a:latin typeface="Arial" charset="0"/>
          <a:ea typeface="微軟正黑體" pitchFamily="34" charset="-120"/>
        </a:defRPr>
      </a:lvl3pPr>
      <a:lvl4pPr algn="l" rtl="0" eaLnBrk="1" fontAlgn="base" hangingPunct="1">
        <a:spcBef>
          <a:spcPct val="0"/>
        </a:spcBef>
        <a:spcAft>
          <a:spcPct val="0"/>
        </a:spcAft>
        <a:defRPr kumimoji="1" sz="2800" b="1">
          <a:solidFill>
            <a:schemeClr val="bg1"/>
          </a:solidFill>
          <a:latin typeface="Arial" charset="0"/>
          <a:ea typeface="微軟正黑體" pitchFamily="34" charset="-120"/>
        </a:defRPr>
      </a:lvl4pPr>
      <a:lvl5pPr algn="l" rtl="0" eaLnBrk="1" fontAlgn="base" hangingPunct="1">
        <a:spcBef>
          <a:spcPct val="0"/>
        </a:spcBef>
        <a:spcAft>
          <a:spcPct val="0"/>
        </a:spcAft>
        <a:defRPr kumimoji="1" sz="2800" b="1">
          <a:solidFill>
            <a:schemeClr val="bg1"/>
          </a:solidFill>
          <a:latin typeface="Arial" charset="0"/>
          <a:ea typeface="微軟正黑體" pitchFamily="34" charset="-120"/>
        </a:defRPr>
      </a:lvl5pPr>
      <a:lvl6pPr marL="457200" algn="ctr" rtl="0" eaLnBrk="1" fontAlgn="base" hangingPunct="1">
        <a:spcBef>
          <a:spcPct val="0"/>
        </a:spcBef>
        <a:spcAft>
          <a:spcPct val="0"/>
        </a:spcAft>
        <a:defRPr kumimoji="1" sz="4400">
          <a:solidFill>
            <a:schemeClr val="tx2"/>
          </a:solidFill>
          <a:latin typeface="Arial" charset="0"/>
          <a:ea typeface="新細明體" pitchFamily="18" charset="-120"/>
        </a:defRPr>
      </a:lvl6pPr>
      <a:lvl7pPr marL="914400" algn="ctr" rtl="0" eaLnBrk="1" fontAlgn="base" hangingPunct="1">
        <a:spcBef>
          <a:spcPct val="0"/>
        </a:spcBef>
        <a:spcAft>
          <a:spcPct val="0"/>
        </a:spcAft>
        <a:defRPr kumimoji="1" sz="4400">
          <a:solidFill>
            <a:schemeClr val="tx2"/>
          </a:solidFill>
          <a:latin typeface="Arial" charset="0"/>
          <a:ea typeface="新細明體" pitchFamily="18" charset="-120"/>
        </a:defRPr>
      </a:lvl7pPr>
      <a:lvl8pPr marL="1371600" algn="ctr" rtl="0" eaLnBrk="1" fontAlgn="base" hangingPunct="1">
        <a:spcBef>
          <a:spcPct val="0"/>
        </a:spcBef>
        <a:spcAft>
          <a:spcPct val="0"/>
        </a:spcAft>
        <a:defRPr kumimoji="1" sz="4400">
          <a:solidFill>
            <a:schemeClr val="tx2"/>
          </a:solidFill>
          <a:latin typeface="Arial" charset="0"/>
          <a:ea typeface="新細明體" pitchFamily="18" charset="-120"/>
        </a:defRPr>
      </a:lvl8pPr>
      <a:lvl9pPr marL="1828800" algn="ctr" rtl="0" eaLnBrk="1" fontAlgn="base" hangingPunct="1">
        <a:spcBef>
          <a:spcPct val="0"/>
        </a:spcBef>
        <a:spcAft>
          <a:spcPct val="0"/>
        </a:spcAft>
        <a:defRPr kumimoji="1" sz="4400">
          <a:solidFill>
            <a:schemeClr val="tx2"/>
          </a:solidFill>
          <a:latin typeface="Arial" charset="0"/>
          <a:ea typeface="新細明體" pitchFamily="18" charset="-120"/>
        </a:defRPr>
      </a:lvl9pPr>
    </p:titleStyle>
    <p:bodyStyle>
      <a:lvl1pPr marL="342900" indent="-342900" algn="l" rtl="0" eaLnBrk="1" fontAlgn="base" hangingPunct="1">
        <a:spcBef>
          <a:spcPct val="20000"/>
        </a:spcBef>
        <a:spcAft>
          <a:spcPct val="0"/>
        </a:spcAft>
        <a:buFont typeface="Wingdings" pitchFamily="2" charset="2"/>
        <a:buChar char="Ø"/>
        <a:defRPr kumimoji="1" sz="3200">
          <a:solidFill>
            <a:srgbClr val="626262"/>
          </a:solidFill>
          <a:latin typeface="+mn-lt"/>
          <a:ea typeface="微軟正黑體" pitchFamily="34" charset="-120"/>
          <a:cs typeface="+mn-cs"/>
        </a:defRPr>
      </a:lvl1pPr>
      <a:lvl2pPr marL="742950" indent="-285750" algn="l" rtl="0" eaLnBrk="1" fontAlgn="base" hangingPunct="1">
        <a:spcBef>
          <a:spcPct val="20000"/>
        </a:spcBef>
        <a:spcAft>
          <a:spcPct val="0"/>
        </a:spcAft>
        <a:buFont typeface="Wingdings" pitchFamily="2" charset="2"/>
        <a:buChar char="n"/>
        <a:defRPr kumimoji="1" sz="2800">
          <a:solidFill>
            <a:srgbClr val="626262"/>
          </a:solidFill>
          <a:latin typeface="+mn-lt"/>
          <a:ea typeface="微軟正黑體" pitchFamily="34" charset="-120"/>
        </a:defRPr>
      </a:lvl2pPr>
      <a:lvl3pPr marL="1143000" indent="-228600" algn="l" rtl="0" eaLnBrk="1" fontAlgn="base" hangingPunct="1">
        <a:spcBef>
          <a:spcPct val="20000"/>
        </a:spcBef>
        <a:spcAft>
          <a:spcPct val="0"/>
        </a:spcAft>
        <a:buFont typeface="Wingdings" pitchFamily="2" charset="2"/>
        <a:buChar char="u"/>
        <a:defRPr kumimoji="1" sz="2400">
          <a:solidFill>
            <a:srgbClr val="626262"/>
          </a:solidFill>
          <a:latin typeface="+mn-lt"/>
          <a:ea typeface="微軟正黑體" pitchFamily="34" charset="-120"/>
        </a:defRPr>
      </a:lvl3pPr>
      <a:lvl4pPr marL="1600200" indent="-228600" algn="l" rtl="0" eaLnBrk="1" fontAlgn="base" hangingPunct="1">
        <a:spcBef>
          <a:spcPct val="20000"/>
        </a:spcBef>
        <a:spcAft>
          <a:spcPct val="0"/>
        </a:spcAft>
        <a:buFont typeface="Wingdings" pitchFamily="2" charset="2"/>
        <a:buChar char="l"/>
        <a:defRPr kumimoji="1" sz="2000">
          <a:solidFill>
            <a:srgbClr val="626262"/>
          </a:solidFill>
          <a:latin typeface="+mn-lt"/>
          <a:ea typeface="微軟正黑體" pitchFamily="34" charset="-120"/>
        </a:defRPr>
      </a:lvl4pPr>
      <a:lvl5pPr marL="2057400" indent="-228600" algn="l" rtl="0" eaLnBrk="1" fontAlgn="base" hangingPunct="1">
        <a:spcBef>
          <a:spcPct val="20000"/>
        </a:spcBef>
        <a:spcAft>
          <a:spcPct val="0"/>
        </a:spcAft>
        <a:buChar char="•"/>
        <a:defRPr kumimoji="1" sz="2000">
          <a:solidFill>
            <a:srgbClr val="626262"/>
          </a:solidFill>
          <a:latin typeface="+mn-lt"/>
          <a:ea typeface="微軟正黑體" pitchFamily="34" charset="-120"/>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customXml" Target="../../customXml/item3.xml"/><Relationship Id="rId13" Type="http://schemas.openxmlformats.org/officeDocument/2006/relationships/image" Target="../media/image13.png"/><Relationship Id="rId3" Type="http://schemas.openxmlformats.org/officeDocument/2006/relationships/customXml" Target="../../customXml/item7.xml"/><Relationship Id="rId7" Type="http://schemas.openxmlformats.org/officeDocument/2006/relationships/customXml" Target="../../customXml/item5.xml"/><Relationship Id="rId12" Type="http://schemas.openxmlformats.org/officeDocument/2006/relationships/notesSlide" Target="../notesSlides/notesSlide2.xml"/><Relationship Id="rId17" Type="http://schemas.openxmlformats.org/officeDocument/2006/relationships/slide" Target="slide14.xml"/><Relationship Id="rId2" Type="http://schemas.openxmlformats.org/officeDocument/2006/relationships/customXml" Target="../../customXml/item1.xml"/><Relationship Id="rId16" Type="http://schemas.openxmlformats.org/officeDocument/2006/relationships/image" Target="../media/image23.png"/><Relationship Id="rId1" Type="http://schemas.openxmlformats.org/officeDocument/2006/relationships/customXml" Target="../../customXml/item10.xml"/><Relationship Id="rId6" Type="http://schemas.openxmlformats.org/officeDocument/2006/relationships/customXml" Target="../../customXml/item13.xml"/><Relationship Id="rId11" Type="http://schemas.openxmlformats.org/officeDocument/2006/relationships/slideLayout" Target="../slideLayouts/slideLayout2.xml"/><Relationship Id="rId5" Type="http://schemas.openxmlformats.org/officeDocument/2006/relationships/customXml" Target="../../customXml/item15.xml"/><Relationship Id="rId15" Type="http://schemas.openxmlformats.org/officeDocument/2006/relationships/image" Target="../media/image22.png"/><Relationship Id="rId10" Type="http://schemas.openxmlformats.org/officeDocument/2006/relationships/customXml" Target="../../customXml/item6.xml"/><Relationship Id="rId4" Type="http://schemas.openxmlformats.org/officeDocument/2006/relationships/customXml" Target="../../customXml/item4.xml"/><Relationship Id="rId9" Type="http://schemas.openxmlformats.org/officeDocument/2006/relationships/customXml" Target="../../customXml/item12.xml"/><Relationship Id="rId1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slideLayout" Target="../slideLayouts/slideLayout2.xml"/><Relationship Id="rId4" Type="http://schemas.openxmlformats.org/officeDocument/2006/relationships/image" Target="../media/image40.jpe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8.jpe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29.xml.rels><?xml version="1.0" encoding="UTF-8" standalone="yes"?>
<Relationships xmlns="http://schemas.openxmlformats.org/package/2006/relationships"><Relationship Id="rId3" Type="http://schemas.openxmlformats.org/officeDocument/2006/relationships/customXml" Target="../../customXml/item2.xml"/><Relationship Id="rId7" Type="http://schemas.openxmlformats.org/officeDocument/2006/relationships/image" Target="../media/image55.png"/><Relationship Id="rId2" Type="http://schemas.openxmlformats.org/officeDocument/2006/relationships/customXml" Target="../../customXml/item8.xml"/><Relationship Id="rId1" Type="http://schemas.openxmlformats.org/officeDocument/2006/relationships/customXml" Target="../../customXml/item14.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7.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4.png"/><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66.png"/><Relationship Id="rId4" Type="http://schemas.openxmlformats.org/officeDocument/2006/relationships/image" Target="../media/image63.png"/><Relationship Id="rId9" Type="http://schemas.openxmlformats.org/officeDocument/2006/relationships/oleObject" Target="../embeddings/oleObject4.bin"/><Relationship Id="rId14" Type="http://schemas.openxmlformats.org/officeDocument/2006/relationships/image" Target="../media/image6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4"/>
          <p:cNvSpPr>
            <a:spLocks noGrp="1" noChangeArrowheads="1"/>
          </p:cNvSpPr>
          <p:nvPr>
            <p:ph type="ctrTitle"/>
          </p:nvPr>
        </p:nvSpPr>
        <p:spPr>
          <a:xfrm>
            <a:off x="544513" y="2852738"/>
            <a:ext cx="7772400" cy="1470025"/>
          </a:xfrm>
          <a:noFill/>
        </p:spPr>
        <p:txBody>
          <a:bodyPr/>
          <a:lstStyle/>
          <a:p>
            <a:pPr algn="ctr" eaLnBrk="1" hangingPunct="1"/>
            <a:r>
              <a:rPr kumimoji="0" lang="zh-TW" altLang="en-US" sz="4000" dirty="0" smtClean="0">
                <a:solidFill>
                  <a:srgbClr val="4F709D"/>
                </a:solidFill>
              </a:rPr>
              <a:t>速達三代營業系統</a:t>
            </a:r>
            <a:r>
              <a:rPr lang="zh-TW" altLang="en-US" sz="4000" b="1" dirty="0" smtClean="0">
                <a:solidFill>
                  <a:srgbClr val="4F709D"/>
                </a:solidFill>
                <a:ea typeface="微軟正黑體" pitchFamily="34" charset="-120"/>
              </a:rPr>
              <a:t/>
            </a:r>
            <a:br>
              <a:rPr lang="zh-TW" altLang="en-US" sz="4000" b="1" dirty="0" smtClean="0">
                <a:solidFill>
                  <a:srgbClr val="4F709D"/>
                </a:solidFill>
                <a:ea typeface="微軟正黑體" pitchFamily="34" charset="-120"/>
              </a:rPr>
            </a:br>
            <a:r>
              <a:rPr lang="en-US" altLang="zh-TW" sz="4000" dirty="0" smtClean="0">
                <a:solidFill>
                  <a:srgbClr val="4F709D"/>
                </a:solidFill>
              </a:rPr>
              <a:t>UI</a:t>
            </a:r>
            <a:r>
              <a:rPr lang="zh-TW" altLang="en-US" sz="4000" dirty="0" smtClean="0">
                <a:solidFill>
                  <a:srgbClr val="4F709D"/>
                </a:solidFill>
              </a:rPr>
              <a:t>標準規範</a:t>
            </a:r>
            <a:endParaRPr lang="zh-TW" altLang="en-US" sz="4000" b="1" dirty="0" smtClean="0">
              <a:solidFill>
                <a:srgbClr val="4F709D"/>
              </a:solidFill>
              <a:ea typeface="微軟正黑體" pitchFamily="34" charset="-120"/>
            </a:endParaRPr>
          </a:p>
        </p:txBody>
      </p:sp>
      <p:sp>
        <p:nvSpPr>
          <p:cNvPr id="2051" name="Rectangle 3"/>
          <p:cNvSpPr>
            <a:spLocks noGrp="1" noChangeArrowheads="1"/>
          </p:cNvSpPr>
          <p:nvPr>
            <p:ph type="subTitle" idx="1"/>
          </p:nvPr>
        </p:nvSpPr>
        <p:spPr>
          <a:xfrm>
            <a:off x="5004048" y="4509120"/>
            <a:ext cx="3416300" cy="1440160"/>
          </a:xfrm>
        </p:spPr>
        <p:txBody>
          <a:bodyPr/>
          <a:lstStyle/>
          <a:p>
            <a:pPr algn="l" eaLnBrk="1" hangingPunct="1">
              <a:defRPr/>
            </a:pPr>
            <a:r>
              <a:rPr lang="zh-TW" altLang="en-US" sz="2000" b="1" dirty="0" smtClean="0">
                <a:solidFill>
                  <a:srgbClr val="4F709D"/>
                </a:solidFill>
              </a:rPr>
              <a:t>製作人員：</a:t>
            </a:r>
            <a:r>
              <a:rPr lang="zh-TW" altLang="en-US" sz="2000" b="1" dirty="0" smtClean="0">
                <a:solidFill>
                  <a:srgbClr val="4F709D"/>
                </a:solidFill>
                <a:ea typeface="微軟正黑體" pitchFamily="34" charset="-120"/>
              </a:rPr>
              <a:t> 陳懿信</a:t>
            </a:r>
            <a:endParaRPr lang="en-US" altLang="zh-TW" sz="2000" b="1" dirty="0" smtClean="0">
              <a:solidFill>
                <a:srgbClr val="4F709D"/>
              </a:solidFill>
              <a:ea typeface="微軟正黑體" pitchFamily="34" charset="-120"/>
            </a:endParaRPr>
          </a:p>
          <a:p>
            <a:pPr algn="l" eaLnBrk="1" hangingPunct="1">
              <a:defRPr/>
            </a:pPr>
            <a:r>
              <a:rPr lang="zh-TW" altLang="en-US" sz="2000" b="1" dirty="0" smtClean="0">
                <a:solidFill>
                  <a:srgbClr val="4F709D"/>
                </a:solidFill>
                <a:ea typeface="微軟正黑體" pitchFamily="34" charset="-120"/>
              </a:rPr>
              <a:t>建立日期： </a:t>
            </a:r>
            <a:r>
              <a:rPr lang="en-US" altLang="zh-TW" sz="2000" b="1" dirty="0" smtClean="0">
                <a:solidFill>
                  <a:srgbClr val="4F709D"/>
                </a:solidFill>
                <a:effectLst>
                  <a:outerShdw blurRad="38100" dist="38100" dir="2700000" algn="tl">
                    <a:srgbClr val="C0C0C0"/>
                  </a:outerShdw>
                </a:effectLst>
                <a:ea typeface="微軟正黑體" pitchFamily="34" charset="-120"/>
              </a:rPr>
              <a:t>2013/10/07</a:t>
            </a:r>
            <a:endParaRPr lang="en-US" altLang="zh-TW" sz="2000" b="1" dirty="0">
              <a:solidFill>
                <a:srgbClr val="4F709D"/>
              </a:solidFill>
              <a:effectLst>
                <a:outerShdw blurRad="38100" dist="38100" dir="2700000" algn="tl">
                  <a:srgbClr val="C0C0C0"/>
                </a:outerShdw>
              </a:effectLst>
            </a:endParaRPr>
          </a:p>
          <a:p>
            <a:pPr algn="l">
              <a:defRPr/>
            </a:pPr>
            <a:r>
              <a:rPr lang="zh-TW" altLang="en-US" sz="2000" b="1" dirty="0">
                <a:solidFill>
                  <a:srgbClr val="4F709D"/>
                </a:solidFill>
              </a:rPr>
              <a:t>版 </a:t>
            </a:r>
            <a:r>
              <a:rPr lang="zh-TW" altLang="en-US" sz="2000" b="1" dirty="0" smtClean="0">
                <a:solidFill>
                  <a:srgbClr val="4F709D"/>
                </a:solidFill>
              </a:rPr>
              <a:t>      本： </a:t>
            </a:r>
            <a:r>
              <a:rPr lang="en-US" altLang="zh-TW" sz="2000" b="1" dirty="0" smtClean="0">
                <a:solidFill>
                  <a:srgbClr val="4F709D"/>
                </a:solidFill>
              </a:rPr>
              <a:t>V1.0</a:t>
            </a:r>
          </a:p>
          <a:p>
            <a:pPr algn="l">
              <a:defRPr/>
            </a:pPr>
            <a:r>
              <a:rPr lang="zh-TW" altLang="en-US" sz="2000" b="1" dirty="0" smtClean="0">
                <a:solidFill>
                  <a:srgbClr val="4F709D"/>
                </a:solidFill>
              </a:rPr>
              <a:t>更新日期：</a:t>
            </a:r>
            <a:endParaRPr lang="en-US" altLang="zh-TW" sz="2000" b="1" dirty="0">
              <a:solidFill>
                <a:srgbClr val="4F709D"/>
              </a:solidFill>
            </a:endParaRPr>
          </a:p>
        </p:txBody>
      </p:sp>
    </p:spTree>
    <p:extLst>
      <p:ext uri="{BB962C8B-B14F-4D97-AF65-F5344CB8AC3E}">
        <p14:creationId xmlns:p14="http://schemas.microsoft.com/office/powerpoint/2010/main" val="1509378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p:cNvGrpSpPr/>
          <p:nvPr/>
        </p:nvGrpSpPr>
        <p:grpSpPr>
          <a:xfrm>
            <a:off x="1049412" y="3068638"/>
            <a:ext cx="7467600" cy="307974"/>
            <a:chOff x="1049412" y="3068638"/>
            <a:chExt cx="7467600" cy="307974"/>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412" y="3068638"/>
              <a:ext cx="7467600"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 y="3100387"/>
              <a:ext cx="2581275"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94915" name="Text Box 3"/>
          <p:cNvSpPr txBox="1">
            <a:spLocks noChangeArrowheads="1"/>
          </p:cNvSpPr>
          <p:nvPr/>
        </p:nvSpPr>
        <p:spPr bwMode="auto">
          <a:xfrm>
            <a:off x="381000" y="981075"/>
            <a:ext cx="2667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600" u="sng" dirty="0">
                <a:latin typeface="微軟正黑體" pitchFamily="34" charset="-120"/>
                <a:ea typeface="微軟正黑體" pitchFamily="34" charset="-120"/>
              </a:rPr>
              <a:t>2.3</a:t>
            </a:r>
            <a:r>
              <a:rPr lang="ja-JP" altLang="en-US" sz="1600" u="sng" dirty="0">
                <a:latin typeface="微軟正黑體" pitchFamily="34" charset="-120"/>
                <a:ea typeface="微軟正黑體" pitchFamily="34" charset="-120"/>
              </a:rPr>
              <a:t>　</a:t>
            </a:r>
            <a:r>
              <a:rPr lang="zh-TW" altLang="en-US" sz="1600" u="sng" dirty="0">
                <a:latin typeface="微軟正黑體" pitchFamily="34" charset="-120"/>
                <a:ea typeface="微軟正黑體" pitchFamily="34" charset="-120"/>
              </a:rPr>
              <a:t>瀏覽器視窗邊框</a:t>
            </a:r>
            <a:r>
              <a:rPr lang="ja-JP" altLang="en-US" sz="1600" u="sng" dirty="0">
                <a:latin typeface="微軟正黑體" pitchFamily="34" charset="-120"/>
                <a:ea typeface="微軟正黑體" pitchFamily="34" charset="-120"/>
              </a:rPr>
              <a:t>區域</a:t>
            </a:r>
          </a:p>
        </p:txBody>
      </p:sp>
      <p:sp>
        <p:nvSpPr>
          <p:cNvPr id="294917" name="Text Box 5"/>
          <p:cNvSpPr txBox="1">
            <a:spLocks noChangeArrowheads="1"/>
          </p:cNvSpPr>
          <p:nvPr/>
        </p:nvSpPr>
        <p:spPr bwMode="auto">
          <a:xfrm>
            <a:off x="457200" y="1447800"/>
            <a:ext cx="7696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buFont typeface="Wingdings" pitchFamily="2" charset="2"/>
              <a:buChar char="n"/>
            </a:pPr>
            <a:r>
              <a:rPr lang="zh-TW" altLang="en-US" sz="1600" dirty="0" smtClean="0">
                <a:latin typeface="微軟正黑體" pitchFamily="34" charset="-120"/>
                <a:ea typeface="微軟正黑體" pitchFamily="34" charset="-120"/>
              </a:rPr>
              <a:t>只顯</a:t>
            </a:r>
            <a:r>
              <a:rPr lang="zh-TW" altLang="en-US" sz="1600" dirty="0">
                <a:latin typeface="微軟正黑體" pitchFamily="34" charset="-120"/>
                <a:ea typeface="微軟正黑體" pitchFamily="34" charset="-120"/>
              </a:rPr>
              <a:t>示</a:t>
            </a:r>
            <a:r>
              <a:rPr lang="zh-TW" altLang="en-US" sz="1600" b="0" dirty="0" smtClean="0">
                <a:latin typeface="微軟正黑體" pitchFamily="34" charset="-120"/>
                <a:ea typeface="微軟正黑體" pitchFamily="34" charset="-120"/>
              </a:rPr>
              <a:t>瀏覽器</a:t>
            </a:r>
            <a:r>
              <a:rPr lang="zh-TW" altLang="en-US" sz="1600" b="0" dirty="0">
                <a:latin typeface="微軟正黑體" pitchFamily="34" charset="-120"/>
                <a:ea typeface="微軟正黑體" pitchFamily="34" charset="-120"/>
              </a:rPr>
              <a:t>的視窗</a:t>
            </a:r>
            <a:r>
              <a:rPr lang="zh-TW" altLang="en-US" sz="1600" b="0" dirty="0" smtClean="0">
                <a:latin typeface="微軟正黑體" pitchFamily="34" charset="-120"/>
                <a:ea typeface="微軟正黑體" pitchFamily="34" charset="-120"/>
              </a:rPr>
              <a:t>邊框</a:t>
            </a:r>
            <a:endParaRPr lang="en-US" altLang="ja-JP" sz="1600" dirty="0">
              <a:latin typeface="微軟正黑體" pitchFamily="34" charset="-120"/>
              <a:ea typeface="微軟正黑體" pitchFamily="34" charset="-120"/>
            </a:endParaRPr>
          </a:p>
          <a:p>
            <a:pPr marL="285750" indent="-285750">
              <a:buFont typeface="Wingdings" pitchFamily="2" charset="2"/>
              <a:buChar char="n"/>
            </a:pPr>
            <a:r>
              <a:rPr lang="zh-TW" altLang="en-US" sz="1600" b="0" dirty="0" smtClean="0">
                <a:latin typeface="微軟正黑體" pitchFamily="34" charset="-120"/>
                <a:ea typeface="微軟正黑體" pitchFamily="34" charset="-120"/>
              </a:rPr>
              <a:t>不</a:t>
            </a:r>
            <a:r>
              <a:rPr lang="zh-TW" altLang="en-US" sz="1600" b="0" dirty="0">
                <a:latin typeface="微軟正黑體" pitchFamily="34" charset="-120"/>
                <a:ea typeface="微軟正黑體" pitchFamily="34" charset="-120"/>
              </a:rPr>
              <a:t>顯示</a:t>
            </a:r>
            <a:r>
              <a:rPr lang="en-US" altLang="ja-JP" sz="1600" b="0" dirty="0">
                <a:latin typeface="微軟正黑體" pitchFamily="34" charset="-120"/>
                <a:ea typeface="微軟正黑體" pitchFamily="34" charset="-120"/>
              </a:rPr>
              <a:t>Menu</a:t>
            </a:r>
            <a:r>
              <a:rPr lang="ja-JP" altLang="en-US" sz="1600" b="0" dirty="0">
                <a:latin typeface="微軟正黑體" pitchFamily="34" charset="-120"/>
                <a:ea typeface="微軟正黑體" pitchFamily="34" charset="-120"/>
              </a:rPr>
              <a:t>、</a:t>
            </a:r>
            <a:r>
              <a:rPr lang="zh-TW" altLang="en-US" sz="1600" b="0" dirty="0">
                <a:latin typeface="微軟正黑體" pitchFamily="34" charset="-120"/>
                <a:ea typeface="微軟正黑體" pitchFamily="34" charset="-120"/>
              </a:rPr>
              <a:t>工具列,位</a:t>
            </a:r>
            <a:r>
              <a:rPr lang="zh-TW" altLang="en-US" sz="1600" b="0" dirty="0" smtClean="0">
                <a:latin typeface="微軟正黑體" pitchFamily="34" charset="-120"/>
                <a:ea typeface="微軟正黑體" pitchFamily="34" charset="-120"/>
              </a:rPr>
              <a:t>址</a:t>
            </a:r>
            <a:endParaRPr lang="en-US" altLang="ja-JP" sz="1600" b="0" dirty="0" smtClean="0">
              <a:latin typeface="微軟正黑體" pitchFamily="34" charset="-120"/>
              <a:ea typeface="微軟正黑體" pitchFamily="34" charset="-120"/>
            </a:endParaRPr>
          </a:p>
          <a:p>
            <a:pPr marL="285750" indent="-285750">
              <a:buFont typeface="Wingdings" pitchFamily="2" charset="2"/>
              <a:buChar char="n"/>
            </a:pPr>
            <a:r>
              <a:rPr lang="zh-TW" altLang="en-US" sz="1600" dirty="0" smtClean="0">
                <a:latin typeface="微軟正黑體" pitchFamily="34" charset="-120"/>
                <a:ea typeface="微軟正黑體" pitchFamily="34" charset="-120"/>
              </a:rPr>
              <a:t>視窗邊框顯示系統名稱 </a:t>
            </a:r>
            <a:r>
              <a:rPr lang="en-US" altLang="zh-TW" sz="1600" dirty="0" smtClean="0">
                <a:latin typeface="微軟正黑體" pitchFamily="34" charset="-120"/>
                <a:ea typeface="微軟正黑體" pitchFamily="34" charset="-120"/>
              </a:rPr>
              <a:t>– </a:t>
            </a:r>
            <a:r>
              <a:rPr lang="zh-TW" altLang="en-US" sz="1600" dirty="0" smtClean="0">
                <a:latin typeface="微軟正黑體" pitchFamily="34" charset="-120"/>
                <a:ea typeface="微軟正黑體" pitchFamily="34" charset="-120"/>
              </a:rPr>
              <a:t>速達三代營業系統</a:t>
            </a:r>
            <a:endParaRPr lang="ja-JP" altLang="en-US" sz="1600" b="0" dirty="0">
              <a:latin typeface="微軟正黑體" pitchFamily="34" charset="-120"/>
              <a:ea typeface="微軟正黑體" pitchFamily="34" charset="-120"/>
            </a:endParaRPr>
          </a:p>
        </p:txBody>
      </p:sp>
      <p:sp>
        <p:nvSpPr>
          <p:cNvPr id="294918" name="Freeform 6"/>
          <p:cNvSpPr>
            <a:spLocks/>
          </p:cNvSpPr>
          <p:nvPr/>
        </p:nvSpPr>
        <p:spPr bwMode="auto">
          <a:xfrm>
            <a:off x="901700" y="3211513"/>
            <a:ext cx="355600" cy="496887"/>
          </a:xfrm>
          <a:custGeom>
            <a:avLst/>
            <a:gdLst>
              <a:gd name="T0" fmla="*/ 159 w 224"/>
              <a:gd name="T1" fmla="*/ 0 h 313"/>
              <a:gd name="T2" fmla="*/ 0 w 224"/>
              <a:gd name="T3" fmla="*/ 1 h 313"/>
              <a:gd name="T4" fmla="*/ 0 w 224"/>
              <a:gd name="T5" fmla="*/ 313 h 313"/>
              <a:gd name="T6" fmla="*/ 224 w 224"/>
              <a:gd name="T7" fmla="*/ 313 h 313"/>
            </a:gdLst>
            <a:ahLst/>
            <a:cxnLst>
              <a:cxn ang="0">
                <a:pos x="T0" y="T1"/>
              </a:cxn>
              <a:cxn ang="0">
                <a:pos x="T2" y="T3"/>
              </a:cxn>
              <a:cxn ang="0">
                <a:pos x="T4" y="T5"/>
              </a:cxn>
              <a:cxn ang="0">
                <a:pos x="T6" y="T7"/>
              </a:cxn>
            </a:cxnLst>
            <a:rect l="0" t="0" r="r" b="b"/>
            <a:pathLst>
              <a:path w="224" h="313">
                <a:moveTo>
                  <a:pt x="159" y="0"/>
                </a:moveTo>
                <a:lnTo>
                  <a:pt x="0" y="1"/>
                </a:lnTo>
                <a:lnTo>
                  <a:pt x="0" y="313"/>
                </a:lnTo>
                <a:lnTo>
                  <a:pt x="224" y="313"/>
                </a:lnTo>
              </a:path>
            </a:pathLst>
          </a:custGeom>
          <a:noFill/>
          <a:ln w="19050" cmpd="sng">
            <a:solidFill>
              <a:srgbClr val="993300"/>
            </a:solidFill>
            <a:round/>
            <a:headEnd type="stealth" w="sm" len="sm"/>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94919" name="Text Box 7"/>
          <p:cNvSpPr txBox="1">
            <a:spLocks noChangeArrowheads="1"/>
          </p:cNvSpPr>
          <p:nvPr/>
        </p:nvSpPr>
        <p:spPr bwMode="auto">
          <a:xfrm>
            <a:off x="1219200" y="3568700"/>
            <a:ext cx="33528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zh-TW" altLang="en-US" sz="1000" dirty="0">
                <a:latin typeface="微軟正黑體" pitchFamily="34" charset="-120"/>
                <a:ea typeface="微軟正黑體" pitchFamily="34" charset="-120"/>
              </a:rPr>
              <a:t>不顯</a:t>
            </a:r>
            <a:r>
              <a:rPr kumimoji="0" lang="ja-JP" altLang="en-US" sz="1000" dirty="0">
                <a:latin typeface="微軟正黑體" pitchFamily="34" charset="-120"/>
                <a:ea typeface="微軟正黑體" pitchFamily="34" charset="-120"/>
              </a:rPr>
              <a:t>示</a:t>
            </a:r>
            <a:r>
              <a:rPr kumimoji="0" lang="en-US" altLang="ja-JP" sz="1000" dirty="0">
                <a:latin typeface="微軟正黑體" pitchFamily="34" charset="-120"/>
                <a:ea typeface="微軟正黑體" pitchFamily="34" charset="-120"/>
              </a:rPr>
              <a:t>Menu</a:t>
            </a:r>
            <a:r>
              <a:rPr kumimoji="0" lang="ja-JP" altLang="en-US" sz="1000" dirty="0">
                <a:latin typeface="微軟正黑體" pitchFamily="34" charset="-120"/>
                <a:ea typeface="微軟正黑體" pitchFamily="34" charset="-120"/>
              </a:rPr>
              <a:t>、</a:t>
            </a:r>
            <a:r>
              <a:rPr kumimoji="0" lang="zh-TW" altLang="en-US" sz="1000" dirty="0">
                <a:latin typeface="微軟正黑體" pitchFamily="34" charset="-120"/>
                <a:ea typeface="微軟正黑體" pitchFamily="34" charset="-120"/>
              </a:rPr>
              <a:t>位址</a:t>
            </a:r>
            <a:endParaRPr kumimoji="0" lang="ja-JP" altLang="en-US" sz="1000" dirty="0">
              <a:latin typeface="微軟正黑體" pitchFamily="34" charset="-120"/>
              <a:ea typeface="微軟正黑體" pitchFamily="34" charset="-120"/>
            </a:endParaRPr>
          </a:p>
        </p:txBody>
      </p:sp>
      <p:sp>
        <p:nvSpPr>
          <p:cNvPr id="294920" name="Oval 8"/>
          <p:cNvSpPr>
            <a:spLocks noChangeArrowheads="1"/>
          </p:cNvSpPr>
          <p:nvPr/>
        </p:nvSpPr>
        <p:spPr bwMode="auto">
          <a:xfrm>
            <a:off x="1259632" y="3048000"/>
            <a:ext cx="990600" cy="381000"/>
          </a:xfrm>
          <a:prstGeom prst="ellipse">
            <a:avLst/>
          </a:prstGeom>
          <a:noFill/>
          <a:ln w="19050">
            <a:solidFill>
              <a:srgbClr val="9933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4921" name="Text Box 9"/>
          <p:cNvSpPr txBox="1">
            <a:spLocks noChangeArrowheads="1"/>
          </p:cNvSpPr>
          <p:nvPr/>
        </p:nvSpPr>
        <p:spPr bwMode="auto">
          <a:xfrm>
            <a:off x="2209800" y="2743200"/>
            <a:ext cx="18288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zh-TW" altLang="en-US" sz="1000">
                <a:latin typeface="微軟正黑體" pitchFamily="34" charset="-120"/>
                <a:ea typeface="微軟正黑體" pitchFamily="34" charset="-120"/>
              </a:rPr>
              <a:t>顯示系統名稱</a:t>
            </a:r>
            <a:endParaRPr kumimoji="0" lang="ja-JP" altLang="en-US" sz="1000">
              <a:latin typeface="微軟正黑體" pitchFamily="34" charset="-120"/>
              <a:ea typeface="微軟正黑體" pitchFamily="34" charset="-120"/>
            </a:endParaRPr>
          </a:p>
        </p:txBody>
      </p:sp>
      <p:sp>
        <p:nvSpPr>
          <p:cNvPr id="294922" name="Freeform 10"/>
          <p:cNvSpPr>
            <a:spLocks/>
          </p:cNvSpPr>
          <p:nvPr/>
        </p:nvSpPr>
        <p:spPr bwMode="auto">
          <a:xfrm flipV="1">
            <a:off x="1676400" y="2895600"/>
            <a:ext cx="546100" cy="177800"/>
          </a:xfrm>
          <a:custGeom>
            <a:avLst/>
            <a:gdLst>
              <a:gd name="T0" fmla="*/ 0 w 216"/>
              <a:gd name="T1" fmla="*/ 0 h 176"/>
              <a:gd name="T2" fmla="*/ 88 w 216"/>
              <a:gd name="T3" fmla="*/ 176 h 176"/>
              <a:gd name="T4" fmla="*/ 216 w 216"/>
              <a:gd name="T5" fmla="*/ 176 h 176"/>
            </a:gdLst>
            <a:ahLst/>
            <a:cxnLst>
              <a:cxn ang="0">
                <a:pos x="T0" y="T1"/>
              </a:cxn>
              <a:cxn ang="0">
                <a:pos x="T2" y="T3"/>
              </a:cxn>
              <a:cxn ang="0">
                <a:pos x="T4" y="T5"/>
              </a:cxn>
            </a:cxnLst>
            <a:rect l="0" t="0" r="r" b="b"/>
            <a:pathLst>
              <a:path w="216" h="176">
                <a:moveTo>
                  <a:pt x="0" y="0"/>
                </a:moveTo>
                <a:lnTo>
                  <a:pt x="88" y="176"/>
                </a:lnTo>
                <a:lnTo>
                  <a:pt x="216" y="176"/>
                </a:lnTo>
              </a:path>
            </a:pathLst>
          </a:custGeom>
          <a:noFill/>
          <a:ln w="19050" cmpd="sng">
            <a:solidFill>
              <a:srgbClr val="9933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2" name="標題 1"/>
          <p:cNvSpPr>
            <a:spLocks noGrp="1"/>
          </p:cNvSpPr>
          <p:nvPr>
            <p:ph type="title"/>
          </p:nvPr>
        </p:nvSpPr>
        <p:spPr>
          <a:xfrm>
            <a:off x="0" y="0"/>
            <a:ext cx="8291513" cy="549275"/>
          </a:xfrm>
        </p:spPr>
        <p:txBody>
          <a:bodyPr/>
          <a:lstStyle/>
          <a:p>
            <a:r>
              <a:rPr lang="en-US" altLang="zh-TW" dirty="0">
                <a:latin typeface="微軟正黑體" pitchFamily="34" charset="-120"/>
              </a:rPr>
              <a:t>2</a:t>
            </a:r>
            <a:r>
              <a:rPr lang="en-US" altLang="zh-TW" dirty="0" smtClean="0">
                <a:latin typeface="微軟正黑體" pitchFamily="34" charset="-120"/>
              </a:rPr>
              <a:t>.</a:t>
            </a:r>
            <a:r>
              <a:rPr lang="zh-TW" altLang="en-US" dirty="0" smtClean="0">
                <a:latin typeface="微軟正黑體" pitchFamily="34" charset="-120"/>
              </a:rPr>
              <a:t>畫面設計 </a:t>
            </a:r>
            <a:r>
              <a:rPr lang="en-US" altLang="zh-TW" dirty="0" smtClean="0">
                <a:latin typeface="微軟正黑體" pitchFamily="34" charset="-120"/>
              </a:rPr>
              <a:t>– </a:t>
            </a:r>
            <a:r>
              <a:rPr lang="zh-TW" altLang="en-US" dirty="0" smtClean="0">
                <a:latin typeface="微軟正黑體" pitchFamily="34" charset="-120"/>
              </a:rPr>
              <a:t>瀏覽器視窗邊框區域</a:t>
            </a:r>
            <a:endParaRPr lang="zh-TW" altLang="en-US" dirty="0">
              <a:latin typeface="微軟正黑體" pitchFamily="34" charset="-120"/>
            </a:endParaRPr>
          </a:p>
        </p:txBody>
      </p:sp>
      <p:sp>
        <p:nvSpPr>
          <p:cNvPr id="3" name="文字方塊 2"/>
          <p:cNvSpPr txBox="1"/>
          <p:nvPr/>
        </p:nvSpPr>
        <p:spPr>
          <a:xfrm>
            <a:off x="3619111" y="3835400"/>
            <a:ext cx="1164101" cy="246221"/>
          </a:xfrm>
          <a:prstGeom prst="rect">
            <a:avLst/>
          </a:prstGeom>
          <a:noFill/>
        </p:spPr>
        <p:txBody>
          <a:bodyPr wrap="none" rtlCol="0">
            <a:spAutoFit/>
          </a:bodyPr>
          <a:lstStyle/>
          <a:p>
            <a:r>
              <a:rPr lang="zh-TW" altLang="en-US" sz="900" b="1" dirty="0">
                <a:solidFill>
                  <a:schemeClr val="bg1"/>
                </a:solidFill>
                <a:latin typeface="細明體" pitchFamily="49" charset="-120"/>
                <a:ea typeface="細明體" pitchFamily="49" charset="-120"/>
              </a:rPr>
              <a:t>速達三代營業</a:t>
            </a:r>
            <a:r>
              <a:rPr lang="zh-TW" altLang="en-US" sz="900" b="1" dirty="0" smtClean="0">
                <a:solidFill>
                  <a:schemeClr val="bg1"/>
                </a:solidFill>
                <a:latin typeface="細明體" pitchFamily="49" charset="-120"/>
                <a:ea typeface="細明體" pitchFamily="49" charset="-120"/>
              </a:rPr>
              <a:t>系統</a:t>
            </a:r>
            <a:r>
              <a:rPr lang="en-US" altLang="zh-TW" sz="1000" b="1" dirty="0" smtClean="0">
                <a:solidFill>
                  <a:schemeClr val="bg1"/>
                </a:solidFill>
                <a:latin typeface="微軟正黑體" pitchFamily="34" charset="-120"/>
                <a:ea typeface="微軟正黑體" pitchFamily="34" charset="-120"/>
              </a:rPr>
              <a:t>-</a:t>
            </a:r>
            <a:endParaRPr lang="ja-JP" altLang="en-US" sz="1000" b="1" dirty="0">
              <a:solidFill>
                <a:schemeClr val="bg1"/>
              </a:solidFill>
              <a:latin typeface="微軟正黑體" pitchFamily="34" charset="-120"/>
              <a:ea typeface="微軟正黑體" pitchFamily="34" charset="-120"/>
            </a:endParaRPr>
          </a:p>
        </p:txBody>
      </p:sp>
    </p:spTree>
    <p:extLst>
      <p:ext uri="{BB962C8B-B14F-4D97-AF65-F5344CB8AC3E}">
        <p14:creationId xmlns:p14="http://schemas.microsoft.com/office/powerpoint/2010/main" val="3771930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9397" y="4026372"/>
            <a:ext cx="4326382" cy="2262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4958" b="26808"/>
          <a:stretch/>
        </p:blipFill>
        <p:spPr bwMode="auto">
          <a:xfrm>
            <a:off x="4540695" y="1343149"/>
            <a:ext cx="4495801" cy="230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9443" name="Text Box 3"/>
          <p:cNvSpPr txBox="1">
            <a:spLocks noChangeArrowheads="1"/>
          </p:cNvSpPr>
          <p:nvPr/>
        </p:nvSpPr>
        <p:spPr bwMode="auto">
          <a:xfrm>
            <a:off x="0" y="644525"/>
            <a:ext cx="37798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600" u="sng" dirty="0">
                <a:latin typeface="微軟正黑體" pitchFamily="34" charset="-120"/>
                <a:ea typeface="微軟正黑體" pitchFamily="34" charset="-120"/>
              </a:rPr>
              <a:t>2.5</a:t>
            </a:r>
            <a:r>
              <a:rPr lang="ja-JP" altLang="en-US" sz="1600" u="sng" dirty="0">
                <a:latin typeface="微軟正黑體" pitchFamily="34" charset="-120"/>
                <a:ea typeface="微軟正黑體" pitchFamily="34" charset="-120"/>
              </a:rPr>
              <a:t>　主</a:t>
            </a:r>
            <a:r>
              <a:rPr lang="zh-TW" altLang="en-US" sz="1600" u="sng" dirty="0">
                <a:latin typeface="微軟正黑體" pitchFamily="34" charset="-120"/>
                <a:ea typeface="微軟正黑體" pitchFamily="34" charset="-120"/>
              </a:rPr>
              <a:t>要</a:t>
            </a:r>
            <a:r>
              <a:rPr lang="ja-JP" altLang="en-US" sz="1600" u="sng" dirty="0">
                <a:latin typeface="微軟正黑體" pitchFamily="34" charset="-120"/>
                <a:ea typeface="微軟正黑體" pitchFamily="34" charset="-120"/>
              </a:rPr>
              <a:t>業務區域 </a:t>
            </a:r>
            <a:r>
              <a:rPr lang="en-US" altLang="ja-JP" sz="1600" u="sng" dirty="0">
                <a:latin typeface="微軟正黑體" pitchFamily="34" charset="-120"/>
                <a:ea typeface="微軟正黑體" pitchFamily="34" charset="-120"/>
              </a:rPr>
              <a:t>1</a:t>
            </a:r>
            <a:r>
              <a:rPr lang="zh-TW" altLang="en-US" sz="1600" u="sng" dirty="0">
                <a:latin typeface="微軟正黑體" pitchFamily="34" charset="-120"/>
                <a:ea typeface="微軟正黑體" pitchFamily="34" charset="-120"/>
              </a:rPr>
              <a:t>及主要業務區域2</a:t>
            </a:r>
            <a:endParaRPr lang="en-US" altLang="ja-JP" sz="1600" u="sng" dirty="0">
              <a:latin typeface="微軟正黑體" pitchFamily="34" charset="-120"/>
              <a:ea typeface="微軟正黑體" pitchFamily="34" charset="-120"/>
            </a:endParaRPr>
          </a:p>
        </p:txBody>
      </p:sp>
      <p:sp>
        <p:nvSpPr>
          <p:cNvPr id="189444" name="Line 4"/>
          <p:cNvSpPr>
            <a:spLocks noChangeShapeType="1"/>
          </p:cNvSpPr>
          <p:nvPr/>
        </p:nvSpPr>
        <p:spPr bwMode="auto">
          <a:xfrm>
            <a:off x="4572000" y="762000"/>
            <a:ext cx="0" cy="5715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89445" name="Text Box 5"/>
          <p:cNvSpPr txBox="1">
            <a:spLocks noChangeArrowheads="1"/>
          </p:cNvSpPr>
          <p:nvPr/>
        </p:nvSpPr>
        <p:spPr bwMode="auto">
          <a:xfrm>
            <a:off x="0" y="1225550"/>
            <a:ext cx="4648200"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ja-JP" sz="1600" dirty="0">
                <a:latin typeface="Times New Roman" pitchFamily="18" charset="0"/>
              </a:rPr>
              <a:t>【 </a:t>
            </a:r>
            <a:r>
              <a:rPr lang="zh-TW" altLang="en-US" sz="1600" dirty="0">
                <a:latin typeface="微軟正黑體" pitchFamily="34" charset="-120"/>
                <a:ea typeface="微軟正黑體" pitchFamily="34" charset="-120"/>
              </a:rPr>
              <a:t>主要業務區域1</a:t>
            </a:r>
            <a:r>
              <a:rPr lang="en-US" altLang="ja-JP" sz="1600" dirty="0">
                <a:latin typeface="Times New Roman" pitchFamily="18" charset="0"/>
              </a:rPr>
              <a:t>】</a:t>
            </a:r>
          </a:p>
          <a:p>
            <a:pPr algn="just"/>
            <a:r>
              <a:rPr lang="en-US" altLang="ja-JP" sz="1400" b="0" dirty="0">
                <a:latin typeface="Times New Roman" pitchFamily="18" charset="0"/>
              </a:rPr>
              <a:t> </a:t>
            </a:r>
            <a:endParaRPr lang="en-US" altLang="zh-TW" sz="1400" b="0" dirty="0">
              <a:latin typeface="Times New Roman" pitchFamily="18" charset="0"/>
            </a:endParaRPr>
          </a:p>
          <a:p>
            <a:pPr marL="285750" indent="-285750">
              <a:buFont typeface="Wingdings" pitchFamily="2" charset="2"/>
              <a:buChar char="n"/>
            </a:pPr>
            <a:r>
              <a:rPr lang="zh-TW" altLang="en-US" sz="1400" b="0" dirty="0" smtClean="0">
                <a:latin typeface="微軟正黑體" pitchFamily="34" charset="-120"/>
                <a:ea typeface="微軟正黑體" pitchFamily="34" charset="-120"/>
              </a:rPr>
              <a:t>「</a:t>
            </a:r>
            <a:r>
              <a:rPr lang="zh-TW" altLang="en-US" sz="1400" b="0" dirty="0">
                <a:latin typeface="微軟正黑體" pitchFamily="34" charset="-120"/>
                <a:ea typeface="微軟正黑體" pitchFamily="34" charset="-120"/>
              </a:rPr>
              <a:t>主要業務區域1」如</a:t>
            </a:r>
            <a:r>
              <a:rPr lang="ja-JP" altLang="en-US" sz="1400" b="0" dirty="0">
                <a:latin typeface="微軟正黑體" pitchFamily="34" charset="-120"/>
                <a:ea typeface="微軟正黑體" pitchFamily="34" charset="-120"/>
              </a:rPr>
              <a:t>右上</a:t>
            </a:r>
            <a:r>
              <a:rPr lang="zh-TW" altLang="en-US" sz="1400" b="0" dirty="0">
                <a:latin typeface="微軟正黑體" pitchFamily="34" charset="-120"/>
                <a:ea typeface="微軟正黑體" pitchFamily="34" charset="-120"/>
              </a:rPr>
              <a:t>圖的表格形式所示，可以分為三個部份，第一部份是</a:t>
            </a:r>
            <a:r>
              <a:rPr lang="en-US" altLang="zh-TW" sz="1400" b="0" dirty="0">
                <a:solidFill>
                  <a:srgbClr val="0000FF"/>
                </a:solidFill>
                <a:latin typeface="微軟正黑體" pitchFamily="34" charset="-120"/>
                <a:ea typeface="微軟正黑體" pitchFamily="34" charset="-120"/>
              </a:rPr>
              <a:t>title</a:t>
            </a:r>
            <a:r>
              <a:rPr lang="zh-TW" altLang="en-US" sz="1400" b="0" dirty="0">
                <a:latin typeface="微軟正黑體" pitchFamily="34" charset="-120"/>
                <a:ea typeface="微軟正黑體" pitchFamily="34" charset="-120"/>
              </a:rPr>
              <a:t>，第二個部份</a:t>
            </a:r>
            <a:r>
              <a:rPr lang="zh-TW" altLang="en-US" sz="1400" b="0" dirty="0" smtClean="0">
                <a:latin typeface="微軟正黑體" pitchFamily="34" charset="-120"/>
                <a:ea typeface="微軟正黑體" pitchFamily="34" charset="-120"/>
              </a:rPr>
              <a:t>是</a:t>
            </a:r>
            <a:r>
              <a:rPr lang="zh-TW" altLang="en-US" sz="1400" dirty="0">
                <a:solidFill>
                  <a:srgbClr val="0000CC"/>
                </a:solidFill>
                <a:latin typeface="微軟正黑體" pitchFamily="34" charset="-120"/>
                <a:ea typeface="微軟正黑體" pitchFamily="34" charset="-120"/>
              </a:rPr>
              <a:t>麵包屑與頁籤</a:t>
            </a:r>
            <a:r>
              <a:rPr lang="zh-TW" altLang="en-US" sz="1400" b="0" dirty="0" smtClean="0">
                <a:latin typeface="微軟正黑體" pitchFamily="34" charset="-120"/>
                <a:ea typeface="微軟正黑體" pitchFamily="34" charset="-120"/>
              </a:rPr>
              <a:t>，</a:t>
            </a:r>
            <a:r>
              <a:rPr lang="zh-TW" altLang="en-US" sz="1400" b="0" dirty="0">
                <a:latin typeface="微軟正黑體" pitchFamily="34" charset="-120"/>
                <a:ea typeface="微軟正黑體" pitchFamily="34" charset="-120"/>
              </a:rPr>
              <a:t>第三部份是</a:t>
            </a:r>
            <a:r>
              <a:rPr lang="zh-TW" altLang="en-US" sz="1400" b="0" dirty="0">
                <a:solidFill>
                  <a:srgbClr val="0000FF"/>
                </a:solidFill>
                <a:latin typeface="微軟正黑體" pitchFamily="34" charset="-120"/>
                <a:ea typeface="微軟正黑體" pitchFamily="34" charset="-120"/>
              </a:rPr>
              <a:t>項目輸入</a:t>
            </a:r>
            <a:r>
              <a:rPr lang="zh-TW" altLang="en-US" sz="1400" b="0" dirty="0" smtClean="0">
                <a:solidFill>
                  <a:srgbClr val="0000FF"/>
                </a:solidFill>
                <a:latin typeface="微軟正黑體" pitchFamily="34" charset="-120"/>
                <a:ea typeface="微軟正黑體" pitchFamily="34" charset="-120"/>
              </a:rPr>
              <a:t>區</a:t>
            </a:r>
            <a:endParaRPr lang="en-US" altLang="ja-JP" sz="1400" b="0" dirty="0" smtClean="0">
              <a:latin typeface="微軟正黑體" pitchFamily="34" charset="-120"/>
              <a:ea typeface="微軟正黑體" pitchFamily="34" charset="-120"/>
            </a:endParaRPr>
          </a:p>
          <a:p>
            <a:pPr marL="800100" lvl="1" indent="-342900">
              <a:buFont typeface="Wingdings" pitchFamily="2" charset="2"/>
              <a:buAutoNum type="circleNumWdWhitePlain"/>
            </a:pPr>
            <a:endParaRPr lang="en-US" altLang="zh-TW" sz="1400" b="0" dirty="0" smtClean="0">
              <a:solidFill>
                <a:srgbClr val="0000CC"/>
              </a:solidFill>
              <a:latin typeface="微軟正黑體" pitchFamily="34" charset="-120"/>
              <a:ea typeface="微軟正黑體" pitchFamily="34" charset="-120"/>
            </a:endParaRPr>
          </a:p>
          <a:p>
            <a:pPr marL="800100" lvl="1" indent="-342900">
              <a:buFont typeface="Wingdings" pitchFamily="2" charset="2"/>
              <a:buAutoNum type="circleNumWdWhitePlain"/>
            </a:pPr>
            <a:r>
              <a:rPr lang="en-US" altLang="zh-TW" sz="1400" b="0" dirty="0" smtClean="0">
                <a:solidFill>
                  <a:srgbClr val="0000CC"/>
                </a:solidFill>
                <a:latin typeface="微軟正黑體" pitchFamily="34" charset="-120"/>
                <a:ea typeface="微軟正黑體" pitchFamily="34" charset="-120"/>
              </a:rPr>
              <a:t>title</a:t>
            </a:r>
            <a:r>
              <a:rPr lang="zh-TW" altLang="en-US" sz="1400" b="0" dirty="0" smtClean="0">
                <a:solidFill>
                  <a:srgbClr val="0000CC"/>
                </a:solidFill>
                <a:latin typeface="微軟正黑體" pitchFamily="34" charset="-120"/>
                <a:ea typeface="微軟正黑體" pitchFamily="34" charset="-120"/>
              </a:rPr>
              <a:t>：</a:t>
            </a:r>
            <a:r>
              <a:rPr lang="zh-TW" altLang="en-US" sz="1400" b="0" dirty="0" smtClean="0">
                <a:latin typeface="微軟正黑體" pitchFamily="34" charset="-120"/>
                <a:ea typeface="微軟正黑體" pitchFamily="34" charset="-120"/>
              </a:rPr>
              <a:t>使用者</a:t>
            </a:r>
            <a:r>
              <a:rPr lang="zh-TW" altLang="en-US" sz="1400" b="0" dirty="0">
                <a:latin typeface="微軟正黑體" pitchFamily="34" charset="-120"/>
                <a:ea typeface="微軟正黑體" pitchFamily="34" charset="-120"/>
              </a:rPr>
              <a:t>登入</a:t>
            </a:r>
            <a:r>
              <a:rPr lang="zh-TW" altLang="en-US" sz="1400" b="0" dirty="0" smtClean="0">
                <a:latin typeface="微軟正黑體" pitchFamily="34" charset="-120"/>
                <a:ea typeface="微軟正黑體" pitchFamily="34" charset="-120"/>
              </a:rPr>
              <a:t>資訊</a:t>
            </a:r>
            <a:endParaRPr lang="en-US" altLang="zh-TW" sz="1400" dirty="0">
              <a:latin typeface="微軟正黑體" pitchFamily="34" charset="-120"/>
              <a:ea typeface="微軟正黑體" pitchFamily="34" charset="-120"/>
            </a:endParaRPr>
          </a:p>
          <a:p>
            <a:pPr marL="800100" lvl="1" indent="-342900">
              <a:buFont typeface="Wingdings" pitchFamily="2" charset="2"/>
              <a:buAutoNum type="circleNumWdWhitePlain"/>
            </a:pPr>
            <a:r>
              <a:rPr lang="zh-TW" altLang="en-US" sz="1400" dirty="0" smtClean="0">
                <a:solidFill>
                  <a:srgbClr val="0000CC"/>
                </a:solidFill>
                <a:latin typeface="微軟正黑體" pitchFamily="34" charset="-120"/>
                <a:ea typeface="微軟正黑體" pitchFamily="34" charset="-120"/>
              </a:rPr>
              <a:t>麵包屑與頁籤</a:t>
            </a:r>
            <a:r>
              <a:rPr lang="zh-TW" altLang="en-US" sz="1400" b="0" dirty="0" smtClean="0">
                <a:solidFill>
                  <a:srgbClr val="0000CC"/>
                </a:solidFill>
                <a:latin typeface="微軟正黑體" pitchFamily="34" charset="-120"/>
                <a:ea typeface="微軟正黑體" pitchFamily="34" charset="-120"/>
              </a:rPr>
              <a:t>：</a:t>
            </a:r>
            <a:r>
              <a:rPr lang="zh-TW" altLang="en-US" sz="1400" b="0" dirty="0" smtClean="0">
                <a:latin typeface="微軟正黑體" pitchFamily="34" charset="-120"/>
                <a:ea typeface="微軟正黑體" pitchFamily="34" charset="-120"/>
              </a:rPr>
              <a:t>麵包屑為方便識別功能階層、最多可同時開啟</a:t>
            </a:r>
            <a:r>
              <a:rPr lang="en-US" altLang="zh-TW" sz="1400" b="0" dirty="0" smtClean="0">
                <a:latin typeface="微軟正黑體" pitchFamily="34" charset="-120"/>
                <a:ea typeface="微軟正黑體" pitchFamily="34" charset="-120"/>
              </a:rPr>
              <a:t>5</a:t>
            </a:r>
            <a:r>
              <a:rPr lang="zh-TW" altLang="en-US" sz="1400" b="0" dirty="0" smtClean="0">
                <a:latin typeface="微軟正黑體" pitchFamily="34" charset="-120"/>
                <a:ea typeface="微軟正黑體" pitchFamily="34" charset="-120"/>
              </a:rPr>
              <a:t>個頁籤</a:t>
            </a:r>
            <a:endParaRPr lang="en-US" altLang="zh-TW" sz="1400" b="0" dirty="0" smtClean="0">
              <a:latin typeface="微軟正黑體" pitchFamily="34" charset="-120"/>
              <a:ea typeface="微軟正黑體" pitchFamily="34" charset="-120"/>
            </a:endParaRPr>
          </a:p>
          <a:p>
            <a:pPr marL="800100" lvl="1" indent="-342900">
              <a:buFont typeface="Wingdings" pitchFamily="2" charset="2"/>
              <a:buAutoNum type="circleNumWdWhitePlain"/>
            </a:pPr>
            <a:r>
              <a:rPr lang="zh-TW" altLang="en-US" sz="1400" b="0" dirty="0" smtClean="0">
                <a:solidFill>
                  <a:srgbClr val="0000CC"/>
                </a:solidFill>
                <a:latin typeface="微軟正黑體" pitchFamily="34" charset="-120"/>
                <a:ea typeface="微軟正黑體" pitchFamily="34" charset="-120"/>
              </a:rPr>
              <a:t>項目</a:t>
            </a:r>
            <a:r>
              <a:rPr lang="zh-TW" altLang="en-US" sz="1400" b="0" dirty="0">
                <a:solidFill>
                  <a:srgbClr val="0000CC"/>
                </a:solidFill>
                <a:latin typeface="微軟正黑體" pitchFamily="34" charset="-120"/>
                <a:ea typeface="微軟正黑體" pitchFamily="34" charset="-120"/>
              </a:rPr>
              <a:t>輸入區</a:t>
            </a:r>
            <a:r>
              <a:rPr lang="zh-TW" altLang="en-US" sz="1400" b="0" dirty="0" smtClean="0">
                <a:solidFill>
                  <a:srgbClr val="0000CC"/>
                </a:solidFill>
                <a:latin typeface="微軟正黑體" pitchFamily="34" charset="-120"/>
                <a:ea typeface="微軟正黑體" pitchFamily="34" charset="-120"/>
              </a:rPr>
              <a:t>：</a:t>
            </a:r>
            <a:r>
              <a:rPr lang="zh-TW" altLang="en-US" sz="1400" b="0" dirty="0" smtClean="0">
                <a:latin typeface="微軟正黑體" pitchFamily="34" charset="-120"/>
                <a:ea typeface="微軟正黑體" pitchFamily="34" charset="-120"/>
              </a:rPr>
              <a:t>項目</a:t>
            </a:r>
            <a:r>
              <a:rPr lang="zh-TW" altLang="en-US" sz="1400" b="0" dirty="0">
                <a:latin typeface="微軟正黑體" pitchFamily="34" charset="-120"/>
                <a:ea typeface="微軟正黑體" pitchFamily="34" charset="-120"/>
              </a:rPr>
              <a:t>輸入區為查詢所需要輸入的條件</a:t>
            </a:r>
          </a:p>
          <a:p>
            <a:r>
              <a:rPr lang="zh-TW" altLang="en-US" sz="1400" b="0" dirty="0">
                <a:latin typeface="微軟正黑體" pitchFamily="34" charset="-120"/>
                <a:ea typeface="微軟正黑體" pitchFamily="34" charset="-120"/>
              </a:rPr>
              <a:t>    </a:t>
            </a:r>
            <a:endParaRPr lang="ja-JP" altLang="zh-TW" sz="1400" b="0" dirty="0">
              <a:latin typeface="微軟正黑體" pitchFamily="34" charset="-120"/>
              <a:ea typeface="微軟正黑體" pitchFamily="34" charset="-120"/>
            </a:endParaRPr>
          </a:p>
          <a:p>
            <a:pPr marL="285750" indent="-285750">
              <a:buFont typeface="Wingdings" pitchFamily="2" charset="2"/>
              <a:buChar char="n"/>
            </a:pPr>
            <a:r>
              <a:rPr lang="zh-TW" altLang="en-US" sz="1400" b="0" dirty="0" smtClean="0">
                <a:latin typeface="微軟正黑體" pitchFamily="34" charset="-120"/>
                <a:ea typeface="微軟正黑體" pitchFamily="34" charset="-120"/>
              </a:rPr>
              <a:t>項目</a:t>
            </a:r>
            <a:r>
              <a:rPr lang="zh-TW" altLang="en-US" sz="1400" b="0" dirty="0">
                <a:latin typeface="微軟正黑體" pitchFamily="34" charset="-120"/>
                <a:ea typeface="微軟正黑體" pitchFamily="34" charset="-120"/>
              </a:rPr>
              <a:t>輸入區，其輸入項目或是其它內容，靠左及靠上對齊，輸入項目少時，一列一個項目，當項目多時，可以使用橫式並排的方式，其排列方式如右下面所示</a:t>
            </a:r>
            <a:r>
              <a:rPr lang="zh-TW" altLang="en-US" sz="1400" b="0" dirty="0" smtClean="0">
                <a:latin typeface="微軟正黑體" pitchFamily="34" charset="-120"/>
                <a:ea typeface="微軟正黑體" pitchFamily="34" charset="-120"/>
              </a:rPr>
              <a:t>。</a:t>
            </a:r>
            <a:endParaRPr lang="en-US" altLang="zh-TW" sz="1400" b="0" dirty="0" smtClean="0">
              <a:latin typeface="微軟正黑體" pitchFamily="34" charset="-120"/>
              <a:ea typeface="微軟正黑體" pitchFamily="34" charset="-120"/>
            </a:endParaRPr>
          </a:p>
        </p:txBody>
      </p:sp>
      <p:sp>
        <p:nvSpPr>
          <p:cNvPr id="189446" name="Rectangle 6"/>
          <p:cNvSpPr>
            <a:spLocks noChangeArrowheads="1"/>
          </p:cNvSpPr>
          <p:nvPr/>
        </p:nvSpPr>
        <p:spPr bwMode="auto">
          <a:xfrm>
            <a:off x="1938338" y="2590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TW" altLang="en-US"/>
          </a:p>
        </p:txBody>
      </p:sp>
      <p:sp>
        <p:nvSpPr>
          <p:cNvPr id="189448" name="Text Box 8"/>
          <p:cNvSpPr txBox="1">
            <a:spLocks noChangeArrowheads="1"/>
          </p:cNvSpPr>
          <p:nvPr/>
        </p:nvSpPr>
        <p:spPr bwMode="auto">
          <a:xfrm>
            <a:off x="457200" y="3505200"/>
            <a:ext cx="1371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endParaRPr lang="zh-TW" altLang="en-US" sz="1000" b="0">
              <a:latin typeface="新細明體" charset="-120"/>
            </a:endParaRPr>
          </a:p>
        </p:txBody>
      </p:sp>
      <p:sp>
        <p:nvSpPr>
          <p:cNvPr id="189449" name="Text Box 9"/>
          <p:cNvSpPr txBox="1">
            <a:spLocks noChangeArrowheads="1"/>
          </p:cNvSpPr>
          <p:nvPr/>
        </p:nvSpPr>
        <p:spPr bwMode="auto">
          <a:xfrm>
            <a:off x="4724400" y="838200"/>
            <a:ext cx="2286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ja-JP" altLang="en-US" sz="1000" b="0">
                <a:latin typeface="微軟正黑體" pitchFamily="34" charset="-120"/>
                <a:ea typeface="微軟正黑體" pitchFamily="34" charset="-120"/>
              </a:rPr>
              <a:t>例</a:t>
            </a:r>
            <a:r>
              <a:rPr lang="en-US" altLang="ja-JP" sz="1000" b="0">
                <a:latin typeface="微軟正黑體" pitchFamily="34" charset="-120"/>
                <a:ea typeface="微軟正黑體" pitchFamily="34" charset="-120"/>
              </a:rPr>
              <a:t>1)</a:t>
            </a:r>
            <a:r>
              <a:rPr lang="ja-JP" altLang="en-US" sz="1000" b="0">
                <a:latin typeface="微軟正黑體" pitchFamily="34" charset="-120"/>
                <a:ea typeface="微軟正黑體" pitchFamily="34" charset="-120"/>
              </a:rPr>
              <a:t>項目</a:t>
            </a:r>
            <a:r>
              <a:rPr lang="zh-TW" altLang="en-US" sz="1000" b="0">
                <a:latin typeface="微軟正黑體" pitchFamily="34" charset="-120"/>
                <a:ea typeface="微軟正黑體" pitchFamily="34" charset="-120"/>
              </a:rPr>
              <a:t>不多時的</a:t>
            </a:r>
            <a:r>
              <a:rPr lang="en-US" altLang="ja-JP" sz="1000" b="0">
                <a:latin typeface="微軟正黑體" pitchFamily="34" charset="-120"/>
                <a:ea typeface="微軟正黑體" pitchFamily="34" charset="-120"/>
              </a:rPr>
              <a:t>Layout</a:t>
            </a:r>
          </a:p>
        </p:txBody>
      </p:sp>
      <p:sp>
        <p:nvSpPr>
          <p:cNvPr id="189452" name="Line 12"/>
          <p:cNvSpPr>
            <a:spLocks noChangeShapeType="1"/>
          </p:cNvSpPr>
          <p:nvPr/>
        </p:nvSpPr>
        <p:spPr bwMode="auto">
          <a:xfrm>
            <a:off x="4572000" y="2852738"/>
            <a:ext cx="762000" cy="0"/>
          </a:xfrm>
          <a:prstGeom prst="line">
            <a:avLst/>
          </a:prstGeom>
          <a:noFill/>
          <a:ln w="9525" cap="rnd">
            <a:solidFill>
              <a:srgbClr val="993300"/>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89453" name="AutoShape 13"/>
          <p:cNvSpPr>
            <a:spLocks noChangeArrowheads="1"/>
          </p:cNvSpPr>
          <p:nvPr/>
        </p:nvSpPr>
        <p:spPr bwMode="auto">
          <a:xfrm>
            <a:off x="5795963" y="1052513"/>
            <a:ext cx="762000" cy="228600"/>
          </a:xfrm>
          <a:prstGeom prst="roundRect">
            <a:avLst>
              <a:gd name="adj" fmla="val 7144"/>
            </a:avLst>
          </a:prstGeom>
          <a:solidFill>
            <a:srgbClr val="FFFFFF"/>
          </a:solidFill>
          <a:ln w="9525">
            <a:solidFill>
              <a:srgbClr val="000000"/>
            </a:solidFill>
            <a:round/>
            <a:headEnd/>
            <a:tailEnd/>
          </a:ln>
          <a:effectLst>
            <a:outerShdw dist="71842" dir="2700000" algn="ctr" rotWithShape="0">
              <a:srgbClr val="808080"/>
            </a:outerShdw>
          </a:effectLst>
        </p:spPr>
        <p:txBody>
          <a:bodyPr/>
          <a:lstStyle/>
          <a:p>
            <a:pPr algn="ctr" eaLnBrk="0" hangingPunct="0"/>
            <a:r>
              <a:rPr kumimoji="0" lang="zh-TW" altLang="en-US" sz="900" dirty="0">
                <a:latin typeface="微軟正黑體" pitchFamily="34" charset="-120"/>
                <a:ea typeface="微軟正黑體" pitchFamily="34" charset="-120"/>
              </a:rPr>
              <a:t>置上</a:t>
            </a:r>
            <a:endParaRPr kumimoji="0" lang="ja-JP" altLang="en-US" sz="900" dirty="0">
              <a:latin typeface="微軟正黑體" pitchFamily="34" charset="-120"/>
              <a:ea typeface="微軟正黑體" pitchFamily="34" charset="-120"/>
            </a:endParaRPr>
          </a:p>
        </p:txBody>
      </p:sp>
      <p:sp>
        <p:nvSpPr>
          <p:cNvPr id="189454" name="AutoShape 14"/>
          <p:cNvSpPr>
            <a:spLocks noChangeArrowheads="1"/>
          </p:cNvSpPr>
          <p:nvPr/>
        </p:nvSpPr>
        <p:spPr bwMode="auto">
          <a:xfrm>
            <a:off x="4572000" y="3184525"/>
            <a:ext cx="762000" cy="244475"/>
          </a:xfrm>
          <a:prstGeom prst="roundRect">
            <a:avLst>
              <a:gd name="adj" fmla="val 7144"/>
            </a:avLst>
          </a:prstGeom>
          <a:solidFill>
            <a:srgbClr val="FFFFFF"/>
          </a:solidFill>
          <a:ln w="9525">
            <a:solidFill>
              <a:srgbClr val="000000"/>
            </a:solidFill>
            <a:round/>
            <a:headEnd/>
            <a:tailEnd/>
          </a:ln>
          <a:effectLst>
            <a:outerShdw dist="71842" dir="2700000" algn="ctr" rotWithShape="0">
              <a:srgbClr val="808080"/>
            </a:outerShdw>
          </a:effectLst>
        </p:spPr>
        <p:txBody>
          <a:bodyPr/>
          <a:lstStyle/>
          <a:p>
            <a:pPr algn="ctr" eaLnBrk="0" hangingPunct="0"/>
            <a:r>
              <a:rPr kumimoji="0" lang="zh-TW" altLang="en-US" sz="900">
                <a:latin typeface="微軟正黑體" pitchFamily="34" charset="-120"/>
                <a:ea typeface="微軟正黑體" pitchFamily="34" charset="-120"/>
              </a:rPr>
              <a:t>功能樹區</a:t>
            </a:r>
            <a:endParaRPr kumimoji="0" lang="ja-JP" altLang="en-US" sz="900">
              <a:latin typeface="微軟正黑體" pitchFamily="34" charset="-120"/>
              <a:ea typeface="微軟正黑體" pitchFamily="34" charset="-120"/>
            </a:endParaRPr>
          </a:p>
        </p:txBody>
      </p:sp>
      <p:sp>
        <p:nvSpPr>
          <p:cNvPr id="189456" name="Text Box 16"/>
          <p:cNvSpPr txBox="1">
            <a:spLocks noChangeArrowheads="1"/>
          </p:cNvSpPr>
          <p:nvPr/>
        </p:nvSpPr>
        <p:spPr bwMode="auto">
          <a:xfrm>
            <a:off x="4800600" y="3733800"/>
            <a:ext cx="2286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ja-JP" altLang="en-US" sz="1000" b="0">
                <a:latin typeface="新細明體" charset="-120"/>
              </a:rPr>
              <a:t>例２</a:t>
            </a:r>
            <a:r>
              <a:rPr lang="en-US" altLang="ja-JP" sz="1000" b="0">
                <a:latin typeface="新細明體" charset="-120"/>
              </a:rPr>
              <a:t>)</a:t>
            </a:r>
            <a:r>
              <a:rPr lang="ja-JP" altLang="en-US" sz="1000" b="0">
                <a:latin typeface="新細明體" charset="-120"/>
              </a:rPr>
              <a:t>項目</a:t>
            </a:r>
            <a:r>
              <a:rPr lang="zh-TW" altLang="en-US" sz="1000" b="0">
                <a:latin typeface="新細明體" charset="-120"/>
              </a:rPr>
              <a:t>多時的</a:t>
            </a:r>
            <a:r>
              <a:rPr lang="en-US" altLang="ja-JP" sz="1000" b="0">
                <a:latin typeface="新細明體" charset="-120"/>
              </a:rPr>
              <a:t>Layout</a:t>
            </a:r>
          </a:p>
        </p:txBody>
      </p:sp>
      <p:sp>
        <p:nvSpPr>
          <p:cNvPr id="189457" name="AutoShape 17"/>
          <p:cNvSpPr>
            <a:spLocks noChangeArrowheads="1"/>
          </p:cNvSpPr>
          <p:nvPr/>
        </p:nvSpPr>
        <p:spPr bwMode="auto">
          <a:xfrm>
            <a:off x="5715000" y="4264025"/>
            <a:ext cx="2286000" cy="244475"/>
          </a:xfrm>
          <a:prstGeom prst="roundRect">
            <a:avLst>
              <a:gd name="adj" fmla="val 7144"/>
            </a:avLst>
          </a:prstGeom>
          <a:solidFill>
            <a:srgbClr val="FFFFFF"/>
          </a:solidFill>
          <a:ln w="9525">
            <a:solidFill>
              <a:srgbClr val="000000"/>
            </a:solidFill>
            <a:round/>
            <a:headEnd/>
            <a:tailEnd/>
          </a:ln>
          <a:effectLst>
            <a:outerShdw dist="71842" dir="2700000" algn="ctr" rotWithShape="0">
              <a:srgbClr val="808080"/>
            </a:outerShdw>
          </a:effectLst>
        </p:spPr>
        <p:txBody>
          <a:bodyPr/>
          <a:lstStyle/>
          <a:p>
            <a:pPr algn="ctr" eaLnBrk="0" hangingPunct="0"/>
            <a:r>
              <a:rPr kumimoji="0" lang="zh-TW" altLang="en-US" sz="900">
                <a:latin typeface="微軟正黑體" pitchFamily="34" charset="-120"/>
                <a:ea typeface="微軟正黑體" pitchFamily="34" charset="-120"/>
              </a:rPr>
              <a:t>輸入項目多時，</a:t>
            </a:r>
            <a:r>
              <a:rPr kumimoji="0" lang="ja-JP" altLang="en-US" sz="900">
                <a:latin typeface="微軟正黑體" pitchFamily="34" charset="-120"/>
                <a:ea typeface="微軟正黑體" pitchFamily="34" charset="-120"/>
              </a:rPr>
              <a:t>横</a:t>
            </a:r>
            <a:r>
              <a:rPr kumimoji="0" lang="zh-TW" altLang="en-US" sz="900">
                <a:latin typeface="微軟正黑體" pitchFamily="34" charset="-120"/>
                <a:ea typeface="微軟正黑體" pitchFamily="34" charset="-120"/>
              </a:rPr>
              <a:t>式並排亦可使用</a:t>
            </a:r>
            <a:endParaRPr kumimoji="0" lang="ja-JP" altLang="en-US" sz="900">
              <a:latin typeface="微軟正黑體" pitchFamily="34" charset="-120"/>
              <a:ea typeface="微軟正黑體" pitchFamily="34" charset="-120"/>
            </a:endParaRPr>
          </a:p>
        </p:txBody>
      </p:sp>
      <p:sp>
        <p:nvSpPr>
          <p:cNvPr id="189459" name="Line 19"/>
          <p:cNvSpPr>
            <a:spLocks noChangeShapeType="1"/>
          </p:cNvSpPr>
          <p:nvPr/>
        </p:nvSpPr>
        <p:spPr bwMode="auto">
          <a:xfrm>
            <a:off x="6084888" y="5013325"/>
            <a:ext cx="0" cy="287338"/>
          </a:xfrm>
          <a:prstGeom prst="line">
            <a:avLst/>
          </a:prstGeom>
          <a:noFill/>
          <a:ln w="9525">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89460" name="Freeform 20"/>
          <p:cNvSpPr>
            <a:spLocks/>
          </p:cNvSpPr>
          <p:nvPr/>
        </p:nvSpPr>
        <p:spPr bwMode="auto">
          <a:xfrm rot="5400000" flipV="1">
            <a:off x="6804025" y="4078288"/>
            <a:ext cx="142875" cy="1584325"/>
          </a:xfrm>
          <a:custGeom>
            <a:avLst/>
            <a:gdLst>
              <a:gd name="T0" fmla="*/ 0 w 576"/>
              <a:gd name="T1" fmla="*/ 0 h 240"/>
              <a:gd name="T2" fmla="*/ 0 w 576"/>
              <a:gd name="T3" fmla="*/ 240 h 240"/>
              <a:gd name="T4" fmla="*/ 576 w 576"/>
              <a:gd name="T5" fmla="*/ 8 h 240"/>
              <a:gd name="T6" fmla="*/ 576 w 576"/>
              <a:gd name="T7" fmla="*/ 240 h 240"/>
            </a:gdLst>
            <a:ahLst/>
            <a:cxnLst>
              <a:cxn ang="0">
                <a:pos x="T0" y="T1"/>
              </a:cxn>
              <a:cxn ang="0">
                <a:pos x="T2" y="T3"/>
              </a:cxn>
              <a:cxn ang="0">
                <a:pos x="T4" y="T5"/>
              </a:cxn>
              <a:cxn ang="0">
                <a:pos x="T6" y="T7"/>
              </a:cxn>
            </a:cxnLst>
            <a:rect l="0" t="0" r="r" b="b"/>
            <a:pathLst>
              <a:path w="576" h="240">
                <a:moveTo>
                  <a:pt x="0" y="0"/>
                </a:moveTo>
                <a:lnTo>
                  <a:pt x="0" y="240"/>
                </a:lnTo>
                <a:lnTo>
                  <a:pt x="576" y="8"/>
                </a:lnTo>
                <a:lnTo>
                  <a:pt x="576" y="240"/>
                </a:lnTo>
              </a:path>
            </a:pathLst>
          </a:custGeom>
          <a:noFill/>
          <a:ln w="9525">
            <a:solidFill>
              <a:srgbClr val="99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89462" name="Line 22"/>
          <p:cNvSpPr>
            <a:spLocks noChangeShapeType="1"/>
          </p:cNvSpPr>
          <p:nvPr/>
        </p:nvSpPr>
        <p:spPr bwMode="auto">
          <a:xfrm>
            <a:off x="7162800" y="2438400"/>
            <a:ext cx="0" cy="838200"/>
          </a:xfrm>
          <a:prstGeom prst="line">
            <a:avLst/>
          </a:prstGeom>
          <a:noFill/>
          <a:ln w="9525" cap="rnd">
            <a:solidFill>
              <a:srgbClr val="993300"/>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89464" name="AutoShape 24"/>
          <p:cNvSpPr>
            <a:spLocks noChangeArrowheads="1"/>
          </p:cNvSpPr>
          <p:nvPr/>
        </p:nvSpPr>
        <p:spPr bwMode="auto">
          <a:xfrm>
            <a:off x="6732588" y="1052513"/>
            <a:ext cx="1981200" cy="244475"/>
          </a:xfrm>
          <a:prstGeom prst="roundRect">
            <a:avLst>
              <a:gd name="adj" fmla="val 7144"/>
            </a:avLst>
          </a:prstGeom>
          <a:solidFill>
            <a:srgbClr val="FFFFFF"/>
          </a:solidFill>
          <a:ln w="9525">
            <a:solidFill>
              <a:srgbClr val="000000"/>
            </a:solidFill>
            <a:round/>
            <a:headEnd/>
            <a:tailEnd/>
          </a:ln>
          <a:effectLst>
            <a:outerShdw dist="71842" dir="2700000" algn="ctr" rotWithShape="0">
              <a:srgbClr val="808080"/>
            </a:outerShdw>
          </a:effectLst>
        </p:spPr>
        <p:txBody>
          <a:bodyPr/>
          <a:lstStyle/>
          <a:p>
            <a:pPr algn="ctr" eaLnBrk="0" hangingPunct="0"/>
            <a:r>
              <a:rPr kumimoji="0" lang="zh-TW" altLang="en-US" sz="900" dirty="0">
                <a:latin typeface="微軟正黑體" pitchFamily="34" charset="-120"/>
                <a:ea typeface="微軟正黑體" pitchFamily="34" charset="-120"/>
              </a:rPr>
              <a:t>輸入項目少時，採下列排列方式</a:t>
            </a:r>
            <a:endParaRPr kumimoji="0" lang="ja-JP" altLang="en-US" sz="900" dirty="0">
              <a:latin typeface="微軟正黑體" pitchFamily="34" charset="-120"/>
              <a:ea typeface="微軟正黑體" pitchFamily="34" charset="-120"/>
            </a:endParaRPr>
          </a:p>
        </p:txBody>
      </p:sp>
      <p:sp>
        <p:nvSpPr>
          <p:cNvPr id="189470" name="AutoShape 30"/>
          <p:cNvSpPr>
            <a:spLocks noChangeArrowheads="1"/>
          </p:cNvSpPr>
          <p:nvPr/>
        </p:nvSpPr>
        <p:spPr bwMode="auto">
          <a:xfrm>
            <a:off x="8274050" y="2924176"/>
            <a:ext cx="762000" cy="228600"/>
          </a:xfrm>
          <a:prstGeom prst="roundRect">
            <a:avLst>
              <a:gd name="adj" fmla="val 7144"/>
            </a:avLst>
          </a:prstGeom>
          <a:solidFill>
            <a:srgbClr val="FFFF99"/>
          </a:solidFill>
          <a:ln w="9525">
            <a:solidFill>
              <a:srgbClr val="000000"/>
            </a:solidFill>
            <a:round/>
            <a:headEnd/>
            <a:tailEnd/>
          </a:ln>
          <a:effectLst>
            <a:outerShdw dist="71842" dir="2700000" algn="ctr" rotWithShape="0">
              <a:srgbClr val="808080"/>
            </a:outerShdw>
          </a:effectLst>
        </p:spPr>
        <p:txBody>
          <a:bodyPr/>
          <a:lstStyle/>
          <a:p>
            <a:pPr algn="ctr" eaLnBrk="0" hangingPunct="0"/>
            <a:r>
              <a:rPr kumimoji="0" lang="zh-TW" altLang="en-US" sz="900" dirty="0">
                <a:latin typeface="微軟正黑體" pitchFamily="34" charset="-120"/>
                <a:ea typeface="微軟正黑體" pitchFamily="34" charset="-120"/>
              </a:rPr>
              <a:t>業務區域2</a:t>
            </a:r>
            <a:endParaRPr kumimoji="0" lang="en-US" altLang="ja-JP" sz="900" dirty="0">
              <a:latin typeface="微軟正黑體" pitchFamily="34" charset="-120"/>
              <a:ea typeface="微軟正黑體" pitchFamily="34" charset="-120"/>
            </a:endParaRPr>
          </a:p>
        </p:txBody>
      </p:sp>
      <p:sp>
        <p:nvSpPr>
          <p:cNvPr id="189474" name="Rectangle 34"/>
          <p:cNvSpPr>
            <a:spLocks noChangeArrowheads="1"/>
          </p:cNvSpPr>
          <p:nvPr/>
        </p:nvSpPr>
        <p:spPr bwMode="auto">
          <a:xfrm>
            <a:off x="1938338" y="2138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TW" altLang="en-US"/>
          </a:p>
        </p:txBody>
      </p:sp>
      <p:sp>
        <p:nvSpPr>
          <p:cNvPr id="189484" name="Rectangle 44"/>
          <p:cNvSpPr>
            <a:spLocks noChangeArrowheads="1"/>
          </p:cNvSpPr>
          <p:nvPr/>
        </p:nvSpPr>
        <p:spPr bwMode="auto">
          <a:xfrm>
            <a:off x="4572000" y="6019800"/>
            <a:ext cx="1524000" cy="304800"/>
          </a:xfrm>
          <a:prstGeom prst="rect">
            <a:avLst/>
          </a:prstGeom>
          <a:solidFill>
            <a:srgbClr val="CCFFCC"/>
          </a:solidFill>
          <a:ln w="9525">
            <a:solidFill>
              <a:schemeClr val="tx1"/>
            </a:solidFill>
            <a:miter lim="800000"/>
            <a:headEnd/>
            <a:tailEnd/>
          </a:ln>
          <a:effectLst>
            <a:outerShdw dist="53882" dir="2700000" algn="ctr" rotWithShape="0">
              <a:schemeClr val="bg2"/>
            </a:outerShdw>
          </a:effectLst>
        </p:spPr>
        <p:txBody>
          <a:bodyPr wrap="none" anchor="ctr"/>
          <a:lstStyle/>
          <a:p>
            <a:r>
              <a:rPr lang="zh-TW" altLang="en-US" sz="800" b="0" dirty="0">
                <a:solidFill>
                  <a:schemeClr val="tx2"/>
                </a:solidFill>
                <a:latin typeface="微軟正黑體" pitchFamily="34" charset="-120"/>
                <a:ea typeface="微軟正黑體" pitchFamily="34" charset="-120"/>
              </a:rPr>
              <a:t>項目輸入順序以</a:t>
            </a:r>
            <a:r>
              <a:rPr lang="en-US" altLang="zh-TW" sz="800" b="0" dirty="0">
                <a:solidFill>
                  <a:schemeClr val="tx2"/>
                </a:solidFill>
                <a:latin typeface="微軟正黑體" pitchFamily="34" charset="-120"/>
                <a:ea typeface="微軟正黑體" pitchFamily="34" charset="-120"/>
              </a:rPr>
              <a:t>BLOCK</a:t>
            </a:r>
            <a:r>
              <a:rPr lang="zh-TW" altLang="en-US" sz="800" b="0" dirty="0">
                <a:solidFill>
                  <a:schemeClr val="tx2"/>
                </a:solidFill>
                <a:latin typeface="微軟正黑體" pitchFamily="34" charset="-120"/>
                <a:ea typeface="微軟正黑體" pitchFamily="34" charset="-120"/>
              </a:rPr>
              <a:t>為單位</a:t>
            </a:r>
          </a:p>
          <a:p>
            <a:r>
              <a:rPr lang="zh-TW" altLang="en-US" sz="800" b="0" dirty="0">
                <a:solidFill>
                  <a:schemeClr val="tx2"/>
                </a:solidFill>
                <a:latin typeface="微軟正黑體" pitchFamily="34" charset="-120"/>
                <a:ea typeface="微軟正黑體" pitchFamily="34" charset="-120"/>
              </a:rPr>
              <a:t>由左到右</a:t>
            </a:r>
            <a:r>
              <a:rPr lang="zh-TW" altLang="en-US" sz="800" b="0" dirty="0" smtClean="0">
                <a:solidFill>
                  <a:schemeClr val="tx2"/>
                </a:solidFill>
                <a:latin typeface="微軟正黑體" pitchFamily="34" charset="-120"/>
                <a:ea typeface="微軟正黑體" pitchFamily="34" charset="-120"/>
              </a:rPr>
              <a:t>輸入</a:t>
            </a:r>
            <a:endParaRPr lang="zh-TW" altLang="en-US" sz="800" b="0" dirty="0">
              <a:solidFill>
                <a:schemeClr val="tx2"/>
              </a:solidFill>
              <a:latin typeface="微軟正黑體" pitchFamily="34" charset="-120"/>
              <a:ea typeface="微軟正黑體" pitchFamily="34" charset="-120"/>
            </a:endParaRPr>
          </a:p>
        </p:txBody>
      </p:sp>
      <p:sp>
        <p:nvSpPr>
          <p:cNvPr id="189491" name="Freeform 51"/>
          <p:cNvSpPr>
            <a:spLocks/>
          </p:cNvSpPr>
          <p:nvPr/>
        </p:nvSpPr>
        <p:spPr bwMode="auto">
          <a:xfrm rot="5400000" flipV="1">
            <a:off x="6084888" y="5373687"/>
            <a:ext cx="503238" cy="1223963"/>
          </a:xfrm>
          <a:custGeom>
            <a:avLst/>
            <a:gdLst>
              <a:gd name="T0" fmla="*/ 0 w 576"/>
              <a:gd name="T1" fmla="*/ 0 h 240"/>
              <a:gd name="T2" fmla="*/ 0 w 576"/>
              <a:gd name="T3" fmla="*/ 240 h 240"/>
              <a:gd name="T4" fmla="*/ 576 w 576"/>
              <a:gd name="T5" fmla="*/ 8 h 240"/>
              <a:gd name="T6" fmla="*/ 576 w 576"/>
              <a:gd name="T7" fmla="*/ 240 h 240"/>
            </a:gdLst>
            <a:ahLst/>
            <a:cxnLst>
              <a:cxn ang="0">
                <a:pos x="T0" y="T1"/>
              </a:cxn>
              <a:cxn ang="0">
                <a:pos x="T2" y="T3"/>
              </a:cxn>
              <a:cxn ang="0">
                <a:pos x="T4" y="T5"/>
              </a:cxn>
              <a:cxn ang="0">
                <a:pos x="T6" y="T7"/>
              </a:cxn>
            </a:cxnLst>
            <a:rect l="0" t="0" r="r" b="b"/>
            <a:pathLst>
              <a:path w="576" h="240">
                <a:moveTo>
                  <a:pt x="0" y="0"/>
                </a:moveTo>
                <a:lnTo>
                  <a:pt x="0" y="240"/>
                </a:lnTo>
                <a:lnTo>
                  <a:pt x="576" y="8"/>
                </a:lnTo>
                <a:lnTo>
                  <a:pt x="576" y="240"/>
                </a:lnTo>
              </a:path>
            </a:pathLst>
          </a:custGeom>
          <a:noFill/>
          <a:ln w="9525">
            <a:solidFill>
              <a:srgbClr val="99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7" name="標題 1"/>
          <p:cNvSpPr>
            <a:spLocks noGrp="1"/>
          </p:cNvSpPr>
          <p:nvPr>
            <p:ph type="title"/>
          </p:nvPr>
        </p:nvSpPr>
        <p:spPr>
          <a:xfrm>
            <a:off x="0" y="0"/>
            <a:ext cx="8291513" cy="549275"/>
          </a:xfrm>
        </p:spPr>
        <p:txBody>
          <a:bodyPr/>
          <a:lstStyle/>
          <a:p>
            <a:r>
              <a:rPr lang="en-US" altLang="zh-TW" dirty="0">
                <a:latin typeface="微軟正黑體" pitchFamily="34" charset="-120"/>
              </a:rPr>
              <a:t>2</a:t>
            </a:r>
            <a:r>
              <a:rPr lang="en-US" altLang="zh-TW" dirty="0" smtClean="0">
                <a:latin typeface="微軟正黑體" pitchFamily="34" charset="-120"/>
              </a:rPr>
              <a:t>.</a:t>
            </a:r>
            <a:r>
              <a:rPr lang="zh-TW" altLang="en-US" dirty="0" smtClean="0">
                <a:latin typeface="微軟正黑體" pitchFamily="34" charset="-120"/>
              </a:rPr>
              <a:t>畫面設計 </a:t>
            </a:r>
            <a:r>
              <a:rPr lang="en-US" altLang="zh-TW" dirty="0" smtClean="0">
                <a:latin typeface="微軟正黑體" pitchFamily="34" charset="-120"/>
              </a:rPr>
              <a:t>– </a:t>
            </a:r>
            <a:r>
              <a:rPr lang="zh-TW" altLang="en-US" dirty="0" smtClean="0">
                <a:latin typeface="微軟正黑體" pitchFamily="34" charset="-120"/>
              </a:rPr>
              <a:t>主要業務區域</a:t>
            </a:r>
            <a:r>
              <a:rPr lang="en-US" altLang="zh-TW" dirty="0" smtClean="0">
                <a:latin typeface="微軟正黑體" pitchFamily="34" charset="-120"/>
              </a:rPr>
              <a:t>1</a:t>
            </a:r>
            <a:endParaRPr lang="zh-TW" altLang="en-US" dirty="0">
              <a:latin typeface="微軟正黑體" pitchFamily="34" charset="-120"/>
            </a:endParaRPr>
          </a:p>
        </p:txBody>
      </p:sp>
      <p:sp>
        <p:nvSpPr>
          <p:cNvPr id="2" name="矩形 1"/>
          <p:cNvSpPr/>
          <p:nvPr/>
        </p:nvSpPr>
        <p:spPr>
          <a:xfrm>
            <a:off x="5435649" y="1484784"/>
            <a:ext cx="3679775" cy="102289"/>
          </a:xfrm>
          <a:prstGeom prst="rect">
            <a:avLst/>
          </a:prstGeom>
          <a:no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矩形 42"/>
          <p:cNvSpPr/>
          <p:nvPr/>
        </p:nvSpPr>
        <p:spPr>
          <a:xfrm>
            <a:off x="5371901" y="1692895"/>
            <a:ext cx="3679775" cy="295945"/>
          </a:xfrm>
          <a:prstGeom prst="rect">
            <a:avLst/>
          </a:prstGeom>
          <a:no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p:cNvSpPr txBox="1"/>
          <p:nvPr/>
        </p:nvSpPr>
        <p:spPr>
          <a:xfrm>
            <a:off x="5195888" y="1310074"/>
            <a:ext cx="269626" cy="276999"/>
          </a:xfrm>
          <a:prstGeom prst="rect">
            <a:avLst/>
          </a:prstGeom>
          <a:noFill/>
        </p:spPr>
        <p:txBody>
          <a:bodyPr wrap="none" rtlCol="0">
            <a:spAutoFit/>
          </a:bodyPr>
          <a:lstStyle/>
          <a:p>
            <a:r>
              <a:rPr lang="en-US" altLang="zh-TW" sz="1200" b="1" dirty="0" smtClean="0">
                <a:solidFill>
                  <a:srgbClr val="FF0000"/>
                </a:solidFill>
              </a:rPr>
              <a:t>1</a:t>
            </a:r>
            <a:endParaRPr lang="zh-TW" altLang="en-US" sz="1200" b="1" dirty="0">
              <a:solidFill>
                <a:srgbClr val="FF0000"/>
              </a:solidFill>
            </a:endParaRPr>
          </a:p>
        </p:txBody>
      </p:sp>
      <p:sp>
        <p:nvSpPr>
          <p:cNvPr id="46" name="文字方塊 45"/>
          <p:cNvSpPr txBox="1"/>
          <p:nvPr/>
        </p:nvSpPr>
        <p:spPr>
          <a:xfrm>
            <a:off x="5148263" y="1636713"/>
            <a:ext cx="269626" cy="276999"/>
          </a:xfrm>
          <a:prstGeom prst="rect">
            <a:avLst/>
          </a:prstGeom>
          <a:noFill/>
        </p:spPr>
        <p:txBody>
          <a:bodyPr wrap="none" rtlCol="0">
            <a:spAutoFit/>
          </a:bodyPr>
          <a:lstStyle/>
          <a:p>
            <a:r>
              <a:rPr lang="en-US" altLang="zh-TW" sz="1200" b="1" dirty="0" smtClean="0">
                <a:solidFill>
                  <a:srgbClr val="FF0000"/>
                </a:solidFill>
              </a:rPr>
              <a:t>2</a:t>
            </a:r>
            <a:endParaRPr lang="zh-TW" altLang="en-US" sz="1200" b="1" dirty="0">
              <a:solidFill>
                <a:srgbClr val="FF0000"/>
              </a:solidFill>
            </a:endParaRPr>
          </a:p>
        </p:txBody>
      </p:sp>
      <p:sp>
        <p:nvSpPr>
          <p:cNvPr id="47" name="矩形 46"/>
          <p:cNvSpPr/>
          <p:nvPr/>
        </p:nvSpPr>
        <p:spPr>
          <a:xfrm>
            <a:off x="5580112" y="2068172"/>
            <a:ext cx="3154313" cy="712756"/>
          </a:xfrm>
          <a:prstGeom prst="rect">
            <a:avLst/>
          </a:prstGeom>
          <a:no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文字方塊 47"/>
          <p:cNvSpPr txBox="1"/>
          <p:nvPr/>
        </p:nvSpPr>
        <p:spPr>
          <a:xfrm>
            <a:off x="5237088" y="2005638"/>
            <a:ext cx="269626" cy="276999"/>
          </a:xfrm>
          <a:prstGeom prst="rect">
            <a:avLst/>
          </a:prstGeom>
          <a:noFill/>
        </p:spPr>
        <p:txBody>
          <a:bodyPr wrap="none" rtlCol="0">
            <a:spAutoFit/>
          </a:bodyPr>
          <a:lstStyle/>
          <a:p>
            <a:r>
              <a:rPr lang="en-US" altLang="zh-TW" sz="1200" b="1" dirty="0" smtClean="0">
                <a:solidFill>
                  <a:srgbClr val="FF0000"/>
                </a:solidFill>
              </a:rPr>
              <a:t>3</a:t>
            </a:r>
            <a:endParaRPr lang="zh-TW" altLang="en-US" sz="1200" b="1" dirty="0">
              <a:solidFill>
                <a:srgbClr val="FF0000"/>
              </a:solidFill>
            </a:endParaRPr>
          </a:p>
        </p:txBody>
      </p:sp>
      <p:sp>
        <p:nvSpPr>
          <p:cNvPr id="189469" name="AutoShape 29"/>
          <p:cNvSpPr>
            <a:spLocks noChangeArrowheads="1"/>
          </p:cNvSpPr>
          <p:nvPr/>
        </p:nvSpPr>
        <p:spPr bwMode="auto">
          <a:xfrm>
            <a:off x="8353425" y="2276177"/>
            <a:ext cx="762000" cy="279354"/>
          </a:xfrm>
          <a:prstGeom prst="roundRect">
            <a:avLst>
              <a:gd name="adj" fmla="val 7144"/>
            </a:avLst>
          </a:prstGeom>
          <a:solidFill>
            <a:srgbClr val="FFFF99"/>
          </a:solidFill>
          <a:ln w="9525">
            <a:solidFill>
              <a:srgbClr val="000000"/>
            </a:solidFill>
            <a:round/>
            <a:headEnd/>
            <a:tailEnd/>
          </a:ln>
          <a:effectLst>
            <a:outerShdw dist="71842" dir="2700000" algn="ctr" rotWithShape="0">
              <a:srgbClr val="808080"/>
            </a:outerShdw>
          </a:effectLst>
        </p:spPr>
        <p:txBody>
          <a:bodyPr/>
          <a:lstStyle/>
          <a:p>
            <a:pPr algn="ctr" eaLnBrk="0" hangingPunct="0"/>
            <a:r>
              <a:rPr kumimoji="0" lang="zh-TW" altLang="en-US" sz="900" dirty="0">
                <a:latin typeface="微軟正黑體" pitchFamily="34" charset="-120"/>
                <a:ea typeface="微軟正黑體" pitchFamily="34" charset="-120"/>
              </a:rPr>
              <a:t>業務區域1</a:t>
            </a:r>
            <a:endParaRPr kumimoji="0" lang="en-US" altLang="ja-JP" sz="900" dirty="0">
              <a:latin typeface="微軟正黑體" pitchFamily="34" charset="-120"/>
              <a:ea typeface="微軟正黑體" pitchFamily="34" charset="-120"/>
            </a:endParaRPr>
          </a:p>
        </p:txBody>
      </p:sp>
      <p:pic>
        <p:nvPicPr>
          <p:cNvPr id="3076"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t="13371" b="16070"/>
          <a:stretch/>
        </p:blipFill>
        <p:spPr bwMode="auto">
          <a:xfrm>
            <a:off x="5626894" y="2628900"/>
            <a:ext cx="338137" cy="123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1228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107" name="Text Box 27"/>
          <p:cNvSpPr txBox="1">
            <a:spLocks noChangeArrowheads="1"/>
          </p:cNvSpPr>
          <p:nvPr/>
        </p:nvSpPr>
        <p:spPr bwMode="auto">
          <a:xfrm>
            <a:off x="684213" y="764704"/>
            <a:ext cx="325437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buFont typeface="Wingdings" pitchFamily="2" charset="2"/>
              <a:buChar char="n"/>
            </a:pPr>
            <a:r>
              <a:rPr lang="zh-TW" altLang="en-US" sz="1600" u="sng" dirty="0" smtClean="0">
                <a:latin typeface="微軟正黑體" pitchFamily="34" charset="-120"/>
                <a:ea typeface="微軟正黑體" pitchFamily="34" charset="-120"/>
              </a:rPr>
              <a:t>主要</a:t>
            </a:r>
            <a:r>
              <a:rPr lang="zh-TW" altLang="en-US" sz="1600" u="sng" dirty="0">
                <a:latin typeface="微軟正黑體" pitchFamily="34" charset="-120"/>
                <a:ea typeface="微軟正黑體" pitchFamily="34" charset="-120"/>
              </a:rPr>
              <a:t>業務區</a:t>
            </a:r>
            <a:r>
              <a:rPr lang="en-US" altLang="zh-TW" sz="1600" u="sng" dirty="0">
                <a:latin typeface="微軟正黑體" pitchFamily="34" charset="-120"/>
                <a:ea typeface="微軟正黑體" pitchFamily="34" charset="-120"/>
              </a:rPr>
              <a:t>1</a:t>
            </a:r>
            <a:r>
              <a:rPr lang="zh-TW" altLang="en-US" sz="1600" u="sng" dirty="0">
                <a:latin typeface="微軟正黑體" pitchFamily="34" charset="-120"/>
                <a:ea typeface="微軟正黑體" pitchFamily="34" charset="-120"/>
              </a:rPr>
              <a:t>按鍵與</a:t>
            </a:r>
            <a:r>
              <a:rPr lang="zh-TW" altLang="en-US" sz="1600" u="sng" dirty="0" smtClean="0">
                <a:latin typeface="微軟正黑體" pitchFamily="34" charset="-120"/>
                <a:ea typeface="微軟正黑體" pitchFamily="34" charset="-120"/>
              </a:rPr>
              <a:t>對應內</a:t>
            </a:r>
            <a:r>
              <a:rPr lang="zh-TW" altLang="en-US" sz="1600" u="sng" dirty="0">
                <a:latin typeface="微軟正黑體" pitchFamily="34" charset="-120"/>
                <a:ea typeface="微軟正黑體" pitchFamily="34" charset="-120"/>
              </a:rPr>
              <a:t>容</a:t>
            </a:r>
            <a:endParaRPr lang="ja-JP" altLang="en-US" sz="1600" u="sng" dirty="0">
              <a:latin typeface="微軟正黑體" pitchFamily="34" charset="-120"/>
              <a:ea typeface="微軟正黑體" pitchFamily="34" charset="-120"/>
            </a:endParaRPr>
          </a:p>
        </p:txBody>
      </p:sp>
      <p:graphicFrame>
        <p:nvGraphicFramePr>
          <p:cNvPr id="302143" name="Group 63"/>
          <p:cNvGraphicFramePr>
            <a:graphicFrameLocks noGrp="1"/>
          </p:cNvGraphicFramePr>
          <p:nvPr>
            <p:extLst>
              <p:ext uri="{D42A27DB-BD31-4B8C-83A1-F6EECF244321}">
                <p14:modId xmlns:p14="http://schemas.microsoft.com/office/powerpoint/2010/main" val="4229611920"/>
              </p:ext>
            </p:extLst>
          </p:nvPr>
        </p:nvGraphicFramePr>
        <p:xfrm>
          <a:off x="755650" y="1275879"/>
          <a:ext cx="7200900" cy="2144715"/>
        </p:xfrm>
        <a:graphic>
          <a:graphicData uri="http://schemas.openxmlformats.org/drawingml/2006/table">
            <a:tbl>
              <a:tblPr/>
              <a:tblGrid>
                <a:gridCol w="1882775"/>
                <a:gridCol w="5318125"/>
              </a:tblGrid>
              <a:tr h="357188">
                <a:tc>
                  <a:txBody>
                    <a:bodyPr/>
                    <a:lstStyle/>
                    <a:p>
                      <a:pPr marL="0" marR="0" lvl="0" indent="0" algn="ctr"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600" b="1" i="0" u="none" strike="noStrike" cap="none" normalizeH="0" baseline="0" dirty="0" smtClean="0">
                          <a:ln>
                            <a:noFill/>
                          </a:ln>
                          <a:solidFill>
                            <a:schemeClr val="tx1"/>
                          </a:solidFill>
                          <a:effectLst/>
                          <a:latin typeface="微軟正黑體" pitchFamily="34" charset="-120"/>
                          <a:ea typeface="微軟正黑體" pitchFamily="34" charset="-120"/>
                        </a:rPr>
                        <a:t>按鍵名稱</a:t>
                      </a:r>
                      <a:endParaRPr kumimoji="0" lang="zh-TW" altLang="en-US" sz="16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600" b="1" i="0" u="none" strike="noStrike" cap="none" normalizeH="0" baseline="0" dirty="0" smtClean="0">
                          <a:ln>
                            <a:noFill/>
                          </a:ln>
                          <a:solidFill>
                            <a:schemeClr val="tx1"/>
                          </a:solidFill>
                          <a:effectLst/>
                          <a:latin typeface="微軟正黑體" pitchFamily="34" charset="-120"/>
                          <a:ea typeface="微軟正黑體" pitchFamily="34" charset="-120"/>
                        </a:rPr>
                        <a:t>功</a:t>
                      </a:r>
                      <a:r>
                        <a:rPr kumimoji="0" lang="ja-JP" altLang="en-US" sz="1600" b="1" i="0" u="none" strike="noStrike" cap="none" normalizeH="0" baseline="0" dirty="0" smtClean="0">
                          <a:ln>
                            <a:noFill/>
                          </a:ln>
                          <a:solidFill>
                            <a:schemeClr val="tx1"/>
                          </a:solidFill>
                          <a:effectLst/>
                          <a:latin typeface="微軟正黑體" pitchFamily="34" charset="-120"/>
                          <a:ea typeface="微軟正黑體" pitchFamily="34" charset="-120"/>
                        </a:rPr>
                        <a:t>能説明</a:t>
                      </a:r>
                      <a:endParaRPr kumimoji="0" lang="zh-TW" altLang="en-US" sz="1600" b="1"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357188">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新增</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顯示資料新增頁面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7188">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確定</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送出使用者輸入之查詢內容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清除重填</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清空使用者輸入之查詢內容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7188">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重新載入</a:t>
                      </a:r>
                      <a:endParaRPr kumimoji="0" lang="en-US" altLang="zh-TW" sz="14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以查詢條件重新查詢並將資料顯示於維護明細頁面</a:t>
                      </a:r>
                      <a:endParaRPr kumimoji="0" lang="ja-JP" altLang="en-US" sz="14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7188">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其他</a:t>
                      </a:r>
                      <a:r>
                        <a:rPr kumimoji="0" lang="en-US" altLang="zh-TW" sz="1400" b="0" i="0" u="none" strike="noStrike" cap="none" normalizeH="0" baseline="0" dirty="0" smtClean="0">
                          <a:ln>
                            <a:noFill/>
                          </a:ln>
                          <a:solidFill>
                            <a:schemeClr val="tx1"/>
                          </a:solidFill>
                          <a:effectLst/>
                          <a:latin typeface="微軟正黑體" pitchFamily="34" charset="-120"/>
                          <a:ea typeface="微軟正黑體" pitchFamily="34" charset="-120"/>
                        </a:rPr>
                        <a:t>(</a:t>
                      </a: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依需求命名</a:t>
                      </a:r>
                      <a:r>
                        <a:rPr kumimoji="0" lang="en-US" altLang="zh-TW" sz="1400" b="0" i="0" u="none" strike="noStrike" cap="none" normalizeH="0" baseline="0" dirty="0" smtClean="0">
                          <a:ln>
                            <a:noFill/>
                          </a:ln>
                          <a:solidFill>
                            <a:schemeClr val="tx1"/>
                          </a:solidFill>
                          <a:effectLst/>
                          <a:latin typeface="微軟正黑體" pitchFamily="34" charset="-120"/>
                          <a:ea typeface="微軟正黑體" pitchFamily="34"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為因應其它需求，所產生的執行處理作業</a:t>
                      </a:r>
                      <a:endParaRPr kumimoji="0" lang="ja-JP" altLang="en-US" sz="14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標題 1"/>
          <p:cNvSpPr>
            <a:spLocks noGrp="1"/>
          </p:cNvSpPr>
          <p:nvPr>
            <p:ph type="title"/>
          </p:nvPr>
        </p:nvSpPr>
        <p:spPr>
          <a:xfrm>
            <a:off x="0" y="0"/>
            <a:ext cx="8291513" cy="549275"/>
          </a:xfrm>
        </p:spPr>
        <p:txBody>
          <a:bodyPr/>
          <a:lstStyle/>
          <a:p>
            <a:r>
              <a:rPr lang="en-US" altLang="zh-TW" dirty="0">
                <a:latin typeface="微軟正黑體" pitchFamily="34" charset="-120"/>
              </a:rPr>
              <a:t>2</a:t>
            </a:r>
            <a:r>
              <a:rPr lang="en-US" altLang="zh-TW" dirty="0" smtClean="0">
                <a:latin typeface="微軟正黑體" pitchFamily="34" charset="-120"/>
              </a:rPr>
              <a:t>.</a:t>
            </a:r>
            <a:r>
              <a:rPr lang="zh-TW" altLang="en-US" dirty="0" smtClean="0">
                <a:latin typeface="微軟正黑體" pitchFamily="34" charset="-120"/>
              </a:rPr>
              <a:t>畫面設計 </a:t>
            </a:r>
            <a:r>
              <a:rPr lang="en-US" altLang="zh-TW" dirty="0" smtClean="0">
                <a:latin typeface="微軟正黑體" pitchFamily="34" charset="-120"/>
              </a:rPr>
              <a:t>– </a:t>
            </a:r>
            <a:r>
              <a:rPr lang="zh-TW" altLang="en-US" dirty="0" smtClean="0">
                <a:latin typeface="微軟正黑體" pitchFamily="34" charset="-120"/>
              </a:rPr>
              <a:t>主要業務區域</a:t>
            </a:r>
            <a:r>
              <a:rPr lang="en-US" altLang="zh-TW" dirty="0" smtClean="0">
                <a:latin typeface="微軟正黑體" pitchFamily="34" charset="-120"/>
              </a:rPr>
              <a:t>1</a:t>
            </a:r>
            <a:endParaRPr lang="zh-TW" altLang="en-US" dirty="0">
              <a:latin typeface="微軟正黑體" pitchFamily="34" charset="-120"/>
            </a:endParaRPr>
          </a:p>
        </p:txBody>
      </p:sp>
    </p:spTree>
    <p:extLst>
      <p:ext uri="{BB962C8B-B14F-4D97-AF65-F5344CB8AC3E}">
        <p14:creationId xmlns:p14="http://schemas.microsoft.com/office/powerpoint/2010/main" val="9376696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3"/>
          <p:cNvPicPr>
            <a:picLocks noChangeAspect="1" noChangeArrowheads="1"/>
          </p:cNvPicPr>
          <p:nvPr/>
        </p:nvPicPr>
        <p:blipFill rotWithShape="1">
          <a:blip r:embed="rId13">
            <a:extLst>
              <a:ext uri="{28A0092B-C50C-407E-A947-70E740481C1C}">
                <a14:useLocalDpi xmlns:a14="http://schemas.microsoft.com/office/drawing/2010/main" val="0"/>
              </a:ext>
            </a:extLst>
          </a:blip>
          <a:srcRect r="15661"/>
          <a:stretch/>
        </p:blipFill>
        <p:spPr bwMode="auto">
          <a:xfrm>
            <a:off x="2027734" y="2955925"/>
            <a:ext cx="4776291" cy="356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027733" y="3088641"/>
            <a:ext cx="4776291" cy="3304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03847" y="4832856"/>
            <a:ext cx="3322365" cy="14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4562" name="Rectangle 2"/>
          <p:cNvSpPr>
            <a:spLocks noChangeArrowheads="1"/>
          </p:cNvSpPr>
          <p:nvPr/>
        </p:nvSpPr>
        <p:spPr bwMode="auto">
          <a:xfrm>
            <a:off x="250825" y="620713"/>
            <a:ext cx="8655050" cy="230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pPr>
            <a:r>
              <a:rPr lang="en-US" altLang="ja-JP" sz="1400" dirty="0">
                <a:latin typeface="微軟正黑體" pitchFamily="34" charset="-120"/>
                <a:ea typeface="微軟正黑體" pitchFamily="34" charset="-120"/>
              </a:rPr>
              <a:t>【</a:t>
            </a:r>
            <a:r>
              <a:rPr lang="zh-TW" altLang="en-US" sz="1400" dirty="0">
                <a:latin typeface="微軟正黑體" pitchFamily="34" charset="-120"/>
                <a:ea typeface="微軟正黑體" pitchFamily="34" charset="-120"/>
              </a:rPr>
              <a:t>主要業務區域</a:t>
            </a:r>
            <a:r>
              <a:rPr lang="en-US" altLang="ja-JP" sz="1400" dirty="0">
                <a:latin typeface="微軟正黑體" pitchFamily="34" charset="-120"/>
                <a:ea typeface="微軟正黑體" pitchFamily="34" charset="-120"/>
              </a:rPr>
              <a:t>2】 </a:t>
            </a:r>
          </a:p>
          <a:p>
            <a:pPr marL="285750" indent="-285750" algn="just">
              <a:lnSpc>
                <a:spcPct val="110000"/>
              </a:lnSpc>
              <a:buFont typeface="Wingdings" pitchFamily="2" charset="2"/>
              <a:buChar char="n"/>
            </a:pPr>
            <a:r>
              <a:rPr lang="zh-TW" altLang="en-US" sz="1300" b="0" dirty="0" smtClean="0">
                <a:latin typeface="微軟正黑體" pitchFamily="34" charset="-120"/>
                <a:ea typeface="微軟正黑體" pitchFamily="34" charset="-120"/>
              </a:rPr>
              <a:t>「</a:t>
            </a:r>
            <a:r>
              <a:rPr lang="zh-TW" altLang="en-US" sz="1300" b="0" dirty="0">
                <a:latin typeface="微軟正黑體" pitchFamily="34" charset="-120"/>
                <a:ea typeface="微軟正黑體" pitchFamily="34" charset="-120"/>
              </a:rPr>
              <a:t>主要業務區域2」為</a:t>
            </a:r>
            <a:r>
              <a:rPr lang="zh-TW" altLang="en-US" sz="1300" b="0" dirty="0">
                <a:solidFill>
                  <a:srgbClr val="0000FF"/>
                </a:solidFill>
                <a:latin typeface="微軟正黑體" pitchFamily="34" charset="-120"/>
                <a:ea typeface="微軟正黑體" pitchFamily="34" charset="-120"/>
              </a:rPr>
              <a:t>查詢後顯示的資料</a:t>
            </a:r>
            <a:r>
              <a:rPr lang="zh-TW" altLang="en-US" sz="1300" b="0" dirty="0" smtClean="0">
                <a:solidFill>
                  <a:srgbClr val="0000FF"/>
                </a:solidFill>
                <a:latin typeface="微軟正黑體" pitchFamily="34" charset="-120"/>
                <a:ea typeface="微軟正黑體" pitchFamily="34" charset="-120"/>
              </a:rPr>
              <a:t>區</a:t>
            </a:r>
            <a:r>
              <a:rPr lang="zh-TW" altLang="en-US" sz="1300" b="0" dirty="0" smtClean="0">
                <a:latin typeface="微軟正黑體" pitchFamily="34" charset="-120"/>
                <a:ea typeface="微軟正黑體" pitchFamily="34" charset="-120"/>
              </a:rPr>
              <a:t>，</a:t>
            </a:r>
            <a:r>
              <a:rPr lang="zh-TW" altLang="en-US" sz="1300" b="0" dirty="0">
                <a:latin typeface="微軟正黑體" pitchFamily="34" charset="-120"/>
                <a:ea typeface="微軟正黑體" pitchFamily="34" charset="-120"/>
              </a:rPr>
              <a:t>作業內容</a:t>
            </a:r>
            <a:r>
              <a:rPr lang="zh-TW" altLang="en-US" sz="1300" b="0" dirty="0" smtClean="0">
                <a:latin typeface="微軟正黑體" pitchFamily="34" charset="-120"/>
                <a:ea typeface="微軟正黑體" pitchFamily="34" charset="-120"/>
              </a:rPr>
              <a:t>如下</a:t>
            </a:r>
            <a:endParaRPr lang="en-US" altLang="ja-JP" sz="1300" dirty="0">
              <a:latin typeface="微軟正黑體" pitchFamily="34" charset="-120"/>
              <a:ea typeface="微軟正黑體" pitchFamily="34" charset="-120"/>
            </a:endParaRPr>
          </a:p>
          <a:p>
            <a:pPr marL="742950" lvl="1" indent="-285750" algn="just">
              <a:lnSpc>
                <a:spcPct val="110000"/>
              </a:lnSpc>
              <a:buFont typeface="Wingdings" pitchFamily="2" charset="2"/>
              <a:buChar char="ü"/>
            </a:pPr>
            <a:r>
              <a:rPr lang="zh-TW" altLang="en-US" sz="1300" b="0" dirty="0" smtClean="0">
                <a:latin typeface="微軟正黑體" pitchFamily="34" charset="-120"/>
                <a:ea typeface="微軟正黑體" pitchFamily="34" charset="-120"/>
              </a:rPr>
              <a:t>選取</a:t>
            </a:r>
            <a:r>
              <a:rPr lang="zh-TW" altLang="zh-TW" sz="1300" b="0" dirty="0" smtClean="0">
                <a:latin typeface="微軟正黑體" pitchFamily="34" charset="-120"/>
                <a:ea typeface="微軟正黑體" pitchFamily="34" charset="-120"/>
              </a:rPr>
              <a:t>資料</a:t>
            </a:r>
            <a:r>
              <a:rPr lang="zh-TW" altLang="zh-TW" sz="1300" b="0" dirty="0">
                <a:latin typeface="微軟正黑體" pitchFamily="34" charset="-120"/>
                <a:ea typeface="微軟正黑體" pitchFamily="34" charset="-120"/>
              </a:rPr>
              <a:t>，</a:t>
            </a:r>
            <a:r>
              <a:rPr lang="zh-TW" altLang="en-US" sz="1300" b="0" dirty="0">
                <a:latin typeface="微軟正黑體" pitchFamily="34" charset="-120"/>
                <a:ea typeface="微軟正黑體" pitchFamily="34" charset="-120"/>
              </a:rPr>
              <a:t>下圖 </a:t>
            </a:r>
            <a:r>
              <a:rPr lang="zh-TW" altLang="en-US" sz="1300" b="0" dirty="0" smtClean="0">
                <a:latin typeface="微軟正黑體" pitchFamily="34" charset="-120"/>
                <a:ea typeface="微軟正黑體" pitchFamily="34" charset="-120"/>
              </a:rPr>
              <a:t>                        </a:t>
            </a:r>
            <a:endParaRPr lang="en-US" altLang="zh-TW" sz="1300" b="0" dirty="0" smtClean="0">
              <a:latin typeface="微軟正黑體" pitchFamily="34" charset="-120"/>
              <a:ea typeface="微軟正黑體" pitchFamily="34" charset="-120"/>
            </a:endParaRPr>
          </a:p>
          <a:p>
            <a:pPr marL="742950" lvl="1" indent="-285750" algn="just">
              <a:lnSpc>
                <a:spcPct val="110000"/>
              </a:lnSpc>
              <a:buFont typeface="Wingdings" pitchFamily="2" charset="2"/>
              <a:buChar char="ü"/>
            </a:pPr>
            <a:r>
              <a:rPr lang="zh-TW" altLang="en-US" sz="1300" dirty="0" smtClean="0">
                <a:latin typeface="微軟正黑體" pitchFamily="34" charset="-120"/>
                <a:ea typeface="微軟正黑體" pitchFamily="34" charset="-120"/>
              </a:rPr>
              <a:t>頁面更</a:t>
            </a:r>
            <a:r>
              <a:rPr lang="zh-TW" altLang="en-US" sz="1300" dirty="0">
                <a:latin typeface="微軟正黑體" pitchFamily="34" charset="-120"/>
                <a:ea typeface="微軟正黑體" pitchFamily="34" charset="-120"/>
              </a:rPr>
              <a:t>換</a:t>
            </a:r>
            <a:r>
              <a:rPr lang="zh-TW" altLang="zh-TW" sz="1300" b="0" dirty="0" smtClean="0">
                <a:latin typeface="微軟正黑體" pitchFamily="34" charset="-120"/>
                <a:ea typeface="微軟正黑體" pitchFamily="34" charset="-120"/>
              </a:rPr>
              <a:t>，</a:t>
            </a:r>
            <a:r>
              <a:rPr lang="zh-TW" altLang="en-US" sz="1300" b="0" dirty="0" smtClean="0">
                <a:latin typeface="微軟正黑體" pitchFamily="34" charset="-120"/>
                <a:ea typeface="微軟正黑體" pitchFamily="34" charset="-120"/>
              </a:rPr>
              <a:t>下圖</a:t>
            </a:r>
            <a:endParaRPr lang="en-US" altLang="zh-TW" sz="1300" dirty="0">
              <a:latin typeface="微軟正黑體" pitchFamily="34" charset="-120"/>
              <a:ea typeface="微軟正黑體" pitchFamily="34" charset="-120"/>
            </a:endParaRPr>
          </a:p>
          <a:p>
            <a:pPr marL="742950" lvl="1" indent="-285750" algn="just">
              <a:lnSpc>
                <a:spcPct val="110000"/>
              </a:lnSpc>
              <a:buFont typeface="Wingdings" pitchFamily="2" charset="2"/>
              <a:buChar char="ü"/>
            </a:pPr>
            <a:r>
              <a:rPr lang="zh-TW" altLang="en-US" sz="1300" dirty="0" smtClean="0">
                <a:latin typeface="微軟正黑體" pitchFamily="34" charset="-120"/>
                <a:ea typeface="微軟正黑體" pitchFamily="34" charset="-120"/>
              </a:rPr>
              <a:t>檢視</a:t>
            </a:r>
            <a:r>
              <a:rPr lang="zh-TW" altLang="en-US" sz="1300" dirty="0">
                <a:latin typeface="微軟正黑體" pitchFamily="34" charset="-120"/>
                <a:ea typeface="微軟正黑體" pitchFamily="34" charset="-120"/>
              </a:rPr>
              <a:t>明細</a:t>
            </a:r>
            <a:r>
              <a:rPr lang="zh-TW" altLang="zh-TW" sz="1300" dirty="0">
                <a:latin typeface="微軟正黑體" pitchFamily="34" charset="-120"/>
                <a:ea typeface="微軟正黑體" pitchFamily="34" charset="-120"/>
              </a:rPr>
              <a:t>，</a:t>
            </a:r>
            <a:r>
              <a:rPr lang="zh-TW" altLang="en-US" sz="1300" dirty="0">
                <a:latin typeface="微軟正黑體" pitchFamily="34" charset="-120"/>
                <a:ea typeface="微軟正黑體" pitchFamily="34" charset="-120"/>
              </a:rPr>
              <a:t>下</a:t>
            </a:r>
            <a:r>
              <a:rPr lang="zh-TW" altLang="en-US" sz="1300" dirty="0" smtClean="0">
                <a:latin typeface="微軟正黑體" pitchFamily="34" charset="-120"/>
                <a:ea typeface="微軟正黑體" pitchFamily="34" charset="-120"/>
              </a:rPr>
              <a:t>圖</a:t>
            </a:r>
            <a:endParaRPr lang="en-US" altLang="zh-TW" sz="1300" dirty="0">
              <a:latin typeface="微軟正黑體" pitchFamily="34" charset="-120"/>
              <a:ea typeface="微軟正黑體" pitchFamily="34" charset="-120"/>
            </a:endParaRPr>
          </a:p>
          <a:p>
            <a:pPr marL="285750" indent="-285750" algn="just">
              <a:lnSpc>
                <a:spcPct val="110000"/>
              </a:lnSpc>
              <a:buFont typeface="Wingdings" pitchFamily="2" charset="2"/>
              <a:buChar char="n"/>
            </a:pPr>
            <a:endParaRPr lang="en-US" altLang="zh-TW" sz="1300" b="0" dirty="0">
              <a:latin typeface="微軟正黑體" pitchFamily="34" charset="-120"/>
              <a:ea typeface="微軟正黑體" pitchFamily="34" charset="-120"/>
            </a:endParaRPr>
          </a:p>
          <a:p>
            <a:pPr marL="285750" indent="-285750" algn="just">
              <a:lnSpc>
                <a:spcPct val="110000"/>
              </a:lnSpc>
              <a:buFont typeface="Wingdings" pitchFamily="2" charset="2"/>
              <a:buChar char="n"/>
            </a:pPr>
            <a:r>
              <a:rPr lang="zh-TW" altLang="en-US" sz="1300" b="0" dirty="0" smtClean="0">
                <a:latin typeface="微軟正黑體" pitchFamily="34" charset="-120"/>
                <a:ea typeface="微軟正黑體" pitchFamily="34" charset="-120"/>
              </a:rPr>
              <a:t>每</a:t>
            </a:r>
            <a:r>
              <a:rPr lang="zh-TW" altLang="en-US" sz="1300" b="0" dirty="0">
                <a:latin typeface="微軟正黑體" pitchFamily="34" charset="-120"/>
                <a:ea typeface="微軟正黑體" pitchFamily="34" charset="-120"/>
              </a:rPr>
              <a:t>頁預設顯示筆數</a:t>
            </a:r>
            <a:r>
              <a:rPr lang="zh-TW" altLang="en-US" sz="1300" b="0" dirty="0" smtClean="0">
                <a:latin typeface="微軟正黑體" pitchFamily="34" charset="-120"/>
                <a:ea typeface="微軟正黑體" pitchFamily="34" charset="-120"/>
              </a:rPr>
              <a:t>為</a:t>
            </a:r>
            <a:r>
              <a:rPr lang="en-US" altLang="zh-TW" sz="1300" dirty="0">
                <a:solidFill>
                  <a:srgbClr val="0000FF"/>
                </a:solidFill>
                <a:latin typeface="微軟正黑體" pitchFamily="34" charset="-120"/>
                <a:ea typeface="微軟正黑體" pitchFamily="34" charset="-120"/>
              </a:rPr>
              <a:t>2</a:t>
            </a:r>
            <a:r>
              <a:rPr lang="en-US" altLang="zh-TW" sz="1300" b="0" dirty="0" smtClean="0">
                <a:solidFill>
                  <a:srgbClr val="0000FF"/>
                </a:solidFill>
                <a:latin typeface="微軟正黑體" pitchFamily="34" charset="-120"/>
                <a:ea typeface="微軟正黑體" pitchFamily="34" charset="-120"/>
              </a:rPr>
              <a:t>0</a:t>
            </a:r>
            <a:r>
              <a:rPr lang="zh-TW" altLang="en-US" sz="1300" b="0" dirty="0">
                <a:solidFill>
                  <a:srgbClr val="0000FF"/>
                </a:solidFill>
                <a:latin typeface="微軟正黑體" pitchFamily="34" charset="-120"/>
                <a:ea typeface="微軟正黑體" pitchFamily="34" charset="-120"/>
              </a:rPr>
              <a:t>筆</a:t>
            </a:r>
            <a:r>
              <a:rPr lang="zh-TW" altLang="en-US" sz="1300" b="0" dirty="0" smtClean="0">
                <a:latin typeface="微軟正黑體" pitchFamily="34" charset="-120"/>
                <a:ea typeface="微軟正黑體" pitchFamily="34" charset="-120"/>
              </a:rPr>
              <a:t>資料</a:t>
            </a:r>
            <a:endParaRPr lang="en-US" altLang="zh-TW" sz="1300" dirty="0">
              <a:latin typeface="微軟正黑體" pitchFamily="34" charset="-120"/>
              <a:ea typeface="微軟正黑體" pitchFamily="34" charset="-120"/>
            </a:endParaRPr>
          </a:p>
          <a:p>
            <a:pPr marL="285750" indent="-285750" algn="just">
              <a:lnSpc>
                <a:spcPct val="110000"/>
              </a:lnSpc>
              <a:buFont typeface="Wingdings" pitchFamily="2" charset="2"/>
              <a:buChar char="n"/>
            </a:pPr>
            <a:r>
              <a:rPr lang="zh-TW" altLang="en-US" sz="1300" b="0" dirty="0" smtClean="0">
                <a:latin typeface="微軟正黑體" pitchFamily="34" charset="-120"/>
                <a:ea typeface="微軟正黑體" pitchFamily="34" charset="-120"/>
              </a:rPr>
              <a:t>「主要</a:t>
            </a:r>
            <a:r>
              <a:rPr lang="zh-TW" altLang="en-US" sz="1300" b="0" dirty="0">
                <a:latin typeface="微軟正黑體" pitchFamily="34" charset="-120"/>
                <a:ea typeface="微軟正黑體" pitchFamily="34" charset="-120"/>
              </a:rPr>
              <a:t>業務區域2</a:t>
            </a:r>
            <a:r>
              <a:rPr lang="zh-TW" altLang="en-US" sz="1300" b="0" dirty="0" smtClean="0">
                <a:latin typeface="微軟正黑體" pitchFamily="34" charset="-120"/>
                <a:ea typeface="微軟正黑體" pitchFamily="34" charset="-120"/>
              </a:rPr>
              <a:t>」</a:t>
            </a:r>
            <a:r>
              <a:rPr lang="zh-TW" altLang="en-US" sz="1300" dirty="0" smtClean="0">
                <a:latin typeface="微軟正黑體" pitchFamily="34" charset="-120"/>
                <a:ea typeface="微軟正黑體" pitchFamily="34" charset="-120"/>
              </a:rPr>
              <a:t>中，最右邊的</a:t>
            </a:r>
            <a:r>
              <a:rPr lang="zh-TW" altLang="en-US" sz="1300" b="0" dirty="0" smtClean="0">
                <a:latin typeface="微軟正黑體" pitchFamily="34" charset="-120"/>
                <a:ea typeface="微軟正黑體" pitchFamily="34" charset="-120"/>
              </a:rPr>
              <a:t>上下方皆顯示</a:t>
            </a:r>
            <a:r>
              <a:rPr lang="zh-TW" altLang="en-US" sz="1300" b="0" dirty="0">
                <a:latin typeface="微軟正黑體" pitchFamily="34" charset="-120"/>
                <a:ea typeface="微軟正黑體" pitchFamily="34" charset="-120"/>
              </a:rPr>
              <a:t>此次資料查詢所得到的全部筆數、全部頁面及目前所在頁面(如下</a:t>
            </a:r>
            <a:r>
              <a:rPr lang="zh-TW" altLang="en-US" sz="1300" b="0" dirty="0" smtClean="0">
                <a:latin typeface="微軟正黑體" pitchFamily="34" charset="-120"/>
                <a:ea typeface="微軟正黑體" pitchFamily="34" charset="-120"/>
              </a:rPr>
              <a:t>圖</a:t>
            </a:r>
            <a:r>
              <a:rPr lang="en-US" altLang="zh-TW" sz="1300" b="0" dirty="0" smtClean="0">
                <a:latin typeface="微軟正黑體" pitchFamily="34" charset="-120"/>
                <a:ea typeface="微軟正黑體" pitchFamily="34" charset="-120"/>
              </a:rPr>
              <a:t>2</a:t>
            </a:r>
            <a:r>
              <a:rPr lang="zh-TW" altLang="en-US" sz="1300" b="0" dirty="0" smtClean="0">
                <a:latin typeface="微軟正黑體" pitchFamily="34" charset="-120"/>
                <a:ea typeface="微軟正黑體" pitchFamily="34" charset="-120"/>
              </a:rPr>
              <a:t>所示)，下方另</a:t>
            </a:r>
            <a:r>
              <a:rPr lang="zh-TW" altLang="en-US" sz="1300" dirty="0" smtClean="0">
                <a:latin typeface="微軟正黑體" pitchFamily="34" charset="-120"/>
                <a:ea typeface="微軟正黑體" pitchFamily="34" charset="-120"/>
              </a:rPr>
              <a:t>提供跳頁選項</a:t>
            </a:r>
            <a:endParaRPr lang="en-US" altLang="zh-TW" sz="1300" b="0" dirty="0" smtClean="0">
              <a:latin typeface="微軟正黑體" pitchFamily="34" charset="-120"/>
              <a:ea typeface="微軟正黑體" pitchFamily="34" charset="-120"/>
            </a:endParaRPr>
          </a:p>
          <a:p>
            <a:pPr marL="285750" indent="-285750" algn="just">
              <a:lnSpc>
                <a:spcPct val="110000"/>
              </a:lnSpc>
              <a:buFont typeface="Wingdings" pitchFamily="2" charset="2"/>
              <a:buChar char="n"/>
            </a:pPr>
            <a:r>
              <a:rPr lang="zh-TW" altLang="en-US" sz="1300" b="0" dirty="0" smtClean="0">
                <a:latin typeface="微軟正黑體" pitchFamily="34" charset="-120"/>
                <a:ea typeface="微軟正黑體" pitchFamily="34" charset="-120"/>
              </a:rPr>
              <a:t>明</a:t>
            </a:r>
            <a:r>
              <a:rPr lang="zh-TW" altLang="en-US" sz="1300" b="0" dirty="0">
                <a:latin typeface="微軟正黑體" pitchFamily="34" charset="-120"/>
                <a:ea typeface="微軟正黑體" pitchFamily="34" charset="-120"/>
              </a:rPr>
              <a:t>細資料依單數及雙數行顯示不同顏色，讓使用者方便查看</a:t>
            </a:r>
            <a:r>
              <a:rPr lang="zh-TW" altLang="en-US" sz="1300" b="0" dirty="0" smtClean="0">
                <a:latin typeface="微軟正黑體" pitchFamily="34" charset="-120"/>
                <a:ea typeface="微軟正黑體" pitchFamily="34" charset="-120"/>
              </a:rPr>
              <a:t>資料</a:t>
            </a:r>
            <a:endParaRPr lang="ja-JP" altLang="en-US" sz="1300" b="0" dirty="0">
              <a:latin typeface="微軟正黑體" pitchFamily="34" charset="-120"/>
              <a:ea typeface="微軟正黑體" pitchFamily="34" charset="-120"/>
            </a:endParaRPr>
          </a:p>
        </p:txBody>
      </p:sp>
      <p:sp>
        <p:nvSpPr>
          <p:cNvPr id="194564" name="Rectangle 4"/>
          <p:cNvSpPr>
            <a:spLocks noChangeArrowheads="1"/>
          </p:cNvSpPr>
          <p:nvPr/>
        </p:nvSpPr>
        <p:spPr bwMode="auto">
          <a:xfrm>
            <a:off x="1938338"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TW" altLang="en-US"/>
          </a:p>
        </p:txBody>
      </p:sp>
      <p:sp>
        <p:nvSpPr>
          <p:cNvPr id="194569" name="Text Box 9"/>
          <p:cNvSpPr txBox="1">
            <a:spLocks noChangeArrowheads="1"/>
          </p:cNvSpPr>
          <p:nvPr/>
        </p:nvSpPr>
        <p:spPr bwMode="auto">
          <a:xfrm>
            <a:off x="755650" y="2852738"/>
            <a:ext cx="7921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ja-JP" sz="1400" b="0" dirty="0">
                <a:latin typeface="微軟正黑體" pitchFamily="34" charset="-120"/>
                <a:ea typeface="微軟正黑體" pitchFamily="34" charset="-120"/>
              </a:rPr>
              <a:t>【</a:t>
            </a:r>
            <a:r>
              <a:rPr lang="ja-JP" altLang="en-US" sz="1400" b="0" dirty="0">
                <a:latin typeface="微軟正黑體" pitchFamily="34" charset="-120"/>
                <a:ea typeface="微軟正黑體" pitchFamily="34" charset="-120"/>
              </a:rPr>
              <a:t>例</a:t>
            </a:r>
            <a:r>
              <a:rPr lang="en-US" altLang="ja-JP" sz="1400" b="0" dirty="0">
                <a:latin typeface="微軟正黑體" pitchFamily="34" charset="-120"/>
                <a:ea typeface="微軟正黑體" pitchFamily="34" charset="-120"/>
              </a:rPr>
              <a:t>】</a:t>
            </a:r>
            <a:r>
              <a:rPr lang="en-US" altLang="ja-JP" sz="1000" b="0" dirty="0">
                <a:latin typeface="MS Gothic" pitchFamily="49" charset="-128"/>
                <a:ea typeface="MS Gothic" pitchFamily="49" charset="-128"/>
              </a:rPr>
              <a:t> </a:t>
            </a:r>
          </a:p>
        </p:txBody>
      </p:sp>
      <p:sp>
        <p:nvSpPr>
          <p:cNvPr id="194570" name="AutoShape 10"/>
          <p:cNvSpPr>
            <a:spLocks noChangeArrowheads="1"/>
          </p:cNvSpPr>
          <p:nvPr/>
        </p:nvSpPr>
        <p:spPr bwMode="auto">
          <a:xfrm>
            <a:off x="3203847" y="3717031"/>
            <a:ext cx="3306491" cy="864097"/>
          </a:xfrm>
          <a:prstGeom prst="roundRect">
            <a:avLst>
              <a:gd name="adj" fmla="val 5185"/>
            </a:avLst>
          </a:prstGeom>
          <a:noFill/>
          <a:ln w="19050">
            <a:solidFill>
              <a:srgbClr val="9933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ltLang="zh-TW" sz="2400">
              <a:latin typeface="Times New Roman" pitchFamily="18" charset="0"/>
            </a:endParaRPr>
          </a:p>
        </p:txBody>
      </p:sp>
      <p:sp>
        <p:nvSpPr>
          <p:cNvPr id="194576" name="AutoShape 16"/>
          <p:cNvSpPr>
            <a:spLocks noChangeArrowheads="1"/>
          </p:cNvSpPr>
          <p:nvPr/>
        </p:nvSpPr>
        <p:spPr bwMode="auto">
          <a:xfrm>
            <a:off x="7110413" y="5084763"/>
            <a:ext cx="1206500" cy="360362"/>
          </a:xfrm>
          <a:prstGeom prst="roundRect">
            <a:avLst>
              <a:gd name="adj" fmla="val 7144"/>
            </a:avLst>
          </a:prstGeom>
          <a:solidFill>
            <a:srgbClr val="FFFF99"/>
          </a:solidFill>
          <a:ln w="9525" algn="ctr">
            <a:solidFill>
              <a:srgbClr val="000000"/>
            </a:solidFill>
            <a:round/>
            <a:headEnd/>
            <a:tailEnd/>
          </a:ln>
          <a:effectLst>
            <a:outerShdw dist="71842" dir="2700000" algn="ctr" rotWithShape="0">
              <a:srgbClr val="808080"/>
            </a:outerShdw>
          </a:effectLst>
        </p:spPr>
        <p:txBody>
          <a:bodyPr/>
          <a:lstStyle/>
          <a:p>
            <a:pPr algn="ctr"/>
            <a:r>
              <a:rPr kumimoji="0" lang="zh-TW" altLang="en-US" sz="900">
                <a:latin typeface="微軟正黑體" pitchFamily="34" charset="-120"/>
                <a:ea typeface="微軟正黑體" pitchFamily="34" charset="-120"/>
              </a:rPr>
              <a:t>主要業務區域2 </a:t>
            </a:r>
          </a:p>
          <a:p>
            <a:pPr algn="ctr"/>
            <a:r>
              <a:rPr kumimoji="0" lang="zh-TW" altLang="en-US" sz="900">
                <a:latin typeface="微軟正黑體" pitchFamily="34" charset="-120"/>
                <a:ea typeface="微軟正黑體" pitchFamily="34" charset="-120"/>
              </a:rPr>
              <a:t>(查詢結果表示區域)</a:t>
            </a:r>
          </a:p>
        </p:txBody>
      </p:sp>
      <p:sp>
        <p:nvSpPr>
          <p:cNvPr id="194583" name="Rectangle 23"/>
          <p:cNvSpPr>
            <a:spLocks noChangeArrowheads="1"/>
          </p:cNvSpPr>
          <p:nvPr/>
        </p:nvSpPr>
        <p:spPr bwMode="auto">
          <a:xfrm>
            <a:off x="1885950" y="1509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TW" altLang="en-US"/>
          </a:p>
        </p:txBody>
      </p:sp>
      <p:sp>
        <p:nvSpPr>
          <p:cNvPr id="194585" name="Freeform 25"/>
          <p:cNvSpPr>
            <a:spLocks/>
          </p:cNvSpPr>
          <p:nvPr/>
        </p:nvSpPr>
        <p:spPr bwMode="auto">
          <a:xfrm flipV="1">
            <a:off x="6457950" y="5300663"/>
            <a:ext cx="635000" cy="208756"/>
          </a:xfrm>
          <a:custGeom>
            <a:avLst/>
            <a:gdLst>
              <a:gd name="T0" fmla="*/ 0 w 216"/>
              <a:gd name="T1" fmla="*/ 0 h 176"/>
              <a:gd name="T2" fmla="*/ 88 w 216"/>
              <a:gd name="T3" fmla="*/ 176 h 176"/>
              <a:gd name="T4" fmla="*/ 216 w 216"/>
              <a:gd name="T5" fmla="*/ 176 h 176"/>
            </a:gdLst>
            <a:ahLst/>
            <a:cxnLst>
              <a:cxn ang="0">
                <a:pos x="T0" y="T1"/>
              </a:cxn>
              <a:cxn ang="0">
                <a:pos x="T2" y="T3"/>
              </a:cxn>
              <a:cxn ang="0">
                <a:pos x="T4" y="T5"/>
              </a:cxn>
            </a:cxnLst>
            <a:rect l="0" t="0" r="r" b="b"/>
            <a:pathLst>
              <a:path w="216" h="176">
                <a:moveTo>
                  <a:pt x="0" y="0"/>
                </a:moveTo>
                <a:lnTo>
                  <a:pt x="88" y="176"/>
                </a:lnTo>
                <a:lnTo>
                  <a:pt x="216" y="176"/>
                </a:lnTo>
              </a:path>
            </a:pathLst>
          </a:custGeom>
          <a:noFill/>
          <a:ln w="19050" cmpd="sng">
            <a:solidFill>
              <a:srgbClr val="9933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94586" name="Oval 26"/>
          <p:cNvSpPr>
            <a:spLocks noChangeArrowheads="1"/>
          </p:cNvSpPr>
          <p:nvPr/>
        </p:nvSpPr>
        <p:spPr bwMode="auto">
          <a:xfrm>
            <a:off x="2268538" y="1125538"/>
            <a:ext cx="144462" cy="144462"/>
          </a:xfrm>
          <a:prstGeom prst="ellipse">
            <a:avLst/>
          </a:prstGeom>
          <a:noFill/>
          <a:ln w="9525">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800">
                <a:solidFill>
                  <a:srgbClr val="FF0000"/>
                </a:solidFill>
                <a:latin typeface="Times New Roman" pitchFamily="18" charset="0"/>
              </a:rPr>
              <a:t>1</a:t>
            </a:r>
          </a:p>
        </p:txBody>
      </p:sp>
      <p:sp>
        <p:nvSpPr>
          <p:cNvPr id="194587" name="Oval 27"/>
          <p:cNvSpPr>
            <a:spLocks noChangeArrowheads="1"/>
          </p:cNvSpPr>
          <p:nvPr/>
        </p:nvSpPr>
        <p:spPr bwMode="auto">
          <a:xfrm>
            <a:off x="2280444" y="1341213"/>
            <a:ext cx="144463" cy="144462"/>
          </a:xfrm>
          <a:prstGeom prst="ellipse">
            <a:avLst/>
          </a:prstGeom>
          <a:noFill/>
          <a:ln w="9525">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800" dirty="0">
                <a:solidFill>
                  <a:srgbClr val="C00000"/>
                </a:solidFill>
                <a:latin typeface="Times New Roman" pitchFamily="18" charset="0"/>
              </a:rPr>
              <a:t>2</a:t>
            </a:r>
          </a:p>
        </p:txBody>
      </p:sp>
      <p:sp>
        <p:nvSpPr>
          <p:cNvPr id="194589" name="AutoShape 29"/>
          <p:cNvSpPr>
            <a:spLocks noChangeArrowheads="1"/>
          </p:cNvSpPr>
          <p:nvPr/>
        </p:nvSpPr>
        <p:spPr bwMode="auto">
          <a:xfrm>
            <a:off x="7092950" y="3141663"/>
            <a:ext cx="1223963" cy="360362"/>
          </a:xfrm>
          <a:prstGeom prst="roundRect">
            <a:avLst>
              <a:gd name="adj" fmla="val 7144"/>
            </a:avLst>
          </a:prstGeom>
          <a:solidFill>
            <a:srgbClr val="FFFF99"/>
          </a:solidFill>
          <a:ln w="9525" algn="ctr">
            <a:solidFill>
              <a:srgbClr val="000000"/>
            </a:solidFill>
            <a:round/>
            <a:headEnd/>
            <a:tailEnd/>
          </a:ln>
          <a:effectLst>
            <a:outerShdw dist="71842" dir="2700000" algn="ctr" rotWithShape="0">
              <a:srgbClr val="808080"/>
            </a:outerShdw>
          </a:effectLst>
        </p:spPr>
        <p:txBody>
          <a:bodyPr/>
          <a:lstStyle/>
          <a:p>
            <a:pPr algn="ctr" eaLnBrk="0" hangingPunct="0"/>
            <a:r>
              <a:rPr kumimoji="0" lang="zh-TW" altLang="en-US" sz="900" dirty="0">
                <a:latin typeface="微軟正黑體" pitchFamily="34" charset="-120"/>
                <a:ea typeface="微軟正黑體" pitchFamily="34" charset="-120"/>
              </a:rPr>
              <a:t>主要業務區域1 </a:t>
            </a:r>
          </a:p>
          <a:p>
            <a:pPr algn="ctr" eaLnBrk="0" hangingPunct="0"/>
            <a:r>
              <a:rPr kumimoji="0" lang="zh-TW" altLang="en-US" sz="900" dirty="0">
                <a:latin typeface="微軟正黑體" pitchFamily="34" charset="-120"/>
                <a:ea typeface="微軟正黑體" pitchFamily="34" charset="-120"/>
              </a:rPr>
              <a:t>(查詢條件輸入區域)</a:t>
            </a:r>
            <a:endParaRPr kumimoji="0" lang="ja-JP" altLang="en-US" sz="900" dirty="0">
              <a:latin typeface="微軟正黑體" pitchFamily="34" charset="-120"/>
              <a:ea typeface="微軟正黑體" pitchFamily="34" charset="-120"/>
            </a:endParaRPr>
          </a:p>
        </p:txBody>
      </p:sp>
      <p:sp>
        <p:nvSpPr>
          <p:cNvPr id="194590" name="Freeform 30"/>
          <p:cNvSpPr>
            <a:spLocks/>
          </p:cNvSpPr>
          <p:nvPr/>
        </p:nvSpPr>
        <p:spPr bwMode="auto">
          <a:xfrm flipV="1">
            <a:off x="6526212" y="3356992"/>
            <a:ext cx="566737" cy="436239"/>
          </a:xfrm>
          <a:custGeom>
            <a:avLst/>
            <a:gdLst>
              <a:gd name="T0" fmla="*/ 0 w 216"/>
              <a:gd name="T1" fmla="*/ 0 h 176"/>
              <a:gd name="T2" fmla="*/ 88 w 216"/>
              <a:gd name="T3" fmla="*/ 176 h 176"/>
              <a:gd name="T4" fmla="*/ 216 w 216"/>
              <a:gd name="T5" fmla="*/ 176 h 176"/>
            </a:gdLst>
            <a:ahLst/>
            <a:cxnLst>
              <a:cxn ang="0">
                <a:pos x="T0" y="T1"/>
              </a:cxn>
              <a:cxn ang="0">
                <a:pos x="T2" y="T3"/>
              </a:cxn>
              <a:cxn ang="0">
                <a:pos x="T4" y="T5"/>
              </a:cxn>
            </a:cxnLst>
            <a:rect l="0" t="0" r="r" b="b"/>
            <a:pathLst>
              <a:path w="216" h="176">
                <a:moveTo>
                  <a:pt x="0" y="0"/>
                </a:moveTo>
                <a:lnTo>
                  <a:pt x="88" y="176"/>
                </a:lnTo>
                <a:lnTo>
                  <a:pt x="216" y="176"/>
                </a:lnTo>
              </a:path>
            </a:pathLst>
          </a:custGeom>
          <a:noFill/>
          <a:ln w="19050" cmpd="sng">
            <a:solidFill>
              <a:srgbClr val="9933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43" name="標題 1"/>
          <p:cNvSpPr>
            <a:spLocks noGrp="1"/>
          </p:cNvSpPr>
          <p:nvPr>
            <p:ph type="title"/>
          </p:nvPr>
        </p:nvSpPr>
        <p:spPr>
          <a:xfrm>
            <a:off x="0" y="0"/>
            <a:ext cx="8291513" cy="549275"/>
          </a:xfrm>
        </p:spPr>
        <p:txBody>
          <a:bodyPr/>
          <a:lstStyle/>
          <a:p>
            <a:r>
              <a:rPr lang="en-US" altLang="zh-TW" dirty="0">
                <a:latin typeface="微軟正黑體" pitchFamily="34" charset="-120"/>
              </a:rPr>
              <a:t>2</a:t>
            </a:r>
            <a:r>
              <a:rPr lang="en-US" altLang="zh-TW" dirty="0" smtClean="0">
                <a:latin typeface="微軟正黑體" pitchFamily="34" charset="-120"/>
              </a:rPr>
              <a:t>.</a:t>
            </a:r>
            <a:r>
              <a:rPr lang="zh-TW" altLang="en-US" dirty="0" smtClean="0">
                <a:latin typeface="微軟正黑體" pitchFamily="34" charset="-120"/>
              </a:rPr>
              <a:t>畫面設計 </a:t>
            </a:r>
            <a:r>
              <a:rPr lang="en-US" altLang="zh-TW" dirty="0" smtClean="0">
                <a:latin typeface="微軟正黑體" pitchFamily="34" charset="-120"/>
              </a:rPr>
              <a:t>– </a:t>
            </a:r>
            <a:r>
              <a:rPr lang="zh-TW" altLang="en-US" dirty="0" smtClean="0">
                <a:latin typeface="微軟正黑體" pitchFamily="34" charset="-120"/>
              </a:rPr>
              <a:t>主要業務區域</a:t>
            </a:r>
            <a:r>
              <a:rPr lang="en-US" altLang="zh-TW" dirty="0" smtClean="0">
                <a:latin typeface="微軟正黑體" pitchFamily="34" charset="-120"/>
              </a:rPr>
              <a:t>2</a:t>
            </a:r>
            <a:endParaRPr lang="zh-TW" altLang="en-US" dirty="0">
              <a:latin typeface="微軟正黑體" pitchFamily="34" charset="-120"/>
            </a:endParaRPr>
          </a:p>
        </p:txBody>
      </p:sp>
      <p:sp>
        <p:nvSpPr>
          <p:cNvPr id="48" name="Rectangle 19"/>
          <p:cNvSpPr>
            <a:spLocks noChangeArrowheads="1"/>
          </p:cNvSpPr>
          <p:nvPr/>
        </p:nvSpPr>
        <p:spPr bwMode="auto">
          <a:xfrm>
            <a:off x="3221955" y="4967620"/>
            <a:ext cx="176212" cy="1053668"/>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9" name="Oval 20"/>
          <p:cNvSpPr>
            <a:spLocks noChangeArrowheads="1"/>
          </p:cNvSpPr>
          <p:nvPr/>
        </p:nvSpPr>
        <p:spPr bwMode="auto">
          <a:xfrm>
            <a:off x="3069555" y="4815220"/>
            <a:ext cx="152400" cy="152400"/>
          </a:xfrm>
          <a:prstGeom prst="ellipse">
            <a:avLst/>
          </a:prstGeom>
          <a:noFill/>
          <a:ln w="63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900" b="0">
                <a:solidFill>
                  <a:srgbClr val="FF0000"/>
                </a:solidFill>
                <a:latin typeface="Times New Roman" pitchFamily="18" charset="0"/>
              </a:rPr>
              <a:t>1</a:t>
            </a:r>
          </a:p>
        </p:txBody>
      </p:sp>
      <p:sp>
        <p:nvSpPr>
          <p:cNvPr id="53" name="Oval 39"/>
          <p:cNvSpPr>
            <a:spLocks noChangeArrowheads="1"/>
          </p:cNvSpPr>
          <p:nvPr/>
        </p:nvSpPr>
        <p:spPr bwMode="auto">
          <a:xfrm>
            <a:off x="6651848" y="4581128"/>
            <a:ext cx="152400" cy="152400"/>
          </a:xfrm>
          <a:prstGeom prst="ellipse">
            <a:avLst/>
          </a:prstGeom>
          <a:noFill/>
          <a:ln w="63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900" b="0" dirty="0">
                <a:solidFill>
                  <a:srgbClr val="FF0000"/>
                </a:solidFill>
                <a:latin typeface="Times New Roman" pitchFamily="18" charset="0"/>
              </a:rPr>
              <a:t>2</a:t>
            </a:r>
          </a:p>
        </p:txBody>
      </p:sp>
      <p:sp>
        <p:nvSpPr>
          <p:cNvPr id="54" name="Rectangle 19"/>
          <p:cNvSpPr>
            <a:spLocks noChangeArrowheads="1"/>
          </p:cNvSpPr>
          <p:nvPr/>
        </p:nvSpPr>
        <p:spPr bwMode="auto">
          <a:xfrm>
            <a:off x="5364088" y="4704210"/>
            <a:ext cx="1234232" cy="128645"/>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5" name="Rectangle 19"/>
          <p:cNvSpPr>
            <a:spLocks noChangeArrowheads="1"/>
          </p:cNvSpPr>
          <p:nvPr/>
        </p:nvSpPr>
        <p:spPr bwMode="auto">
          <a:xfrm>
            <a:off x="3221954" y="6067065"/>
            <a:ext cx="3278163" cy="170247"/>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cxnSp>
        <p:nvCxnSpPr>
          <p:cNvPr id="3" name="直線單箭頭接點 2"/>
          <p:cNvCxnSpPr>
            <a:endCxn id="62" idx="0"/>
          </p:cNvCxnSpPr>
          <p:nvPr/>
        </p:nvCxnSpPr>
        <p:spPr>
          <a:xfrm flipH="1">
            <a:off x="5211763" y="4768533"/>
            <a:ext cx="296341" cy="49641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2" name="AutoShape 14"/>
          <p:cNvSpPr>
            <a:spLocks noChangeArrowheads="1"/>
          </p:cNvSpPr>
          <p:nvPr/>
        </p:nvSpPr>
        <p:spPr bwMode="auto">
          <a:xfrm>
            <a:off x="4716463" y="5264944"/>
            <a:ext cx="990600" cy="244475"/>
          </a:xfrm>
          <a:prstGeom prst="roundRect">
            <a:avLst>
              <a:gd name="adj" fmla="val 7144"/>
            </a:avLst>
          </a:prstGeom>
          <a:solidFill>
            <a:srgbClr val="FFFFFF"/>
          </a:solidFill>
          <a:ln w="9525">
            <a:solidFill>
              <a:srgbClr val="000000"/>
            </a:solidFill>
            <a:round/>
            <a:headEnd/>
            <a:tailEnd/>
          </a:ln>
          <a:effectLst>
            <a:outerShdw dist="71842" dir="2700000" algn="ctr" rotWithShape="0">
              <a:srgbClr val="808080"/>
            </a:outerShdw>
          </a:effectLst>
        </p:spPr>
        <p:txBody>
          <a:bodyPr/>
          <a:lstStyle/>
          <a:p>
            <a:pPr algn="ctr" eaLnBrk="0" hangingPunct="0"/>
            <a:r>
              <a:rPr kumimoji="0" lang="zh-TW" altLang="en-US" sz="900">
                <a:latin typeface="Times New Roman" pitchFamily="18" charset="0"/>
              </a:rPr>
              <a:t>頁面切換</a:t>
            </a:r>
            <a:endParaRPr kumimoji="0" lang="ja-JP" altLang="en-US" sz="900">
              <a:latin typeface="Times New Roman" pitchFamily="18" charset="0"/>
            </a:endParaRPr>
          </a:p>
        </p:txBody>
      </p:sp>
      <p:pic>
        <p:nvPicPr>
          <p:cNvPr id="4102" name="Picture 6"/>
          <p:cNvPicPr>
            <a:picLocks noChangeAspect="1" noChangeArrowheads="1"/>
          </p:cNvPicPr>
          <p:nvPr/>
        </p:nvPicPr>
        <p:blipFill rotWithShape="1">
          <a:blip r:embed="rId16">
            <a:extLst>
              <a:ext uri="{28A0092B-C50C-407E-A947-70E740481C1C}">
                <a14:useLocalDpi xmlns:a14="http://schemas.microsoft.com/office/drawing/2010/main" val="0"/>
              </a:ext>
            </a:extLst>
          </a:blip>
          <a:srcRect t="25897"/>
          <a:stretch/>
        </p:blipFill>
        <p:spPr bwMode="auto">
          <a:xfrm>
            <a:off x="3219947" y="4613380"/>
            <a:ext cx="3296269" cy="255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4568" name="AutoShape 8"/>
          <p:cNvSpPr>
            <a:spLocks noChangeArrowheads="1"/>
          </p:cNvSpPr>
          <p:nvPr/>
        </p:nvSpPr>
        <p:spPr bwMode="auto">
          <a:xfrm>
            <a:off x="3203847" y="4581128"/>
            <a:ext cx="3394473" cy="1656184"/>
          </a:xfrm>
          <a:prstGeom prst="roundRect">
            <a:avLst>
              <a:gd name="adj" fmla="val 5185"/>
            </a:avLst>
          </a:prstGeom>
          <a:noFill/>
          <a:ln w="19050">
            <a:solidFill>
              <a:srgbClr val="9933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2" name="Rectangle 19"/>
          <p:cNvSpPr>
            <a:spLocks noChangeArrowheads="1"/>
          </p:cNvSpPr>
          <p:nvPr/>
        </p:nvSpPr>
        <p:spPr bwMode="auto">
          <a:xfrm>
            <a:off x="5292080" y="4682922"/>
            <a:ext cx="1234132" cy="186238"/>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cxnSp>
        <p:nvCxnSpPr>
          <p:cNvPr id="58" name="直線單箭頭接點 57"/>
          <p:cNvCxnSpPr>
            <a:endCxn id="62" idx="2"/>
          </p:cNvCxnSpPr>
          <p:nvPr/>
        </p:nvCxnSpPr>
        <p:spPr>
          <a:xfrm flipV="1">
            <a:off x="4716463" y="5509419"/>
            <a:ext cx="495300" cy="557646"/>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8" name="Content">
            <a:hlinkClick r:id="rId17" action="ppaction://hlinksldjump"/>
          </p:cNvPr>
          <p:cNvSpPr/>
          <p:nvPr>
            <p:custDataLst>
              <p:custData r:id="rId1"/>
            </p:custDataLst>
          </p:nvPr>
        </p:nvSpPr>
        <p:spPr>
          <a:xfrm>
            <a:off x="6196558" y="4992771"/>
            <a:ext cx="175641" cy="47934"/>
          </a:xfrm>
          <a:prstGeom prst="roundRect">
            <a:avLst/>
          </a:prstGeom>
          <a:solidFill>
            <a:schemeClr val="bg1">
              <a:lumMod val="75000"/>
            </a:scheme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500" dirty="0" smtClean="0">
                <a:solidFill>
                  <a:srgbClr val="000000"/>
                </a:solidFill>
                <a:latin typeface="Segoe UI" pitchFamily="34" charset="0"/>
                <a:cs typeface="Segoe UI" pitchFamily="34" charset="0"/>
              </a:rPr>
              <a:t>…</a:t>
            </a:r>
            <a:endParaRPr lang="en-US" sz="500" dirty="0">
              <a:solidFill>
                <a:srgbClr val="000000"/>
              </a:solidFill>
              <a:latin typeface="Segoe UI" pitchFamily="34" charset="0"/>
              <a:cs typeface="Segoe UI" pitchFamily="34" charset="0"/>
            </a:endParaRPr>
          </a:p>
        </p:txBody>
      </p:sp>
      <p:sp>
        <p:nvSpPr>
          <p:cNvPr id="79" name="Content">
            <a:hlinkClick r:id="rId17" action="ppaction://hlinksldjump"/>
          </p:cNvPr>
          <p:cNvSpPr/>
          <p:nvPr>
            <p:custDataLst>
              <p:custData r:id="rId2"/>
            </p:custDataLst>
          </p:nvPr>
        </p:nvSpPr>
        <p:spPr>
          <a:xfrm>
            <a:off x="6196557" y="5116040"/>
            <a:ext cx="175641" cy="47934"/>
          </a:xfrm>
          <a:prstGeom prst="roundRect">
            <a:avLst/>
          </a:prstGeom>
          <a:solidFill>
            <a:schemeClr val="bg1">
              <a:lumMod val="75000"/>
            </a:scheme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500" dirty="0" smtClean="0">
                <a:solidFill>
                  <a:srgbClr val="000000"/>
                </a:solidFill>
                <a:latin typeface="Segoe UI" pitchFamily="34" charset="0"/>
                <a:cs typeface="Segoe UI" pitchFamily="34" charset="0"/>
              </a:rPr>
              <a:t>…</a:t>
            </a:r>
            <a:endParaRPr lang="en-US" sz="500" dirty="0">
              <a:solidFill>
                <a:srgbClr val="000000"/>
              </a:solidFill>
              <a:latin typeface="Segoe UI" pitchFamily="34" charset="0"/>
              <a:cs typeface="Segoe UI" pitchFamily="34" charset="0"/>
            </a:endParaRPr>
          </a:p>
        </p:txBody>
      </p:sp>
      <p:sp>
        <p:nvSpPr>
          <p:cNvPr id="80" name="Content">
            <a:hlinkClick r:id="rId17" action="ppaction://hlinksldjump"/>
          </p:cNvPr>
          <p:cNvSpPr/>
          <p:nvPr>
            <p:custDataLst>
              <p:custData r:id="rId3"/>
            </p:custDataLst>
          </p:nvPr>
        </p:nvSpPr>
        <p:spPr>
          <a:xfrm>
            <a:off x="6196556" y="5217010"/>
            <a:ext cx="175641" cy="47934"/>
          </a:xfrm>
          <a:prstGeom prst="roundRect">
            <a:avLst/>
          </a:prstGeom>
          <a:solidFill>
            <a:schemeClr val="bg1">
              <a:lumMod val="75000"/>
            </a:scheme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500" dirty="0" smtClean="0">
                <a:solidFill>
                  <a:srgbClr val="000000"/>
                </a:solidFill>
                <a:latin typeface="Segoe UI" pitchFamily="34" charset="0"/>
                <a:cs typeface="Segoe UI" pitchFamily="34" charset="0"/>
              </a:rPr>
              <a:t>…</a:t>
            </a:r>
            <a:endParaRPr lang="en-US" sz="500" dirty="0">
              <a:solidFill>
                <a:srgbClr val="000000"/>
              </a:solidFill>
              <a:latin typeface="Segoe UI" pitchFamily="34" charset="0"/>
              <a:cs typeface="Segoe UI" pitchFamily="34" charset="0"/>
            </a:endParaRPr>
          </a:p>
        </p:txBody>
      </p:sp>
      <p:sp>
        <p:nvSpPr>
          <p:cNvPr id="81" name="Content">
            <a:hlinkClick r:id="rId17" action="ppaction://hlinksldjump"/>
          </p:cNvPr>
          <p:cNvSpPr/>
          <p:nvPr>
            <p:custDataLst>
              <p:custData r:id="rId4"/>
            </p:custDataLst>
          </p:nvPr>
        </p:nvSpPr>
        <p:spPr>
          <a:xfrm>
            <a:off x="6196558" y="5339247"/>
            <a:ext cx="175641" cy="47934"/>
          </a:xfrm>
          <a:prstGeom prst="roundRect">
            <a:avLst/>
          </a:prstGeom>
          <a:solidFill>
            <a:schemeClr val="bg1">
              <a:lumMod val="75000"/>
            </a:scheme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500" dirty="0" smtClean="0">
                <a:solidFill>
                  <a:srgbClr val="000000"/>
                </a:solidFill>
                <a:latin typeface="Segoe UI" pitchFamily="34" charset="0"/>
                <a:cs typeface="Segoe UI" pitchFamily="34" charset="0"/>
              </a:rPr>
              <a:t>…</a:t>
            </a:r>
            <a:endParaRPr lang="en-US" sz="500" dirty="0">
              <a:solidFill>
                <a:srgbClr val="000000"/>
              </a:solidFill>
              <a:latin typeface="Segoe UI" pitchFamily="34" charset="0"/>
              <a:cs typeface="Segoe UI" pitchFamily="34" charset="0"/>
            </a:endParaRPr>
          </a:p>
        </p:txBody>
      </p:sp>
      <p:sp>
        <p:nvSpPr>
          <p:cNvPr id="82" name="Content">
            <a:hlinkClick r:id="rId17" action="ppaction://hlinksldjump"/>
          </p:cNvPr>
          <p:cNvSpPr/>
          <p:nvPr>
            <p:custDataLst>
              <p:custData r:id="rId5"/>
            </p:custDataLst>
          </p:nvPr>
        </p:nvSpPr>
        <p:spPr>
          <a:xfrm>
            <a:off x="6196558" y="5444724"/>
            <a:ext cx="175641" cy="47934"/>
          </a:xfrm>
          <a:prstGeom prst="roundRect">
            <a:avLst/>
          </a:prstGeom>
          <a:solidFill>
            <a:schemeClr val="bg1">
              <a:lumMod val="75000"/>
            </a:scheme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500" dirty="0" smtClean="0">
                <a:solidFill>
                  <a:srgbClr val="000000"/>
                </a:solidFill>
                <a:latin typeface="Segoe UI" pitchFamily="34" charset="0"/>
                <a:cs typeface="Segoe UI" pitchFamily="34" charset="0"/>
              </a:rPr>
              <a:t>…</a:t>
            </a:r>
            <a:endParaRPr lang="en-US" sz="500" dirty="0">
              <a:solidFill>
                <a:srgbClr val="000000"/>
              </a:solidFill>
              <a:latin typeface="Segoe UI" pitchFamily="34" charset="0"/>
              <a:cs typeface="Segoe UI" pitchFamily="34" charset="0"/>
            </a:endParaRPr>
          </a:p>
        </p:txBody>
      </p:sp>
      <p:sp>
        <p:nvSpPr>
          <p:cNvPr id="83" name="Content">
            <a:hlinkClick r:id="rId17" action="ppaction://hlinksldjump"/>
          </p:cNvPr>
          <p:cNvSpPr/>
          <p:nvPr>
            <p:custDataLst>
              <p:custData r:id="rId6"/>
            </p:custDataLst>
          </p:nvPr>
        </p:nvSpPr>
        <p:spPr>
          <a:xfrm>
            <a:off x="6196554" y="5558038"/>
            <a:ext cx="175641" cy="47934"/>
          </a:xfrm>
          <a:prstGeom prst="roundRect">
            <a:avLst/>
          </a:prstGeom>
          <a:solidFill>
            <a:schemeClr val="bg1">
              <a:lumMod val="75000"/>
            </a:scheme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500" dirty="0" smtClean="0">
                <a:solidFill>
                  <a:srgbClr val="000000"/>
                </a:solidFill>
                <a:latin typeface="Segoe UI" pitchFamily="34" charset="0"/>
                <a:cs typeface="Segoe UI" pitchFamily="34" charset="0"/>
              </a:rPr>
              <a:t>…</a:t>
            </a:r>
            <a:endParaRPr lang="en-US" sz="500" dirty="0">
              <a:solidFill>
                <a:srgbClr val="000000"/>
              </a:solidFill>
              <a:latin typeface="Segoe UI" pitchFamily="34" charset="0"/>
              <a:cs typeface="Segoe UI" pitchFamily="34" charset="0"/>
            </a:endParaRPr>
          </a:p>
        </p:txBody>
      </p:sp>
      <p:sp>
        <p:nvSpPr>
          <p:cNvPr id="84" name="Content">
            <a:hlinkClick r:id="rId17" action="ppaction://hlinksldjump"/>
          </p:cNvPr>
          <p:cNvSpPr/>
          <p:nvPr>
            <p:custDataLst>
              <p:custData r:id="rId7"/>
            </p:custDataLst>
          </p:nvPr>
        </p:nvSpPr>
        <p:spPr>
          <a:xfrm>
            <a:off x="6196558" y="5661248"/>
            <a:ext cx="175641" cy="47934"/>
          </a:xfrm>
          <a:prstGeom prst="roundRect">
            <a:avLst/>
          </a:prstGeom>
          <a:solidFill>
            <a:schemeClr val="bg1">
              <a:lumMod val="75000"/>
            </a:scheme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500" dirty="0" smtClean="0">
                <a:solidFill>
                  <a:srgbClr val="000000"/>
                </a:solidFill>
                <a:latin typeface="Segoe UI" pitchFamily="34" charset="0"/>
                <a:cs typeface="Segoe UI" pitchFamily="34" charset="0"/>
              </a:rPr>
              <a:t>…</a:t>
            </a:r>
            <a:endParaRPr lang="en-US" sz="500" dirty="0">
              <a:solidFill>
                <a:srgbClr val="000000"/>
              </a:solidFill>
              <a:latin typeface="Segoe UI" pitchFamily="34" charset="0"/>
              <a:cs typeface="Segoe UI" pitchFamily="34" charset="0"/>
            </a:endParaRPr>
          </a:p>
        </p:txBody>
      </p:sp>
      <p:sp>
        <p:nvSpPr>
          <p:cNvPr id="85" name="Content">
            <a:hlinkClick r:id="rId17" action="ppaction://hlinksldjump"/>
          </p:cNvPr>
          <p:cNvSpPr/>
          <p:nvPr>
            <p:custDataLst>
              <p:custData r:id="rId8"/>
            </p:custDataLst>
          </p:nvPr>
        </p:nvSpPr>
        <p:spPr>
          <a:xfrm>
            <a:off x="6196558" y="5788242"/>
            <a:ext cx="175641" cy="47934"/>
          </a:xfrm>
          <a:prstGeom prst="roundRect">
            <a:avLst/>
          </a:prstGeom>
          <a:solidFill>
            <a:schemeClr val="bg1">
              <a:lumMod val="75000"/>
            </a:scheme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500" dirty="0" smtClean="0">
                <a:solidFill>
                  <a:srgbClr val="000000"/>
                </a:solidFill>
                <a:latin typeface="Segoe UI" pitchFamily="34" charset="0"/>
                <a:cs typeface="Segoe UI" pitchFamily="34" charset="0"/>
              </a:rPr>
              <a:t>…</a:t>
            </a:r>
            <a:endParaRPr lang="en-US" sz="500" dirty="0">
              <a:solidFill>
                <a:srgbClr val="000000"/>
              </a:solidFill>
              <a:latin typeface="Segoe UI" pitchFamily="34" charset="0"/>
              <a:cs typeface="Segoe UI" pitchFamily="34" charset="0"/>
            </a:endParaRPr>
          </a:p>
        </p:txBody>
      </p:sp>
      <p:sp>
        <p:nvSpPr>
          <p:cNvPr id="86" name="Content">
            <a:hlinkClick r:id="rId17" action="ppaction://hlinksldjump"/>
          </p:cNvPr>
          <p:cNvSpPr/>
          <p:nvPr>
            <p:custDataLst>
              <p:custData r:id="rId9"/>
            </p:custDataLst>
          </p:nvPr>
        </p:nvSpPr>
        <p:spPr>
          <a:xfrm>
            <a:off x="6196558" y="5899514"/>
            <a:ext cx="175641" cy="47934"/>
          </a:xfrm>
          <a:prstGeom prst="roundRect">
            <a:avLst/>
          </a:prstGeom>
          <a:solidFill>
            <a:schemeClr val="bg1">
              <a:lumMod val="75000"/>
            </a:scheme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500" dirty="0" smtClean="0">
                <a:solidFill>
                  <a:srgbClr val="000000"/>
                </a:solidFill>
                <a:latin typeface="Segoe UI" pitchFamily="34" charset="0"/>
                <a:cs typeface="Segoe UI" pitchFamily="34" charset="0"/>
              </a:rPr>
              <a:t>…</a:t>
            </a:r>
            <a:endParaRPr lang="en-US" sz="500" dirty="0">
              <a:solidFill>
                <a:srgbClr val="000000"/>
              </a:solidFill>
              <a:latin typeface="Segoe UI" pitchFamily="34" charset="0"/>
              <a:cs typeface="Segoe UI" pitchFamily="34" charset="0"/>
            </a:endParaRPr>
          </a:p>
        </p:txBody>
      </p:sp>
      <p:sp>
        <p:nvSpPr>
          <p:cNvPr id="87" name="Content">
            <a:hlinkClick r:id="rId17" action="ppaction://hlinksldjump"/>
          </p:cNvPr>
          <p:cNvSpPr/>
          <p:nvPr>
            <p:custDataLst>
              <p:custData r:id="rId10"/>
            </p:custDataLst>
          </p:nvPr>
        </p:nvSpPr>
        <p:spPr>
          <a:xfrm>
            <a:off x="6196558" y="5997321"/>
            <a:ext cx="175641" cy="47934"/>
          </a:xfrm>
          <a:prstGeom prst="roundRect">
            <a:avLst/>
          </a:prstGeom>
          <a:solidFill>
            <a:schemeClr val="bg1">
              <a:lumMod val="75000"/>
            </a:scheme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500" dirty="0" smtClean="0">
                <a:solidFill>
                  <a:srgbClr val="000000"/>
                </a:solidFill>
                <a:latin typeface="Segoe UI" pitchFamily="34" charset="0"/>
                <a:cs typeface="Segoe UI" pitchFamily="34" charset="0"/>
              </a:rPr>
              <a:t>…</a:t>
            </a:r>
            <a:endParaRPr lang="en-US" sz="500" dirty="0">
              <a:solidFill>
                <a:srgbClr val="000000"/>
              </a:solidFill>
              <a:latin typeface="Segoe UI" pitchFamily="34" charset="0"/>
              <a:cs typeface="Segoe UI" pitchFamily="34" charset="0"/>
            </a:endParaRPr>
          </a:p>
        </p:txBody>
      </p:sp>
      <p:sp>
        <p:nvSpPr>
          <p:cNvPr id="88" name="Rectangle 19"/>
          <p:cNvSpPr>
            <a:spLocks noChangeArrowheads="1"/>
          </p:cNvSpPr>
          <p:nvPr/>
        </p:nvSpPr>
        <p:spPr bwMode="auto">
          <a:xfrm>
            <a:off x="6153682" y="4927654"/>
            <a:ext cx="261392" cy="1260768"/>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1" name="Oval 41"/>
          <p:cNvSpPr>
            <a:spLocks noChangeArrowheads="1"/>
          </p:cNvSpPr>
          <p:nvPr/>
        </p:nvSpPr>
        <p:spPr bwMode="auto">
          <a:xfrm>
            <a:off x="2272507" y="1618236"/>
            <a:ext cx="152400" cy="152400"/>
          </a:xfrm>
          <a:prstGeom prst="ellipse">
            <a:avLst/>
          </a:prstGeom>
          <a:noFill/>
          <a:ln w="6350">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900" b="0" dirty="0">
                <a:solidFill>
                  <a:srgbClr val="C00000"/>
                </a:solidFill>
                <a:latin typeface="Times New Roman" pitchFamily="18" charset="0"/>
              </a:rPr>
              <a:t>3</a:t>
            </a:r>
          </a:p>
        </p:txBody>
      </p:sp>
      <p:sp>
        <p:nvSpPr>
          <p:cNvPr id="92" name="Oval 36"/>
          <p:cNvSpPr>
            <a:spLocks noChangeArrowheads="1"/>
          </p:cNvSpPr>
          <p:nvPr/>
        </p:nvSpPr>
        <p:spPr bwMode="auto">
          <a:xfrm>
            <a:off x="6415074" y="5055432"/>
            <a:ext cx="152400" cy="152400"/>
          </a:xfrm>
          <a:prstGeom prst="ellipse">
            <a:avLst/>
          </a:prstGeom>
          <a:noFill/>
          <a:ln w="63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900" b="0" dirty="0">
                <a:solidFill>
                  <a:srgbClr val="FF0000"/>
                </a:solidFill>
                <a:latin typeface="Times New Roman" pitchFamily="18" charset="0"/>
              </a:rPr>
              <a:t>3</a:t>
            </a:r>
          </a:p>
        </p:txBody>
      </p:sp>
    </p:spTree>
    <p:extLst>
      <p:ext uri="{BB962C8B-B14F-4D97-AF65-F5344CB8AC3E}">
        <p14:creationId xmlns:p14="http://schemas.microsoft.com/office/powerpoint/2010/main" val="32642076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80" name="Text Box 16"/>
          <p:cNvSpPr txBox="1">
            <a:spLocks noChangeArrowheads="1"/>
          </p:cNvSpPr>
          <p:nvPr/>
        </p:nvSpPr>
        <p:spPr bwMode="auto">
          <a:xfrm>
            <a:off x="468313" y="620688"/>
            <a:ext cx="352742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buFont typeface="Wingdings" pitchFamily="2" charset="2"/>
              <a:buChar char="n"/>
            </a:pPr>
            <a:r>
              <a:rPr lang="zh-TW" altLang="en-US" sz="1400" u="sng" dirty="0" smtClean="0">
                <a:latin typeface="微軟正黑體" pitchFamily="34" charset="-120"/>
                <a:ea typeface="微軟正黑體" pitchFamily="34" charset="-120"/>
              </a:rPr>
              <a:t>資料筆數的</a:t>
            </a:r>
            <a:r>
              <a:rPr lang="zh-TW" altLang="en-US" sz="1400" u="sng" dirty="0">
                <a:latin typeface="微軟正黑體" pitchFamily="34" charset="-120"/>
                <a:ea typeface="微軟正黑體" pitchFamily="34" charset="-120"/>
              </a:rPr>
              <a:t>按鍵名及</a:t>
            </a:r>
            <a:r>
              <a:rPr lang="zh-TW" altLang="en-US" sz="1400" u="sng" dirty="0" smtClean="0">
                <a:latin typeface="微軟正黑體" pitchFamily="34" charset="-120"/>
                <a:ea typeface="微軟正黑體" pitchFamily="34" charset="-120"/>
              </a:rPr>
              <a:t>內容</a:t>
            </a:r>
            <a:endParaRPr lang="en-US" altLang="zh-TW" sz="1400" u="sng" dirty="0" smtClean="0">
              <a:latin typeface="微軟正黑體" pitchFamily="34" charset="-120"/>
              <a:ea typeface="微軟正黑體" pitchFamily="34" charset="-120"/>
            </a:endParaRPr>
          </a:p>
          <a:p>
            <a:pPr marL="285750" indent="-285750">
              <a:buFont typeface="Wingdings" pitchFamily="2" charset="2"/>
              <a:buChar char="n"/>
            </a:pPr>
            <a:endParaRPr lang="en-US" altLang="zh-TW" sz="1400" u="sng" dirty="0">
              <a:latin typeface="微軟正黑體" pitchFamily="34" charset="-120"/>
              <a:ea typeface="微軟正黑體" pitchFamily="34" charset="-120"/>
            </a:endParaRPr>
          </a:p>
          <a:p>
            <a:pPr marL="285750" indent="-285750">
              <a:buFont typeface="Wingdings" pitchFamily="2" charset="2"/>
              <a:buChar char="n"/>
            </a:pPr>
            <a:endParaRPr lang="en-US" altLang="zh-TW" sz="1400" u="sng" dirty="0" smtClean="0">
              <a:latin typeface="微軟正黑體" pitchFamily="34" charset="-120"/>
              <a:ea typeface="微軟正黑體" pitchFamily="34" charset="-120"/>
            </a:endParaRPr>
          </a:p>
          <a:p>
            <a:pPr marL="285750" indent="-285750">
              <a:buFont typeface="Wingdings" pitchFamily="2" charset="2"/>
              <a:buChar char="n"/>
            </a:pPr>
            <a:endParaRPr lang="en-US" altLang="zh-TW" sz="1400" u="sng" dirty="0">
              <a:latin typeface="微軟正黑體" pitchFamily="34" charset="-120"/>
              <a:ea typeface="微軟正黑體" pitchFamily="34" charset="-120"/>
            </a:endParaRPr>
          </a:p>
          <a:p>
            <a:pPr marL="285750" indent="-285750">
              <a:buFont typeface="Wingdings" pitchFamily="2" charset="2"/>
              <a:buChar char="n"/>
            </a:pPr>
            <a:endParaRPr lang="en-US" altLang="zh-TW" sz="1400" u="sng" dirty="0" smtClean="0">
              <a:latin typeface="微軟正黑體" pitchFamily="34" charset="-120"/>
              <a:ea typeface="微軟正黑體" pitchFamily="34" charset="-120"/>
            </a:endParaRPr>
          </a:p>
          <a:p>
            <a:pPr marL="285750" indent="-285750">
              <a:buFont typeface="Wingdings" pitchFamily="2" charset="2"/>
              <a:buChar char="n"/>
            </a:pPr>
            <a:endParaRPr lang="en-US" altLang="zh-TW" sz="1400" u="sng" dirty="0">
              <a:latin typeface="微軟正黑體" pitchFamily="34" charset="-120"/>
              <a:ea typeface="微軟正黑體" pitchFamily="34" charset="-120"/>
            </a:endParaRPr>
          </a:p>
          <a:p>
            <a:pPr marL="285750" indent="-285750">
              <a:buFont typeface="Wingdings" pitchFamily="2" charset="2"/>
              <a:buChar char="n"/>
            </a:pPr>
            <a:endParaRPr lang="en-US" altLang="zh-TW" sz="1400" u="sng" dirty="0" smtClean="0">
              <a:latin typeface="微軟正黑體" pitchFamily="34" charset="-120"/>
              <a:ea typeface="微軟正黑體" pitchFamily="34" charset="-120"/>
            </a:endParaRPr>
          </a:p>
          <a:p>
            <a:pPr marL="285750" indent="-285750">
              <a:buFont typeface="Wingdings" pitchFamily="2" charset="2"/>
              <a:buChar char="n"/>
            </a:pPr>
            <a:endParaRPr lang="en-US" altLang="zh-TW" sz="1400" u="sng" dirty="0">
              <a:latin typeface="微軟正黑體" pitchFamily="34" charset="-120"/>
              <a:ea typeface="微軟正黑體" pitchFamily="34" charset="-120"/>
            </a:endParaRPr>
          </a:p>
          <a:p>
            <a:pPr marL="285750" indent="-285750">
              <a:buFont typeface="Wingdings" pitchFamily="2" charset="2"/>
              <a:buChar char="n"/>
            </a:pPr>
            <a:endParaRPr lang="en-US" altLang="zh-TW" sz="1400" u="sng" dirty="0" smtClean="0">
              <a:latin typeface="微軟正黑體" pitchFamily="34" charset="-120"/>
              <a:ea typeface="微軟正黑體" pitchFamily="34" charset="-120"/>
            </a:endParaRPr>
          </a:p>
          <a:p>
            <a:pPr marL="285750" indent="-285750">
              <a:buFont typeface="Wingdings" pitchFamily="2" charset="2"/>
              <a:buChar char="n"/>
            </a:pPr>
            <a:endParaRPr lang="en-US" altLang="zh-TW" sz="1400" u="sng" dirty="0">
              <a:latin typeface="微軟正黑體" pitchFamily="34" charset="-120"/>
              <a:ea typeface="微軟正黑體" pitchFamily="34" charset="-120"/>
            </a:endParaRPr>
          </a:p>
          <a:p>
            <a:pPr marL="285750" indent="-285750">
              <a:buFont typeface="Wingdings" pitchFamily="2" charset="2"/>
              <a:buChar char="n"/>
            </a:pPr>
            <a:endParaRPr lang="en-US" altLang="zh-TW" sz="1400" u="sng" dirty="0" smtClean="0">
              <a:latin typeface="微軟正黑體" pitchFamily="34" charset="-120"/>
              <a:ea typeface="微軟正黑體" pitchFamily="34" charset="-120"/>
            </a:endParaRPr>
          </a:p>
          <a:p>
            <a:pPr marL="285750" indent="-285750">
              <a:buFont typeface="Wingdings" pitchFamily="2" charset="2"/>
              <a:buChar char="n"/>
            </a:pPr>
            <a:endParaRPr lang="en-US" altLang="zh-TW" sz="1400" u="sng" dirty="0">
              <a:latin typeface="微軟正黑體" pitchFamily="34" charset="-120"/>
              <a:ea typeface="微軟正黑體" pitchFamily="34" charset="-120"/>
            </a:endParaRPr>
          </a:p>
          <a:p>
            <a:pPr marL="285750" indent="-285750">
              <a:buFont typeface="Wingdings" pitchFamily="2" charset="2"/>
              <a:buChar char="n"/>
            </a:pPr>
            <a:r>
              <a:rPr lang="zh-TW" altLang="en-US" sz="1400" u="sng" dirty="0" smtClean="0">
                <a:latin typeface="微軟正黑體" pitchFamily="34" charset="-120"/>
                <a:ea typeface="微軟正黑體" pitchFamily="34" charset="-120"/>
              </a:rPr>
              <a:t>明</a:t>
            </a:r>
            <a:r>
              <a:rPr lang="zh-TW" altLang="en-US" sz="1400" u="sng" dirty="0">
                <a:latin typeface="微軟正黑體" pitchFamily="34" charset="-120"/>
                <a:ea typeface="微軟正黑體" pitchFamily="34" charset="-120"/>
              </a:rPr>
              <a:t>細資料後的按鍵名及</a:t>
            </a:r>
            <a:r>
              <a:rPr lang="zh-TW" altLang="en-US" sz="1400" u="sng" dirty="0" smtClean="0">
                <a:latin typeface="微軟正黑體" pitchFamily="34" charset="-120"/>
                <a:ea typeface="微軟正黑體" pitchFamily="34" charset="-120"/>
              </a:rPr>
              <a:t>內容</a:t>
            </a:r>
            <a:endParaRPr lang="en-US" altLang="zh-TW" sz="1400" u="sng" dirty="0" smtClean="0">
              <a:latin typeface="微軟正黑體" pitchFamily="34" charset="-120"/>
              <a:ea typeface="微軟正黑體" pitchFamily="34" charset="-120"/>
            </a:endParaRPr>
          </a:p>
          <a:p>
            <a:pPr marL="285750" indent="-285750">
              <a:buFont typeface="Wingdings" pitchFamily="2" charset="2"/>
              <a:buChar char="n"/>
            </a:pPr>
            <a:endParaRPr lang="en-US" altLang="zh-TW" sz="1400" u="sng" dirty="0">
              <a:latin typeface="微軟正黑體" pitchFamily="34" charset="-120"/>
              <a:ea typeface="微軟正黑體" pitchFamily="34" charset="-120"/>
            </a:endParaRPr>
          </a:p>
          <a:p>
            <a:pPr marL="285750" indent="-285750">
              <a:buFont typeface="Wingdings" pitchFamily="2" charset="2"/>
              <a:buChar char="n"/>
            </a:pPr>
            <a:endParaRPr lang="en-US" altLang="zh-TW" sz="1400" u="sng" dirty="0" smtClean="0">
              <a:latin typeface="微軟正黑體" pitchFamily="34" charset="-120"/>
              <a:ea typeface="微軟正黑體" pitchFamily="34" charset="-120"/>
            </a:endParaRPr>
          </a:p>
          <a:p>
            <a:pPr marL="285750" indent="-285750">
              <a:buFont typeface="Wingdings" pitchFamily="2" charset="2"/>
              <a:buChar char="n"/>
            </a:pPr>
            <a:endParaRPr lang="en-US" altLang="zh-TW" sz="1400" u="sng" dirty="0">
              <a:latin typeface="微軟正黑體" pitchFamily="34" charset="-120"/>
              <a:ea typeface="微軟正黑體" pitchFamily="34" charset="-120"/>
            </a:endParaRPr>
          </a:p>
          <a:p>
            <a:pPr marL="285750" indent="-285750">
              <a:buFont typeface="Wingdings" pitchFamily="2" charset="2"/>
              <a:buChar char="n"/>
            </a:pPr>
            <a:endParaRPr lang="en-US" altLang="zh-TW" sz="1400" u="sng" dirty="0" smtClean="0">
              <a:latin typeface="微軟正黑體" pitchFamily="34" charset="-120"/>
              <a:ea typeface="微軟正黑體" pitchFamily="34" charset="-120"/>
            </a:endParaRPr>
          </a:p>
          <a:p>
            <a:pPr marL="285750" indent="-285750">
              <a:buFont typeface="Wingdings" pitchFamily="2" charset="2"/>
              <a:buChar char="n"/>
            </a:pPr>
            <a:r>
              <a:rPr lang="zh-TW" altLang="en-US" sz="1400" u="sng" dirty="0">
                <a:latin typeface="微軟正黑體" pitchFamily="34" charset="-120"/>
                <a:ea typeface="微軟正黑體" pitchFamily="34" charset="-120"/>
              </a:rPr>
              <a:t>明細資料上方的按鍵名及內容</a:t>
            </a:r>
            <a:endParaRPr lang="ja-JP" altLang="en-US" sz="1400" u="sng" dirty="0">
              <a:latin typeface="微軟正黑體" pitchFamily="34" charset="-120"/>
              <a:ea typeface="微軟正黑體" pitchFamily="34" charset="-120"/>
            </a:endParaRPr>
          </a:p>
          <a:p>
            <a:pPr marL="285750" indent="-285750">
              <a:buFont typeface="Wingdings" pitchFamily="2" charset="2"/>
              <a:buChar char="n"/>
            </a:pPr>
            <a:endParaRPr lang="ja-JP" altLang="en-US" sz="1400" u="sng" dirty="0">
              <a:latin typeface="微軟正黑體" pitchFamily="34" charset="-120"/>
              <a:ea typeface="微軟正黑體" pitchFamily="34" charset="-120"/>
            </a:endParaRPr>
          </a:p>
          <a:p>
            <a:pPr marL="285750" indent="-285750">
              <a:buFont typeface="Wingdings" pitchFamily="2" charset="2"/>
              <a:buChar char="n"/>
            </a:pPr>
            <a:endParaRPr lang="ja-JP" altLang="en-US" sz="1400" u="sng" dirty="0">
              <a:latin typeface="新細明體" charset="-120"/>
            </a:endParaRPr>
          </a:p>
        </p:txBody>
      </p:sp>
      <p:graphicFrame>
        <p:nvGraphicFramePr>
          <p:cNvPr id="165021" name="Group 157"/>
          <p:cNvGraphicFramePr>
            <a:graphicFrameLocks noGrp="1"/>
          </p:cNvGraphicFramePr>
          <p:nvPr>
            <p:extLst>
              <p:ext uri="{D42A27DB-BD31-4B8C-83A1-F6EECF244321}">
                <p14:modId xmlns:p14="http://schemas.microsoft.com/office/powerpoint/2010/main" val="121415113"/>
              </p:ext>
            </p:extLst>
          </p:nvPr>
        </p:nvGraphicFramePr>
        <p:xfrm>
          <a:off x="684213" y="1005780"/>
          <a:ext cx="7343775" cy="2135188"/>
        </p:xfrm>
        <a:graphic>
          <a:graphicData uri="http://schemas.openxmlformats.org/drawingml/2006/table">
            <a:tbl>
              <a:tblPr/>
              <a:tblGrid>
                <a:gridCol w="1682750"/>
                <a:gridCol w="5661025"/>
              </a:tblGrid>
              <a:tr h="160338">
                <a:tc>
                  <a:txBody>
                    <a:bodyPr/>
                    <a:lstStyle/>
                    <a:p>
                      <a:pPr marL="0" marR="0" lvl="0" indent="0" algn="ctr"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1" i="0" u="none" strike="noStrike" cap="none" normalizeH="0" baseline="0" dirty="0" smtClean="0">
                          <a:ln>
                            <a:noFill/>
                          </a:ln>
                          <a:solidFill>
                            <a:schemeClr val="tx1"/>
                          </a:solidFill>
                          <a:effectLst/>
                          <a:latin typeface="微軟正黑體" pitchFamily="34" charset="-120"/>
                          <a:ea typeface="微軟正黑體" pitchFamily="34" charset="-120"/>
                        </a:rPr>
                        <a:t>按鍵</a:t>
                      </a:r>
                      <a:r>
                        <a:rPr kumimoji="0" lang="ja-JP" altLang="en-US" sz="1400" b="1" i="0" u="none" strike="noStrike" cap="none" normalizeH="0" baseline="0" dirty="0" smtClean="0">
                          <a:ln>
                            <a:noFill/>
                          </a:ln>
                          <a:solidFill>
                            <a:schemeClr val="tx1"/>
                          </a:solidFill>
                          <a:effectLst/>
                          <a:latin typeface="微軟正黑體" pitchFamily="34" charset="-120"/>
                          <a:ea typeface="微軟正黑體" pitchFamily="34" charset="-120"/>
                        </a:rPr>
                        <a:t>名</a:t>
                      </a:r>
                      <a:r>
                        <a:rPr kumimoji="0" lang="zh-TW" altLang="en-US" sz="1400" b="1" i="0" u="none" strike="noStrike" cap="none" normalizeH="0" baseline="0" dirty="0" smtClean="0">
                          <a:ln>
                            <a:noFill/>
                          </a:ln>
                          <a:solidFill>
                            <a:schemeClr val="tx1"/>
                          </a:solidFill>
                          <a:effectLst/>
                          <a:latin typeface="微軟正黑體" pitchFamily="34" charset="-120"/>
                          <a:ea typeface="微軟正黑體" pitchFamily="34" charset="-120"/>
                        </a:rPr>
                        <a:t>稱</a:t>
                      </a:r>
                      <a:endPar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1" i="0" u="none" strike="noStrike" cap="none" normalizeH="0" baseline="0" dirty="0" smtClean="0">
                          <a:ln>
                            <a:noFill/>
                          </a:ln>
                          <a:solidFill>
                            <a:schemeClr val="tx1"/>
                          </a:solidFill>
                          <a:effectLst/>
                          <a:latin typeface="微軟正黑體" pitchFamily="34" charset="-120"/>
                          <a:ea typeface="微軟正黑體" pitchFamily="34" charset="-120"/>
                        </a:rPr>
                        <a:t>功</a:t>
                      </a:r>
                      <a:r>
                        <a:rPr kumimoji="0" lang="ja-JP" altLang="en-US" sz="1400" b="1" i="0" u="none" strike="noStrike" cap="none" normalizeH="0" baseline="0" dirty="0" smtClean="0">
                          <a:ln>
                            <a:noFill/>
                          </a:ln>
                          <a:solidFill>
                            <a:schemeClr val="tx1"/>
                          </a:solidFill>
                          <a:effectLst/>
                          <a:latin typeface="微軟正黑體" pitchFamily="34" charset="-120"/>
                          <a:ea typeface="微軟正黑體" pitchFamily="34" charset="-120"/>
                        </a:rPr>
                        <a:t>能説明</a:t>
                      </a:r>
                      <a:endParaRPr kumimoji="0" lang="zh-TW" altLang="en-US" sz="1400" b="1"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230188">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第 頁</a:t>
                      </a:r>
                      <a:r>
                        <a:rPr kumimoji="0" lang="en-US" altLang="zh-TW" sz="1400" b="0" i="0" u="none" strike="noStrike" cap="none" normalizeH="0" baseline="0" dirty="0" smtClean="0">
                          <a:ln>
                            <a:noFill/>
                          </a:ln>
                          <a:solidFill>
                            <a:schemeClr val="tx1"/>
                          </a:solidFill>
                          <a:effectLst/>
                          <a:latin typeface="微軟正黑體" pitchFamily="34" charset="-120"/>
                          <a:ea typeface="微軟正黑體" pitchFamily="34" charset="-120"/>
                        </a:rPr>
                        <a:t>/</a:t>
                      </a: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共 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顯示目前頁數與共幾頁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1452">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en-US" altLang="zh-TW" sz="1400" b="0" i="0" u="none" strike="noStrike" cap="none" normalizeH="0" baseline="0" dirty="0" smtClean="0">
                          <a:ln>
                            <a:noFill/>
                          </a:ln>
                          <a:solidFill>
                            <a:schemeClr val="tx1"/>
                          </a:solidFill>
                          <a:effectLst/>
                          <a:latin typeface="微軟正黑體" pitchFamily="34" charset="-120"/>
                          <a:ea typeface="微軟正黑體" pitchFamily="34" charset="-120"/>
                        </a:rPr>
                        <a:t>&lt;&lt;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顯示第一頁的資料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en-US" altLang="zh-TW" sz="1400" b="0" i="0" u="none" strike="noStrike" cap="none" normalizeH="0" baseline="0" smtClean="0">
                          <a:ln>
                            <a:noFill/>
                          </a:ln>
                          <a:solidFill>
                            <a:schemeClr val="tx1"/>
                          </a:solidFill>
                          <a:effectLst/>
                          <a:latin typeface="微軟正黑體" pitchFamily="34" charset="-120"/>
                          <a:ea typeface="微軟正黑體" pitchFamily="34" charset="-120"/>
                        </a:rPr>
                        <a: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顯示本資料頁前一頁的資料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en-US" altLang="zh-TW" sz="1400" b="0" i="0" u="none" strike="noStrike" cap="none" normalizeH="0" baseline="0" smtClean="0">
                          <a:ln>
                            <a:noFill/>
                          </a:ln>
                          <a:solidFill>
                            <a:schemeClr val="tx1"/>
                          </a:solidFill>
                          <a:effectLst/>
                          <a:latin typeface="微軟正黑體" pitchFamily="34" charset="-120"/>
                          <a:ea typeface="微軟正黑體" pitchFamily="34" charset="-120"/>
                        </a:rPr>
                        <a:t>&gt;&gt;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顯示最末頁的資料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3363">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en-US" altLang="zh-TW" sz="1400" b="0" i="0" u="none" strike="noStrike" cap="none" normalizeH="0" baseline="0" smtClean="0">
                          <a:ln>
                            <a:noFill/>
                          </a:ln>
                          <a:solidFill>
                            <a:schemeClr val="tx1"/>
                          </a:solidFill>
                          <a:effectLst/>
                          <a:latin typeface="微軟正黑體" pitchFamily="34" charset="-120"/>
                          <a:ea typeface="微軟正黑體" pitchFamily="34" charset="-120"/>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顯示本資料頁後一頁的資料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共 筆</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顯示共幾筆資料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5043" name="Group 179"/>
          <p:cNvGraphicFramePr>
            <a:graphicFrameLocks noGrp="1"/>
          </p:cNvGraphicFramePr>
          <p:nvPr>
            <p:extLst>
              <p:ext uri="{D42A27DB-BD31-4B8C-83A1-F6EECF244321}">
                <p14:modId xmlns:p14="http://schemas.microsoft.com/office/powerpoint/2010/main" val="3977717149"/>
              </p:ext>
            </p:extLst>
          </p:nvPr>
        </p:nvGraphicFramePr>
        <p:xfrm>
          <a:off x="684213" y="3573016"/>
          <a:ext cx="7343775" cy="609600"/>
        </p:xfrm>
        <a:graphic>
          <a:graphicData uri="http://schemas.openxmlformats.org/drawingml/2006/table">
            <a:tbl>
              <a:tblPr/>
              <a:tblGrid>
                <a:gridCol w="1682750"/>
                <a:gridCol w="5661025"/>
              </a:tblGrid>
              <a:tr h="244475">
                <a:tc>
                  <a:txBody>
                    <a:bodyPr/>
                    <a:lstStyle/>
                    <a:p>
                      <a:pPr marL="0" marR="0" lvl="0" indent="0" algn="ctr"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1" i="0" u="none" strike="noStrike" cap="none" normalizeH="0" baseline="0" dirty="0" smtClean="0">
                          <a:ln>
                            <a:noFill/>
                          </a:ln>
                          <a:solidFill>
                            <a:schemeClr val="tx1"/>
                          </a:solidFill>
                          <a:effectLst/>
                          <a:latin typeface="微軟正黑體" pitchFamily="34" charset="-120"/>
                          <a:ea typeface="微軟正黑體" pitchFamily="34" charset="-120"/>
                        </a:rPr>
                        <a:t>按鍵</a:t>
                      </a:r>
                      <a:r>
                        <a:rPr kumimoji="0" lang="ja-JP" altLang="en-US" sz="1400" b="1" i="0" u="none" strike="noStrike" cap="none" normalizeH="0" baseline="0" dirty="0" smtClean="0">
                          <a:ln>
                            <a:noFill/>
                          </a:ln>
                          <a:solidFill>
                            <a:schemeClr val="tx1"/>
                          </a:solidFill>
                          <a:effectLst/>
                          <a:latin typeface="微軟正黑體" pitchFamily="34" charset="-120"/>
                          <a:ea typeface="微軟正黑體" pitchFamily="34" charset="-120"/>
                        </a:rPr>
                        <a:t>名</a:t>
                      </a:r>
                      <a:r>
                        <a:rPr kumimoji="0" lang="zh-TW" altLang="en-US" sz="1400" b="1" i="0" u="none" strike="noStrike" cap="none" normalizeH="0" baseline="0" dirty="0" smtClean="0">
                          <a:ln>
                            <a:noFill/>
                          </a:ln>
                          <a:solidFill>
                            <a:schemeClr val="tx1"/>
                          </a:solidFill>
                          <a:effectLst/>
                          <a:latin typeface="微軟正黑體" pitchFamily="34" charset="-120"/>
                          <a:ea typeface="微軟正黑體" pitchFamily="34" charset="-120"/>
                        </a:rPr>
                        <a:t>稱</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1" i="0" u="none" strike="noStrike" cap="none" normalizeH="0" baseline="0" dirty="0" smtClean="0">
                          <a:ln>
                            <a:noFill/>
                          </a:ln>
                          <a:solidFill>
                            <a:schemeClr val="tx1"/>
                          </a:solidFill>
                          <a:effectLst/>
                          <a:latin typeface="微軟正黑體" pitchFamily="34" charset="-120"/>
                          <a:ea typeface="微軟正黑體" pitchFamily="34" charset="-120"/>
                        </a:rPr>
                        <a:t>功</a:t>
                      </a:r>
                      <a:r>
                        <a:rPr kumimoji="0" lang="ja-JP" altLang="en-US" sz="1400" b="1" i="0" u="none" strike="noStrike" cap="none" normalizeH="0" baseline="0" dirty="0" smtClean="0">
                          <a:ln>
                            <a:noFill/>
                          </a:ln>
                          <a:solidFill>
                            <a:schemeClr val="tx1"/>
                          </a:solidFill>
                          <a:effectLst/>
                          <a:latin typeface="微軟正黑體" pitchFamily="34" charset="-120"/>
                          <a:ea typeface="微軟正黑體" pitchFamily="34" charset="-120"/>
                        </a:rPr>
                        <a:t>能説明</a:t>
                      </a:r>
                      <a:endParaRPr kumimoji="0" lang="zh-TW" altLang="en-US" sz="1400" b="1"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230188">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en-US" altLang="zh-TW" sz="1400" b="0" i="0" u="none" strike="noStrike" cap="none" normalizeH="0" baseline="0" dirty="0" smtClean="0">
                          <a:ln>
                            <a:noFill/>
                          </a:ln>
                          <a:solidFill>
                            <a:schemeClr val="tx1"/>
                          </a:solidFill>
                          <a:effectLst/>
                          <a:latin typeface="微軟正黑體" pitchFamily="34" charset="-120"/>
                          <a:ea typeface="微軟正黑體" pitchFamily="34" charset="-120"/>
                        </a:rPr>
                        <a:t>….. (</a:t>
                      </a: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明細，</a:t>
                      </a:r>
                      <a:r>
                        <a:rPr kumimoji="0" lang="en-US" altLang="zh-TW" sz="1400" b="0" i="0" u="none" strike="noStrike" cap="none" normalizeH="0" baseline="0" dirty="0" smtClean="0">
                          <a:ln>
                            <a:noFill/>
                          </a:ln>
                          <a:solidFill>
                            <a:schemeClr val="tx1"/>
                          </a:solidFill>
                          <a:effectLst/>
                          <a:latin typeface="微軟正黑體" pitchFamily="34" charset="-120"/>
                          <a:ea typeface="微軟正黑體" pitchFamily="34" charset="-120"/>
                        </a:rPr>
                        <a:t>5</a:t>
                      </a: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個點</a:t>
                      </a:r>
                      <a:r>
                        <a:rPr kumimoji="0" lang="en-US" altLang="zh-TW" sz="1400" b="0" i="0" u="none" strike="noStrike" cap="none" normalizeH="0" baseline="0" dirty="0" smtClean="0">
                          <a:ln>
                            <a:noFill/>
                          </a:ln>
                          <a:solidFill>
                            <a:schemeClr val="tx1"/>
                          </a:solidFill>
                          <a:effectLst/>
                          <a:latin typeface="微軟正黑體" pitchFamily="34" charset="-120"/>
                          <a:ea typeface="微軟正黑體" pitchFamily="34" charset="-120"/>
                        </a:rPr>
                        <a:t>)</a:t>
                      </a:r>
                      <a:endPar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到顯示資料明細資料頁面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5024" name="Group 160"/>
          <p:cNvGraphicFramePr>
            <a:graphicFrameLocks noGrp="1"/>
          </p:cNvGraphicFramePr>
          <p:nvPr>
            <p:extLst>
              <p:ext uri="{D42A27DB-BD31-4B8C-83A1-F6EECF244321}">
                <p14:modId xmlns:p14="http://schemas.microsoft.com/office/powerpoint/2010/main" val="3571317088"/>
              </p:ext>
            </p:extLst>
          </p:nvPr>
        </p:nvGraphicFramePr>
        <p:xfrm>
          <a:off x="684213" y="4641304"/>
          <a:ext cx="7343775" cy="1828800"/>
        </p:xfrm>
        <a:graphic>
          <a:graphicData uri="http://schemas.openxmlformats.org/drawingml/2006/table">
            <a:tbl>
              <a:tblPr/>
              <a:tblGrid>
                <a:gridCol w="1682750"/>
                <a:gridCol w="5661025"/>
              </a:tblGrid>
              <a:tr h="160338">
                <a:tc>
                  <a:txBody>
                    <a:bodyPr/>
                    <a:lstStyle/>
                    <a:p>
                      <a:pPr marL="0" marR="0" lvl="0" indent="0" algn="ctr"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1" i="0" u="none" strike="noStrike" cap="none" normalizeH="0" baseline="0" dirty="0" smtClean="0">
                          <a:ln>
                            <a:noFill/>
                          </a:ln>
                          <a:solidFill>
                            <a:schemeClr val="tx1"/>
                          </a:solidFill>
                          <a:effectLst/>
                          <a:latin typeface="微軟正黑體" pitchFamily="34" charset="-120"/>
                          <a:ea typeface="微軟正黑體" pitchFamily="34" charset="-120"/>
                        </a:rPr>
                        <a:t>按鍵</a:t>
                      </a:r>
                      <a:r>
                        <a:rPr kumimoji="0" lang="ja-JP" altLang="en-US" sz="1400" b="1" i="0" u="none" strike="noStrike" cap="none" normalizeH="0" baseline="0" dirty="0" smtClean="0">
                          <a:ln>
                            <a:noFill/>
                          </a:ln>
                          <a:solidFill>
                            <a:schemeClr val="tx1"/>
                          </a:solidFill>
                          <a:effectLst/>
                          <a:latin typeface="微軟正黑體" pitchFamily="34" charset="-120"/>
                          <a:ea typeface="微軟正黑體" pitchFamily="34" charset="-120"/>
                        </a:rPr>
                        <a:t>名</a:t>
                      </a:r>
                      <a:r>
                        <a:rPr kumimoji="0" lang="zh-TW" altLang="en-US" sz="1400" b="1" i="0" u="none" strike="noStrike" cap="none" normalizeH="0" baseline="0" dirty="0" smtClean="0">
                          <a:ln>
                            <a:noFill/>
                          </a:ln>
                          <a:solidFill>
                            <a:schemeClr val="tx1"/>
                          </a:solidFill>
                          <a:effectLst/>
                          <a:latin typeface="微軟正黑體" pitchFamily="34" charset="-120"/>
                          <a:ea typeface="微軟正黑體" pitchFamily="34" charset="-120"/>
                        </a:rPr>
                        <a:t>稱</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1" i="0" u="none" strike="noStrike" cap="none" normalizeH="0" baseline="0" dirty="0" smtClean="0">
                          <a:ln>
                            <a:noFill/>
                          </a:ln>
                          <a:solidFill>
                            <a:schemeClr val="tx1"/>
                          </a:solidFill>
                          <a:effectLst/>
                          <a:latin typeface="微軟正黑體" pitchFamily="34" charset="-120"/>
                          <a:ea typeface="微軟正黑體" pitchFamily="34" charset="-120"/>
                        </a:rPr>
                        <a:t>功</a:t>
                      </a:r>
                      <a:r>
                        <a:rPr kumimoji="0" lang="ja-JP" altLang="en-US" sz="1400" b="1" i="0" u="none" strike="noStrike" cap="none" normalizeH="0" baseline="0" dirty="0" smtClean="0">
                          <a:ln>
                            <a:noFill/>
                          </a:ln>
                          <a:solidFill>
                            <a:schemeClr val="tx1"/>
                          </a:solidFill>
                          <a:effectLst/>
                          <a:latin typeface="微軟正黑體" pitchFamily="34" charset="-120"/>
                          <a:ea typeface="微軟正黑體" pitchFamily="34" charset="-120"/>
                        </a:rPr>
                        <a:t>能説明</a:t>
                      </a:r>
                      <a:endParaRPr kumimoji="0" lang="zh-TW" altLang="en-US" sz="1400" b="1"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246063">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匯出 </a:t>
                      </a:r>
                      <a:r>
                        <a:rPr kumimoji="0" lang="en-US" altLang="zh-TW" sz="1400" b="0" i="0" u="none" strike="noStrike" cap="none" normalizeH="0" baseline="0" dirty="0" smtClean="0">
                          <a:ln>
                            <a:noFill/>
                          </a:ln>
                          <a:solidFill>
                            <a:schemeClr val="tx1"/>
                          </a:solidFill>
                          <a:effectLst/>
                          <a:latin typeface="微軟正黑體" pitchFamily="34" charset="-120"/>
                          <a:ea typeface="微軟正黑體" pitchFamily="34" charset="-120"/>
                        </a:rPr>
                        <a:t>Excel</a:t>
                      </a:r>
                      <a:endPar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選擇匯出報表格式頁面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6063">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defRPr/>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全選</a:t>
                      </a:r>
                      <a:endParaRPr kumimoji="0" lang="en-US" altLang="zh-TW" sz="14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選擇該頁</a:t>
                      </a:r>
                      <a:r>
                        <a:rPr kumimoji="0" lang="en-US" altLang="zh-TW" sz="1400" b="0" i="0" u="none" strike="noStrike" cap="none" normalizeH="0" baseline="0" dirty="0" smtClean="0">
                          <a:ln>
                            <a:noFill/>
                          </a:ln>
                          <a:solidFill>
                            <a:schemeClr val="tx1"/>
                          </a:solidFill>
                          <a:effectLst/>
                          <a:latin typeface="微軟正黑體" pitchFamily="34" charset="-120"/>
                          <a:ea typeface="微軟正黑體" pitchFamily="34" charset="-120"/>
                        </a:rPr>
                        <a:t>20</a:t>
                      </a: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筆資料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6063">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defRPr/>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取消</a:t>
                      </a:r>
                      <a:endParaRPr kumimoji="0" lang="en-US" altLang="zh-TW" sz="14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取消全選</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6063">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刪除</a:t>
                      </a:r>
                      <a:endParaRPr kumimoji="0" lang="en-US" altLang="zh-TW" sz="14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刪除勾選的資料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6063">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其他</a:t>
                      </a:r>
                      <a:r>
                        <a:rPr kumimoji="0" lang="en-US" altLang="zh-TW" sz="1400" b="0" i="0" u="none" strike="noStrike" cap="none" normalizeH="0" baseline="0" dirty="0" smtClean="0">
                          <a:ln>
                            <a:noFill/>
                          </a:ln>
                          <a:solidFill>
                            <a:schemeClr val="tx1"/>
                          </a:solidFill>
                          <a:effectLst/>
                          <a:latin typeface="微軟正黑體" pitchFamily="34" charset="-120"/>
                          <a:ea typeface="微軟正黑體" pitchFamily="34" charset="-120"/>
                        </a:rPr>
                        <a:t>(</a:t>
                      </a: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依需求命名</a:t>
                      </a:r>
                      <a:r>
                        <a:rPr kumimoji="0" lang="en-US" altLang="zh-TW" sz="1400" b="0" i="0" u="none" strike="noStrike" cap="none" normalizeH="0" baseline="0" dirty="0" smtClean="0">
                          <a:ln>
                            <a:noFill/>
                          </a:ln>
                          <a:solidFill>
                            <a:schemeClr val="tx1"/>
                          </a:solidFill>
                          <a:effectLst/>
                          <a:latin typeface="微軟正黑體" pitchFamily="34" charset="-120"/>
                          <a:ea typeface="微軟正黑體" pitchFamily="34"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為因應其它需求，所產生的執行處理作業</a:t>
                      </a:r>
                      <a:endParaRPr kumimoji="0" lang="ja-JP" altLang="en-US" sz="14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9" name="標題 1"/>
          <p:cNvSpPr>
            <a:spLocks noGrp="1"/>
          </p:cNvSpPr>
          <p:nvPr>
            <p:ph type="title"/>
          </p:nvPr>
        </p:nvSpPr>
        <p:spPr>
          <a:xfrm>
            <a:off x="0" y="0"/>
            <a:ext cx="8291513" cy="549275"/>
          </a:xfrm>
        </p:spPr>
        <p:txBody>
          <a:bodyPr/>
          <a:lstStyle/>
          <a:p>
            <a:r>
              <a:rPr lang="en-US" altLang="zh-TW" dirty="0">
                <a:latin typeface="微軟正黑體" pitchFamily="34" charset="-120"/>
              </a:rPr>
              <a:t>2</a:t>
            </a:r>
            <a:r>
              <a:rPr lang="en-US" altLang="zh-TW" dirty="0" smtClean="0">
                <a:latin typeface="微軟正黑體" pitchFamily="34" charset="-120"/>
              </a:rPr>
              <a:t>.</a:t>
            </a:r>
            <a:r>
              <a:rPr lang="zh-TW" altLang="en-US" dirty="0" smtClean="0">
                <a:latin typeface="微軟正黑體" pitchFamily="34" charset="-120"/>
              </a:rPr>
              <a:t>畫面設計 </a:t>
            </a:r>
            <a:r>
              <a:rPr lang="en-US" altLang="zh-TW" dirty="0" smtClean="0">
                <a:latin typeface="微軟正黑體" pitchFamily="34" charset="-120"/>
              </a:rPr>
              <a:t>– </a:t>
            </a:r>
            <a:r>
              <a:rPr lang="zh-TW" altLang="en-US" dirty="0" smtClean="0">
                <a:latin typeface="微軟正黑體" pitchFamily="34" charset="-120"/>
              </a:rPr>
              <a:t>主要業務區域</a:t>
            </a:r>
            <a:r>
              <a:rPr lang="en-US" altLang="zh-TW" dirty="0" smtClean="0">
                <a:latin typeface="微軟正黑體" pitchFamily="34" charset="-120"/>
              </a:rPr>
              <a:t>2</a:t>
            </a:r>
            <a:endParaRPr lang="zh-TW" altLang="en-US" dirty="0">
              <a:latin typeface="微軟正黑體" pitchFamily="34" charset="-120"/>
            </a:endParaRPr>
          </a:p>
        </p:txBody>
      </p:sp>
    </p:spTree>
    <p:extLst>
      <p:ext uri="{BB962C8B-B14F-4D97-AF65-F5344CB8AC3E}">
        <p14:creationId xmlns:p14="http://schemas.microsoft.com/office/powerpoint/2010/main" val="28068911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3" name="Text Box 3"/>
          <p:cNvSpPr txBox="1">
            <a:spLocks noChangeArrowheads="1"/>
          </p:cNvSpPr>
          <p:nvPr/>
        </p:nvSpPr>
        <p:spPr bwMode="auto">
          <a:xfrm>
            <a:off x="0" y="981075"/>
            <a:ext cx="19208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TW" u="sng" dirty="0">
                <a:latin typeface="微軟正黑體" pitchFamily="34" charset="-120"/>
                <a:ea typeface="微軟正黑體" pitchFamily="34" charset="-120"/>
              </a:rPr>
              <a:t>2.5 </a:t>
            </a:r>
            <a:r>
              <a:rPr kumimoji="0" lang="zh-TW" altLang="en-US" u="sng" dirty="0">
                <a:latin typeface="微軟正黑體" pitchFamily="34" charset="-120"/>
                <a:ea typeface="微軟正黑體" pitchFamily="34" charset="-120"/>
              </a:rPr>
              <a:t>功</a:t>
            </a:r>
            <a:r>
              <a:rPr lang="zh-TW" altLang="en-US" u="sng" dirty="0">
                <a:latin typeface="微軟正黑體" pitchFamily="34" charset="-120"/>
                <a:ea typeface="微軟正黑體" pitchFamily="34" charset="-120"/>
              </a:rPr>
              <a:t>能表區域</a:t>
            </a:r>
            <a:endParaRPr lang="ja-JP" altLang="en-US" u="sng" dirty="0">
              <a:latin typeface="微軟正黑體" pitchFamily="34" charset="-120"/>
              <a:ea typeface="微軟正黑體" pitchFamily="34" charset="-120"/>
            </a:endParaRPr>
          </a:p>
        </p:txBody>
      </p:sp>
      <p:sp>
        <p:nvSpPr>
          <p:cNvPr id="286724" name="Text Box 4"/>
          <p:cNvSpPr txBox="1">
            <a:spLocks noChangeArrowheads="1"/>
          </p:cNvSpPr>
          <p:nvPr/>
        </p:nvSpPr>
        <p:spPr bwMode="auto">
          <a:xfrm>
            <a:off x="0" y="1447800"/>
            <a:ext cx="4932040"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just">
              <a:buFont typeface="Wingdings" pitchFamily="2" charset="2"/>
              <a:buChar char="n"/>
            </a:pPr>
            <a:r>
              <a:rPr lang="zh-TW" altLang="en-US" sz="1600" b="0" dirty="0" smtClean="0">
                <a:latin typeface="微軟正黑體" pitchFamily="34" charset="-120"/>
                <a:ea typeface="微軟正黑體" pitchFamily="34" charset="-120"/>
              </a:rPr>
              <a:t>功能表區主要分為</a:t>
            </a:r>
            <a:r>
              <a:rPr lang="en-US" altLang="zh-TW" sz="1600" b="0" dirty="0" smtClean="0">
                <a:latin typeface="微軟正黑體" pitchFamily="34" charset="-120"/>
                <a:ea typeface="微軟正黑體" pitchFamily="34" charset="-120"/>
              </a:rPr>
              <a:t>4</a:t>
            </a:r>
            <a:r>
              <a:rPr lang="zh-TW" altLang="en-US" sz="1600" b="0" dirty="0" smtClean="0">
                <a:latin typeface="微軟正黑體" pitchFamily="34" charset="-120"/>
                <a:ea typeface="微軟正黑體" pitchFamily="34" charset="-120"/>
              </a:rPr>
              <a:t>個階層</a:t>
            </a:r>
            <a:endParaRPr lang="en-US" altLang="zh-TW" sz="1600" b="0" dirty="0" smtClean="0">
              <a:latin typeface="微軟正黑體" pitchFamily="34" charset="-120"/>
              <a:ea typeface="微軟正黑體" pitchFamily="34" charset="-120"/>
            </a:endParaRPr>
          </a:p>
          <a:p>
            <a:pPr marL="800100" lvl="1" indent="-342900" algn="just">
              <a:buFont typeface="Wingdings" pitchFamily="2" charset="2"/>
              <a:buAutoNum type="circleNumWdWhitePlain"/>
            </a:pPr>
            <a:r>
              <a:rPr lang="zh-TW" altLang="en-US" sz="1600" dirty="0">
                <a:solidFill>
                  <a:srgbClr val="0000FF"/>
                </a:solidFill>
                <a:latin typeface="微軟正黑體" pitchFamily="34" charset="-120"/>
                <a:ea typeface="微軟正黑體" pitchFamily="34" charset="-120"/>
              </a:rPr>
              <a:t>第</a:t>
            </a:r>
            <a:r>
              <a:rPr lang="en-US" altLang="zh-TW" sz="1600" dirty="0">
                <a:solidFill>
                  <a:srgbClr val="0000FF"/>
                </a:solidFill>
                <a:latin typeface="微軟正黑體" pitchFamily="34" charset="-120"/>
                <a:ea typeface="微軟正黑體" pitchFamily="34" charset="-120"/>
              </a:rPr>
              <a:t>1</a:t>
            </a:r>
            <a:r>
              <a:rPr lang="zh-TW" altLang="en-US" sz="1600" dirty="0">
                <a:solidFill>
                  <a:srgbClr val="0000FF"/>
                </a:solidFill>
                <a:latin typeface="微軟正黑體" pitchFamily="34" charset="-120"/>
                <a:ea typeface="微軟正黑體" pitchFamily="34" charset="-120"/>
              </a:rPr>
              <a:t>階層顯示系統模組名稱</a:t>
            </a:r>
            <a:endParaRPr lang="en-US" altLang="zh-TW" sz="1600" dirty="0">
              <a:solidFill>
                <a:srgbClr val="0000FF"/>
              </a:solidFill>
              <a:latin typeface="微軟正黑體" pitchFamily="34" charset="-120"/>
              <a:ea typeface="微軟正黑體" pitchFamily="34" charset="-120"/>
            </a:endParaRPr>
          </a:p>
          <a:p>
            <a:pPr marL="800100" lvl="1" indent="-342900" algn="just">
              <a:buFont typeface="Wingdings" pitchFamily="2" charset="2"/>
              <a:buAutoNum type="circleNumWdWhitePlain"/>
            </a:pPr>
            <a:r>
              <a:rPr lang="zh-TW" altLang="en-US" sz="1600" dirty="0">
                <a:solidFill>
                  <a:srgbClr val="0000FF"/>
                </a:solidFill>
                <a:latin typeface="微軟正黑體" pitchFamily="34" charset="-120"/>
                <a:ea typeface="微軟正黑體" pitchFamily="34" charset="-120"/>
              </a:rPr>
              <a:t>第</a:t>
            </a:r>
            <a:r>
              <a:rPr lang="en-US" altLang="zh-TW" sz="1600" dirty="0">
                <a:solidFill>
                  <a:srgbClr val="0000FF"/>
                </a:solidFill>
                <a:latin typeface="微軟正黑體" pitchFamily="34" charset="-120"/>
                <a:ea typeface="微軟正黑體" pitchFamily="34" charset="-120"/>
              </a:rPr>
              <a:t>2 ~ 4</a:t>
            </a:r>
            <a:r>
              <a:rPr lang="zh-TW" altLang="en-US" sz="1600" dirty="0">
                <a:solidFill>
                  <a:srgbClr val="0000FF"/>
                </a:solidFill>
                <a:latin typeface="微軟正黑體" pitchFamily="34" charset="-120"/>
                <a:ea typeface="微軟正黑體" pitchFamily="34" charset="-120"/>
              </a:rPr>
              <a:t>階層為模組功能，階層數由各模組自行決定</a:t>
            </a:r>
            <a:endParaRPr lang="en-US" altLang="zh-TW" sz="1600" dirty="0">
              <a:solidFill>
                <a:srgbClr val="0000FF"/>
              </a:solidFill>
              <a:latin typeface="微軟正黑體" pitchFamily="34" charset="-120"/>
              <a:ea typeface="微軟正黑體" pitchFamily="34" charset="-120"/>
            </a:endParaRPr>
          </a:p>
          <a:p>
            <a:pPr marL="285750" indent="-285750" algn="just">
              <a:buFont typeface="Wingdings" pitchFamily="2" charset="2"/>
              <a:buChar char="n"/>
            </a:pPr>
            <a:r>
              <a:rPr lang="zh-TW" altLang="en-US" sz="1600" b="0" dirty="0" smtClean="0">
                <a:latin typeface="微軟正黑體" pitchFamily="34" charset="-120"/>
                <a:ea typeface="微軟正黑體" pitchFamily="34" charset="-120"/>
              </a:rPr>
              <a:t>各個系統模組名稱</a:t>
            </a:r>
            <a:r>
              <a:rPr lang="en-US" altLang="zh-TW" sz="1600" b="0" dirty="0" smtClean="0">
                <a:latin typeface="微軟正黑體" pitchFamily="34" charset="-120"/>
                <a:ea typeface="微軟正黑體" pitchFamily="34" charset="-120"/>
              </a:rPr>
              <a:t>(</a:t>
            </a:r>
            <a:r>
              <a:rPr lang="zh-TW" altLang="en-US" sz="1600" b="0" dirty="0" smtClean="0">
                <a:latin typeface="微軟正黑體" pitchFamily="34" charset="-120"/>
                <a:ea typeface="微軟正黑體" pitchFamily="34" charset="-120"/>
              </a:rPr>
              <a:t>第</a:t>
            </a:r>
            <a:r>
              <a:rPr lang="en-US" altLang="zh-TW" sz="1600" b="0" dirty="0" smtClean="0">
                <a:latin typeface="微軟正黑體" pitchFamily="34" charset="-120"/>
                <a:ea typeface="微軟正黑體" pitchFamily="34" charset="-120"/>
              </a:rPr>
              <a:t>1</a:t>
            </a:r>
            <a:r>
              <a:rPr lang="zh-TW" altLang="en-US" sz="1600" b="0" dirty="0" smtClean="0">
                <a:latin typeface="微軟正黑體" pitchFamily="34" charset="-120"/>
                <a:ea typeface="微軟正黑體" pitchFamily="34" charset="-120"/>
              </a:rPr>
              <a:t>層</a:t>
            </a:r>
            <a:r>
              <a:rPr lang="en-US" altLang="zh-TW" sz="1600" b="0" dirty="0" smtClean="0">
                <a:latin typeface="微軟正黑體" pitchFamily="34" charset="-120"/>
                <a:ea typeface="微軟正黑體" pitchFamily="34" charset="-120"/>
              </a:rPr>
              <a:t>)</a:t>
            </a:r>
            <a:r>
              <a:rPr lang="zh-TW" altLang="en-US" sz="1600" b="0" dirty="0" smtClean="0">
                <a:latin typeface="微軟正黑體" pitchFamily="34" charset="-120"/>
                <a:ea typeface="微軟正黑體" pitchFamily="34" charset="-120"/>
              </a:rPr>
              <a:t>為上下</a:t>
            </a:r>
            <a:r>
              <a:rPr lang="zh-TW" altLang="en-US" sz="1600" dirty="0">
                <a:latin typeface="微軟正黑體" pitchFamily="34" charset="-120"/>
                <a:ea typeface="微軟正黑體" pitchFamily="34" charset="-120"/>
              </a:rPr>
              <a:t>收</a:t>
            </a:r>
            <a:r>
              <a:rPr lang="zh-TW" altLang="en-US" sz="1600" dirty="0" smtClean="0">
                <a:latin typeface="微軟正黑體" pitchFamily="34" charset="-120"/>
                <a:ea typeface="微軟正黑體" pitchFamily="34" charset="-120"/>
              </a:rPr>
              <a:t>合，其餘各模組下子功能則為橫行樹狀結構，上下收合功能限制長度，超過長度便折行顯示</a:t>
            </a:r>
            <a:endParaRPr lang="en-US" altLang="zh-TW" sz="1600" dirty="0">
              <a:latin typeface="微軟正黑體" pitchFamily="34" charset="-120"/>
              <a:ea typeface="微軟正黑體" pitchFamily="34" charset="-120"/>
            </a:endParaRPr>
          </a:p>
          <a:p>
            <a:pPr marL="800100" lvl="1" indent="-342900" algn="just">
              <a:buFont typeface="Wingdings" pitchFamily="2" charset="2"/>
              <a:buAutoNum type="circleNumWdWhitePlain"/>
            </a:pPr>
            <a:r>
              <a:rPr lang="zh-TW" altLang="en-US" sz="1600" dirty="0" smtClean="0">
                <a:latin typeface="微軟正黑體" pitchFamily="34" charset="-120"/>
                <a:ea typeface="微軟正黑體" pitchFamily="34" charset="-120"/>
              </a:rPr>
              <a:t>第</a:t>
            </a:r>
            <a:r>
              <a:rPr lang="en-US" altLang="zh-TW" sz="1600" dirty="0" smtClean="0">
                <a:latin typeface="微軟正黑體" pitchFamily="34" charset="-120"/>
                <a:ea typeface="微軟正黑體" pitchFamily="34" charset="-120"/>
              </a:rPr>
              <a:t>1</a:t>
            </a:r>
            <a:r>
              <a:rPr lang="zh-TW" altLang="en-US" sz="1600" dirty="0" smtClean="0">
                <a:latin typeface="微軟正黑體" pitchFamily="34" charset="-120"/>
                <a:ea typeface="微軟正黑體" pitchFamily="34" charset="-120"/>
              </a:rPr>
              <a:t>層單行限</a:t>
            </a:r>
            <a:r>
              <a:rPr lang="zh-TW" altLang="en-US" sz="1600" dirty="0">
                <a:latin typeface="微軟正黑體" pitchFamily="34" charset="-120"/>
                <a:ea typeface="微軟正黑體" pitchFamily="34" charset="-120"/>
              </a:rPr>
              <a:t>制</a:t>
            </a:r>
            <a:r>
              <a:rPr lang="en-US" altLang="zh-TW" sz="1600" dirty="0" smtClean="0">
                <a:latin typeface="微軟正黑體" pitchFamily="34" charset="-120"/>
                <a:ea typeface="微軟正黑體" pitchFamily="34" charset="-120"/>
              </a:rPr>
              <a:t>10</a:t>
            </a:r>
            <a:r>
              <a:rPr lang="zh-TW" altLang="en-US" sz="1600" dirty="0" smtClean="0">
                <a:latin typeface="微軟正黑體" pitchFamily="34" charset="-120"/>
                <a:ea typeface="微軟正黑體" pitchFamily="34" charset="-120"/>
              </a:rPr>
              <a:t>個字元</a:t>
            </a:r>
            <a:r>
              <a:rPr lang="en-US" altLang="zh-TW"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模組代號不顯示</a:t>
            </a:r>
            <a:r>
              <a:rPr lang="en-US" altLang="zh-TW" sz="1600" dirty="0" smtClean="0">
                <a:latin typeface="微軟正黑體" pitchFamily="34" charset="-120"/>
                <a:ea typeface="微軟正黑體" pitchFamily="34" charset="-120"/>
              </a:rPr>
              <a:t>)</a:t>
            </a:r>
          </a:p>
          <a:p>
            <a:pPr marL="800100" lvl="1" indent="-342900" algn="just">
              <a:buFont typeface="Wingdings" pitchFamily="2" charset="2"/>
              <a:buAutoNum type="circleNumWdWhitePlain"/>
            </a:pPr>
            <a:r>
              <a:rPr lang="zh-TW" altLang="en-US" sz="1600" b="0" dirty="0" smtClean="0">
                <a:latin typeface="微軟正黑體" pitchFamily="34" charset="-120"/>
                <a:ea typeface="微軟正黑體" pitchFamily="34" charset="-120"/>
              </a:rPr>
              <a:t>第</a:t>
            </a:r>
            <a:r>
              <a:rPr lang="en-US" altLang="zh-TW" sz="1600" b="0" dirty="0" smtClean="0">
                <a:latin typeface="微軟正黑體" pitchFamily="34" charset="-120"/>
                <a:ea typeface="微軟正黑體" pitchFamily="34" charset="-120"/>
              </a:rPr>
              <a:t>2</a:t>
            </a:r>
            <a:r>
              <a:rPr lang="zh-TW" altLang="en-US" sz="1600" b="0" dirty="0" smtClean="0">
                <a:latin typeface="微軟正黑體" pitchFamily="34" charset="-120"/>
                <a:ea typeface="微軟正黑體" pitchFamily="34" charset="-120"/>
              </a:rPr>
              <a:t>層</a:t>
            </a:r>
            <a:r>
              <a:rPr lang="zh-TW" altLang="en-US" sz="1600" dirty="0" smtClean="0">
                <a:latin typeface="微軟正黑體" pitchFamily="34" charset="-120"/>
                <a:ea typeface="微軟正黑體" pitchFamily="34" charset="-120"/>
              </a:rPr>
              <a:t>字數單行限制</a:t>
            </a:r>
            <a:r>
              <a:rPr lang="en-US" altLang="zh-TW" sz="1600" dirty="0" smtClean="0">
                <a:latin typeface="微軟正黑體" pitchFamily="34" charset="-120"/>
                <a:ea typeface="微軟正黑體" pitchFamily="34" charset="-120"/>
              </a:rPr>
              <a:t>8</a:t>
            </a:r>
            <a:r>
              <a:rPr lang="zh-TW" altLang="en-US" sz="1600" dirty="0" smtClean="0">
                <a:latin typeface="微軟正黑體" pitchFamily="34" charset="-120"/>
                <a:ea typeface="微軟正黑體" pitchFamily="34" charset="-120"/>
              </a:rPr>
              <a:t>個</a:t>
            </a:r>
            <a:r>
              <a:rPr lang="zh-TW" altLang="en-US" sz="1600" b="0" dirty="0" smtClean="0">
                <a:latin typeface="微軟正黑體" pitchFamily="34" charset="-120"/>
                <a:ea typeface="微軟正黑體" pitchFamily="34" charset="-120"/>
              </a:rPr>
              <a:t>字元</a:t>
            </a:r>
            <a:endParaRPr lang="en-US" altLang="zh-TW" sz="1600" b="0" dirty="0" smtClean="0">
              <a:latin typeface="微軟正黑體" pitchFamily="34" charset="-120"/>
              <a:ea typeface="微軟正黑體" pitchFamily="34" charset="-120"/>
            </a:endParaRPr>
          </a:p>
          <a:p>
            <a:pPr marL="800100" lvl="1" indent="-342900" algn="just">
              <a:buFont typeface="Wingdings" pitchFamily="2" charset="2"/>
              <a:buAutoNum type="circleNumWdWhitePlain"/>
            </a:pPr>
            <a:r>
              <a:rPr lang="zh-TW" altLang="en-US" sz="1600" dirty="0" smtClean="0">
                <a:latin typeface="微軟正黑體" pitchFamily="34" charset="-120"/>
                <a:ea typeface="微軟正黑體" pitchFamily="34" charset="-120"/>
              </a:rPr>
              <a:t>橫行樹狀結構則不限制字數</a:t>
            </a:r>
            <a:endParaRPr lang="en-US" altLang="zh-TW" sz="1600" b="0" dirty="0" smtClean="0">
              <a:latin typeface="微軟正黑體" pitchFamily="34" charset="-120"/>
              <a:ea typeface="微軟正黑體" pitchFamily="34" charset="-120"/>
            </a:endParaRPr>
          </a:p>
          <a:p>
            <a:pPr marL="285750" indent="-285750" algn="just">
              <a:buFont typeface="Wingdings" pitchFamily="2" charset="2"/>
              <a:buChar char="n"/>
            </a:pPr>
            <a:r>
              <a:rPr lang="zh-TW" altLang="en-US" sz="1600" b="0" dirty="0" smtClean="0">
                <a:latin typeface="微軟正黑體" pitchFamily="34" charset="-120"/>
                <a:ea typeface="微軟正黑體" pitchFamily="34" charset="-120"/>
              </a:rPr>
              <a:t>功能表</a:t>
            </a:r>
            <a:r>
              <a:rPr lang="zh-TW" altLang="en-US" sz="1600" b="0" dirty="0">
                <a:latin typeface="微軟正黑體" pitchFamily="34" charset="-120"/>
                <a:ea typeface="微軟正黑體" pitchFamily="34" charset="-120"/>
              </a:rPr>
              <a:t>點第一下展開，點第二</a:t>
            </a:r>
            <a:r>
              <a:rPr lang="zh-TW" altLang="en-US" sz="1600" b="0" dirty="0" smtClean="0">
                <a:latin typeface="微軟正黑體" pitchFamily="34" charset="-120"/>
                <a:ea typeface="微軟正黑體" pitchFamily="34" charset="-120"/>
              </a:rPr>
              <a:t>下縮合並回復原狀</a:t>
            </a:r>
            <a:endParaRPr lang="en-US" altLang="zh-TW" sz="1600" b="0" dirty="0">
              <a:latin typeface="微軟正黑體" pitchFamily="34" charset="-120"/>
              <a:ea typeface="微軟正黑體" pitchFamily="34" charset="-120"/>
            </a:endParaRPr>
          </a:p>
          <a:p>
            <a:pPr marL="285750" indent="-285750" algn="just">
              <a:buFont typeface="Wingdings" pitchFamily="2" charset="2"/>
              <a:buChar char="n"/>
            </a:pPr>
            <a:r>
              <a:rPr lang="zh-TW" altLang="en-US" sz="1600" b="0" dirty="0" smtClean="0">
                <a:latin typeface="微軟正黑體" pitchFamily="34" charset="-120"/>
                <a:ea typeface="微軟正黑體" pitchFamily="34" charset="-120"/>
              </a:rPr>
              <a:t>當</a:t>
            </a:r>
            <a:r>
              <a:rPr lang="zh-TW" altLang="en-US" sz="1600" b="0" dirty="0">
                <a:latin typeface="微軟正黑體" pitchFamily="34" charset="-120"/>
                <a:ea typeface="微軟正黑體" pitchFamily="34" charset="-120"/>
              </a:rPr>
              <a:t>功能表</a:t>
            </a:r>
            <a:r>
              <a:rPr lang="zh-TW" altLang="en-US" sz="1600" b="0" dirty="0" smtClean="0">
                <a:latin typeface="微軟正黑體" pitchFamily="34" charset="-120"/>
                <a:ea typeface="微軟正黑體" pitchFamily="34" charset="-120"/>
              </a:rPr>
              <a:t>長度超過螢幕</a:t>
            </a:r>
            <a:r>
              <a:rPr lang="zh-TW" altLang="en-US" sz="1600" b="0" dirty="0">
                <a:latin typeface="微軟正黑體" pitchFamily="34" charset="-120"/>
                <a:ea typeface="微軟正黑體" pitchFamily="34" charset="-120"/>
              </a:rPr>
              <a:t>高度時，使用者可以使用</a:t>
            </a:r>
            <a:r>
              <a:rPr lang="en-US" altLang="zh-TW" sz="1600" b="0" dirty="0">
                <a:solidFill>
                  <a:srgbClr val="0000FF"/>
                </a:solidFill>
                <a:latin typeface="微軟正黑體" pitchFamily="34" charset="-120"/>
                <a:ea typeface="微軟正黑體" pitchFamily="34" charset="-120"/>
              </a:rPr>
              <a:t>Scroll Bar</a:t>
            </a:r>
            <a:r>
              <a:rPr lang="zh-TW" altLang="en-US" sz="1600" b="0" dirty="0">
                <a:latin typeface="微軟正黑體" pitchFamily="34" charset="-120"/>
                <a:ea typeface="微軟正黑體" pitchFamily="34" charset="-120"/>
              </a:rPr>
              <a:t>來</a:t>
            </a:r>
            <a:r>
              <a:rPr lang="zh-TW" altLang="en-US" sz="1600" b="0" dirty="0" smtClean="0">
                <a:latin typeface="微軟正黑體" pitchFamily="34" charset="-120"/>
                <a:ea typeface="微軟正黑體" pitchFamily="34" charset="-120"/>
              </a:rPr>
              <a:t>操作</a:t>
            </a:r>
            <a:endParaRPr lang="en-US" altLang="zh-TW" sz="1600" dirty="0">
              <a:latin typeface="微軟正黑體" pitchFamily="34" charset="-120"/>
              <a:ea typeface="微軟正黑體" pitchFamily="34" charset="-120"/>
            </a:endParaRPr>
          </a:p>
          <a:p>
            <a:pPr marL="285750" indent="-285750" algn="just">
              <a:buFont typeface="Wingdings" pitchFamily="2" charset="2"/>
              <a:buChar char="n"/>
            </a:pPr>
            <a:r>
              <a:rPr lang="zh-TW" altLang="en-US" sz="1600" b="0" dirty="0" smtClean="0">
                <a:latin typeface="微軟正黑體" pitchFamily="34" charset="-120"/>
                <a:ea typeface="微軟正黑體" pitchFamily="34" charset="-120"/>
              </a:rPr>
              <a:t>功能表</a:t>
            </a:r>
            <a:r>
              <a:rPr lang="zh-TW" altLang="en-US" sz="1600" b="0" dirty="0">
                <a:latin typeface="微軟正黑體" pitchFamily="34" charset="-120"/>
                <a:ea typeface="微軟正黑體" pitchFamily="34" charset="-120"/>
              </a:rPr>
              <a:t>上圖現及文字靠左</a:t>
            </a:r>
            <a:r>
              <a:rPr lang="zh-TW" altLang="en-US" sz="1600" b="0" dirty="0" smtClean="0">
                <a:latin typeface="微軟正黑體" pitchFamily="34" charset="-120"/>
                <a:ea typeface="微軟正黑體" pitchFamily="34" charset="-120"/>
              </a:rPr>
              <a:t>對齊</a:t>
            </a:r>
            <a:endParaRPr lang="en-US" altLang="zh-TW" sz="1600" b="0" dirty="0" smtClean="0">
              <a:latin typeface="微軟正黑體" pitchFamily="34" charset="-120"/>
              <a:ea typeface="微軟正黑體" pitchFamily="34" charset="-120"/>
            </a:endParaRPr>
          </a:p>
          <a:p>
            <a:pPr marL="285750" indent="-285750" algn="just">
              <a:buFont typeface="Wingdings" pitchFamily="2" charset="2"/>
              <a:buChar char="n"/>
            </a:pPr>
            <a:r>
              <a:rPr lang="zh-TW" altLang="en-US" sz="1600" dirty="0">
                <a:latin typeface="微軟正黑體" pitchFamily="34" charset="-120"/>
                <a:ea typeface="微軟正黑體" pitchFamily="34" charset="-120"/>
              </a:rPr>
              <a:t>每個節點前方以圓點圖示表現</a:t>
            </a:r>
            <a:endParaRPr lang="en-US" altLang="ja-JP" sz="1600" b="0" dirty="0" smtClean="0">
              <a:latin typeface="微軟正黑體" pitchFamily="34" charset="-120"/>
              <a:ea typeface="微軟正黑體" pitchFamily="34" charset="-120"/>
            </a:endParaRPr>
          </a:p>
          <a:p>
            <a:pPr algn="just"/>
            <a:endParaRPr lang="en-US" altLang="ja-JP" sz="1600" dirty="0">
              <a:latin typeface="新細明體" charset="-120"/>
            </a:endParaRPr>
          </a:p>
          <a:p>
            <a:pPr algn="just"/>
            <a:endParaRPr lang="en-US" altLang="ja-JP" sz="1600" dirty="0">
              <a:latin typeface="新細明體" charset="-120"/>
            </a:endParaRPr>
          </a:p>
          <a:p>
            <a:pPr algn="just"/>
            <a:endParaRPr lang="ja-JP" altLang="zh-TW" sz="1600" b="0" dirty="0">
              <a:latin typeface="新細明體" charset="-120"/>
            </a:endParaRPr>
          </a:p>
          <a:p>
            <a:pPr algn="just"/>
            <a:endParaRPr lang="ja-JP" altLang="zh-TW" sz="1600" b="0" dirty="0">
              <a:latin typeface="新細明體" charset="-120"/>
            </a:endParaRPr>
          </a:p>
        </p:txBody>
      </p:sp>
      <p:sp>
        <p:nvSpPr>
          <p:cNvPr id="286728" name="Line 8"/>
          <p:cNvSpPr>
            <a:spLocks noChangeShapeType="1"/>
          </p:cNvSpPr>
          <p:nvPr/>
        </p:nvSpPr>
        <p:spPr bwMode="auto">
          <a:xfrm>
            <a:off x="4572000" y="762000"/>
            <a:ext cx="0" cy="5715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0" name="標題 1"/>
          <p:cNvSpPr>
            <a:spLocks noGrp="1"/>
          </p:cNvSpPr>
          <p:nvPr>
            <p:ph type="title"/>
          </p:nvPr>
        </p:nvSpPr>
        <p:spPr>
          <a:xfrm>
            <a:off x="0" y="0"/>
            <a:ext cx="8291513" cy="549275"/>
          </a:xfrm>
        </p:spPr>
        <p:txBody>
          <a:bodyPr/>
          <a:lstStyle/>
          <a:p>
            <a:r>
              <a:rPr lang="en-US" altLang="zh-TW" dirty="0">
                <a:latin typeface="微軟正黑體" pitchFamily="34" charset="-120"/>
              </a:rPr>
              <a:t>2</a:t>
            </a:r>
            <a:r>
              <a:rPr lang="en-US" altLang="zh-TW" dirty="0" smtClean="0">
                <a:latin typeface="微軟正黑體" pitchFamily="34" charset="-120"/>
              </a:rPr>
              <a:t>.</a:t>
            </a:r>
            <a:r>
              <a:rPr lang="zh-TW" altLang="en-US" dirty="0" smtClean="0">
                <a:latin typeface="微軟正黑體" pitchFamily="34" charset="-120"/>
              </a:rPr>
              <a:t>畫面設計 </a:t>
            </a:r>
            <a:r>
              <a:rPr lang="en-US" altLang="zh-TW" dirty="0" smtClean="0">
                <a:latin typeface="微軟正黑體" pitchFamily="34" charset="-120"/>
              </a:rPr>
              <a:t>– </a:t>
            </a:r>
            <a:r>
              <a:rPr lang="zh-TW" altLang="en-US" dirty="0" smtClean="0">
                <a:latin typeface="微軟正黑體" pitchFamily="34" charset="-120"/>
              </a:rPr>
              <a:t>功能表區</a:t>
            </a:r>
            <a:r>
              <a:rPr lang="zh-TW" altLang="en-US" dirty="0">
                <a:latin typeface="微軟正黑體" pitchFamily="34" charset="-120"/>
              </a:rPr>
              <a:t>域</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5139" y="1053083"/>
            <a:ext cx="3743325" cy="336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AutoShape 5"/>
          <p:cNvSpPr>
            <a:spLocks noChangeArrowheads="1"/>
          </p:cNvSpPr>
          <p:nvPr/>
        </p:nvSpPr>
        <p:spPr bwMode="auto">
          <a:xfrm>
            <a:off x="5005139" y="980058"/>
            <a:ext cx="2009775" cy="3817094"/>
          </a:xfrm>
          <a:prstGeom prst="roundRect">
            <a:avLst>
              <a:gd name="adj" fmla="val 13384"/>
            </a:avLst>
          </a:prstGeom>
          <a:noFill/>
          <a:ln w="19050">
            <a:solidFill>
              <a:srgbClr val="9933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Tree>
    <p:extLst>
      <p:ext uri="{BB962C8B-B14F-4D97-AF65-F5344CB8AC3E}">
        <p14:creationId xmlns:p14="http://schemas.microsoft.com/office/powerpoint/2010/main" val="23666178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183" y="3459063"/>
            <a:ext cx="7515225"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2035" name="Rectangle 3"/>
          <p:cNvSpPr>
            <a:spLocks noChangeArrowheads="1"/>
          </p:cNvSpPr>
          <p:nvPr/>
        </p:nvSpPr>
        <p:spPr bwMode="auto">
          <a:xfrm>
            <a:off x="2667000"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TW" altLang="en-US"/>
          </a:p>
        </p:txBody>
      </p:sp>
      <p:sp>
        <p:nvSpPr>
          <p:cNvPr id="172037" name="Text Box 5"/>
          <p:cNvSpPr txBox="1">
            <a:spLocks noChangeArrowheads="1"/>
          </p:cNvSpPr>
          <p:nvPr/>
        </p:nvSpPr>
        <p:spPr bwMode="auto">
          <a:xfrm>
            <a:off x="395288" y="692150"/>
            <a:ext cx="1920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600" u="sng" dirty="0">
                <a:latin typeface="微軟正黑體" pitchFamily="34" charset="-120"/>
                <a:ea typeface="微軟正黑體" pitchFamily="34" charset="-120"/>
              </a:rPr>
              <a:t>3.1</a:t>
            </a:r>
            <a:r>
              <a:rPr lang="ja-JP" altLang="en-US" sz="1600" u="sng" dirty="0">
                <a:latin typeface="微軟正黑體" pitchFamily="34" charset="-120"/>
                <a:ea typeface="微軟正黑體" pitchFamily="34" charset="-120"/>
              </a:rPr>
              <a:t>　</a:t>
            </a:r>
            <a:r>
              <a:rPr lang="zh-TW" altLang="en-US" sz="1600" u="sng" dirty="0">
                <a:latin typeface="微軟正黑體" pitchFamily="34" charset="-120"/>
                <a:ea typeface="微軟正黑體" pitchFamily="34" charset="-120"/>
              </a:rPr>
              <a:t>文字顯示</a:t>
            </a:r>
            <a:endParaRPr lang="en-US" altLang="ja-JP" sz="1600" u="sng" dirty="0">
              <a:latin typeface="微軟正黑體" pitchFamily="34" charset="-120"/>
              <a:ea typeface="微軟正黑體" pitchFamily="34" charset="-120"/>
            </a:endParaRPr>
          </a:p>
        </p:txBody>
      </p:sp>
      <p:sp>
        <p:nvSpPr>
          <p:cNvPr id="172038" name="Text Box 6"/>
          <p:cNvSpPr txBox="1">
            <a:spLocks noChangeArrowheads="1"/>
          </p:cNvSpPr>
          <p:nvPr/>
        </p:nvSpPr>
        <p:spPr bwMode="auto">
          <a:xfrm>
            <a:off x="700088" y="1023938"/>
            <a:ext cx="7620000" cy="2723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lnSpc>
                <a:spcPct val="150000"/>
              </a:lnSpc>
              <a:buFont typeface="Wingdings" pitchFamily="2" charset="2"/>
              <a:buChar char="n"/>
            </a:pPr>
            <a:r>
              <a:rPr lang="zh-TW" altLang="en-US" sz="1400" b="0" dirty="0" smtClean="0">
                <a:solidFill>
                  <a:srgbClr val="000000"/>
                </a:solidFill>
                <a:latin typeface="微軟正黑體" pitchFamily="34" charset="-120"/>
                <a:ea typeface="微軟正黑體" pitchFamily="34" charset="-120"/>
              </a:rPr>
              <a:t>中文</a:t>
            </a:r>
            <a:r>
              <a:rPr lang="zh-TW" altLang="en-US" sz="1400" b="0" dirty="0">
                <a:solidFill>
                  <a:srgbClr val="000000"/>
                </a:solidFill>
                <a:latin typeface="微軟正黑體" pitchFamily="34" charset="-120"/>
                <a:ea typeface="微軟正黑體" pitchFamily="34" charset="-120"/>
              </a:rPr>
              <a:t>字型</a:t>
            </a:r>
            <a:r>
              <a:rPr lang="zh-TW" altLang="en-US" sz="1400" b="0" dirty="0" smtClean="0">
                <a:latin typeface="微軟正黑體" pitchFamily="34" charset="-120"/>
                <a:ea typeface="微軟正黑體" pitchFamily="34" charset="-120"/>
              </a:rPr>
              <a:t>：</a:t>
            </a:r>
            <a:r>
              <a:rPr lang="zh-TW" altLang="en-US" sz="1400" dirty="0" smtClean="0">
                <a:solidFill>
                  <a:srgbClr val="0000FF"/>
                </a:solidFill>
                <a:latin typeface="微軟正黑體" pitchFamily="34" charset="-120"/>
                <a:ea typeface="微軟正黑體" pitchFamily="34" charset="-120"/>
              </a:rPr>
              <a:t>正黑體</a:t>
            </a:r>
            <a:r>
              <a:rPr lang="zh-TW" altLang="en-US" sz="1400" b="0" dirty="0" smtClean="0">
                <a:solidFill>
                  <a:srgbClr val="0000FF"/>
                </a:solidFill>
                <a:latin typeface="微軟正黑體" pitchFamily="34" charset="-120"/>
                <a:ea typeface="微軟正黑體" pitchFamily="34" charset="-120"/>
              </a:rPr>
              <a:t>；</a:t>
            </a:r>
            <a:r>
              <a:rPr lang="zh-TW" altLang="en-US" sz="1400" b="0" dirty="0">
                <a:solidFill>
                  <a:srgbClr val="000000"/>
                </a:solidFill>
                <a:latin typeface="微軟正黑體" pitchFamily="34" charset="-120"/>
                <a:ea typeface="微軟正黑體" pitchFamily="34" charset="-120"/>
              </a:rPr>
              <a:t>英文字型</a:t>
            </a:r>
            <a:r>
              <a:rPr lang="zh-TW" altLang="en-US" sz="1400" b="0" dirty="0" smtClean="0">
                <a:latin typeface="微軟正黑體" pitchFamily="34" charset="-120"/>
                <a:ea typeface="微軟正黑體" pitchFamily="34" charset="-120"/>
              </a:rPr>
              <a:t>：</a:t>
            </a:r>
            <a:r>
              <a:rPr lang="en-US" altLang="zh-TW" sz="1400" dirty="0" smtClean="0">
                <a:solidFill>
                  <a:srgbClr val="0000FF"/>
                </a:solidFill>
                <a:latin typeface="微軟正黑體" pitchFamily="34" charset="-120"/>
                <a:ea typeface="微軟正黑體" pitchFamily="34" charset="-120"/>
              </a:rPr>
              <a:t>Times New Roman</a:t>
            </a:r>
            <a:r>
              <a:rPr lang="en-US" altLang="zh-TW" sz="1400" dirty="0" smtClean="0">
                <a:latin typeface="微軟正黑體" pitchFamily="34" charset="-120"/>
                <a:ea typeface="微軟正黑體" pitchFamily="34" charset="-120"/>
              </a:rPr>
              <a:t> </a:t>
            </a:r>
            <a:endParaRPr lang="en-US" altLang="zh-TW" sz="1400" dirty="0">
              <a:latin typeface="微軟正黑體" pitchFamily="34" charset="-120"/>
              <a:ea typeface="微軟正黑體" pitchFamily="34" charset="-120"/>
            </a:endParaRPr>
          </a:p>
          <a:p>
            <a:pPr marL="285750" indent="-285750">
              <a:lnSpc>
                <a:spcPct val="150000"/>
              </a:lnSpc>
              <a:buFont typeface="Wingdings" pitchFamily="2" charset="2"/>
              <a:buChar char="n"/>
            </a:pPr>
            <a:r>
              <a:rPr lang="zh-TW" altLang="en-US" sz="1400" b="0" dirty="0" smtClean="0">
                <a:latin typeface="微軟正黑體" pitchFamily="34" charset="-120"/>
                <a:ea typeface="微軟正黑體" pitchFamily="34" charset="-120"/>
              </a:rPr>
              <a:t>排列</a:t>
            </a:r>
            <a:r>
              <a:rPr lang="zh-TW" altLang="en-US" sz="1400" b="0" dirty="0">
                <a:latin typeface="微軟正黑體" pitchFamily="34" charset="-120"/>
                <a:ea typeface="微軟正黑體" pitchFamily="34" charset="-120"/>
              </a:rPr>
              <a:t>方式：</a:t>
            </a:r>
          </a:p>
          <a:p>
            <a:pPr lvl="1">
              <a:lnSpc>
                <a:spcPct val="150000"/>
              </a:lnSpc>
            </a:pPr>
            <a:r>
              <a:rPr lang="zh-TW" altLang="en-US" sz="1400" b="0" dirty="0">
                <a:latin typeface="微軟正黑體" pitchFamily="34" charset="-120"/>
                <a:ea typeface="微軟正黑體" pitchFamily="34" charset="-120"/>
              </a:rPr>
              <a:t>非輸入欄位</a:t>
            </a:r>
            <a:r>
              <a:rPr lang="zh-TW" altLang="zh-TW" sz="1400" b="0" dirty="0">
                <a:latin typeface="微軟正黑體" pitchFamily="34" charset="-120"/>
                <a:ea typeface="微軟正黑體" pitchFamily="34" charset="-120"/>
              </a:rPr>
              <a:t>：</a:t>
            </a:r>
            <a:r>
              <a:rPr lang="zh-TW" altLang="en-US" sz="1400" b="0" dirty="0">
                <a:latin typeface="微軟正黑體" pitchFamily="34" charset="-120"/>
                <a:ea typeface="微軟正黑體" pitchFamily="34" charset="-120"/>
              </a:rPr>
              <a:t>數字</a:t>
            </a:r>
            <a:r>
              <a:rPr lang="zh-TW" altLang="en-US" sz="1400" b="0" dirty="0">
                <a:solidFill>
                  <a:srgbClr val="0000FF"/>
                </a:solidFill>
                <a:latin typeface="微軟正黑體" pitchFamily="34" charset="-120"/>
                <a:ea typeface="微軟正黑體" pitchFamily="34" charset="-120"/>
              </a:rPr>
              <a:t>置右</a:t>
            </a:r>
            <a:r>
              <a:rPr lang="zh-TW" altLang="en-US" sz="1400" b="0" dirty="0">
                <a:latin typeface="微軟正黑體" pitchFamily="34" charset="-120"/>
                <a:ea typeface="微軟正黑體" pitchFamily="34" charset="-120"/>
              </a:rPr>
              <a:t>對齊；文字顯示</a:t>
            </a:r>
            <a:r>
              <a:rPr lang="zh-TW" altLang="en-US" sz="1400" b="0" dirty="0">
                <a:solidFill>
                  <a:srgbClr val="0000FF"/>
                </a:solidFill>
                <a:latin typeface="微軟正黑體" pitchFamily="34" charset="-120"/>
                <a:ea typeface="微軟正黑體" pitchFamily="34" charset="-120"/>
              </a:rPr>
              <a:t>置右</a:t>
            </a:r>
            <a:endParaRPr lang="zh-TW" altLang="en-US" sz="1400" b="0" dirty="0">
              <a:latin typeface="微軟正黑體" pitchFamily="34" charset="-120"/>
              <a:ea typeface="微軟正黑體" pitchFamily="34" charset="-120"/>
            </a:endParaRPr>
          </a:p>
          <a:p>
            <a:pPr lvl="1">
              <a:lnSpc>
                <a:spcPct val="150000"/>
              </a:lnSpc>
            </a:pPr>
            <a:r>
              <a:rPr lang="zh-TW" altLang="en-US" sz="1400" b="0" dirty="0">
                <a:latin typeface="微軟正黑體" pitchFamily="34" charset="-120"/>
                <a:ea typeface="微軟正黑體" pitchFamily="34" charset="-120"/>
              </a:rPr>
              <a:t>輸入欄位</a:t>
            </a:r>
            <a:r>
              <a:rPr lang="zh-TW" altLang="zh-TW" sz="1400" b="0" dirty="0">
                <a:latin typeface="微軟正黑體" pitchFamily="34" charset="-120"/>
                <a:ea typeface="微軟正黑體" pitchFamily="34" charset="-120"/>
              </a:rPr>
              <a:t>：</a:t>
            </a:r>
            <a:r>
              <a:rPr lang="zh-TW" altLang="en-US" sz="1400" b="0" dirty="0">
                <a:latin typeface="微軟正黑體" pitchFamily="34" charset="-120"/>
                <a:ea typeface="微軟正黑體" pitchFamily="34" charset="-120"/>
              </a:rPr>
              <a:t>數字、文字顯示</a:t>
            </a:r>
            <a:r>
              <a:rPr lang="zh-TW" altLang="en-US" sz="1400" b="0" dirty="0">
                <a:solidFill>
                  <a:srgbClr val="0000FF"/>
                </a:solidFill>
                <a:latin typeface="微軟正黑體" pitchFamily="34" charset="-120"/>
                <a:ea typeface="微軟正黑體" pitchFamily="34" charset="-120"/>
              </a:rPr>
              <a:t>置</a:t>
            </a:r>
            <a:r>
              <a:rPr lang="zh-TW" altLang="en-US" sz="1400" b="0" dirty="0" smtClean="0">
                <a:solidFill>
                  <a:srgbClr val="0000FF"/>
                </a:solidFill>
                <a:latin typeface="微軟正黑體" pitchFamily="34" charset="-120"/>
                <a:ea typeface="微軟正黑體" pitchFamily="34" charset="-120"/>
              </a:rPr>
              <a:t>左</a:t>
            </a:r>
            <a:endParaRPr lang="en-US" altLang="zh-TW" sz="1400" dirty="0">
              <a:solidFill>
                <a:srgbClr val="0000FF"/>
              </a:solidFill>
              <a:latin typeface="微軟正黑體" pitchFamily="34" charset="-120"/>
              <a:ea typeface="微軟正黑體" pitchFamily="34" charset="-120"/>
            </a:endParaRPr>
          </a:p>
          <a:p>
            <a:pPr marL="285750" lvl="1" indent="-285750">
              <a:lnSpc>
                <a:spcPct val="150000"/>
              </a:lnSpc>
              <a:buFont typeface="Wingdings" pitchFamily="2" charset="2"/>
              <a:buChar char="n"/>
            </a:pPr>
            <a:r>
              <a:rPr lang="zh-TW" altLang="en-US" sz="1400" dirty="0">
                <a:latin typeface="微軟正黑體" pitchFamily="34" charset="-120"/>
                <a:ea typeface="微軟正黑體" pitchFamily="34" charset="-120"/>
              </a:rPr>
              <a:t>字型大小</a:t>
            </a:r>
            <a:r>
              <a:rPr lang="en-US" altLang="en-US" sz="1400" dirty="0">
                <a:latin typeface="微軟正黑體" pitchFamily="34" charset="-120"/>
                <a:ea typeface="微軟正黑體" pitchFamily="34" charset="-120"/>
              </a:rPr>
              <a:t>：</a:t>
            </a:r>
            <a:r>
              <a:rPr lang="zh-TW" altLang="en-US" sz="1400" dirty="0">
                <a:latin typeface="微軟正黑體" pitchFamily="34" charset="-120"/>
                <a:ea typeface="微軟正黑體" pitchFamily="34" charset="-120"/>
              </a:rPr>
              <a:t>麵包屑</a:t>
            </a:r>
            <a:r>
              <a:rPr lang="en-US" altLang="zh-TW" sz="1400" dirty="0">
                <a:latin typeface="微軟正黑體" pitchFamily="34" charset="-120"/>
                <a:ea typeface="微軟正黑體" pitchFamily="34" charset="-120"/>
              </a:rPr>
              <a:t>(12pt)</a:t>
            </a:r>
            <a:r>
              <a:rPr lang="zh-TW" altLang="en-US" sz="1400" dirty="0">
                <a:latin typeface="微軟正黑體" pitchFamily="34" charset="-120"/>
                <a:ea typeface="微軟正黑體" pitchFamily="34" charset="-120"/>
              </a:rPr>
              <a:t>、頁籤</a:t>
            </a:r>
            <a:r>
              <a:rPr lang="en-US" altLang="zh-TW" sz="1400" dirty="0">
                <a:latin typeface="微軟正黑體" pitchFamily="34" charset="-120"/>
                <a:ea typeface="微軟正黑體" pitchFamily="34" charset="-120"/>
              </a:rPr>
              <a:t>(8pt)</a:t>
            </a:r>
            <a:r>
              <a:rPr lang="zh-TW" altLang="en-US" sz="1400" dirty="0">
                <a:latin typeface="微軟正黑體" pitchFamily="34" charset="-120"/>
                <a:ea typeface="微軟正黑體" pitchFamily="34" charset="-120"/>
              </a:rPr>
              <a:t>、內文</a:t>
            </a:r>
            <a:r>
              <a:rPr lang="en-US" altLang="zh-TW" sz="1400" dirty="0">
                <a:latin typeface="微軟正黑體" pitchFamily="34" charset="-120"/>
                <a:ea typeface="微軟正黑體" pitchFamily="34" charset="-120"/>
              </a:rPr>
              <a:t>(12pt)</a:t>
            </a:r>
            <a:r>
              <a:rPr lang="zh-TW" altLang="en-US" sz="1400" dirty="0">
                <a:latin typeface="微軟正黑體" pitchFamily="34" charset="-120"/>
                <a:ea typeface="微軟正黑體" pitchFamily="34" charset="-120"/>
              </a:rPr>
              <a:t>、</a:t>
            </a:r>
            <a:r>
              <a:rPr lang="en-US" altLang="zh-TW" sz="1400" dirty="0">
                <a:latin typeface="微軟正黑體" pitchFamily="34" charset="-120"/>
                <a:ea typeface="微軟正黑體" pitchFamily="34" charset="-120"/>
              </a:rPr>
              <a:t>Tree(12pt) </a:t>
            </a:r>
          </a:p>
          <a:p>
            <a:pPr marL="285750" lvl="1" indent="-285750">
              <a:lnSpc>
                <a:spcPct val="150000"/>
              </a:lnSpc>
              <a:buFont typeface="Wingdings" pitchFamily="2" charset="2"/>
              <a:buChar char="n"/>
            </a:pPr>
            <a:r>
              <a:rPr lang="zh-TW" altLang="en-US" sz="1400" b="0" dirty="0" smtClean="0">
                <a:latin typeface="微軟正黑體" pitchFamily="34" charset="-120"/>
                <a:ea typeface="微軟正黑體" pitchFamily="34" charset="-120"/>
              </a:rPr>
              <a:t>字型</a:t>
            </a:r>
            <a:r>
              <a:rPr lang="zh-TW" altLang="en-US" sz="1400" b="0" dirty="0">
                <a:latin typeface="微軟正黑體" pitchFamily="34" charset="-120"/>
                <a:ea typeface="微軟正黑體" pitchFamily="34" charset="-120"/>
              </a:rPr>
              <a:t>顏色</a:t>
            </a:r>
            <a:r>
              <a:rPr lang="ja-JP" altLang="zh-TW" sz="1400" b="0" dirty="0">
                <a:latin typeface="微軟正黑體" pitchFamily="34" charset="-120"/>
                <a:ea typeface="微軟正黑體" pitchFamily="34" charset="-120"/>
              </a:rPr>
              <a:t>：</a:t>
            </a:r>
            <a:r>
              <a:rPr lang="zh-TW" altLang="zh-TW" sz="1400" b="0" dirty="0">
                <a:latin typeface="微軟正黑體" pitchFamily="34" charset="-120"/>
                <a:ea typeface="微軟正黑體" pitchFamily="34" charset="-120"/>
              </a:rPr>
              <a:t>一般欄位</a:t>
            </a:r>
            <a:r>
              <a:rPr lang="zh-TW" altLang="en-US" sz="1400" b="0" dirty="0">
                <a:solidFill>
                  <a:srgbClr val="000000"/>
                </a:solidFill>
                <a:latin typeface="微軟正黑體" pitchFamily="34" charset="-120"/>
                <a:ea typeface="微軟正黑體" pitchFamily="34" charset="-120"/>
              </a:rPr>
              <a:t>字體為</a:t>
            </a:r>
            <a:r>
              <a:rPr lang="zh-TW" altLang="en-US" sz="1400" b="0" dirty="0">
                <a:solidFill>
                  <a:srgbClr val="0000FF"/>
                </a:solidFill>
                <a:latin typeface="微軟正黑體" pitchFamily="34" charset="-120"/>
                <a:ea typeface="微軟正黑體" pitchFamily="34" charset="-120"/>
              </a:rPr>
              <a:t>黑色</a:t>
            </a:r>
            <a:r>
              <a:rPr lang="en-US" altLang="zh-TW" sz="1400" b="0" dirty="0">
                <a:solidFill>
                  <a:srgbClr val="0000FF"/>
                </a:solidFill>
                <a:latin typeface="微軟正黑體" pitchFamily="34" charset="-120"/>
                <a:ea typeface="微軟正黑體" pitchFamily="34" charset="-120"/>
              </a:rPr>
              <a:t>(#000000)</a:t>
            </a:r>
            <a:r>
              <a:rPr lang="zh-TW" altLang="en-US" sz="1400" b="0" dirty="0">
                <a:solidFill>
                  <a:srgbClr val="000000"/>
                </a:solidFill>
                <a:latin typeface="微軟正黑體" pitchFamily="34" charset="-120"/>
                <a:ea typeface="微軟正黑體" pitchFamily="34" charset="-120"/>
              </a:rPr>
              <a:t>；必填</a:t>
            </a:r>
            <a:r>
              <a:rPr lang="zh-TW" altLang="en-US" sz="1400" b="0" dirty="0" smtClean="0">
                <a:solidFill>
                  <a:srgbClr val="000000"/>
                </a:solidFill>
                <a:latin typeface="微軟正黑體" pitchFamily="34" charset="-120"/>
                <a:ea typeface="微軟正黑體" pitchFamily="34" charset="-120"/>
              </a:rPr>
              <a:t>欄位前置</a:t>
            </a:r>
            <a:r>
              <a:rPr lang="zh-TW" altLang="en-US" sz="1400" dirty="0" smtClean="0">
                <a:solidFill>
                  <a:srgbClr val="C00000"/>
                </a:solidFill>
                <a:latin typeface="微軟正黑體" pitchFamily="34" charset="-120"/>
                <a:ea typeface="微軟正黑體" pitchFamily="34" charset="-120"/>
              </a:rPr>
              <a:t>紅</a:t>
            </a:r>
            <a:r>
              <a:rPr lang="zh-TW" altLang="en-US" sz="1400" b="0" dirty="0" smtClean="0">
                <a:solidFill>
                  <a:srgbClr val="C00000"/>
                </a:solidFill>
                <a:latin typeface="微軟正黑體" pitchFamily="34" charset="-120"/>
                <a:ea typeface="微軟正黑體" pitchFamily="34" charset="-120"/>
              </a:rPr>
              <a:t>色</a:t>
            </a:r>
            <a:r>
              <a:rPr lang="en-US" altLang="zh-TW" sz="1400" b="0" dirty="0" smtClean="0">
                <a:solidFill>
                  <a:srgbClr val="C00000"/>
                </a:solidFill>
                <a:latin typeface="微軟正黑體" pitchFamily="34" charset="-120"/>
                <a:ea typeface="微軟正黑體" pitchFamily="34" charset="-120"/>
              </a:rPr>
              <a:t>*</a:t>
            </a:r>
            <a:r>
              <a:rPr lang="en-US" altLang="zh-TW" sz="1400" dirty="0">
                <a:solidFill>
                  <a:srgbClr val="0000FF"/>
                </a:solidFill>
                <a:latin typeface="微軟正黑體" pitchFamily="34" charset="-120"/>
                <a:ea typeface="微軟正黑體" pitchFamily="34" charset="-120"/>
              </a:rPr>
              <a:t>(#FF0000</a:t>
            </a:r>
            <a:r>
              <a:rPr lang="en-US" altLang="zh-TW" sz="1400" dirty="0" smtClean="0">
                <a:solidFill>
                  <a:srgbClr val="0000FF"/>
                </a:solidFill>
                <a:latin typeface="微軟正黑體" pitchFamily="34" charset="-120"/>
                <a:ea typeface="微軟正黑體" pitchFamily="34" charset="-120"/>
              </a:rPr>
              <a:t>)</a:t>
            </a:r>
            <a:endParaRPr lang="en-US" altLang="zh-TW" sz="1400" b="0" dirty="0">
              <a:solidFill>
                <a:srgbClr val="0000FF"/>
              </a:solidFill>
              <a:latin typeface="微軟正黑體" pitchFamily="34" charset="-120"/>
              <a:ea typeface="微軟正黑體" pitchFamily="34" charset="-120"/>
            </a:endParaRPr>
          </a:p>
          <a:p>
            <a:pPr>
              <a:lnSpc>
                <a:spcPct val="150000"/>
              </a:lnSpc>
            </a:pPr>
            <a:r>
              <a:rPr lang="en-US" altLang="zh-TW" sz="1400" b="0" dirty="0">
                <a:solidFill>
                  <a:srgbClr val="0000FF"/>
                </a:solidFill>
                <a:latin typeface="微軟正黑體" pitchFamily="34" charset="-120"/>
                <a:ea typeface="微軟正黑體" pitchFamily="34" charset="-120"/>
              </a:rPr>
              <a:t>                     </a:t>
            </a:r>
            <a:r>
              <a:rPr lang="zh-TW" altLang="en-US" sz="1400" b="0" dirty="0" smtClean="0">
                <a:latin typeface="微軟正黑體" pitchFamily="34" charset="-120"/>
                <a:ea typeface="微軟正黑體" pitchFamily="34" charset="-120"/>
              </a:rPr>
              <a:t>欄位</a:t>
            </a:r>
            <a:r>
              <a:rPr lang="zh-TW" altLang="en-US" sz="1400" b="0" dirty="0">
                <a:latin typeface="微軟正黑體" pitchFamily="34" charset="-120"/>
                <a:ea typeface="微軟正黑體" pitchFamily="34" charset="-120"/>
              </a:rPr>
              <a:t>檢核提示為</a:t>
            </a:r>
            <a:r>
              <a:rPr lang="zh-TW" altLang="en-US" sz="1400" b="0" dirty="0">
                <a:solidFill>
                  <a:srgbClr val="0000FF"/>
                </a:solidFill>
                <a:latin typeface="微軟正黑體" pitchFamily="34" charset="-120"/>
                <a:ea typeface="微軟正黑體" pitchFamily="34" charset="-120"/>
              </a:rPr>
              <a:t>紅色</a:t>
            </a:r>
            <a:r>
              <a:rPr lang="en-US" altLang="zh-TW" sz="1400" b="0" dirty="0">
                <a:solidFill>
                  <a:srgbClr val="0000FF"/>
                </a:solidFill>
                <a:latin typeface="微軟正黑體" pitchFamily="34" charset="-120"/>
                <a:ea typeface="微軟正黑體" pitchFamily="34" charset="-120"/>
              </a:rPr>
              <a:t>(#FF0000</a:t>
            </a:r>
            <a:r>
              <a:rPr lang="en-US" altLang="zh-TW" sz="1400" b="0" dirty="0" smtClean="0">
                <a:solidFill>
                  <a:srgbClr val="0000FF"/>
                </a:solidFill>
                <a:latin typeface="微軟正黑體" pitchFamily="34" charset="-120"/>
                <a:ea typeface="微軟正黑體" pitchFamily="34" charset="-120"/>
              </a:rPr>
              <a:t>)</a:t>
            </a:r>
            <a:r>
              <a:rPr lang="zh-TW" altLang="en-US" sz="1400" b="0" dirty="0" smtClean="0">
                <a:solidFill>
                  <a:srgbClr val="0000FF"/>
                </a:solidFill>
                <a:latin typeface="微軟正黑體" pitchFamily="34" charset="-120"/>
                <a:ea typeface="微軟正黑體" pitchFamily="34" charset="-120"/>
              </a:rPr>
              <a:t>，</a:t>
            </a:r>
            <a:r>
              <a:rPr lang="zh-TW" altLang="en-US" sz="1400" dirty="0" smtClean="0">
                <a:latin typeface="微軟正黑體" pitchFamily="34" charset="-120"/>
                <a:ea typeface="微軟正黑體" pitchFamily="34" charset="-120"/>
              </a:rPr>
              <a:t>欄位檢核錯誤標示底色</a:t>
            </a:r>
            <a:r>
              <a:rPr lang="zh-TW" altLang="en-US" sz="1400" dirty="0">
                <a:solidFill>
                  <a:srgbClr val="0000FF"/>
                </a:solidFill>
                <a:latin typeface="微軟正黑體" pitchFamily="34" charset="-120"/>
                <a:ea typeface="微軟正黑體" pitchFamily="34" charset="-120"/>
              </a:rPr>
              <a:t>橘</a:t>
            </a:r>
            <a:r>
              <a:rPr lang="zh-TW" altLang="en-US" sz="1400" dirty="0" smtClean="0">
                <a:solidFill>
                  <a:srgbClr val="0000FF"/>
                </a:solidFill>
                <a:latin typeface="微軟正黑體" pitchFamily="34" charset="-120"/>
                <a:ea typeface="微軟正黑體" pitchFamily="34" charset="-120"/>
              </a:rPr>
              <a:t>色</a:t>
            </a:r>
            <a:r>
              <a:rPr lang="en-US" altLang="zh-TW" sz="1400" dirty="0">
                <a:solidFill>
                  <a:srgbClr val="0000FF"/>
                </a:solidFill>
                <a:latin typeface="微軟正黑體" pitchFamily="34" charset="-120"/>
                <a:ea typeface="微軟正黑體" pitchFamily="34" charset="-120"/>
              </a:rPr>
              <a:t>(#</a:t>
            </a:r>
            <a:r>
              <a:rPr lang="en-US" altLang="zh-TW" sz="1400" dirty="0" smtClean="0">
                <a:solidFill>
                  <a:srgbClr val="0000FF"/>
                </a:solidFill>
                <a:latin typeface="微軟正黑體" pitchFamily="34" charset="-120"/>
                <a:ea typeface="微軟正黑體" pitchFamily="34" charset="-120"/>
              </a:rPr>
              <a:t>FF8000</a:t>
            </a:r>
            <a:r>
              <a:rPr lang="en-US" altLang="zh-TW" sz="1400" dirty="0">
                <a:solidFill>
                  <a:srgbClr val="0000FF"/>
                </a:solidFill>
                <a:latin typeface="微軟正黑體" pitchFamily="34" charset="-120"/>
                <a:ea typeface="微軟正黑體" pitchFamily="34" charset="-120"/>
              </a:rPr>
              <a:t>)</a:t>
            </a:r>
            <a:endParaRPr lang="en-US" altLang="zh-TW" sz="1400" b="0" dirty="0">
              <a:solidFill>
                <a:srgbClr val="0000FF"/>
              </a:solidFill>
              <a:latin typeface="微軟正黑體" pitchFamily="34" charset="-120"/>
              <a:ea typeface="微軟正黑體" pitchFamily="34" charset="-120"/>
            </a:endParaRPr>
          </a:p>
          <a:p>
            <a:pPr>
              <a:lnSpc>
                <a:spcPct val="150000"/>
              </a:lnSpc>
            </a:pPr>
            <a:r>
              <a:rPr lang="zh-TW" altLang="zh-TW" sz="1600" b="0" dirty="0">
                <a:latin typeface="新細明體" charset="-120"/>
              </a:rPr>
              <a:t>                      </a:t>
            </a:r>
          </a:p>
        </p:txBody>
      </p:sp>
      <p:sp>
        <p:nvSpPr>
          <p:cNvPr id="172044" name="Rectangle 12"/>
          <p:cNvSpPr>
            <a:spLocks noChangeArrowheads="1"/>
          </p:cNvSpPr>
          <p:nvPr/>
        </p:nvSpPr>
        <p:spPr bwMode="auto">
          <a:xfrm>
            <a:off x="694563" y="3356993"/>
            <a:ext cx="1429165" cy="1737296"/>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72045" name="AutoShape 13"/>
          <p:cNvSpPr>
            <a:spLocks/>
          </p:cNvSpPr>
          <p:nvPr/>
        </p:nvSpPr>
        <p:spPr bwMode="auto">
          <a:xfrm>
            <a:off x="1403350" y="4941888"/>
            <a:ext cx="1676400" cy="304800"/>
          </a:xfrm>
          <a:prstGeom prst="borderCallout2">
            <a:avLst>
              <a:gd name="adj1" fmla="val 37500"/>
              <a:gd name="adj2" fmla="val -4546"/>
              <a:gd name="adj3" fmla="val 37500"/>
              <a:gd name="adj4" fmla="val -12690"/>
              <a:gd name="adj5" fmla="val -174481"/>
              <a:gd name="adj6" fmla="val -16477"/>
            </a:avLst>
          </a:prstGeom>
          <a:solidFill>
            <a:srgbClr val="FFFF99"/>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TW" altLang="en-US" sz="1200" dirty="0">
                <a:latin typeface="華康細圓體" pitchFamily="49" charset="-120"/>
                <a:ea typeface="華康細圓體" pitchFamily="49" charset="-120"/>
              </a:rPr>
              <a:t>字型大小</a:t>
            </a:r>
            <a:r>
              <a:rPr lang="zh-TW" altLang="en-US" sz="1200" dirty="0"/>
              <a:t>：</a:t>
            </a:r>
            <a:r>
              <a:rPr lang="en-US" altLang="zh-TW" sz="1200" dirty="0" smtClean="0"/>
              <a:t>12pt</a:t>
            </a:r>
            <a:endParaRPr lang="en-US" altLang="zh-TW" sz="1200" dirty="0"/>
          </a:p>
        </p:txBody>
      </p:sp>
      <p:sp>
        <p:nvSpPr>
          <p:cNvPr id="172046" name="Rectangle 14"/>
          <p:cNvSpPr>
            <a:spLocks noChangeArrowheads="1"/>
          </p:cNvSpPr>
          <p:nvPr/>
        </p:nvSpPr>
        <p:spPr bwMode="auto">
          <a:xfrm>
            <a:off x="2987675" y="4652963"/>
            <a:ext cx="935038" cy="287337"/>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72047" name="Rectangle 15"/>
          <p:cNvSpPr>
            <a:spLocks noChangeArrowheads="1"/>
          </p:cNvSpPr>
          <p:nvPr/>
        </p:nvSpPr>
        <p:spPr bwMode="auto">
          <a:xfrm>
            <a:off x="2987676" y="5246688"/>
            <a:ext cx="935037" cy="287338"/>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72048" name="AutoShape 16"/>
          <p:cNvSpPr>
            <a:spLocks/>
          </p:cNvSpPr>
          <p:nvPr/>
        </p:nvSpPr>
        <p:spPr bwMode="auto">
          <a:xfrm>
            <a:off x="6804025" y="4076700"/>
            <a:ext cx="1944688" cy="304800"/>
          </a:xfrm>
          <a:prstGeom prst="borderCallout2">
            <a:avLst>
              <a:gd name="adj1" fmla="val 37500"/>
              <a:gd name="adj2" fmla="val -3917"/>
              <a:gd name="adj3" fmla="val 37500"/>
              <a:gd name="adj4" fmla="val -114940"/>
              <a:gd name="adj5" fmla="val 182815"/>
              <a:gd name="adj6" fmla="val -168000"/>
            </a:avLst>
          </a:prstGeom>
          <a:solidFill>
            <a:srgbClr val="FFFF99"/>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TW" altLang="en-US" sz="1200" dirty="0">
                <a:latin typeface="華康細圓體" pitchFamily="49" charset="-120"/>
                <a:ea typeface="華康細圓體" pitchFamily="49" charset="-120"/>
              </a:rPr>
              <a:t>必填欄位</a:t>
            </a:r>
            <a:r>
              <a:rPr lang="zh-TW" altLang="en-US" sz="1200" dirty="0" smtClean="0">
                <a:latin typeface="華康細圓體" pitchFamily="49" charset="-120"/>
                <a:ea typeface="華康細圓體" pitchFamily="49" charset="-120"/>
              </a:rPr>
              <a:t>，前置</a:t>
            </a:r>
            <a:r>
              <a:rPr lang="zh-TW" altLang="en-US" sz="1200" dirty="0" smtClean="0"/>
              <a:t>標示紅色</a:t>
            </a:r>
            <a:r>
              <a:rPr lang="en-US" altLang="zh-TW" sz="1200" dirty="0" smtClean="0"/>
              <a:t>*</a:t>
            </a:r>
            <a:endParaRPr lang="zh-TW" altLang="en-US" sz="1200" dirty="0"/>
          </a:p>
        </p:txBody>
      </p:sp>
      <p:sp>
        <p:nvSpPr>
          <p:cNvPr id="172049" name="AutoShape 17"/>
          <p:cNvSpPr>
            <a:spLocks/>
          </p:cNvSpPr>
          <p:nvPr/>
        </p:nvSpPr>
        <p:spPr bwMode="auto">
          <a:xfrm>
            <a:off x="6623992" y="6165304"/>
            <a:ext cx="1944687" cy="304800"/>
          </a:xfrm>
          <a:prstGeom prst="borderCallout2">
            <a:avLst>
              <a:gd name="adj1" fmla="val 37500"/>
              <a:gd name="adj2" fmla="val -3917"/>
              <a:gd name="adj3" fmla="val 37500"/>
              <a:gd name="adj4" fmla="val -98778"/>
              <a:gd name="adj5" fmla="val -208237"/>
              <a:gd name="adj6" fmla="val -148592"/>
            </a:avLst>
          </a:prstGeom>
          <a:solidFill>
            <a:srgbClr val="FFFF99"/>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TW" altLang="en-US" sz="1200" dirty="0" smtClean="0">
                <a:latin typeface="華康細圓體" pitchFamily="49" charset="-120"/>
                <a:ea typeface="華康細圓體" pitchFamily="49" charset="-120"/>
              </a:rPr>
              <a:t>一</a:t>
            </a:r>
            <a:r>
              <a:rPr lang="zh-TW" altLang="en-US" sz="1200" dirty="0">
                <a:latin typeface="華康細圓體" pitchFamily="49" charset="-120"/>
                <a:ea typeface="華康細圓體" pitchFamily="49" charset="-120"/>
              </a:rPr>
              <a:t>般</a:t>
            </a:r>
            <a:r>
              <a:rPr lang="zh-TW" altLang="en-US" sz="1200" dirty="0" smtClean="0">
                <a:latin typeface="華康細圓體" pitchFamily="49" charset="-120"/>
                <a:ea typeface="華康細圓體" pitchFamily="49" charset="-120"/>
              </a:rPr>
              <a:t>欄位</a:t>
            </a:r>
            <a:r>
              <a:rPr lang="zh-TW" altLang="en-US" sz="1200" dirty="0">
                <a:latin typeface="華康細圓體" pitchFamily="49" charset="-120"/>
                <a:ea typeface="華康細圓體" pitchFamily="49" charset="-120"/>
              </a:rPr>
              <a:t>，</a:t>
            </a:r>
            <a:r>
              <a:rPr lang="zh-TW" altLang="en-US" sz="1200" dirty="0"/>
              <a:t>黑色字體</a:t>
            </a:r>
          </a:p>
        </p:txBody>
      </p:sp>
      <p:sp>
        <p:nvSpPr>
          <p:cNvPr id="172050" name="AutoShape 18"/>
          <p:cNvSpPr>
            <a:spLocks/>
          </p:cNvSpPr>
          <p:nvPr/>
        </p:nvSpPr>
        <p:spPr bwMode="auto">
          <a:xfrm>
            <a:off x="4859338" y="3500438"/>
            <a:ext cx="2736998" cy="304800"/>
          </a:xfrm>
          <a:prstGeom prst="borderCallout2">
            <a:avLst>
              <a:gd name="adj1" fmla="val 37500"/>
              <a:gd name="adj2" fmla="val -3648"/>
              <a:gd name="adj3" fmla="val 37500"/>
              <a:gd name="adj4" fmla="val -26788"/>
              <a:gd name="adj5" fmla="val 115666"/>
              <a:gd name="adj6" fmla="val -47798"/>
            </a:avLst>
          </a:prstGeom>
          <a:solidFill>
            <a:srgbClr val="FFFF99"/>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TW" altLang="en-US" sz="1200" dirty="0">
                <a:latin typeface="華康細圓體" pitchFamily="49" charset="-120"/>
                <a:ea typeface="華康細圓體" pitchFamily="49" charset="-120"/>
              </a:rPr>
              <a:t>字型大小</a:t>
            </a:r>
            <a:r>
              <a:rPr lang="zh-TW" altLang="en-US" sz="1200" dirty="0"/>
              <a:t>：</a:t>
            </a:r>
            <a:r>
              <a:rPr lang="en-US" altLang="zh-TW" sz="1200" dirty="0" smtClean="0"/>
              <a:t>12pt</a:t>
            </a:r>
            <a:r>
              <a:rPr lang="zh-TW" altLang="en-US" sz="1200" dirty="0" smtClean="0"/>
              <a:t>；選取者為白色字體</a:t>
            </a:r>
            <a:endParaRPr lang="zh-TW" altLang="en-US" sz="1200" dirty="0"/>
          </a:p>
        </p:txBody>
      </p:sp>
      <p:sp>
        <p:nvSpPr>
          <p:cNvPr id="172052" name="Rectangle 20"/>
          <p:cNvSpPr>
            <a:spLocks noChangeArrowheads="1"/>
          </p:cNvSpPr>
          <p:nvPr/>
        </p:nvSpPr>
        <p:spPr bwMode="auto">
          <a:xfrm>
            <a:off x="5508625" y="4654550"/>
            <a:ext cx="935038" cy="287338"/>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72053" name="AutoShape 21"/>
          <p:cNvSpPr>
            <a:spLocks/>
          </p:cNvSpPr>
          <p:nvPr/>
        </p:nvSpPr>
        <p:spPr bwMode="auto">
          <a:xfrm>
            <a:off x="6804025" y="4868863"/>
            <a:ext cx="1944688" cy="304800"/>
          </a:xfrm>
          <a:prstGeom prst="borderCallout2">
            <a:avLst>
              <a:gd name="adj1" fmla="val 37500"/>
              <a:gd name="adj2" fmla="val -3917"/>
              <a:gd name="adj3" fmla="val 37500"/>
              <a:gd name="adj4" fmla="val -11917"/>
              <a:gd name="adj5" fmla="val -39583"/>
              <a:gd name="adj6" fmla="val -15838"/>
            </a:avLst>
          </a:prstGeom>
          <a:solidFill>
            <a:srgbClr val="FFFF99"/>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TW" altLang="en-US" sz="1200">
                <a:latin typeface="華康細圓體" pitchFamily="49" charset="-120"/>
                <a:ea typeface="華康細圓體" pitchFamily="49" charset="-120"/>
              </a:rPr>
              <a:t>欄位檢核提示，</a:t>
            </a:r>
            <a:r>
              <a:rPr lang="zh-TW" altLang="en-US" sz="1200"/>
              <a:t>紅色字體</a:t>
            </a:r>
          </a:p>
        </p:txBody>
      </p:sp>
      <p:sp>
        <p:nvSpPr>
          <p:cNvPr id="16" name="標題 1"/>
          <p:cNvSpPr>
            <a:spLocks noGrp="1"/>
          </p:cNvSpPr>
          <p:nvPr>
            <p:ph type="title"/>
          </p:nvPr>
        </p:nvSpPr>
        <p:spPr>
          <a:xfrm>
            <a:off x="0" y="0"/>
            <a:ext cx="8291513" cy="549275"/>
          </a:xfrm>
        </p:spPr>
        <p:txBody>
          <a:bodyPr/>
          <a:lstStyle/>
          <a:p>
            <a:r>
              <a:rPr lang="en-US" altLang="zh-TW" dirty="0">
                <a:latin typeface="微軟正黑體" pitchFamily="34" charset="-120"/>
              </a:rPr>
              <a:t>2</a:t>
            </a:r>
            <a:r>
              <a:rPr lang="en-US" altLang="zh-TW" dirty="0" smtClean="0">
                <a:latin typeface="微軟正黑體" pitchFamily="34" charset="-120"/>
              </a:rPr>
              <a:t>.</a:t>
            </a:r>
            <a:r>
              <a:rPr lang="zh-TW" altLang="en-US" dirty="0" smtClean="0">
                <a:latin typeface="微軟正黑體" pitchFamily="34" charset="-120"/>
              </a:rPr>
              <a:t>顯示項目 </a:t>
            </a:r>
            <a:r>
              <a:rPr lang="en-US" altLang="zh-TW" dirty="0" smtClean="0">
                <a:latin typeface="微軟正黑體" pitchFamily="34" charset="-120"/>
              </a:rPr>
              <a:t>– </a:t>
            </a:r>
            <a:r>
              <a:rPr lang="zh-TW" altLang="en-US" dirty="0" smtClean="0">
                <a:latin typeface="微軟正黑體" pitchFamily="34" charset="-120"/>
              </a:rPr>
              <a:t>文字顯示</a:t>
            </a:r>
            <a:endParaRPr lang="zh-TW" altLang="en-US" dirty="0">
              <a:latin typeface="微軟正黑體" pitchFamily="34" charset="-120"/>
            </a:endParaRPr>
          </a:p>
        </p:txBody>
      </p:sp>
      <p:sp>
        <p:nvSpPr>
          <p:cNvPr id="2" name="文字方塊 1"/>
          <p:cNvSpPr txBox="1"/>
          <p:nvPr/>
        </p:nvSpPr>
        <p:spPr>
          <a:xfrm>
            <a:off x="3419872" y="4697386"/>
            <a:ext cx="359221" cy="406265"/>
          </a:xfrm>
          <a:prstGeom prst="rect">
            <a:avLst/>
          </a:prstGeom>
          <a:noFill/>
        </p:spPr>
        <p:txBody>
          <a:bodyPr wrap="square" rtlCol="0">
            <a:spAutoFit/>
          </a:bodyPr>
          <a:lstStyle/>
          <a:p>
            <a:r>
              <a:rPr lang="en-US" altLang="zh-TW" dirty="0" smtClean="0">
                <a:solidFill>
                  <a:srgbClr val="C00000"/>
                </a:solidFill>
              </a:rPr>
              <a:t>*</a:t>
            </a:r>
            <a:endParaRPr lang="zh-TW" altLang="en-US" dirty="0">
              <a:solidFill>
                <a:srgbClr val="C00000"/>
              </a:solidFill>
            </a:endParaRPr>
          </a:p>
        </p:txBody>
      </p:sp>
      <p:sp>
        <p:nvSpPr>
          <p:cNvPr id="18" name="文字方塊 17"/>
          <p:cNvSpPr txBox="1"/>
          <p:nvPr/>
        </p:nvSpPr>
        <p:spPr>
          <a:xfrm>
            <a:off x="5508923" y="4678919"/>
            <a:ext cx="1943397" cy="246221"/>
          </a:xfrm>
          <a:prstGeom prst="rect">
            <a:avLst/>
          </a:prstGeom>
          <a:noFill/>
        </p:spPr>
        <p:txBody>
          <a:bodyPr wrap="square" rtlCol="0">
            <a:spAutoFit/>
          </a:bodyPr>
          <a:lstStyle/>
          <a:p>
            <a:r>
              <a:rPr lang="en-US" altLang="zh-TW" sz="1000" dirty="0">
                <a:solidFill>
                  <a:srgbClr val="C00000"/>
                </a:solidFill>
              </a:rPr>
              <a:t> </a:t>
            </a:r>
            <a:r>
              <a:rPr lang="zh-TW" altLang="en-US" sz="1000" dirty="0" smtClean="0">
                <a:solidFill>
                  <a:srgbClr val="C00000"/>
                </a:solidFill>
                <a:latin typeface="微軟正黑體" pitchFamily="34" charset="-120"/>
                <a:ea typeface="微軟正黑體" pitchFamily="34" charset="-120"/>
              </a:rPr>
              <a:t>必填欄位未填寫</a:t>
            </a:r>
            <a:endParaRPr lang="zh-TW" altLang="en-US" sz="1000" dirty="0">
              <a:solidFill>
                <a:srgbClr val="C00000"/>
              </a:solidFill>
              <a:latin typeface="微軟正黑體" pitchFamily="34" charset="-120"/>
              <a:ea typeface="微軟正黑體" pitchFamily="34" charset="-120"/>
            </a:endParaRPr>
          </a:p>
        </p:txBody>
      </p:sp>
      <p:sp>
        <p:nvSpPr>
          <p:cNvPr id="3" name="矩形 2"/>
          <p:cNvSpPr/>
          <p:nvPr/>
        </p:nvSpPr>
        <p:spPr>
          <a:xfrm>
            <a:off x="4212695" y="4740174"/>
            <a:ext cx="935369" cy="184966"/>
          </a:xfrm>
          <a:prstGeom prst="rect">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AutoShape 21"/>
          <p:cNvSpPr>
            <a:spLocks/>
          </p:cNvSpPr>
          <p:nvPr/>
        </p:nvSpPr>
        <p:spPr bwMode="auto">
          <a:xfrm>
            <a:off x="5313646" y="5526326"/>
            <a:ext cx="1944688" cy="304800"/>
          </a:xfrm>
          <a:prstGeom prst="borderCallout2">
            <a:avLst>
              <a:gd name="adj1" fmla="val 37500"/>
              <a:gd name="adj2" fmla="val -3917"/>
              <a:gd name="adj3" fmla="val 37500"/>
              <a:gd name="adj4" fmla="val -11917"/>
              <a:gd name="adj5" fmla="val -147046"/>
              <a:gd name="adj6" fmla="val -30576"/>
            </a:avLst>
          </a:prstGeom>
          <a:solidFill>
            <a:srgbClr val="FFFF99"/>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TW" altLang="en-US" sz="1200" dirty="0" smtClean="0">
                <a:latin typeface="華康細圓體" pitchFamily="49" charset="-120"/>
                <a:ea typeface="華康細圓體" pitchFamily="49" charset="-120"/>
              </a:rPr>
              <a:t>欄位錯誤標示，</a:t>
            </a:r>
            <a:r>
              <a:rPr lang="zh-TW" altLang="en-US" sz="1200" dirty="0" smtClean="0"/>
              <a:t>橘色底色</a:t>
            </a:r>
            <a:endParaRPr lang="zh-TW" altLang="en-US" sz="1200" dirty="0"/>
          </a:p>
        </p:txBody>
      </p:sp>
    </p:spTree>
    <p:extLst>
      <p:ext uri="{BB962C8B-B14F-4D97-AF65-F5344CB8AC3E}">
        <p14:creationId xmlns:p14="http://schemas.microsoft.com/office/powerpoint/2010/main" val="17336960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3817" name="Group 41"/>
          <p:cNvGraphicFramePr>
            <a:graphicFrameLocks noGrp="1"/>
          </p:cNvGraphicFramePr>
          <p:nvPr>
            <p:ph idx="4294967295"/>
            <p:extLst>
              <p:ext uri="{D42A27DB-BD31-4B8C-83A1-F6EECF244321}">
                <p14:modId xmlns:p14="http://schemas.microsoft.com/office/powerpoint/2010/main" val="327024002"/>
              </p:ext>
            </p:extLst>
          </p:nvPr>
        </p:nvGraphicFramePr>
        <p:xfrm>
          <a:off x="107950" y="1268413"/>
          <a:ext cx="8229600" cy="3051175"/>
        </p:xfrm>
        <a:graphic>
          <a:graphicData uri="http://schemas.openxmlformats.org/drawingml/2006/table">
            <a:tbl>
              <a:tblPr/>
              <a:tblGrid>
                <a:gridCol w="8229600"/>
              </a:tblGrid>
              <a:tr h="396875">
                <a:tc>
                  <a:txBody>
                    <a:bodyPr/>
                    <a:lstStyle/>
                    <a:p>
                      <a:pPr marL="285750" marR="0" lvl="0" indent="-285750" algn="l" defTabSz="914400" rtl="0" eaLnBrk="0" fontAlgn="b" latinLnBrk="0" hangingPunct="0">
                        <a:lnSpc>
                          <a:spcPct val="100000"/>
                        </a:lnSpc>
                        <a:spcBef>
                          <a:spcPct val="0"/>
                        </a:spcBef>
                        <a:spcAft>
                          <a:spcPct val="0"/>
                        </a:spcAft>
                        <a:buClrTx/>
                        <a:buSzTx/>
                        <a:buFont typeface="Wingdings" pitchFamily="2" charset="2"/>
                        <a:buChar char="n"/>
                        <a:tabLst/>
                      </a:pPr>
                      <a:r>
                        <a:rPr kumimoji="1" lang="zh-TW" altLang="en-US" sz="1600" b="0" i="0" u="none" strike="noStrike" cap="none" normalizeH="0" baseline="0" dirty="0" smtClean="0">
                          <a:ln>
                            <a:noFill/>
                          </a:ln>
                          <a:solidFill>
                            <a:srgbClr val="000000"/>
                          </a:solidFill>
                          <a:effectLst/>
                          <a:latin typeface="微軟正黑體" pitchFamily="34" charset="-120"/>
                          <a:ea typeface="微軟正黑體" pitchFamily="34" charset="-120"/>
                        </a:rPr>
                        <a:t>表單設計</a:t>
                      </a:r>
                      <a:endParaRPr kumimoji="1" lang="en-US" altLang="zh-TW" sz="16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anchor="b" horzOverflow="overflow">
                    <a:lnL cap="flat">
                      <a:noFill/>
                    </a:lnL>
                    <a:lnR cap="flat">
                      <a:noFill/>
                    </a:lnR>
                    <a:lnT cap="flat">
                      <a:noFill/>
                    </a:lnT>
                    <a:lnB>
                      <a:noFill/>
                    </a:lnB>
                    <a:lnTlToBr>
                      <a:noFill/>
                    </a:lnTlToBr>
                    <a:lnBlToTr>
                      <a:noFill/>
                    </a:lnBlToTr>
                    <a:noFill/>
                  </a:tcPr>
                </a:tc>
              </a:tr>
              <a:tr h="368300">
                <a:tc>
                  <a:txBody>
                    <a:bodyPr/>
                    <a:lstStyle/>
                    <a:p>
                      <a:pPr marL="800100" marR="0" lvl="1" indent="-342900" algn="l" defTabSz="914400" rtl="0" eaLnBrk="0" fontAlgn="b" latinLnBrk="0" hangingPunct="0">
                        <a:lnSpc>
                          <a:spcPct val="100000"/>
                        </a:lnSpc>
                        <a:spcBef>
                          <a:spcPct val="0"/>
                        </a:spcBef>
                        <a:spcAft>
                          <a:spcPct val="0"/>
                        </a:spcAft>
                        <a:buClrTx/>
                        <a:buSzTx/>
                        <a:buFontTx/>
                        <a:buAutoNum type="arabicPeriod"/>
                        <a:tabLst/>
                      </a:pPr>
                      <a:r>
                        <a:rPr kumimoji="1" lang="zh-TW" altLang="en-US" sz="1600" b="0" i="0" u="none" strike="noStrike" cap="none" normalizeH="0" baseline="0" dirty="0" smtClean="0">
                          <a:ln>
                            <a:noFill/>
                          </a:ln>
                          <a:solidFill>
                            <a:srgbClr val="000000"/>
                          </a:solidFill>
                          <a:effectLst/>
                          <a:latin typeface="微軟正黑體" pitchFamily="34" charset="-120"/>
                          <a:ea typeface="微軟正黑體" pitchFamily="34" charset="-120"/>
                        </a:rPr>
                        <a:t>表格欄寬百分比為</a:t>
                      </a:r>
                      <a:r>
                        <a:rPr kumimoji="1" lang="en-US" altLang="zh-TW" sz="1600" b="0" i="0" u="none" strike="noStrike" cap="none" normalizeH="0" baseline="0" dirty="0" smtClean="0">
                          <a:ln>
                            <a:noFill/>
                          </a:ln>
                          <a:solidFill>
                            <a:srgbClr val="0000FF"/>
                          </a:solidFill>
                          <a:effectLst/>
                          <a:latin typeface="微軟正黑體" pitchFamily="34" charset="-120"/>
                          <a:ea typeface="微軟正黑體" pitchFamily="34" charset="-120"/>
                        </a:rPr>
                        <a:t>100%</a:t>
                      </a:r>
                    </a:p>
                    <a:p>
                      <a:pPr marL="800100" marR="0" lvl="1" indent="-342900" algn="l" defTabSz="914400" rtl="0" eaLnBrk="0" fontAlgn="b" latinLnBrk="0" hangingPunct="0">
                        <a:lnSpc>
                          <a:spcPct val="100000"/>
                        </a:lnSpc>
                        <a:spcBef>
                          <a:spcPct val="0"/>
                        </a:spcBef>
                        <a:spcAft>
                          <a:spcPct val="0"/>
                        </a:spcAft>
                        <a:buClrTx/>
                        <a:buSzTx/>
                        <a:buFontTx/>
                        <a:buAutoNum type="arabicPeriod"/>
                        <a:tabLst/>
                        <a:defRPr/>
                      </a:pPr>
                      <a:r>
                        <a:rPr kumimoji="1" lang="zh-TW" altLang="en-US" sz="1600" b="0" i="0" u="none" strike="noStrike" cap="none" normalizeH="0" baseline="0" dirty="0" smtClean="0">
                          <a:ln>
                            <a:noFill/>
                          </a:ln>
                          <a:solidFill>
                            <a:srgbClr val="000000"/>
                          </a:solidFill>
                          <a:effectLst/>
                          <a:latin typeface="微軟正黑體" pitchFamily="34" charset="-120"/>
                          <a:ea typeface="微軟正黑體" pitchFamily="34" charset="-120"/>
                        </a:rPr>
                        <a:t>欄寬設定：</a:t>
                      </a:r>
                      <a:r>
                        <a:rPr kumimoji="1" lang="zh-TW" altLang="en-US" sz="1600" b="0" i="0" u="none" strike="noStrike" cap="none" normalizeH="0" baseline="0" dirty="0" smtClean="0">
                          <a:ln>
                            <a:noFill/>
                          </a:ln>
                          <a:solidFill>
                            <a:srgbClr val="0000FF"/>
                          </a:solidFill>
                          <a:effectLst/>
                          <a:latin typeface="微軟正黑體" pitchFamily="34" charset="-120"/>
                          <a:ea typeface="微軟正黑體" pitchFamily="34" charset="-120"/>
                        </a:rPr>
                        <a:t>輸入欄位寬度</a:t>
                      </a:r>
                      <a:r>
                        <a:rPr kumimoji="1" lang="en-US" altLang="zh-TW" sz="1600" b="0" i="0" u="none" strike="noStrike" cap="none" normalizeH="0" baseline="0" dirty="0" smtClean="0">
                          <a:ln>
                            <a:noFill/>
                          </a:ln>
                          <a:solidFill>
                            <a:srgbClr val="0000FF"/>
                          </a:solidFill>
                          <a:effectLst/>
                          <a:latin typeface="微軟正黑體" pitchFamily="34" charset="-120"/>
                          <a:ea typeface="微軟正黑體" pitchFamily="34" charset="-120"/>
                        </a:rPr>
                        <a:t>75%</a:t>
                      </a:r>
                      <a:r>
                        <a:rPr kumimoji="1" lang="zh-TW" altLang="en-US" sz="1600" b="0" i="0" u="none" strike="noStrike" cap="none" normalizeH="0" baseline="0" dirty="0" smtClean="0">
                          <a:ln>
                            <a:noFill/>
                          </a:ln>
                          <a:solidFill>
                            <a:srgbClr val="000000"/>
                          </a:solidFill>
                          <a:effectLst/>
                          <a:latin typeface="微軟正黑體" pitchFamily="34" charset="-120"/>
                          <a:ea typeface="微軟正黑體" pitchFamily="34" charset="-120"/>
                        </a:rPr>
                        <a:t>，以此進行分配</a:t>
                      </a:r>
                      <a:endParaRPr kumimoji="1" lang="zh-TW" altLang="en-US" sz="1600" b="0" i="0" u="none" strike="noStrike" cap="none" normalizeH="0" baseline="0" dirty="0" smtClean="0">
                        <a:ln>
                          <a:noFill/>
                        </a:ln>
                        <a:solidFill>
                          <a:schemeClr val="tx1"/>
                        </a:solidFill>
                        <a:effectLst/>
                        <a:latin typeface="微軟正黑體" pitchFamily="34" charset="-120"/>
                        <a:ea typeface="微軟正黑體" pitchFamily="34" charset="-120"/>
                      </a:endParaRPr>
                    </a:p>
                    <a:p>
                      <a:pPr marL="800100" marR="0" lvl="1" indent="-342900" algn="l" defTabSz="914400" rtl="0" eaLnBrk="0" fontAlgn="b" latinLnBrk="0" hangingPunct="0">
                        <a:lnSpc>
                          <a:spcPct val="100000"/>
                        </a:lnSpc>
                        <a:spcBef>
                          <a:spcPct val="0"/>
                        </a:spcBef>
                        <a:spcAft>
                          <a:spcPct val="0"/>
                        </a:spcAft>
                        <a:buClrTx/>
                        <a:buSzTx/>
                        <a:buFontTx/>
                        <a:buAutoNum type="arabicPeriod"/>
                        <a:tabLst/>
                        <a:defRPr/>
                      </a:pPr>
                      <a:r>
                        <a:rPr kumimoji="1" lang="zh-TW" altLang="en-US" sz="1600" b="0" i="0" u="none" strike="noStrike" cap="none" normalizeH="0" baseline="0" dirty="0" smtClean="0">
                          <a:ln>
                            <a:noFill/>
                          </a:ln>
                          <a:solidFill>
                            <a:srgbClr val="000000"/>
                          </a:solidFill>
                          <a:effectLst/>
                          <a:latin typeface="微軟正黑體" pitchFamily="34" charset="-120"/>
                          <a:ea typeface="微軟正黑體" pitchFamily="34" charset="-120"/>
                        </a:rPr>
                        <a:t>每列欄高：</a:t>
                      </a:r>
                      <a:r>
                        <a:rPr kumimoji="1" lang="en-US" altLang="zh-TW" sz="1600" b="0" i="0" u="none" strike="noStrike" cap="none" normalizeH="0" baseline="0" dirty="0" smtClean="0">
                          <a:ln>
                            <a:noFill/>
                          </a:ln>
                          <a:solidFill>
                            <a:srgbClr val="0000FF"/>
                          </a:solidFill>
                          <a:effectLst/>
                          <a:latin typeface="微軟正黑體" pitchFamily="34" charset="-120"/>
                          <a:ea typeface="微軟正黑體" pitchFamily="34" charset="-120"/>
                        </a:rPr>
                        <a:t>40px </a:t>
                      </a:r>
                      <a:r>
                        <a:rPr kumimoji="1" lang="en-US" altLang="zh-TW" sz="1600" b="0" i="0" u="none" strike="noStrike" cap="none" normalizeH="0" baseline="0" dirty="0" smtClean="0">
                          <a:ln>
                            <a:noFill/>
                          </a:ln>
                          <a:solidFill>
                            <a:srgbClr val="000000"/>
                          </a:solidFill>
                          <a:effectLst/>
                          <a:latin typeface="微軟正黑體" pitchFamily="34" charset="-120"/>
                          <a:ea typeface="微軟正黑體" pitchFamily="34" charset="-120"/>
                        </a:rPr>
                        <a:t>; </a:t>
                      </a:r>
                    </a:p>
                    <a:p>
                      <a:pPr marL="800100" marR="0" lvl="1" indent="-342900" algn="l" defTabSz="914400" rtl="0" eaLnBrk="0" fontAlgn="b" latinLnBrk="0" hangingPunct="0">
                        <a:lnSpc>
                          <a:spcPct val="100000"/>
                        </a:lnSpc>
                        <a:spcBef>
                          <a:spcPct val="0"/>
                        </a:spcBef>
                        <a:spcAft>
                          <a:spcPct val="0"/>
                        </a:spcAft>
                        <a:buClrTx/>
                        <a:buSzTx/>
                        <a:buFontTx/>
                        <a:buAutoNum type="arabicPeriod"/>
                        <a:tabLst/>
                        <a:defRPr/>
                      </a:pPr>
                      <a:r>
                        <a:rPr kumimoji="1" lang="zh-TW" altLang="en-US" sz="1600" b="0" i="0" u="none" strike="noStrike" cap="none" normalizeH="0" baseline="0" dirty="0" smtClean="0">
                          <a:ln>
                            <a:noFill/>
                          </a:ln>
                          <a:solidFill>
                            <a:srgbClr val="000000"/>
                          </a:solidFill>
                          <a:effectLst/>
                          <a:latin typeface="微軟正黑體" pitchFamily="34" charset="-120"/>
                          <a:ea typeface="微軟正黑體" pitchFamily="34" charset="-120"/>
                        </a:rPr>
                        <a:t>輸入欄位內容值 </a:t>
                      </a:r>
                      <a:r>
                        <a:rPr kumimoji="1" lang="en-US" altLang="zh-TW" sz="1600" b="0" i="0" u="none" strike="noStrike" cap="none" normalizeH="0" baseline="0" dirty="0" smtClean="0">
                          <a:ln>
                            <a:noFill/>
                          </a:ln>
                          <a:solidFill>
                            <a:srgbClr val="000000"/>
                          </a:solidFill>
                          <a:effectLst/>
                          <a:latin typeface="微軟正黑體" pitchFamily="34" charset="-120"/>
                          <a:ea typeface="微軟正黑體" pitchFamily="34" charset="-120"/>
                        </a:rPr>
                        <a:t>&lt;= 10</a:t>
                      </a:r>
                      <a:r>
                        <a:rPr kumimoji="1" lang="zh-TW" altLang="en-US" sz="1600" b="0" i="0" u="none" strike="noStrike" cap="none" normalizeH="0" baseline="0" dirty="0" smtClean="0">
                          <a:ln>
                            <a:noFill/>
                          </a:ln>
                          <a:solidFill>
                            <a:srgbClr val="000000"/>
                          </a:solidFill>
                          <a:effectLst/>
                          <a:latin typeface="微軟正黑體" pitchFamily="34" charset="-120"/>
                          <a:ea typeface="微軟正黑體" pitchFamily="34" charset="-120"/>
                        </a:rPr>
                        <a:t>個中文字，</a:t>
                      </a:r>
                      <a:r>
                        <a:rPr kumimoji="1" lang="en-US" altLang="zh-TW" sz="1600" b="0" i="0" u="none" strike="noStrike" cap="none" normalizeH="0" baseline="0" dirty="0" smtClean="0">
                          <a:ln>
                            <a:noFill/>
                          </a:ln>
                          <a:solidFill>
                            <a:srgbClr val="000000"/>
                          </a:solidFill>
                          <a:effectLst/>
                          <a:latin typeface="微軟正黑體" pitchFamily="34" charset="-120"/>
                          <a:ea typeface="微軟正黑體" pitchFamily="34" charset="-120"/>
                        </a:rPr>
                        <a:t>textbox</a:t>
                      </a:r>
                      <a:r>
                        <a:rPr kumimoji="1" lang="zh-TW" altLang="en-US" sz="1600" b="0" i="0" u="none" strike="noStrike" cap="none" normalizeH="0" baseline="0" dirty="0" smtClean="0">
                          <a:ln>
                            <a:noFill/>
                          </a:ln>
                          <a:solidFill>
                            <a:srgbClr val="000000"/>
                          </a:solidFill>
                          <a:effectLst/>
                          <a:latin typeface="微軟正黑體" pitchFamily="34" charset="-120"/>
                          <a:ea typeface="微軟正黑體" pitchFamily="34" charset="-120"/>
                        </a:rPr>
                        <a:t>長度：</a:t>
                      </a:r>
                      <a:r>
                        <a:rPr kumimoji="1" lang="en-US" altLang="zh-TW" sz="1600" b="0" i="0" u="none" strike="noStrike" cap="none" normalizeH="0" baseline="0" dirty="0" smtClean="0">
                          <a:ln>
                            <a:noFill/>
                          </a:ln>
                          <a:solidFill>
                            <a:srgbClr val="000000"/>
                          </a:solidFill>
                          <a:effectLst/>
                          <a:latin typeface="微軟正黑體" pitchFamily="34" charset="-120"/>
                          <a:ea typeface="微軟正黑體" pitchFamily="34" charset="-120"/>
                        </a:rPr>
                        <a:t>120px</a:t>
                      </a:r>
                    </a:p>
                    <a:p>
                      <a:pPr marL="800100" marR="0" lvl="1" indent="-342900" algn="l" defTabSz="914400" rtl="0" eaLnBrk="0" fontAlgn="b" latinLnBrk="0" hangingPunct="0">
                        <a:lnSpc>
                          <a:spcPct val="100000"/>
                        </a:lnSpc>
                        <a:spcBef>
                          <a:spcPct val="0"/>
                        </a:spcBef>
                        <a:spcAft>
                          <a:spcPct val="0"/>
                        </a:spcAft>
                        <a:buClrTx/>
                        <a:buSzTx/>
                        <a:buFontTx/>
                        <a:buAutoNum type="arabicPeriod"/>
                        <a:tabLst/>
                        <a:defRPr/>
                      </a:pPr>
                      <a:r>
                        <a:rPr kumimoji="1" lang="zh-TW" altLang="en-US" sz="1600" b="0" i="0" u="none" strike="noStrike" cap="none" normalizeH="0" baseline="0" dirty="0" smtClean="0">
                          <a:ln>
                            <a:noFill/>
                          </a:ln>
                          <a:solidFill>
                            <a:srgbClr val="000000"/>
                          </a:solidFill>
                          <a:effectLst/>
                          <a:latin typeface="微軟正黑體" pitchFamily="34" charset="-120"/>
                          <a:ea typeface="微軟正黑體" pitchFamily="34" charset="-120"/>
                        </a:rPr>
                        <a:t>輸入欄位內容值</a:t>
                      </a:r>
                      <a:r>
                        <a:rPr kumimoji="1" lang="en-US" altLang="zh-TW" sz="1600" b="0" i="0" u="none" strike="noStrike" cap="none" normalizeH="0" baseline="0" dirty="0" smtClean="0">
                          <a:ln>
                            <a:noFill/>
                          </a:ln>
                          <a:solidFill>
                            <a:srgbClr val="000000"/>
                          </a:solidFill>
                          <a:effectLst/>
                          <a:latin typeface="微軟正黑體" pitchFamily="34" charset="-120"/>
                          <a:ea typeface="微軟正黑體" pitchFamily="34" charset="-120"/>
                        </a:rPr>
                        <a:t> &lt;= 20</a:t>
                      </a:r>
                      <a:r>
                        <a:rPr kumimoji="1" lang="zh-TW" altLang="en-US" sz="1600" b="0" i="0" u="none" strike="noStrike" cap="none" normalizeH="0" baseline="0" dirty="0" smtClean="0">
                          <a:ln>
                            <a:noFill/>
                          </a:ln>
                          <a:solidFill>
                            <a:srgbClr val="000000"/>
                          </a:solidFill>
                          <a:effectLst/>
                          <a:latin typeface="微軟正黑體" pitchFamily="34" charset="-120"/>
                          <a:ea typeface="微軟正黑體" pitchFamily="34" charset="-120"/>
                        </a:rPr>
                        <a:t>且</a:t>
                      </a:r>
                      <a:r>
                        <a:rPr kumimoji="1" lang="en-US" altLang="zh-TW" sz="1600" b="0" i="0" u="none" strike="noStrike" cap="none" normalizeH="0" baseline="0" dirty="0" smtClean="0">
                          <a:ln>
                            <a:noFill/>
                          </a:ln>
                          <a:solidFill>
                            <a:srgbClr val="000000"/>
                          </a:solidFill>
                          <a:effectLst/>
                          <a:latin typeface="微軟正黑體" pitchFamily="34" charset="-120"/>
                          <a:ea typeface="微軟正黑體" pitchFamily="34" charset="-120"/>
                        </a:rPr>
                        <a:t>&gt; 10</a:t>
                      </a:r>
                      <a:r>
                        <a:rPr kumimoji="1" lang="zh-TW" altLang="en-US" sz="1600" b="0" i="0" u="none" strike="noStrike" cap="none" normalizeH="0" baseline="0" dirty="0" smtClean="0">
                          <a:ln>
                            <a:noFill/>
                          </a:ln>
                          <a:solidFill>
                            <a:srgbClr val="000000"/>
                          </a:solidFill>
                          <a:effectLst/>
                          <a:latin typeface="微軟正黑體" pitchFamily="34" charset="-120"/>
                          <a:ea typeface="微軟正黑體" pitchFamily="34" charset="-120"/>
                        </a:rPr>
                        <a:t>個中文字， </a:t>
                      </a:r>
                      <a:r>
                        <a:rPr kumimoji="1" lang="en-US" altLang="zh-TW" sz="1600" b="0" i="0" u="none" strike="noStrike" cap="none" normalizeH="0" baseline="0" dirty="0" smtClean="0">
                          <a:ln>
                            <a:noFill/>
                          </a:ln>
                          <a:solidFill>
                            <a:srgbClr val="000000"/>
                          </a:solidFill>
                          <a:effectLst/>
                          <a:latin typeface="微軟正黑體" pitchFamily="34" charset="-120"/>
                          <a:ea typeface="微軟正黑體" pitchFamily="34" charset="-120"/>
                        </a:rPr>
                        <a:t>textbox</a:t>
                      </a:r>
                      <a:r>
                        <a:rPr kumimoji="1" lang="zh-TW" altLang="en-US" sz="1600" b="0" i="0" u="none" strike="noStrike" cap="none" normalizeH="0" baseline="0" dirty="0" smtClean="0">
                          <a:ln>
                            <a:noFill/>
                          </a:ln>
                          <a:solidFill>
                            <a:srgbClr val="000000"/>
                          </a:solidFill>
                          <a:effectLst/>
                          <a:latin typeface="微軟正黑體" pitchFamily="34" charset="-120"/>
                          <a:ea typeface="微軟正黑體" pitchFamily="34" charset="-120"/>
                        </a:rPr>
                        <a:t>長度：</a:t>
                      </a:r>
                      <a:r>
                        <a:rPr kumimoji="1" lang="en-US" altLang="zh-TW" sz="1600" b="0" i="0" u="none" strike="noStrike" cap="none" normalizeH="0" baseline="0" dirty="0" smtClean="0">
                          <a:ln>
                            <a:noFill/>
                          </a:ln>
                          <a:solidFill>
                            <a:srgbClr val="000000"/>
                          </a:solidFill>
                          <a:effectLst/>
                          <a:latin typeface="微軟正黑體" pitchFamily="34" charset="-120"/>
                          <a:ea typeface="微軟正黑體" pitchFamily="34" charset="-120"/>
                        </a:rPr>
                        <a:t>240px</a:t>
                      </a:r>
                    </a:p>
                    <a:p>
                      <a:pPr marL="800100" marR="0" lvl="1" indent="-342900" algn="l" defTabSz="914400" rtl="0" eaLnBrk="0" fontAlgn="b" latinLnBrk="0" hangingPunct="0">
                        <a:lnSpc>
                          <a:spcPct val="100000"/>
                        </a:lnSpc>
                        <a:spcBef>
                          <a:spcPct val="0"/>
                        </a:spcBef>
                        <a:spcAft>
                          <a:spcPct val="0"/>
                        </a:spcAft>
                        <a:buClrTx/>
                        <a:buSzTx/>
                        <a:buFontTx/>
                        <a:buAutoNum type="arabicPeriod"/>
                        <a:tabLst/>
                        <a:defRPr/>
                      </a:pPr>
                      <a:r>
                        <a:rPr kumimoji="1" lang="zh-TW" altLang="en-US" sz="1600" b="0" i="0" u="none" strike="noStrike" cap="none" normalizeH="0" baseline="0" dirty="0" smtClean="0">
                          <a:ln>
                            <a:noFill/>
                          </a:ln>
                          <a:solidFill>
                            <a:srgbClr val="000000"/>
                          </a:solidFill>
                          <a:effectLst/>
                          <a:latin typeface="微軟正黑體" pitchFamily="34" charset="-120"/>
                          <a:ea typeface="微軟正黑體" pitchFamily="34" charset="-120"/>
                        </a:rPr>
                        <a:t>輸入欄位內容值 </a:t>
                      </a:r>
                      <a:r>
                        <a:rPr kumimoji="1" lang="en-US" altLang="zh-TW" sz="1600" b="0" i="0" u="none" strike="noStrike" cap="none" normalizeH="0" baseline="0" dirty="0" smtClean="0">
                          <a:ln>
                            <a:noFill/>
                          </a:ln>
                          <a:solidFill>
                            <a:srgbClr val="000000"/>
                          </a:solidFill>
                          <a:effectLst/>
                          <a:latin typeface="微軟正黑體" pitchFamily="34" charset="-120"/>
                          <a:ea typeface="微軟正黑體" pitchFamily="34" charset="-120"/>
                        </a:rPr>
                        <a:t>&gt;= 30</a:t>
                      </a:r>
                      <a:r>
                        <a:rPr kumimoji="1" lang="zh-TW" altLang="en-US" sz="1600" b="0" i="0" u="none" strike="noStrike" cap="none" normalizeH="0" baseline="0" dirty="0" smtClean="0">
                          <a:ln>
                            <a:noFill/>
                          </a:ln>
                          <a:solidFill>
                            <a:srgbClr val="000000"/>
                          </a:solidFill>
                          <a:effectLst/>
                          <a:latin typeface="微軟正黑體" pitchFamily="34" charset="-120"/>
                          <a:ea typeface="微軟正黑體" pitchFamily="34" charset="-120"/>
                        </a:rPr>
                        <a:t>個中文字，</a:t>
                      </a:r>
                      <a:r>
                        <a:rPr kumimoji="1" lang="en-US" altLang="zh-TW" sz="1600" b="0" i="0" u="none" strike="noStrike" cap="none" normalizeH="0" baseline="0" dirty="0" smtClean="0">
                          <a:ln>
                            <a:noFill/>
                          </a:ln>
                          <a:solidFill>
                            <a:srgbClr val="000000"/>
                          </a:solidFill>
                          <a:effectLst/>
                          <a:latin typeface="微軟正黑體" pitchFamily="34" charset="-120"/>
                          <a:ea typeface="微軟正黑體" pitchFamily="34" charset="-120"/>
                        </a:rPr>
                        <a:t>textbox</a:t>
                      </a:r>
                      <a:r>
                        <a:rPr kumimoji="1" lang="zh-TW" altLang="en-US" sz="1600" b="0" i="0" u="none" strike="noStrike" cap="none" normalizeH="0" baseline="0" dirty="0" smtClean="0">
                          <a:ln>
                            <a:noFill/>
                          </a:ln>
                          <a:solidFill>
                            <a:srgbClr val="000000"/>
                          </a:solidFill>
                          <a:effectLst/>
                          <a:latin typeface="微軟正黑體" pitchFamily="34" charset="-120"/>
                          <a:ea typeface="微軟正黑體" pitchFamily="34" charset="-120"/>
                        </a:rPr>
                        <a:t>長度：依欄位需求自訂</a:t>
                      </a:r>
                      <a:endParaRPr kumimoji="1" lang="en-US" altLang="zh-TW" sz="1600" b="0" i="0" u="none" strike="noStrike" cap="none" normalizeH="0" baseline="0" dirty="0" smtClean="0">
                        <a:ln>
                          <a:noFill/>
                        </a:ln>
                        <a:solidFill>
                          <a:srgbClr val="000000"/>
                        </a:solidFill>
                        <a:effectLst/>
                        <a:latin typeface="微軟正黑體" pitchFamily="34" charset="-120"/>
                        <a:ea typeface="微軟正黑體" pitchFamily="34" charset="-120"/>
                      </a:endParaRPr>
                    </a:p>
                    <a:p>
                      <a:pPr marL="800100" marR="0" lvl="1" indent="-342900" algn="l" defTabSz="914400" rtl="0" eaLnBrk="0" fontAlgn="b" latinLnBrk="0" hangingPunct="0">
                        <a:lnSpc>
                          <a:spcPct val="100000"/>
                        </a:lnSpc>
                        <a:spcBef>
                          <a:spcPct val="0"/>
                        </a:spcBef>
                        <a:spcAft>
                          <a:spcPct val="0"/>
                        </a:spcAft>
                        <a:buClrTx/>
                        <a:buSzTx/>
                        <a:buFont typeface="+mj-lt"/>
                        <a:buAutoNum type="arabicPeriod" startAt="7"/>
                        <a:tabLst/>
                        <a:defRPr/>
                      </a:pPr>
                      <a:r>
                        <a:rPr kumimoji="1" lang="zh-TW" altLang="en-US" sz="1600" b="0" i="0" u="none" strike="noStrike" cap="none" normalizeH="0" baseline="0" dirty="0" smtClean="0">
                          <a:ln>
                            <a:noFill/>
                          </a:ln>
                          <a:solidFill>
                            <a:srgbClr val="000000"/>
                          </a:solidFill>
                          <a:effectLst/>
                          <a:latin typeface="微軟正黑體" pitchFamily="34" charset="-120"/>
                          <a:ea typeface="微軟正黑體" pitchFamily="34" charset="-120"/>
                        </a:rPr>
                        <a:t>表格</a:t>
                      </a:r>
                      <a:r>
                        <a:rPr kumimoji="1" lang="en-US" altLang="zh-TW" sz="1600" b="0" i="0" u="none" strike="noStrike" cap="none" normalizeH="0" baseline="0" dirty="0" smtClean="0">
                          <a:ln>
                            <a:noFill/>
                          </a:ln>
                          <a:solidFill>
                            <a:srgbClr val="000000"/>
                          </a:solidFill>
                          <a:effectLst/>
                          <a:latin typeface="微軟正黑體" pitchFamily="34" charset="-120"/>
                          <a:ea typeface="微軟正黑體" pitchFamily="34" charset="-120"/>
                        </a:rPr>
                        <a:t>Title</a:t>
                      </a:r>
                      <a:r>
                        <a:rPr kumimoji="1" lang="zh-TW" altLang="en-US" sz="1600" b="0" i="0" u="none" strike="noStrike" cap="none" normalizeH="0" baseline="0" dirty="0" smtClean="0">
                          <a:ln>
                            <a:noFill/>
                          </a:ln>
                          <a:solidFill>
                            <a:srgbClr val="000000"/>
                          </a:solidFill>
                          <a:effectLst/>
                          <a:latin typeface="微軟正黑體" pitchFamily="34" charset="-120"/>
                          <a:ea typeface="微軟正黑體" pitchFamily="34" charset="-120"/>
                        </a:rPr>
                        <a:t>顯示</a:t>
                      </a:r>
                      <a:endParaRPr kumimoji="1" lang="en-US" altLang="zh-TW" sz="1600" b="0" i="0" u="none" strike="noStrike" cap="none" normalizeH="0" baseline="0" dirty="0" smtClean="0">
                        <a:ln>
                          <a:noFill/>
                        </a:ln>
                        <a:solidFill>
                          <a:srgbClr val="000000"/>
                        </a:solidFill>
                        <a:effectLst/>
                        <a:latin typeface="微軟正黑體" pitchFamily="34" charset="-120"/>
                        <a:ea typeface="微軟正黑體" pitchFamily="34" charset="-120"/>
                      </a:endParaRPr>
                    </a:p>
                    <a:p>
                      <a:pPr marL="457200" marR="0" lvl="1" indent="0" algn="l" defTabSz="914400" rtl="0" eaLnBrk="0" fontAlgn="b" latinLnBrk="0" hangingPunct="0">
                        <a:lnSpc>
                          <a:spcPct val="100000"/>
                        </a:lnSpc>
                        <a:spcBef>
                          <a:spcPct val="0"/>
                        </a:spcBef>
                        <a:spcAft>
                          <a:spcPct val="0"/>
                        </a:spcAft>
                        <a:buClrTx/>
                        <a:buSzTx/>
                        <a:buFontTx/>
                        <a:buNone/>
                        <a:tabLst/>
                        <a:defRPr/>
                      </a:pPr>
                      <a:r>
                        <a:rPr kumimoji="1" lang="en-US" altLang="zh-TW" sz="1600" b="0" i="0" u="none" strike="noStrike" cap="none" normalizeH="0" baseline="0" dirty="0" smtClean="0">
                          <a:ln>
                            <a:noFill/>
                          </a:ln>
                          <a:solidFill>
                            <a:srgbClr val="000000"/>
                          </a:solidFill>
                          <a:effectLst/>
                          <a:latin typeface="微軟正黑體" pitchFamily="34" charset="-120"/>
                          <a:ea typeface="微軟正黑體" pitchFamily="34" charset="-120"/>
                        </a:rPr>
                        <a:t>       A. </a:t>
                      </a:r>
                      <a:r>
                        <a:rPr kumimoji="1" lang="zh-TW" altLang="en-US" sz="1600" b="0" i="0" u="none" strike="noStrike" cap="none" normalizeH="0" baseline="0" dirty="0" smtClean="0">
                          <a:ln>
                            <a:noFill/>
                          </a:ln>
                          <a:solidFill>
                            <a:srgbClr val="000000"/>
                          </a:solidFill>
                          <a:effectLst/>
                          <a:latin typeface="微軟正黑體" pitchFamily="34" charset="-120"/>
                          <a:ea typeface="微軟正黑體" pitchFamily="34" charset="-120"/>
                        </a:rPr>
                        <a:t>如為查詢主畫面表單，則</a:t>
                      </a:r>
                      <a:r>
                        <a:rPr kumimoji="1" lang="en-US" altLang="zh-TW" sz="1600" b="0" i="0" u="none" strike="noStrike" cap="none" normalizeH="0" baseline="0" dirty="0" smtClean="0">
                          <a:ln>
                            <a:noFill/>
                          </a:ln>
                          <a:solidFill>
                            <a:srgbClr val="000000"/>
                          </a:solidFill>
                          <a:effectLst/>
                          <a:latin typeface="微軟正黑體" pitchFamily="34" charset="-120"/>
                          <a:ea typeface="微軟正黑體" pitchFamily="34" charset="-120"/>
                        </a:rPr>
                        <a:t>Title</a:t>
                      </a:r>
                      <a:r>
                        <a:rPr kumimoji="1" lang="zh-TW" altLang="en-US" sz="1600" b="0" i="0" u="none" strike="noStrike" cap="none" normalizeH="0" baseline="0" dirty="0" smtClean="0">
                          <a:ln>
                            <a:noFill/>
                          </a:ln>
                          <a:solidFill>
                            <a:srgbClr val="000000"/>
                          </a:solidFill>
                          <a:effectLst/>
                          <a:latin typeface="微軟正黑體" pitchFamily="34" charset="-120"/>
                          <a:ea typeface="微軟正黑體" pitchFamily="34" charset="-120"/>
                        </a:rPr>
                        <a:t>一律顯示</a:t>
                      </a:r>
                      <a:r>
                        <a:rPr kumimoji="1" lang="en-US" altLang="zh-TW" sz="1600" b="0" i="0" u="none" strike="noStrike" cap="none" normalizeH="0" baseline="0" dirty="0" smtClean="0">
                          <a:ln>
                            <a:noFill/>
                          </a:ln>
                          <a:solidFill>
                            <a:srgbClr val="000000"/>
                          </a:solidFill>
                          <a:effectLst/>
                          <a:latin typeface="微軟正黑體" pitchFamily="34" charset="-120"/>
                          <a:ea typeface="微軟正黑體" pitchFamily="34" charset="-120"/>
                        </a:rPr>
                        <a:t>[</a:t>
                      </a:r>
                      <a:r>
                        <a:rPr kumimoji="1" lang="zh-TW" altLang="en-US" sz="1600" b="0" i="0" u="none" strike="noStrike" cap="none" normalizeH="0" baseline="0" dirty="0" smtClean="0">
                          <a:ln>
                            <a:noFill/>
                          </a:ln>
                          <a:solidFill>
                            <a:srgbClr val="0070C0"/>
                          </a:solidFill>
                          <a:effectLst/>
                          <a:latin typeface="微軟正黑體" pitchFamily="34" charset="-120"/>
                          <a:ea typeface="微軟正黑體" pitchFamily="34" charset="-120"/>
                        </a:rPr>
                        <a:t>請輸入查詢條件</a:t>
                      </a:r>
                      <a:r>
                        <a:rPr kumimoji="1" lang="en-US" altLang="zh-TW" sz="1600" b="0" i="0" u="none" strike="noStrike" cap="none" normalizeH="0" baseline="0" dirty="0" smtClean="0">
                          <a:ln>
                            <a:noFill/>
                          </a:ln>
                          <a:solidFill>
                            <a:srgbClr val="000000"/>
                          </a:solidFill>
                          <a:effectLst/>
                          <a:latin typeface="微軟正黑體" pitchFamily="34" charset="-120"/>
                          <a:ea typeface="微軟正黑體" pitchFamily="34" charset="-120"/>
                        </a:rPr>
                        <a:t>]</a:t>
                      </a:r>
                    </a:p>
                    <a:p>
                      <a:pPr marL="457200" marR="0" lvl="1" indent="0" algn="l" defTabSz="914400" rtl="0" eaLnBrk="0" fontAlgn="b" latinLnBrk="0" hangingPunct="0">
                        <a:lnSpc>
                          <a:spcPct val="100000"/>
                        </a:lnSpc>
                        <a:spcBef>
                          <a:spcPct val="0"/>
                        </a:spcBef>
                        <a:spcAft>
                          <a:spcPct val="0"/>
                        </a:spcAft>
                        <a:buClrTx/>
                        <a:buSzTx/>
                        <a:buFontTx/>
                        <a:buNone/>
                        <a:tabLst/>
                        <a:defRPr/>
                      </a:pPr>
                      <a:r>
                        <a:rPr kumimoji="1" lang="en-US" altLang="zh-TW" sz="1600" b="0" i="0" u="none" strike="noStrike" cap="none" normalizeH="0" baseline="0" dirty="0" smtClean="0">
                          <a:ln>
                            <a:noFill/>
                          </a:ln>
                          <a:solidFill>
                            <a:srgbClr val="000000"/>
                          </a:solidFill>
                          <a:effectLst/>
                          <a:latin typeface="微軟正黑體" pitchFamily="34" charset="-120"/>
                          <a:ea typeface="微軟正黑體" pitchFamily="34" charset="-120"/>
                        </a:rPr>
                        <a:t>       B. </a:t>
                      </a:r>
                      <a:r>
                        <a:rPr kumimoji="1" lang="zh-TW" altLang="en-US" sz="1600" b="0" i="0" u="none" strike="noStrike" cap="none" normalizeH="0" baseline="0" dirty="0" smtClean="0">
                          <a:ln>
                            <a:noFill/>
                          </a:ln>
                          <a:solidFill>
                            <a:srgbClr val="000000"/>
                          </a:solidFill>
                          <a:effectLst/>
                          <a:latin typeface="微軟正黑體" pitchFamily="34" charset="-120"/>
                          <a:ea typeface="微軟正黑體" pitchFamily="34" charset="-120"/>
                        </a:rPr>
                        <a:t>如為明細功能表單，則</a:t>
                      </a:r>
                      <a:r>
                        <a:rPr kumimoji="1" lang="en-US" altLang="zh-TW" sz="1600" b="0" i="0" u="none" strike="noStrike" cap="none" normalizeH="0" baseline="0" dirty="0" smtClean="0">
                          <a:ln>
                            <a:noFill/>
                          </a:ln>
                          <a:solidFill>
                            <a:srgbClr val="000000"/>
                          </a:solidFill>
                          <a:effectLst/>
                          <a:latin typeface="微軟正黑體" pitchFamily="34" charset="-120"/>
                          <a:ea typeface="微軟正黑體" pitchFamily="34" charset="-120"/>
                        </a:rPr>
                        <a:t>Title</a:t>
                      </a:r>
                      <a:r>
                        <a:rPr kumimoji="1" lang="zh-TW" altLang="en-US" sz="1600" b="0" i="0" u="none" strike="noStrike" cap="none" normalizeH="0" baseline="0" dirty="0" smtClean="0">
                          <a:ln>
                            <a:noFill/>
                          </a:ln>
                          <a:solidFill>
                            <a:srgbClr val="000000"/>
                          </a:solidFill>
                          <a:effectLst/>
                          <a:latin typeface="微軟正黑體" pitchFamily="34" charset="-120"/>
                          <a:ea typeface="微軟正黑體" pitchFamily="34" charset="-120"/>
                        </a:rPr>
                        <a:t>依新增</a:t>
                      </a:r>
                      <a:r>
                        <a:rPr kumimoji="1" lang="en-US" altLang="zh-TW" sz="1600" b="0" i="0" u="none" strike="noStrike" cap="none" normalizeH="0" baseline="0" dirty="0" smtClean="0">
                          <a:ln>
                            <a:noFill/>
                          </a:ln>
                          <a:solidFill>
                            <a:srgbClr val="000000"/>
                          </a:solidFill>
                          <a:effectLst/>
                          <a:latin typeface="微軟正黑體" pitchFamily="34" charset="-120"/>
                          <a:ea typeface="微軟正黑體" pitchFamily="34" charset="-120"/>
                        </a:rPr>
                        <a:t>/</a:t>
                      </a:r>
                      <a:r>
                        <a:rPr kumimoji="1" lang="zh-TW" altLang="en-US" sz="1600" b="0" i="0" u="none" strike="noStrike" cap="none" normalizeH="0" baseline="0" dirty="0" smtClean="0">
                          <a:ln>
                            <a:noFill/>
                          </a:ln>
                          <a:solidFill>
                            <a:srgbClr val="000000"/>
                          </a:solidFill>
                          <a:effectLst/>
                          <a:latin typeface="微軟正黑體" pitchFamily="34" charset="-120"/>
                          <a:ea typeface="微軟正黑體" pitchFamily="34" charset="-120"/>
                        </a:rPr>
                        <a:t>修改動態調整，</a:t>
                      </a:r>
                      <a:r>
                        <a:rPr kumimoji="1" lang="en-US" altLang="zh-TW" sz="1600" b="0" i="0" u="none" strike="noStrike" cap="none" normalizeH="0" baseline="0" dirty="0" smtClean="0">
                          <a:ln>
                            <a:noFill/>
                          </a:ln>
                          <a:solidFill>
                            <a:srgbClr val="000000"/>
                          </a:solidFill>
                          <a:effectLst/>
                          <a:latin typeface="微軟正黑體" pitchFamily="34" charset="-120"/>
                          <a:ea typeface="微軟正黑體" pitchFamily="34" charset="-120"/>
                        </a:rPr>
                        <a:t>ex:[</a:t>
                      </a:r>
                      <a:r>
                        <a:rPr kumimoji="1" lang="zh-TW" altLang="en-US" sz="1600" b="0" i="0" u="none" strike="noStrike" cap="none" normalizeH="0" baseline="0" dirty="0" smtClean="0">
                          <a:ln>
                            <a:noFill/>
                          </a:ln>
                          <a:solidFill>
                            <a:srgbClr val="000000"/>
                          </a:solidFill>
                          <a:effectLst/>
                          <a:latin typeface="微軟正黑體" pitchFamily="34" charset="-120"/>
                          <a:ea typeface="微軟正黑體" pitchFamily="34" charset="-120"/>
                        </a:rPr>
                        <a:t>角色新增</a:t>
                      </a:r>
                      <a:r>
                        <a:rPr kumimoji="1" lang="en-US" altLang="zh-TW" sz="1600" b="0" i="0" u="none" strike="noStrike" cap="none" normalizeH="0" baseline="0" dirty="0" smtClean="0">
                          <a:ln>
                            <a:noFill/>
                          </a:ln>
                          <a:solidFill>
                            <a:srgbClr val="000000"/>
                          </a:solidFill>
                          <a:effectLst/>
                          <a:latin typeface="微軟正黑體" pitchFamily="34" charset="-120"/>
                          <a:ea typeface="微軟正黑體" pitchFamily="34" charset="-120"/>
                        </a:rPr>
                        <a:t>][</a:t>
                      </a:r>
                      <a:r>
                        <a:rPr kumimoji="1" lang="zh-TW" altLang="en-US" sz="1600" b="0" i="0" u="none" strike="noStrike" cap="none" normalizeH="0" baseline="0" dirty="0" smtClean="0">
                          <a:ln>
                            <a:noFill/>
                          </a:ln>
                          <a:solidFill>
                            <a:srgbClr val="000000"/>
                          </a:solidFill>
                          <a:effectLst/>
                          <a:latin typeface="微軟正黑體" pitchFamily="34" charset="-120"/>
                          <a:ea typeface="微軟正黑體" pitchFamily="34" charset="-120"/>
                        </a:rPr>
                        <a:t>角色維護</a:t>
                      </a:r>
                      <a:r>
                        <a:rPr kumimoji="1" lang="en-US" altLang="zh-TW" sz="1600" b="0" i="0" u="none" strike="noStrike" cap="none" normalizeH="0" baseline="0" dirty="0" smtClean="0">
                          <a:ln>
                            <a:noFill/>
                          </a:ln>
                          <a:solidFill>
                            <a:srgbClr val="000000"/>
                          </a:solidFill>
                          <a:effectLst/>
                          <a:latin typeface="微軟正黑體" pitchFamily="34" charset="-120"/>
                          <a:ea typeface="微軟正黑體" pitchFamily="34" charset="-120"/>
                        </a:rPr>
                        <a:t>]       </a:t>
                      </a:r>
                    </a:p>
                  </a:txBody>
                  <a:tcPr anchor="b" horzOverflow="overflow">
                    <a:lnL cap="flat">
                      <a:noFill/>
                    </a:lnL>
                    <a:lnR cap="flat">
                      <a:noFill/>
                    </a:lnR>
                    <a:lnT>
                      <a:noFill/>
                    </a:lnT>
                    <a:lnB>
                      <a:noFill/>
                    </a:lnB>
                    <a:lnTlToBr>
                      <a:noFill/>
                    </a:lnTlToBr>
                    <a:lnBlToTr>
                      <a:noFill/>
                    </a:lnBlToTr>
                    <a:noFill/>
                  </a:tcPr>
                </a:tc>
              </a:tr>
              <a:tr h="368300">
                <a:tc>
                  <a:txBody>
                    <a:bodyPr/>
                    <a:lstStyle/>
                    <a:p>
                      <a:pPr marL="457200" marR="0" lvl="1" indent="0" algn="l" defTabSz="914400" rtl="0" eaLnBrk="0" fontAlgn="b" latinLnBrk="0" hangingPunct="0">
                        <a:lnSpc>
                          <a:spcPct val="100000"/>
                        </a:lnSpc>
                        <a:spcBef>
                          <a:spcPct val="0"/>
                        </a:spcBef>
                        <a:spcAft>
                          <a:spcPct val="0"/>
                        </a:spcAft>
                        <a:buClrTx/>
                        <a:buSzTx/>
                        <a:buFontTx/>
                        <a:buNone/>
                        <a:tabLst/>
                        <a:defRPr/>
                      </a:pPr>
                      <a:endParaRPr kumimoji="1" lang="en-US" altLang="zh-TW" sz="1600" b="0" i="0" u="none" strike="noStrike" cap="none" normalizeH="0" baseline="0" dirty="0" smtClean="0">
                        <a:ln>
                          <a:noFill/>
                        </a:ln>
                        <a:solidFill>
                          <a:srgbClr val="000000"/>
                        </a:solidFill>
                        <a:effectLst/>
                        <a:latin typeface="微軟正黑體" pitchFamily="34" charset="-120"/>
                        <a:ea typeface="微軟正黑體" pitchFamily="34" charset="-120"/>
                      </a:endParaRPr>
                    </a:p>
                  </a:txBody>
                  <a:tcPr anchor="b" horzOverflow="overflow">
                    <a:lnL cap="flat">
                      <a:noFill/>
                    </a:lnL>
                    <a:lnR cap="flat">
                      <a:noFill/>
                    </a:lnR>
                    <a:lnT>
                      <a:noFill/>
                    </a:lnT>
                    <a:lnB>
                      <a:noFill/>
                    </a:lnB>
                    <a:lnTlToBr>
                      <a:noFill/>
                    </a:lnTlToBr>
                    <a:lnBlToTr>
                      <a:noFill/>
                    </a:lnBlToTr>
                    <a:noFill/>
                  </a:tcPr>
                </a:tc>
              </a:tr>
            </a:tbl>
          </a:graphicData>
        </a:graphic>
      </p:graphicFrame>
      <p:sp>
        <p:nvSpPr>
          <p:cNvPr id="203781" name="Rectangle 5"/>
          <p:cNvSpPr>
            <a:spLocks noChangeArrowheads="1"/>
          </p:cNvSpPr>
          <p:nvPr/>
        </p:nvSpPr>
        <p:spPr bwMode="auto">
          <a:xfrm>
            <a:off x="2667000"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TW" altLang="en-US"/>
          </a:p>
        </p:txBody>
      </p:sp>
      <p:sp>
        <p:nvSpPr>
          <p:cNvPr id="203782" name="Text Box 6"/>
          <p:cNvSpPr txBox="1">
            <a:spLocks noChangeArrowheads="1"/>
          </p:cNvSpPr>
          <p:nvPr/>
        </p:nvSpPr>
        <p:spPr bwMode="auto">
          <a:xfrm>
            <a:off x="179388" y="901700"/>
            <a:ext cx="19208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u="sng" dirty="0">
                <a:latin typeface="微軟正黑體" pitchFamily="34" charset="-120"/>
                <a:ea typeface="微軟正黑體" pitchFamily="34" charset="-120"/>
              </a:rPr>
              <a:t>3.2  </a:t>
            </a:r>
            <a:r>
              <a:rPr lang="ja-JP" altLang="en-US" u="sng" dirty="0">
                <a:latin typeface="微軟正黑體" pitchFamily="34" charset="-120"/>
                <a:ea typeface="微軟正黑體" pitchFamily="34" charset="-120"/>
              </a:rPr>
              <a:t>表</a:t>
            </a:r>
            <a:r>
              <a:rPr lang="zh-TW" altLang="en-US" u="sng" dirty="0">
                <a:latin typeface="微軟正黑體" pitchFamily="34" charset="-120"/>
                <a:ea typeface="微軟正黑體" pitchFamily="34" charset="-120"/>
              </a:rPr>
              <a:t>單</a:t>
            </a:r>
            <a:endParaRPr lang="en-US" altLang="ja-JP" u="sng" dirty="0">
              <a:latin typeface="微軟正黑體" pitchFamily="34" charset="-120"/>
              <a:ea typeface="微軟正黑體" pitchFamily="34" charset="-120"/>
            </a:endParaRPr>
          </a:p>
        </p:txBody>
      </p:sp>
      <p:sp>
        <p:nvSpPr>
          <p:cNvPr id="203793" name="Text Box 17"/>
          <p:cNvSpPr txBox="1">
            <a:spLocks noChangeArrowheads="1"/>
          </p:cNvSpPr>
          <p:nvPr/>
        </p:nvSpPr>
        <p:spPr bwMode="auto">
          <a:xfrm>
            <a:off x="1047952" y="5733132"/>
            <a:ext cx="49084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200" dirty="0">
                <a:solidFill>
                  <a:srgbClr val="FF3300"/>
                </a:solidFill>
              </a:rPr>
              <a:t>2</a:t>
            </a:r>
            <a:r>
              <a:rPr lang="en-US" altLang="zh-TW" sz="1200" b="0" dirty="0" smtClean="0">
                <a:solidFill>
                  <a:srgbClr val="FF3300"/>
                </a:solidFill>
              </a:rPr>
              <a:t>5</a:t>
            </a:r>
            <a:r>
              <a:rPr lang="en-US" altLang="zh-TW" sz="1200" b="0" dirty="0">
                <a:solidFill>
                  <a:srgbClr val="FF3300"/>
                </a:solidFill>
              </a:rPr>
              <a:t>%</a:t>
            </a:r>
          </a:p>
        </p:txBody>
      </p:sp>
      <p:sp>
        <p:nvSpPr>
          <p:cNvPr id="14" name="標題 1"/>
          <p:cNvSpPr>
            <a:spLocks noGrp="1"/>
          </p:cNvSpPr>
          <p:nvPr>
            <p:ph type="title"/>
          </p:nvPr>
        </p:nvSpPr>
        <p:spPr>
          <a:xfrm>
            <a:off x="0" y="0"/>
            <a:ext cx="8291513" cy="549275"/>
          </a:xfrm>
        </p:spPr>
        <p:txBody>
          <a:bodyPr/>
          <a:lstStyle/>
          <a:p>
            <a:r>
              <a:rPr lang="en-US" altLang="zh-TW" dirty="0">
                <a:latin typeface="微軟正黑體" pitchFamily="34" charset="-120"/>
              </a:rPr>
              <a:t>3</a:t>
            </a:r>
            <a:r>
              <a:rPr lang="en-US" altLang="zh-TW" dirty="0" smtClean="0">
                <a:latin typeface="微軟正黑體" pitchFamily="34" charset="-120"/>
              </a:rPr>
              <a:t>.</a:t>
            </a:r>
            <a:r>
              <a:rPr lang="zh-TW" altLang="en-US" dirty="0" smtClean="0">
                <a:latin typeface="微軟正黑體" pitchFamily="34" charset="-120"/>
              </a:rPr>
              <a:t>顯示項目 </a:t>
            </a:r>
            <a:r>
              <a:rPr lang="en-US" altLang="zh-TW" dirty="0" smtClean="0">
                <a:latin typeface="微軟正黑體" pitchFamily="34" charset="-120"/>
              </a:rPr>
              <a:t>– </a:t>
            </a:r>
            <a:r>
              <a:rPr lang="zh-TW" altLang="en-US" dirty="0" smtClean="0">
                <a:latin typeface="微軟正黑體" pitchFamily="34" charset="-120"/>
              </a:rPr>
              <a:t>表</a:t>
            </a:r>
            <a:r>
              <a:rPr lang="zh-TW" altLang="en-US" dirty="0">
                <a:latin typeface="微軟正黑體" pitchFamily="34" charset="-120"/>
              </a:rPr>
              <a:t>單</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050" y="4215494"/>
            <a:ext cx="4665148" cy="14849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3792" name="AutoShape 16"/>
          <p:cNvSpPr>
            <a:spLocks/>
          </p:cNvSpPr>
          <p:nvPr/>
        </p:nvSpPr>
        <p:spPr bwMode="auto">
          <a:xfrm rot="5400000">
            <a:off x="1041863" y="5083316"/>
            <a:ext cx="215899" cy="1083733"/>
          </a:xfrm>
          <a:prstGeom prst="rightBrace">
            <a:avLst>
              <a:gd name="adj1" fmla="val 38909"/>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3801" name="AutoShape 25"/>
          <p:cNvSpPr>
            <a:spLocks/>
          </p:cNvSpPr>
          <p:nvPr/>
        </p:nvSpPr>
        <p:spPr bwMode="auto">
          <a:xfrm>
            <a:off x="2411760" y="4083731"/>
            <a:ext cx="1628775" cy="263525"/>
          </a:xfrm>
          <a:prstGeom prst="borderCallout2">
            <a:avLst>
              <a:gd name="adj1" fmla="val 43375"/>
              <a:gd name="adj2" fmla="val -4681"/>
              <a:gd name="adj3" fmla="val 43375"/>
              <a:gd name="adj4" fmla="val -41815"/>
              <a:gd name="adj5" fmla="val 197475"/>
              <a:gd name="adj6" fmla="val -65213"/>
            </a:avLst>
          </a:prstGeom>
          <a:solidFill>
            <a:schemeClr val="bg1"/>
          </a:solidFill>
          <a:ln w="1270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TW" altLang="en-US" sz="1200" dirty="0">
                <a:latin typeface="微軟正黑體" pitchFamily="34" charset="-120"/>
                <a:ea typeface="微軟正黑體" pitchFamily="34" charset="-120"/>
              </a:rPr>
              <a:t>項目名稱</a:t>
            </a:r>
            <a:r>
              <a:rPr lang="en-US" altLang="zh-TW" sz="1200" dirty="0">
                <a:latin typeface="微軟正黑體" pitchFamily="34" charset="-120"/>
                <a:ea typeface="微軟正黑體" pitchFamily="34" charset="-120"/>
              </a:rPr>
              <a:t>(</a:t>
            </a:r>
            <a:r>
              <a:rPr lang="zh-TW" altLang="en-US" sz="1200" dirty="0">
                <a:latin typeface="微軟正黑體" pitchFamily="34" charset="-120"/>
                <a:ea typeface="微軟正黑體" pitchFamily="34" charset="-120"/>
              </a:rPr>
              <a:t>置右</a:t>
            </a:r>
            <a:r>
              <a:rPr lang="en-US" altLang="zh-TW" sz="1200" dirty="0">
                <a:latin typeface="微軟正黑體" pitchFamily="34" charset="-120"/>
                <a:ea typeface="微軟正黑體" pitchFamily="34" charset="-120"/>
              </a:rPr>
              <a:t>)</a:t>
            </a:r>
          </a:p>
        </p:txBody>
      </p:sp>
      <p:sp>
        <p:nvSpPr>
          <p:cNvPr id="203802" name="AutoShape 26"/>
          <p:cNvSpPr>
            <a:spLocks/>
          </p:cNvSpPr>
          <p:nvPr/>
        </p:nvSpPr>
        <p:spPr bwMode="auto">
          <a:xfrm>
            <a:off x="2904624" y="5724600"/>
            <a:ext cx="1676400" cy="304800"/>
          </a:xfrm>
          <a:prstGeom prst="borderCallout2">
            <a:avLst>
              <a:gd name="adj1" fmla="val 37500"/>
              <a:gd name="adj2" fmla="val -4546"/>
              <a:gd name="adj3" fmla="val 37500"/>
              <a:gd name="adj4" fmla="val -21685"/>
              <a:gd name="adj5" fmla="val -212036"/>
              <a:gd name="adj6" fmla="val -25486"/>
            </a:avLst>
          </a:prstGeom>
          <a:solidFill>
            <a:schemeClr val="bg1"/>
          </a:solidFill>
          <a:ln w="1270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TW" altLang="en-US" sz="1200">
                <a:latin typeface="微軟正黑體" pitchFamily="34" charset="-120"/>
                <a:ea typeface="微軟正黑體" pitchFamily="34" charset="-120"/>
              </a:rPr>
              <a:t>輸入欄位</a:t>
            </a:r>
            <a:r>
              <a:rPr lang="en-US" altLang="zh-TW" sz="1200">
                <a:latin typeface="微軟正黑體" pitchFamily="34" charset="-120"/>
                <a:ea typeface="微軟正黑體" pitchFamily="34" charset="-120"/>
              </a:rPr>
              <a:t>(</a:t>
            </a:r>
            <a:r>
              <a:rPr lang="zh-TW" altLang="en-US" sz="1200">
                <a:latin typeface="微軟正黑體" pitchFamily="34" charset="-120"/>
                <a:ea typeface="微軟正黑體" pitchFamily="34" charset="-120"/>
              </a:rPr>
              <a:t>置左</a:t>
            </a:r>
            <a:r>
              <a:rPr lang="en-US" altLang="zh-TW" sz="1200">
                <a:latin typeface="微軟正黑體" pitchFamily="34" charset="-120"/>
                <a:ea typeface="微軟正黑體" pitchFamily="34" charset="-120"/>
              </a:rPr>
              <a:t>)</a:t>
            </a:r>
          </a:p>
        </p:txBody>
      </p:sp>
      <p:sp>
        <p:nvSpPr>
          <p:cNvPr id="12" name="AutoShape 26"/>
          <p:cNvSpPr>
            <a:spLocks/>
          </p:cNvSpPr>
          <p:nvPr/>
        </p:nvSpPr>
        <p:spPr bwMode="auto">
          <a:xfrm>
            <a:off x="2555776" y="6176615"/>
            <a:ext cx="1676400" cy="304800"/>
          </a:xfrm>
          <a:prstGeom prst="borderCallout2">
            <a:avLst>
              <a:gd name="adj1" fmla="val 37500"/>
              <a:gd name="adj2" fmla="val -4546"/>
              <a:gd name="adj3" fmla="val 37500"/>
              <a:gd name="adj4" fmla="val -21685"/>
              <a:gd name="adj5" fmla="val -579200"/>
              <a:gd name="adj6" fmla="val -96314"/>
            </a:avLst>
          </a:prstGeom>
          <a:solidFill>
            <a:schemeClr val="bg1"/>
          </a:solidFill>
          <a:ln w="1270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TW" altLang="en-US" sz="1200" dirty="0" smtClean="0">
                <a:latin typeface="微軟正黑體" pitchFamily="34" charset="-120"/>
                <a:ea typeface="微軟正黑體" pitchFamily="34" charset="-120"/>
              </a:rPr>
              <a:t>表單</a:t>
            </a:r>
            <a:r>
              <a:rPr lang="en-US" altLang="zh-TW" sz="1200" dirty="0" smtClean="0">
                <a:latin typeface="微軟正黑體" pitchFamily="34" charset="-120"/>
                <a:ea typeface="微軟正黑體" pitchFamily="34" charset="-120"/>
              </a:rPr>
              <a:t>Title</a:t>
            </a:r>
            <a:endParaRPr lang="en-US" altLang="zh-TW" sz="1200" dirty="0">
              <a:latin typeface="微軟正黑體" pitchFamily="34" charset="-120"/>
              <a:ea typeface="微軟正黑體" pitchFamily="34" charset="-120"/>
            </a:endParaRPr>
          </a:p>
        </p:txBody>
      </p:sp>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20977"/>
          <a:stretch/>
        </p:blipFill>
        <p:spPr bwMode="auto">
          <a:xfrm>
            <a:off x="5511703" y="4381442"/>
            <a:ext cx="3308769" cy="1423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直線單箭頭接點 2"/>
          <p:cNvCxnSpPr/>
          <p:nvPr/>
        </p:nvCxnSpPr>
        <p:spPr>
          <a:xfrm flipV="1">
            <a:off x="5076056" y="4581128"/>
            <a:ext cx="648072" cy="1747887"/>
          </a:xfrm>
          <a:prstGeom prst="straightConnector1">
            <a:avLst/>
          </a:prstGeom>
          <a:ln>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a:off x="4355976" y="6329015"/>
            <a:ext cx="72008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1186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9847"/>
          <a:stretch/>
        </p:blipFill>
        <p:spPr bwMode="auto">
          <a:xfrm>
            <a:off x="611560" y="2888704"/>
            <a:ext cx="6353175" cy="29539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2151" name="AutoShape 7"/>
          <p:cNvSpPr>
            <a:spLocks/>
          </p:cNvSpPr>
          <p:nvPr/>
        </p:nvSpPr>
        <p:spPr bwMode="auto">
          <a:xfrm>
            <a:off x="7380312" y="2636912"/>
            <a:ext cx="1676400" cy="433388"/>
          </a:xfrm>
          <a:prstGeom prst="borderCallout2">
            <a:avLst>
              <a:gd name="adj1" fmla="val 26375"/>
              <a:gd name="adj2" fmla="val -4546"/>
              <a:gd name="adj3" fmla="val 26375"/>
              <a:gd name="adj4" fmla="val -25569"/>
              <a:gd name="adj5" fmla="val 175093"/>
              <a:gd name="adj6" fmla="val -35986"/>
            </a:avLst>
          </a:prstGeom>
          <a:solidFill>
            <a:schemeClr val="bg1"/>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TW" altLang="en-US" sz="1400" b="0" dirty="0"/>
              <a:t>每列欄高</a:t>
            </a:r>
            <a:r>
              <a:rPr lang="zh-TW" altLang="en-US" sz="1400" b="0" dirty="0" smtClean="0"/>
              <a:t>：</a:t>
            </a:r>
            <a:r>
              <a:rPr lang="en-US" altLang="zh-TW" sz="1400" dirty="0"/>
              <a:t>4</a:t>
            </a:r>
            <a:r>
              <a:rPr lang="en-US" altLang="zh-TW" sz="1400" b="0" dirty="0" smtClean="0"/>
              <a:t>0px</a:t>
            </a:r>
            <a:endParaRPr lang="zh-TW" altLang="en-US" sz="1400" b="0" dirty="0"/>
          </a:p>
        </p:txBody>
      </p:sp>
      <p:sp>
        <p:nvSpPr>
          <p:cNvPr id="262152" name="Rectangle 8"/>
          <p:cNvSpPr>
            <a:spLocks noChangeArrowheads="1"/>
          </p:cNvSpPr>
          <p:nvPr/>
        </p:nvSpPr>
        <p:spPr bwMode="auto">
          <a:xfrm>
            <a:off x="611560" y="3212976"/>
            <a:ext cx="6408738" cy="360487"/>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aphicFrame>
        <p:nvGraphicFramePr>
          <p:cNvPr id="262182" name="Group 38"/>
          <p:cNvGraphicFramePr>
            <a:graphicFrameLocks noGrp="1"/>
          </p:cNvGraphicFramePr>
          <p:nvPr>
            <p:extLst>
              <p:ext uri="{D42A27DB-BD31-4B8C-83A1-F6EECF244321}">
                <p14:modId xmlns:p14="http://schemas.microsoft.com/office/powerpoint/2010/main" val="2198792048"/>
              </p:ext>
            </p:extLst>
          </p:nvPr>
        </p:nvGraphicFramePr>
        <p:xfrm>
          <a:off x="179388" y="692150"/>
          <a:ext cx="8229600" cy="1707515"/>
        </p:xfrm>
        <a:graphic>
          <a:graphicData uri="http://schemas.openxmlformats.org/drawingml/2006/table">
            <a:tbl>
              <a:tblPr/>
              <a:tblGrid>
                <a:gridCol w="8229600"/>
              </a:tblGrid>
              <a:tr h="396875">
                <a:tc>
                  <a:txBody>
                    <a:bodyPr/>
                    <a:lstStyle/>
                    <a:p>
                      <a:pPr marL="285750" marR="0" lvl="0" indent="-285750" algn="l" defTabSz="914400" rtl="0" eaLnBrk="0" fontAlgn="b" latinLnBrk="0" hangingPunct="0">
                        <a:lnSpc>
                          <a:spcPct val="100000"/>
                        </a:lnSpc>
                        <a:spcBef>
                          <a:spcPct val="0"/>
                        </a:spcBef>
                        <a:spcAft>
                          <a:spcPct val="0"/>
                        </a:spcAft>
                        <a:buClrTx/>
                        <a:buSzTx/>
                        <a:buFont typeface="Wingdings" pitchFamily="2" charset="2"/>
                        <a:buChar char="n"/>
                        <a:tabLst/>
                      </a:pPr>
                      <a:r>
                        <a:rPr kumimoji="1" lang="zh-TW" altLang="en-US" sz="1600" b="0" i="0" u="none" strike="noStrike" cap="none" normalizeH="0" baseline="0" dirty="0" smtClean="0">
                          <a:ln>
                            <a:noFill/>
                          </a:ln>
                          <a:solidFill>
                            <a:srgbClr val="000000"/>
                          </a:solidFill>
                          <a:effectLst/>
                          <a:latin typeface="微軟正黑體" pitchFamily="34" charset="-120"/>
                          <a:ea typeface="微軟正黑體" pitchFamily="34" charset="-120"/>
                        </a:rPr>
                        <a:t>查詢結果</a:t>
                      </a:r>
                      <a:r>
                        <a:rPr kumimoji="1" lang="en-US" altLang="zh-TW" sz="1600" b="0" i="0" u="none" strike="noStrike" cap="none" normalizeH="0" baseline="0" dirty="0" smtClean="0">
                          <a:ln>
                            <a:noFill/>
                          </a:ln>
                          <a:solidFill>
                            <a:srgbClr val="000000"/>
                          </a:solidFill>
                          <a:effectLst/>
                          <a:latin typeface="微軟正黑體" pitchFamily="34" charset="-120"/>
                          <a:ea typeface="微軟正黑體" pitchFamily="34" charset="-120"/>
                        </a:rPr>
                        <a:t>GRID</a:t>
                      </a:r>
                      <a:r>
                        <a:rPr kumimoji="1" lang="zh-TW" altLang="en-US" sz="1600" b="0" i="0" u="none" strike="noStrike" cap="none" normalizeH="0" baseline="0" dirty="0" smtClean="0">
                          <a:ln>
                            <a:noFill/>
                          </a:ln>
                          <a:solidFill>
                            <a:srgbClr val="000000"/>
                          </a:solidFill>
                          <a:effectLst/>
                          <a:latin typeface="微軟正黑體" pitchFamily="34" charset="-120"/>
                          <a:ea typeface="微軟正黑體" pitchFamily="34" charset="-120"/>
                        </a:rPr>
                        <a:t>設計</a:t>
                      </a:r>
                      <a:endParaRPr kumimoji="1" lang="zh-TW" altLang="en-US" sz="16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anchor="b" horzOverflow="overflow">
                    <a:lnL cap="flat">
                      <a:noFill/>
                    </a:lnL>
                    <a:lnR cap="flat">
                      <a:noFill/>
                    </a:lnR>
                    <a:lnT cap="flat">
                      <a:noFill/>
                    </a:lnT>
                    <a:lnB>
                      <a:noFill/>
                    </a:lnB>
                    <a:lnTlToBr>
                      <a:noFill/>
                    </a:lnTlToBr>
                    <a:lnBlToTr>
                      <a:noFill/>
                    </a:lnBlToTr>
                    <a:noFill/>
                  </a:tcPr>
                </a:tc>
              </a:tr>
              <a:tr h="368300">
                <a:tc>
                  <a:txBody>
                    <a:bodyPr/>
                    <a:lstStyle/>
                    <a:p>
                      <a:pPr marL="800100" marR="0" lvl="1" indent="-342900" algn="l" defTabSz="914400" rtl="0" eaLnBrk="0" fontAlgn="b" latinLnBrk="0" hangingPunct="0">
                        <a:lnSpc>
                          <a:spcPct val="100000"/>
                        </a:lnSpc>
                        <a:spcBef>
                          <a:spcPct val="0"/>
                        </a:spcBef>
                        <a:spcAft>
                          <a:spcPct val="0"/>
                        </a:spcAft>
                        <a:buClrTx/>
                        <a:buSzTx/>
                        <a:buFont typeface="+mj-lt"/>
                        <a:buAutoNum type="arabicPeriod"/>
                        <a:tabLst/>
                      </a:pPr>
                      <a:r>
                        <a:rPr kumimoji="1" lang="zh-TW" altLang="en-US" sz="1600" b="0" i="0" u="none" strike="noStrike" cap="none" normalizeH="0" baseline="0" dirty="0" smtClean="0">
                          <a:ln>
                            <a:noFill/>
                          </a:ln>
                          <a:solidFill>
                            <a:srgbClr val="000000"/>
                          </a:solidFill>
                          <a:effectLst/>
                          <a:latin typeface="微軟正黑體" pitchFamily="34" charset="-120"/>
                          <a:ea typeface="微軟正黑體" pitchFamily="34" charset="-120"/>
                        </a:rPr>
                        <a:t>表格欄寬百分比為</a:t>
                      </a:r>
                      <a:r>
                        <a:rPr kumimoji="1" lang="en-US" altLang="zh-TW" sz="1600" b="0" i="0" u="none" strike="noStrike" cap="none" normalizeH="0" baseline="0" dirty="0" smtClean="0">
                          <a:ln>
                            <a:noFill/>
                          </a:ln>
                          <a:solidFill>
                            <a:srgbClr val="0000FF"/>
                          </a:solidFill>
                          <a:effectLst/>
                          <a:latin typeface="微軟正黑體" pitchFamily="34" charset="-120"/>
                          <a:ea typeface="微軟正黑體" pitchFamily="34" charset="-120"/>
                        </a:rPr>
                        <a:t>100%</a:t>
                      </a:r>
                    </a:p>
                    <a:p>
                      <a:pPr marL="800100" marR="0" lvl="1" indent="-342900" algn="l" defTabSz="914400" rtl="0" eaLnBrk="0" fontAlgn="b" latinLnBrk="0" hangingPunct="0">
                        <a:lnSpc>
                          <a:spcPct val="100000"/>
                        </a:lnSpc>
                        <a:spcBef>
                          <a:spcPct val="0"/>
                        </a:spcBef>
                        <a:spcAft>
                          <a:spcPct val="0"/>
                        </a:spcAft>
                        <a:buClrTx/>
                        <a:buSzTx/>
                        <a:buFont typeface="+mj-lt"/>
                        <a:buAutoNum type="arabicPeriod"/>
                        <a:tabLst/>
                        <a:defRPr/>
                      </a:pPr>
                      <a:r>
                        <a:rPr kumimoji="1" lang="zh-TW" altLang="en-US" sz="1600" b="0" i="0" u="none" strike="noStrike" cap="none" normalizeH="0" baseline="0" dirty="0" smtClean="0">
                          <a:ln>
                            <a:noFill/>
                          </a:ln>
                          <a:solidFill>
                            <a:srgbClr val="000000"/>
                          </a:solidFill>
                          <a:effectLst/>
                          <a:latin typeface="微軟正黑體" pitchFamily="34" charset="-120"/>
                          <a:ea typeface="微軟正黑體" pitchFamily="34" charset="-120"/>
                        </a:rPr>
                        <a:t>每列欄高：</a:t>
                      </a:r>
                      <a:r>
                        <a:rPr kumimoji="1" lang="en-US" altLang="zh-TW" sz="1600" b="0" i="0" u="none" strike="noStrike" cap="none" normalizeH="0" baseline="0" dirty="0" smtClean="0">
                          <a:ln>
                            <a:noFill/>
                          </a:ln>
                          <a:solidFill>
                            <a:srgbClr val="0000FF"/>
                          </a:solidFill>
                          <a:effectLst/>
                          <a:latin typeface="微軟正黑體" pitchFamily="34" charset="-120"/>
                          <a:ea typeface="微軟正黑體" pitchFamily="34" charset="-120"/>
                        </a:rPr>
                        <a:t>40px </a:t>
                      </a:r>
                      <a:r>
                        <a:rPr kumimoji="1" lang="en-US" altLang="zh-TW" sz="1600" b="0" i="0" u="none" strike="noStrike" cap="none" normalizeH="0" baseline="0" dirty="0" smtClean="0">
                          <a:ln>
                            <a:noFill/>
                          </a:ln>
                          <a:solidFill>
                            <a:srgbClr val="000000"/>
                          </a:solidFill>
                          <a:effectLst/>
                          <a:latin typeface="微軟正黑體" pitchFamily="34" charset="-120"/>
                          <a:ea typeface="微軟正黑體" pitchFamily="34" charset="-120"/>
                        </a:rPr>
                        <a:t>; </a:t>
                      </a:r>
                      <a:r>
                        <a:rPr kumimoji="1" lang="zh-TW" altLang="en-US" sz="1600" b="0" i="0" u="none" strike="noStrike" cap="none" normalizeH="0" baseline="0" dirty="0" smtClean="0">
                          <a:ln>
                            <a:noFill/>
                          </a:ln>
                          <a:solidFill>
                            <a:srgbClr val="000000"/>
                          </a:solidFill>
                          <a:effectLst/>
                          <a:latin typeface="微軟正黑體" pitchFamily="34" charset="-120"/>
                          <a:ea typeface="微軟正黑體" pitchFamily="34" charset="-120"/>
                        </a:rPr>
                        <a:t>預設筆數</a:t>
                      </a:r>
                      <a:r>
                        <a:rPr kumimoji="1" lang="zh-TW" altLang="en-US" sz="1600" b="0" i="0" u="none" strike="noStrike" cap="none" normalizeH="0" baseline="0" dirty="0" smtClean="0">
                          <a:ln>
                            <a:noFill/>
                          </a:ln>
                          <a:solidFill>
                            <a:schemeClr val="tx1"/>
                          </a:solidFill>
                          <a:effectLst/>
                          <a:latin typeface="微軟正黑體" pitchFamily="34" charset="-120"/>
                          <a:ea typeface="微軟正黑體" pitchFamily="34" charset="-120"/>
                        </a:rPr>
                        <a:t>：</a:t>
                      </a:r>
                      <a:r>
                        <a:rPr kumimoji="1" lang="en-US" altLang="zh-TW" sz="1600" b="0" i="0" u="none" strike="noStrike" cap="none" normalizeH="0" baseline="0" dirty="0" smtClean="0">
                          <a:ln>
                            <a:noFill/>
                          </a:ln>
                          <a:solidFill>
                            <a:srgbClr val="0000FF"/>
                          </a:solidFill>
                          <a:effectLst/>
                          <a:latin typeface="微軟正黑體" pitchFamily="34" charset="-120"/>
                          <a:ea typeface="微軟正黑體" pitchFamily="34" charset="-120"/>
                        </a:rPr>
                        <a:t>20</a:t>
                      </a:r>
                      <a:endParaRPr kumimoji="1" lang="zh-TW" altLang="en-US" sz="1600" b="0" i="0" u="none" strike="noStrike" cap="none" normalizeH="0" baseline="0" dirty="0" smtClean="0">
                        <a:ln>
                          <a:noFill/>
                        </a:ln>
                        <a:solidFill>
                          <a:schemeClr val="tx1"/>
                        </a:solidFill>
                        <a:effectLst/>
                        <a:latin typeface="微軟正黑體" pitchFamily="34" charset="-120"/>
                        <a:ea typeface="微軟正黑體" pitchFamily="34" charset="-120"/>
                      </a:endParaRPr>
                    </a:p>
                    <a:p>
                      <a:pPr marL="800100" marR="0" lvl="1" indent="-342900" algn="l" defTabSz="914400" rtl="0" eaLnBrk="0" fontAlgn="b" latinLnBrk="0" hangingPunct="0">
                        <a:lnSpc>
                          <a:spcPct val="100000"/>
                        </a:lnSpc>
                        <a:spcBef>
                          <a:spcPct val="0"/>
                        </a:spcBef>
                        <a:spcAft>
                          <a:spcPct val="0"/>
                        </a:spcAft>
                        <a:buClrTx/>
                        <a:buSzTx/>
                        <a:buFont typeface="+mj-lt"/>
                        <a:buAutoNum type="arabicPeriod"/>
                        <a:tabLst/>
                        <a:defRPr/>
                      </a:pPr>
                      <a:r>
                        <a:rPr kumimoji="1" lang="zh-TW" altLang="en-US" sz="1600" b="0" i="0" u="none" strike="noStrike" cap="none" normalizeH="0" baseline="0" dirty="0" smtClean="0">
                          <a:ln>
                            <a:noFill/>
                          </a:ln>
                          <a:solidFill>
                            <a:srgbClr val="000000"/>
                          </a:solidFill>
                          <a:effectLst/>
                          <a:latin typeface="微軟正黑體" pitchFamily="34" charset="-120"/>
                          <a:ea typeface="微軟正黑體" pitchFamily="34" charset="-120"/>
                        </a:rPr>
                        <a:t>表頭 </a:t>
                      </a:r>
                      <a:r>
                        <a:rPr kumimoji="1" lang="en-US" altLang="zh-TW" sz="1600" b="0" i="0" u="none" strike="noStrike" cap="none" normalizeH="0" baseline="0" dirty="0" smtClean="0">
                          <a:ln>
                            <a:noFill/>
                          </a:ln>
                          <a:solidFill>
                            <a:srgbClr val="000000"/>
                          </a:solidFill>
                          <a:effectLst/>
                          <a:latin typeface="微軟正黑體" pitchFamily="34" charset="-120"/>
                          <a:ea typeface="微軟正黑體" pitchFamily="34" charset="-120"/>
                        </a:rPr>
                        <a:t>: </a:t>
                      </a:r>
                      <a:r>
                        <a:rPr kumimoji="1" lang="zh-TW" altLang="en-US" sz="1600" b="0" i="0" u="none" strike="noStrike" cap="none" normalizeH="0" baseline="0" dirty="0" smtClean="0">
                          <a:ln>
                            <a:noFill/>
                          </a:ln>
                          <a:solidFill>
                            <a:srgbClr val="000000"/>
                          </a:solidFill>
                          <a:effectLst/>
                          <a:latin typeface="微軟正黑體" pitchFamily="34" charset="-120"/>
                          <a:ea typeface="微軟正黑體" pitchFamily="34" charset="-120"/>
                        </a:rPr>
                        <a:t>提供</a:t>
                      </a:r>
                      <a:r>
                        <a:rPr kumimoji="1" lang="zh-TW" altLang="en-US" sz="1600" b="0" i="0" u="none" strike="noStrike" cap="none" normalizeH="0" baseline="0" dirty="0" smtClean="0">
                          <a:ln>
                            <a:noFill/>
                          </a:ln>
                          <a:solidFill>
                            <a:srgbClr val="0000FF"/>
                          </a:solidFill>
                          <a:effectLst/>
                          <a:latin typeface="微軟正黑體" pitchFamily="34" charset="-120"/>
                          <a:ea typeface="微軟正黑體" pitchFamily="34" charset="-120"/>
                        </a:rPr>
                        <a:t>資料排序連結，</a:t>
                      </a:r>
                      <a:r>
                        <a:rPr kumimoji="1" lang="zh-TW" altLang="en-US" sz="1600" b="0" i="0" u="none" strike="noStrike" cap="none" normalizeH="0" baseline="0" dirty="0" smtClean="0">
                          <a:ln>
                            <a:noFill/>
                          </a:ln>
                          <a:solidFill>
                            <a:schemeClr val="tx1"/>
                          </a:solidFill>
                          <a:effectLst/>
                          <a:latin typeface="微軟正黑體" pitchFamily="34" charset="-120"/>
                          <a:ea typeface="微軟正黑體" pitchFamily="34" charset="-120"/>
                        </a:rPr>
                        <a:t>若點選連結，資料將重新以該欄位內容進行排序，點擊箭頭選擇資料排列為升冪或降冪</a:t>
                      </a:r>
                      <a:endParaRPr kumimoji="1" lang="en-US" altLang="zh-TW" sz="1600" b="0" i="0" u="none" strike="noStrike" cap="none" normalizeH="0" baseline="0" dirty="0" smtClean="0">
                        <a:ln>
                          <a:noFill/>
                        </a:ln>
                        <a:solidFill>
                          <a:schemeClr val="tx1"/>
                        </a:solidFill>
                        <a:effectLst/>
                        <a:latin typeface="微軟正黑體" pitchFamily="34" charset="-120"/>
                        <a:ea typeface="微軟正黑體" pitchFamily="34" charset="-120"/>
                      </a:endParaRPr>
                    </a:p>
                    <a:p>
                      <a:pPr marL="800100" marR="0" lvl="1" indent="-342900" algn="l" defTabSz="914400" rtl="0" eaLnBrk="0" fontAlgn="b" latinLnBrk="0" hangingPunct="0">
                        <a:lnSpc>
                          <a:spcPct val="100000"/>
                        </a:lnSpc>
                        <a:spcBef>
                          <a:spcPct val="0"/>
                        </a:spcBef>
                        <a:spcAft>
                          <a:spcPct val="0"/>
                        </a:spcAft>
                        <a:buClrTx/>
                        <a:buSzTx/>
                        <a:buFont typeface="+mj-lt"/>
                        <a:buAutoNum type="arabicPeriod"/>
                        <a:tabLst/>
                      </a:pPr>
                      <a:endParaRPr kumimoji="1" lang="en-US" altLang="zh-TW" sz="1600" b="0" i="0" u="none" strike="noStrike" cap="none" normalizeH="0" baseline="0" dirty="0" smtClean="0">
                        <a:ln>
                          <a:noFill/>
                        </a:ln>
                        <a:solidFill>
                          <a:srgbClr val="0000FF"/>
                        </a:solidFill>
                        <a:effectLst/>
                        <a:latin typeface="Times New Roman" pitchFamily="18" charset="0"/>
                        <a:ea typeface="新細明體" charset="-120"/>
                      </a:endParaRPr>
                    </a:p>
                  </a:txBody>
                  <a:tcPr anchor="b" horzOverflow="overflow">
                    <a:lnL cap="flat">
                      <a:noFill/>
                    </a:lnL>
                    <a:lnR cap="flat">
                      <a:noFill/>
                    </a:lnR>
                    <a:lnT>
                      <a:noFill/>
                    </a:lnT>
                    <a:lnB>
                      <a:noFill/>
                    </a:lnB>
                    <a:lnTlToBr>
                      <a:noFill/>
                    </a:lnTlToBr>
                    <a:lnBlToTr>
                      <a:noFill/>
                    </a:lnBlToTr>
                    <a:noFill/>
                  </a:tcPr>
                </a:tc>
              </a:tr>
            </a:tbl>
          </a:graphicData>
        </a:graphic>
      </p:graphicFrame>
      <p:sp>
        <p:nvSpPr>
          <p:cNvPr id="262165" name="AutoShape 21"/>
          <p:cNvSpPr>
            <a:spLocks/>
          </p:cNvSpPr>
          <p:nvPr/>
        </p:nvSpPr>
        <p:spPr bwMode="auto">
          <a:xfrm>
            <a:off x="6877050" y="3645024"/>
            <a:ext cx="323850" cy="2303463"/>
          </a:xfrm>
          <a:prstGeom prst="rightBrace">
            <a:avLst>
              <a:gd name="adj1" fmla="val 59273"/>
              <a:gd name="adj2" fmla="val 52065"/>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2166" name="Text Box 22"/>
          <p:cNvSpPr txBox="1">
            <a:spLocks noChangeArrowheads="1"/>
          </p:cNvSpPr>
          <p:nvPr/>
        </p:nvSpPr>
        <p:spPr bwMode="auto">
          <a:xfrm>
            <a:off x="7308850" y="4868863"/>
            <a:ext cx="16002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zh-TW" altLang="en-US" sz="1400" b="0" dirty="0" smtClean="0">
                <a:latin typeface="新細明體" charset="-120"/>
              </a:rPr>
              <a:t>預設</a:t>
            </a:r>
            <a:r>
              <a:rPr lang="en-US" altLang="zh-TW" sz="1400" dirty="0" smtClean="0">
                <a:latin typeface="新細明體" charset="-120"/>
              </a:rPr>
              <a:t>20</a:t>
            </a:r>
            <a:r>
              <a:rPr kumimoji="0" lang="zh-TW" altLang="en-US" sz="1400" b="0" dirty="0" smtClean="0">
                <a:latin typeface="新細明體" charset="-120"/>
              </a:rPr>
              <a:t>筆</a:t>
            </a:r>
            <a:r>
              <a:rPr kumimoji="0" lang="zh-TW" altLang="en-US" sz="1400" b="0" dirty="0">
                <a:latin typeface="新細明體" charset="-120"/>
              </a:rPr>
              <a:t>資料</a:t>
            </a:r>
            <a:endParaRPr kumimoji="0" lang="en-US" altLang="zh-TW" sz="1400" b="0" dirty="0">
              <a:latin typeface="新細明體" charset="-120"/>
            </a:endParaRPr>
          </a:p>
        </p:txBody>
      </p:sp>
      <p:sp>
        <p:nvSpPr>
          <p:cNvPr id="262168" name="Rectangle 24"/>
          <p:cNvSpPr>
            <a:spLocks noChangeArrowheads="1"/>
          </p:cNvSpPr>
          <p:nvPr/>
        </p:nvSpPr>
        <p:spPr bwMode="auto">
          <a:xfrm>
            <a:off x="611560" y="2960688"/>
            <a:ext cx="6408737" cy="215900"/>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2169" name="AutoShape 25"/>
          <p:cNvSpPr>
            <a:spLocks/>
          </p:cNvSpPr>
          <p:nvPr/>
        </p:nvSpPr>
        <p:spPr bwMode="auto">
          <a:xfrm>
            <a:off x="4427984" y="2420888"/>
            <a:ext cx="1676400" cy="433387"/>
          </a:xfrm>
          <a:prstGeom prst="borderCallout2">
            <a:avLst>
              <a:gd name="adj1" fmla="val 26375"/>
              <a:gd name="adj2" fmla="val -4546"/>
              <a:gd name="adj3" fmla="val 26375"/>
              <a:gd name="adj4" fmla="val -41667"/>
              <a:gd name="adj5" fmla="val 124176"/>
              <a:gd name="adj6" fmla="val -60134"/>
            </a:avLst>
          </a:prstGeom>
          <a:solidFill>
            <a:schemeClr val="bg1"/>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TW" altLang="en-US" sz="1400" b="0"/>
              <a:t>資料排序連結</a:t>
            </a:r>
          </a:p>
        </p:txBody>
      </p:sp>
      <p:sp>
        <p:nvSpPr>
          <p:cNvPr id="262171" name="AutoShape 27"/>
          <p:cNvSpPr>
            <a:spLocks noChangeArrowheads="1"/>
          </p:cNvSpPr>
          <p:nvPr/>
        </p:nvSpPr>
        <p:spPr bwMode="auto">
          <a:xfrm>
            <a:off x="2268538" y="3716338"/>
            <a:ext cx="71437" cy="71437"/>
          </a:xfrm>
          <a:prstGeom prst="flowChartMerge">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 name="標題 1"/>
          <p:cNvSpPr>
            <a:spLocks noGrp="1"/>
          </p:cNvSpPr>
          <p:nvPr>
            <p:ph type="title"/>
          </p:nvPr>
        </p:nvSpPr>
        <p:spPr>
          <a:xfrm>
            <a:off x="0" y="0"/>
            <a:ext cx="8291513" cy="549275"/>
          </a:xfrm>
        </p:spPr>
        <p:txBody>
          <a:bodyPr/>
          <a:lstStyle/>
          <a:p>
            <a:r>
              <a:rPr lang="en-US" altLang="zh-TW" dirty="0">
                <a:latin typeface="微軟正黑體" pitchFamily="34" charset="-120"/>
              </a:rPr>
              <a:t>3</a:t>
            </a:r>
            <a:r>
              <a:rPr lang="en-US" altLang="zh-TW" dirty="0" smtClean="0">
                <a:latin typeface="微軟正黑體" pitchFamily="34" charset="-120"/>
              </a:rPr>
              <a:t>.</a:t>
            </a:r>
            <a:r>
              <a:rPr lang="zh-TW" altLang="en-US" dirty="0" smtClean="0">
                <a:latin typeface="微軟正黑體" pitchFamily="34" charset="-120"/>
              </a:rPr>
              <a:t>顯示項目 </a:t>
            </a:r>
            <a:r>
              <a:rPr lang="en-US" altLang="zh-TW" dirty="0" smtClean="0">
                <a:latin typeface="微軟正黑體" pitchFamily="34" charset="-120"/>
              </a:rPr>
              <a:t>– </a:t>
            </a:r>
            <a:r>
              <a:rPr lang="zh-TW" altLang="en-US" dirty="0" smtClean="0">
                <a:latin typeface="微軟正黑體" pitchFamily="34" charset="-120"/>
              </a:rPr>
              <a:t>查詢</a:t>
            </a:r>
            <a:r>
              <a:rPr lang="en-US" altLang="zh-TW" dirty="0" smtClean="0">
                <a:latin typeface="微軟正黑體" pitchFamily="34" charset="-120"/>
              </a:rPr>
              <a:t>GRID</a:t>
            </a:r>
            <a:endParaRPr lang="zh-TW" altLang="en-US" dirty="0">
              <a:latin typeface="微軟正黑體" pitchFamily="34" charset="-120"/>
            </a:endParaRPr>
          </a:p>
        </p:txBody>
      </p:sp>
    </p:spTree>
    <p:extLst>
      <p:ext uri="{BB962C8B-B14F-4D97-AF65-F5344CB8AC3E}">
        <p14:creationId xmlns:p14="http://schemas.microsoft.com/office/powerpoint/2010/main" val="3675665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3"/>
          <p:cNvSpPr>
            <a:spLocks noChangeArrowheads="1"/>
          </p:cNvSpPr>
          <p:nvPr/>
        </p:nvSpPr>
        <p:spPr bwMode="auto">
          <a:xfrm>
            <a:off x="2667000"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TW" altLang="en-US"/>
          </a:p>
        </p:txBody>
      </p:sp>
      <p:sp>
        <p:nvSpPr>
          <p:cNvPr id="174084" name="Text Box 4"/>
          <p:cNvSpPr txBox="1">
            <a:spLocks noChangeArrowheads="1"/>
          </p:cNvSpPr>
          <p:nvPr/>
        </p:nvSpPr>
        <p:spPr bwMode="auto">
          <a:xfrm>
            <a:off x="381000" y="914400"/>
            <a:ext cx="27511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u="sng" dirty="0">
                <a:latin typeface="微軟正黑體" pitchFamily="34" charset="-120"/>
                <a:ea typeface="微軟正黑體" pitchFamily="34" charset="-120"/>
              </a:rPr>
              <a:t>3.3</a:t>
            </a:r>
            <a:r>
              <a:rPr lang="ja-JP" altLang="en-US" u="sng" dirty="0">
                <a:latin typeface="微軟正黑體" pitchFamily="34" charset="-120"/>
                <a:ea typeface="微軟正黑體" pitchFamily="34" charset="-120"/>
              </a:rPr>
              <a:t>　日</a:t>
            </a:r>
            <a:r>
              <a:rPr lang="zh-TW" altLang="en-US" u="sng" dirty="0">
                <a:latin typeface="微軟正黑體" pitchFamily="34" charset="-120"/>
                <a:ea typeface="微軟正黑體" pitchFamily="34" charset="-120"/>
              </a:rPr>
              <a:t>期</a:t>
            </a:r>
            <a:endParaRPr lang="ja-JP" altLang="en-US" u="sng" dirty="0">
              <a:latin typeface="微軟正黑體" pitchFamily="34" charset="-120"/>
              <a:ea typeface="微軟正黑體" pitchFamily="34" charset="-120"/>
            </a:endParaRPr>
          </a:p>
        </p:txBody>
      </p:sp>
      <p:sp>
        <p:nvSpPr>
          <p:cNvPr id="174085" name="Text Box 5"/>
          <p:cNvSpPr txBox="1">
            <a:spLocks noChangeArrowheads="1"/>
          </p:cNvSpPr>
          <p:nvPr/>
        </p:nvSpPr>
        <p:spPr bwMode="auto">
          <a:xfrm>
            <a:off x="468313" y="1371600"/>
            <a:ext cx="8064127"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ct val="150000"/>
              </a:lnSpc>
              <a:buFont typeface="Wingdings" pitchFamily="2" charset="2"/>
              <a:buChar char="n"/>
            </a:pPr>
            <a:r>
              <a:rPr lang="ja-JP" altLang="en-US" sz="1600" b="0" dirty="0" smtClean="0">
                <a:latin typeface="微軟正黑體" pitchFamily="34" charset="-120"/>
                <a:ea typeface="微軟正黑體" pitchFamily="34" charset="-120"/>
              </a:rPr>
              <a:t>日</a:t>
            </a:r>
            <a:r>
              <a:rPr lang="zh-TW" altLang="en-US" sz="1600" b="0" dirty="0" smtClean="0">
                <a:latin typeface="微軟正黑體" pitchFamily="34" charset="-120"/>
                <a:ea typeface="微軟正黑體" pitchFamily="34" charset="-120"/>
              </a:rPr>
              <a:t>期</a:t>
            </a:r>
            <a:r>
              <a:rPr lang="zh-TW" altLang="en-US" sz="1600" b="0" dirty="0">
                <a:latin typeface="微軟正黑體" pitchFamily="34" charset="-120"/>
                <a:ea typeface="微軟正黑體" pitchFamily="34" charset="-120"/>
              </a:rPr>
              <a:t>的</a:t>
            </a:r>
            <a:r>
              <a:rPr lang="ja-JP" altLang="en-US" sz="1600" b="0" dirty="0">
                <a:latin typeface="微軟正黑體" pitchFamily="34" charset="-120"/>
                <a:ea typeface="微軟正黑體" pitchFamily="34" charset="-120"/>
              </a:rPr>
              <a:t>表示</a:t>
            </a:r>
            <a:r>
              <a:rPr lang="zh-TW" altLang="en-US" sz="1600" b="0" dirty="0">
                <a:latin typeface="微軟正黑體" pitchFamily="34" charset="-120"/>
                <a:ea typeface="微軟正黑體" pitchFamily="34" charset="-120"/>
              </a:rPr>
              <a:t>以</a:t>
            </a:r>
            <a:r>
              <a:rPr lang="ja-JP" altLang="en-US" sz="1600" b="0" dirty="0">
                <a:latin typeface="微軟正黑體" pitchFamily="34" charset="-120"/>
                <a:ea typeface="微軟正黑體" pitchFamily="34" charset="-120"/>
              </a:rPr>
              <a:t>「</a:t>
            </a:r>
            <a:r>
              <a:rPr lang="en-US" altLang="zh-TW" sz="1600" b="0" dirty="0">
                <a:latin typeface="微軟正黑體" pitchFamily="34" charset="-120"/>
                <a:ea typeface="微軟正黑體" pitchFamily="34" charset="-120"/>
              </a:rPr>
              <a:t>YYYY</a:t>
            </a:r>
            <a:r>
              <a:rPr lang="en-US" altLang="ja-JP" sz="1600" b="0" dirty="0">
                <a:latin typeface="微軟正黑體" pitchFamily="34" charset="-120"/>
                <a:ea typeface="微軟正黑體" pitchFamily="34" charset="-120"/>
              </a:rPr>
              <a:t>/</a:t>
            </a:r>
            <a:r>
              <a:rPr lang="en-US" altLang="zh-TW" sz="1600" b="0" dirty="0">
                <a:latin typeface="微軟正黑體" pitchFamily="34" charset="-120"/>
                <a:ea typeface="微軟正黑體" pitchFamily="34" charset="-120"/>
              </a:rPr>
              <a:t>MM</a:t>
            </a:r>
            <a:r>
              <a:rPr lang="en-US" altLang="ja-JP" sz="1600" b="0" dirty="0">
                <a:latin typeface="微軟正黑體" pitchFamily="34" charset="-120"/>
                <a:ea typeface="微軟正黑體" pitchFamily="34" charset="-120"/>
              </a:rPr>
              <a:t>/</a:t>
            </a:r>
            <a:r>
              <a:rPr lang="en-US" altLang="zh-TW" sz="1600" b="0" dirty="0">
                <a:latin typeface="微軟正黑體" pitchFamily="34" charset="-120"/>
                <a:ea typeface="微軟正黑體" pitchFamily="34" charset="-120"/>
              </a:rPr>
              <a:t>DD</a:t>
            </a:r>
            <a:r>
              <a:rPr lang="ja-JP" altLang="en-US" sz="1600" b="0" dirty="0" smtClean="0">
                <a:latin typeface="微軟正黑體" pitchFamily="34" charset="-120"/>
                <a:ea typeface="微軟正黑體" pitchFamily="34" charset="-120"/>
              </a:rPr>
              <a:t>」</a:t>
            </a:r>
            <a:r>
              <a:rPr lang="zh-TW" altLang="en-US" sz="1600" b="0" dirty="0" smtClean="0">
                <a:latin typeface="微軟正黑體" pitchFamily="34" charset="-120"/>
                <a:ea typeface="微軟正黑體" pitchFamily="34" charset="-120"/>
              </a:rPr>
              <a:t>為</a:t>
            </a:r>
            <a:r>
              <a:rPr lang="ja-JP" altLang="en-US" sz="1600" b="0" dirty="0">
                <a:latin typeface="微軟正黑體" pitchFamily="34" charset="-120"/>
                <a:ea typeface="微軟正黑體" pitchFamily="34" charset="-120"/>
              </a:rPr>
              <a:t>基本</a:t>
            </a:r>
            <a:r>
              <a:rPr lang="ja-JP" altLang="en-US" sz="1600" b="0" dirty="0" smtClean="0">
                <a:latin typeface="微軟正黑體" pitchFamily="34" charset="-120"/>
                <a:ea typeface="微軟正黑體" pitchFamily="34" charset="-120"/>
              </a:rPr>
              <a:t>形式</a:t>
            </a:r>
            <a:r>
              <a:rPr lang="zh-TW" altLang="en-US" sz="1600" b="0" dirty="0" smtClean="0">
                <a:latin typeface="微軟正黑體" pitchFamily="34" charset="-120"/>
                <a:ea typeface="微軟正黑體" pitchFamily="34" charset="-120"/>
              </a:rPr>
              <a:t>，日期欄位需檢核是否符合格式</a:t>
            </a:r>
            <a:endParaRPr lang="en-US" altLang="ja-JP" sz="1600" dirty="0">
              <a:latin typeface="微軟正黑體" pitchFamily="34" charset="-120"/>
              <a:ea typeface="微軟正黑體" pitchFamily="34" charset="-120"/>
            </a:endParaRPr>
          </a:p>
          <a:p>
            <a:pPr marL="285750" indent="-285750">
              <a:lnSpc>
                <a:spcPct val="150000"/>
              </a:lnSpc>
              <a:buFont typeface="Wingdings" pitchFamily="2" charset="2"/>
              <a:buChar char="n"/>
            </a:pPr>
            <a:r>
              <a:rPr lang="zh-TW" altLang="en-US" sz="1600" b="0" dirty="0" smtClean="0">
                <a:latin typeface="微軟正黑體" pitchFamily="34" charset="-120"/>
                <a:ea typeface="微軟正黑體" pitchFamily="34" charset="-120"/>
              </a:rPr>
              <a:t>使用者可填寫</a:t>
            </a:r>
            <a:r>
              <a:rPr lang="ja-JP" altLang="en-US" sz="1600" dirty="0">
                <a:latin typeface="微軟正黑體" pitchFamily="34" charset="-120"/>
                <a:ea typeface="微軟正黑體" pitchFamily="34" charset="-120"/>
              </a:rPr>
              <a:t>「</a:t>
            </a:r>
            <a:r>
              <a:rPr lang="en-US" altLang="zh-TW" sz="1600" dirty="0" smtClean="0">
                <a:latin typeface="微軟正黑體" pitchFamily="34" charset="-120"/>
                <a:ea typeface="微軟正黑體" pitchFamily="34" charset="-120"/>
              </a:rPr>
              <a:t>YYYYMMDD</a:t>
            </a:r>
            <a:r>
              <a:rPr lang="ja-JP" altLang="en-US"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格式，系統將轉為上述格式處理</a:t>
            </a:r>
            <a:endParaRPr lang="en-US" altLang="zh-TW" sz="1600" dirty="0" smtClean="0">
              <a:latin typeface="微軟正黑體" pitchFamily="34" charset="-120"/>
              <a:ea typeface="微軟正黑體" pitchFamily="34" charset="-120"/>
            </a:endParaRPr>
          </a:p>
          <a:p>
            <a:pPr marL="285750" indent="-285750">
              <a:lnSpc>
                <a:spcPct val="150000"/>
              </a:lnSpc>
              <a:buFont typeface="Wingdings" pitchFamily="2" charset="2"/>
              <a:buChar char="n"/>
            </a:pPr>
            <a:r>
              <a:rPr lang="zh-TW" altLang="en-US" sz="1600" b="0" dirty="0" smtClean="0">
                <a:solidFill>
                  <a:srgbClr val="0000CC"/>
                </a:solidFill>
                <a:latin typeface="微軟正黑體" pitchFamily="34" charset="-120"/>
                <a:ea typeface="微軟正黑體" pitchFamily="34" charset="-120"/>
              </a:rPr>
              <a:t>迄</a:t>
            </a:r>
            <a:r>
              <a:rPr lang="zh-TW" altLang="en-US" sz="1600" b="0" dirty="0">
                <a:solidFill>
                  <a:srgbClr val="0000CC"/>
                </a:solidFill>
                <a:latin typeface="微軟正黑體" pitchFamily="34" charset="-120"/>
                <a:ea typeface="微軟正黑體" pitchFamily="34" charset="-120"/>
              </a:rPr>
              <a:t>日最大值為</a:t>
            </a:r>
            <a:r>
              <a:rPr lang="en-US" altLang="zh-TW" sz="1600" b="0" dirty="0" smtClean="0">
                <a:solidFill>
                  <a:srgbClr val="0000CC"/>
                </a:solidFill>
                <a:latin typeface="微軟正黑體" pitchFamily="34" charset="-120"/>
                <a:ea typeface="微軟正黑體" pitchFamily="34" charset="-120"/>
              </a:rPr>
              <a:t>9999/12/31</a:t>
            </a:r>
            <a:r>
              <a:rPr lang="ja-JP" altLang="en-US" sz="1600" b="0" dirty="0">
                <a:latin typeface="微軟正黑體" pitchFamily="34" charset="-120"/>
                <a:ea typeface="微軟正黑體" pitchFamily="34" charset="-120"/>
              </a:rPr>
              <a:t>　　</a:t>
            </a:r>
            <a:endParaRPr lang="en-US" altLang="ja-JP" sz="1600" b="0" dirty="0" smtClean="0">
              <a:latin typeface="微軟正黑體" pitchFamily="34" charset="-120"/>
              <a:ea typeface="微軟正黑體" pitchFamily="34" charset="-120"/>
            </a:endParaRPr>
          </a:p>
          <a:p>
            <a:pPr marL="285750" indent="-285750">
              <a:lnSpc>
                <a:spcPct val="150000"/>
              </a:lnSpc>
              <a:buFont typeface="Wingdings" pitchFamily="2" charset="2"/>
              <a:buChar char="n"/>
            </a:pPr>
            <a:r>
              <a:rPr lang="ja-JP" altLang="en-US" sz="1600" b="0" dirty="0" smtClean="0">
                <a:latin typeface="微軟正黑體" pitchFamily="34" charset="-120"/>
                <a:ea typeface="微軟正黑體" pitchFamily="34" charset="-120"/>
              </a:rPr>
              <a:t>年</a:t>
            </a:r>
            <a:r>
              <a:rPr lang="zh-TW" altLang="en-US" sz="1600" b="0" dirty="0">
                <a:latin typeface="微軟正黑體" pitchFamily="34" charset="-120"/>
                <a:ea typeface="微軟正黑體" pitchFamily="34" charset="-120"/>
              </a:rPr>
              <a:t>以</a:t>
            </a:r>
            <a:r>
              <a:rPr lang="ja-JP" altLang="en-US" sz="1600" b="0" dirty="0">
                <a:latin typeface="微軟正黑體" pitchFamily="34" charset="-120"/>
                <a:ea typeface="微軟正黑體" pitchFamily="34" charset="-120"/>
              </a:rPr>
              <a:t>西暦</a:t>
            </a:r>
            <a:r>
              <a:rPr lang="ja-JP" altLang="en-US" sz="1600" b="0" dirty="0" smtClean="0">
                <a:latin typeface="微軟正黑體" pitchFamily="34" charset="-120"/>
                <a:ea typeface="微軟正黑體" pitchFamily="34" charset="-120"/>
              </a:rPr>
              <a:t>表示</a:t>
            </a:r>
            <a:endParaRPr lang="en-US" altLang="ja-JP" sz="1600" b="0" dirty="0" smtClean="0">
              <a:latin typeface="微軟正黑體" pitchFamily="34" charset="-120"/>
              <a:ea typeface="微軟正黑體" pitchFamily="34" charset="-120"/>
            </a:endParaRPr>
          </a:p>
          <a:p>
            <a:pPr marL="285750" indent="-285750">
              <a:lnSpc>
                <a:spcPct val="150000"/>
              </a:lnSpc>
              <a:buFont typeface="Wingdings" pitchFamily="2" charset="2"/>
              <a:buChar char="n"/>
            </a:pPr>
            <a:r>
              <a:rPr lang="ja-JP" altLang="en-US" sz="1600" b="0" dirty="0" smtClean="0">
                <a:latin typeface="微軟正黑體" pitchFamily="34" charset="-120"/>
                <a:ea typeface="微軟正黑體" pitchFamily="34" charset="-120"/>
              </a:rPr>
              <a:t>時間</a:t>
            </a:r>
            <a:r>
              <a:rPr lang="zh-TW" altLang="en-US" sz="1600" b="0" dirty="0">
                <a:latin typeface="微軟正黑體" pitchFamily="34" charset="-120"/>
                <a:ea typeface="微軟正黑體" pitchFamily="34" charset="-120"/>
              </a:rPr>
              <a:t>以</a:t>
            </a:r>
            <a:r>
              <a:rPr lang="en-US" altLang="ja-JP" sz="1600" b="0" dirty="0">
                <a:latin typeface="微軟正黑體" pitchFamily="34" charset="-120"/>
                <a:ea typeface="微軟正黑體" pitchFamily="34" charset="-120"/>
              </a:rPr>
              <a:t>24</a:t>
            </a:r>
            <a:r>
              <a:rPr lang="zh-TW" altLang="en-US" sz="1600" b="0" dirty="0">
                <a:latin typeface="微軟正黑體" pitchFamily="34" charset="-120"/>
                <a:ea typeface="微軟正黑體" pitchFamily="34" charset="-120"/>
              </a:rPr>
              <a:t>小時制</a:t>
            </a:r>
            <a:r>
              <a:rPr lang="en-US" altLang="ja-JP" sz="1600" b="0" dirty="0">
                <a:latin typeface="微軟正黑體" pitchFamily="34" charset="-120"/>
                <a:ea typeface="微軟正黑體" pitchFamily="34" charset="-120"/>
              </a:rPr>
              <a:t>(00</a:t>
            </a:r>
            <a:r>
              <a:rPr lang="ja-JP" altLang="en-US" sz="1600" b="0" dirty="0">
                <a:latin typeface="微軟正黑體" pitchFamily="34" charset="-120"/>
                <a:ea typeface="微軟正黑體" pitchFamily="34" charset="-120"/>
              </a:rPr>
              <a:t>～</a:t>
            </a:r>
            <a:r>
              <a:rPr lang="en-US" altLang="ja-JP" sz="1600" b="0" dirty="0">
                <a:latin typeface="微軟正黑體" pitchFamily="34" charset="-120"/>
                <a:ea typeface="微軟正黑體" pitchFamily="34" charset="-120"/>
              </a:rPr>
              <a:t>23)</a:t>
            </a:r>
            <a:r>
              <a:rPr lang="zh-TW" altLang="en-US" sz="1600" b="0" dirty="0">
                <a:latin typeface="微軟正黑體" pitchFamily="34" charset="-120"/>
                <a:ea typeface="微軟正黑體" pitchFamily="34" charset="-120"/>
              </a:rPr>
              <a:t>表示</a:t>
            </a:r>
            <a:r>
              <a:rPr lang="ja-JP" altLang="en-US" sz="1600" b="0" dirty="0" smtClean="0">
                <a:latin typeface="微軟正黑體" pitchFamily="34" charset="-120"/>
                <a:ea typeface="微軟正黑體" pitchFamily="34" charset="-120"/>
              </a:rPr>
              <a:t>。</a:t>
            </a:r>
            <a:endParaRPr lang="en-US" altLang="ja-JP" sz="1600" b="0" dirty="0" smtClean="0">
              <a:latin typeface="微軟正黑體" pitchFamily="34" charset="-120"/>
              <a:ea typeface="微軟正黑體" pitchFamily="34" charset="-120"/>
            </a:endParaRPr>
          </a:p>
          <a:p>
            <a:pPr marL="285750" indent="-285750">
              <a:lnSpc>
                <a:spcPct val="150000"/>
              </a:lnSpc>
              <a:buFont typeface="Wingdings" pitchFamily="2" charset="2"/>
              <a:buChar char="n"/>
            </a:pPr>
            <a:r>
              <a:rPr lang="zh-TW" altLang="en-US" sz="1600" dirty="0" smtClean="0">
                <a:latin typeface="微軟正黑體" pitchFamily="34" charset="-120"/>
                <a:ea typeface="微軟正黑體" pitchFamily="34" charset="-120"/>
              </a:rPr>
              <a:t>採用 </a:t>
            </a:r>
            <a:r>
              <a:rPr lang="en-US" altLang="zh-TW"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符號作為時間區間間隔顯示，</a:t>
            </a:r>
            <a:r>
              <a:rPr lang="en-US" altLang="zh-TW" sz="1600" dirty="0" smtClean="0">
                <a:latin typeface="微軟正黑體" pitchFamily="34" charset="-120"/>
                <a:ea typeface="微軟正黑體" pitchFamily="34" charset="-120"/>
              </a:rPr>
              <a:t>EX:</a:t>
            </a:r>
            <a:r>
              <a:rPr lang="ja-JP" altLang="en-US" sz="1600" b="0" dirty="0" smtClean="0">
                <a:latin typeface="微軟正黑體" pitchFamily="34" charset="-120"/>
                <a:ea typeface="微軟正黑體" pitchFamily="34" charset="-120"/>
              </a:rPr>
              <a:t>「 </a:t>
            </a:r>
            <a:r>
              <a:rPr lang="en-US" altLang="zh-TW" sz="1600" b="0" dirty="0">
                <a:latin typeface="微軟正黑體" pitchFamily="34" charset="-120"/>
                <a:ea typeface="微軟正黑體" pitchFamily="34" charset="-120"/>
              </a:rPr>
              <a:t>YYYY</a:t>
            </a:r>
            <a:r>
              <a:rPr lang="en-US" altLang="ja-JP" sz="1600" b="0" dirty="0">
                <a:latin typeface="微軟正黑體" pitchFamily="34" charset="-120"/>
                <a:ea typeface="微軟正黑體" pitchFamily="34" charset="-120"/>
              </a:rPr>
              <a:t>/</a:t>
            </a:r>
            <a:r>
              <a:rPr lang="en-US" altLang="zh-TW" sz="1600" b="0" dirty="0">
                <a:latin typeface="微軟正黑體" pitchFamily="34" charset="-120"/>
                <a:ea typeface="微軟正黑體" pitchFamily="34" charset="-120"/>
              </a:rPr>
              <a:t>MM</a:t>
            </a:r>
            <a:r>
              <a:rPr lang="en-US" altLang="ja-JP" sz="1600" b="0" dirty="0">
                <a:latin typeface="微軟正黑體" pitchFamily="34" charset="-120"/>
                <a:ea typeface="微軟正黑體" pitchFamily="34" charset="-120"/>
              </a:rPr>
              <a:t>/</a:t>
            </a:r>
            <a:r>
              <a:rPr lang="en-US" altLang="zh-TW" sz="1600" b="0" dirty="0">
                <a:latin typeface="微軟正黑體" pitchFamily="34" charset="-120"/>
                <a:ea typeface="微軟正黑體" pitchFamily="34" charset="-120"/>
              </a:rPr>
              <a:t>DD</a:t>
            </a:r>
            <a:r>
              <a:rPr lang="en-US" altLang="ja-JP" sz="1600" b="0" dirty="0">
                <a:latin typeface="微軟正黑體" pitchFamily="34" charset="-120"/>
                <a:ea typeface="微軟正黑體" pitchFamily="34" charset="-120"/>
              </a:rPr>
              <a:t> </a:t>
            </a:r>
            <a:r>
              <a:rPr lang="ja-JP" altLang="en-US" sz="1600" b="0" dirty="0">
                <a:latin typeface="微軟正黑體" pitchFamily="34" charset="-120"/>
                <a:ea typeface="微軟正黑體" pitchFamily="34" charset="-120"/>
              </a:rPr>
              <a:t>～ </a:t>
            </a:r>
            <a:r>
              <a:rPr lang="en-US" altLang="zh-TW" sz="1600" b="0" dirty="0">
                <a:latin typeface="微軟正黑體" pitchFamily="34" charset="-120"/>
                <a:ea typeface="微軟正黑體" pitchFamily="34" charset="-120"/>
              </a:rPr>
              <a:t>YYYY</a:t>
            </a:r>
            <a:r>
              <a:rPr lang="en-US" altLang="ja-JP" sz="1600" b="0" dirty="0">
                <a:latin typeface="微軟正黑體" pitchFamily="34" charset="-120"/>
                <a:ea typeface="微軟正黑體" pitchFamily="34" charset="-120"/>
              </a:rPr>
              <a:t>/</a:t>
            </a:r>
            <a:r>
              <a:rPr lang="en-US" altLang="zh-TW" sz="1600" b="0" dirty="0">
                <a:latin typeface="微軟正黑體" pitchFamily="34" charset="-120"/>
                <a:ea typeface="微軟正黑體" pitchFamily="34" charset="-120"/>
              </a:rPr>
              <a:t>MM</a:t>
            </a:r>
            <a:r>
              <a:rPr lang="en-US" altLang="ja-JP" sz="1600" b="0" dirty="0">
                <a:latin typeface="微軟正黑體" pitchFamily="34" charset="-120"/>
                <a:ea typeface="微軟正黑體" pitchFamily="34" charset="-120"/>
              </a:rPr>
              <a:t>/</a:t>
            </a:r>
            <a:r>
              <a:rPr lang="en-US" altLang="zh-TW" sz="1600" b="0" dirty="0">
                <a:latin typeface="微軟正黑體" pitchFamily="34" charset="-120"/>
                <a:ea typeface="微軟正黑體" pitchFamily="34" charset="-120"/>
              </a:rPr>
              <a:t>DD</a:t>
            </a:r>
            <a:r>
              <a:rPr lang="en-US" altLang="ja-JP" sz="1600" b="0" dirty="0">
                <a:latin typeface="微軟正黑體" pitchFamily="34" charset="-120"/>
                <a:ea typeface="微軟正黑體" pitchFamily="34" charset="-120"/>
              </a:rPr>
              <a:t> </a:t>
            </a:r>
            <a:r>
              <a:rPr lang="ja-JP" altLang="en-US" sz="1600" b="0" dirty="0" smtClean="0">
                <a:latin typeface="微軟正黑體" pitchFamily="34" charset="-120"/>
                <a:ea typeface="微軟正黑體" pitchFamily="34" charset="-120"/>
              </a:rPr>
              <a:t>」</a:t>
            </a:r>
            <a:endParaRPr lang="en-US" altLang="ja-JP" b="0" dirty="0">
              <a:latin typeface="微軟正黑體" pitchFamily="34" charset="-120"/>
              <a:ea typeface="微軟正黑體" pitchFamily="34" charset="-120"/>
            </a:endParaRPr>
          </a:p>
          <a:p>
            <a:pPr algn="just"/>
            <a:r>
              <a:rPr lang="ja-JP" altLang="en-US" b="0" dirty="0">
                <a:latin typeface="微軟正黑體" pitchFamily="34" charset="-120"/>
                <a:ea typeface="微軟正黑體" pitchFamily="34" charset="-120"/>
              </a:rPr>
              <a:t>　</a:t>
            </a:r>
          </a:p>
        </p:txBody>
      </p:sp>
      <p:sp>
        <p:nvSpPr>
          <p:cNvPr id="6" name="標題 1"/>
          <p:cNvSpPr>
            <a:spLocks noGrp="1"/>
          </p:cNvSpPr>
          <p:nvPr>
            <p:ph type="title"/>
          </p:nvPr>
        </p:nvSpPr>
        <p:spPr>
          <a:xfrm>
            <a:off x="0" y="0"/>
            <a:ext cx="8291513" cy="549275"/>
          </a:xfrm>
        </p:spPr>
        <p:txBody>
          <a:bodyPr/>
          <a:lstStyle/>
          <a:p>
            <a:r>
              <a:rPr lang="en-US" altLang="zh-TW" dirty="0">
                <a:latin typeface="微軟正黑體" pitchFamily="34" charset="-120"/>
              </a:rPr>
              <a:t>2</a:t>
            </a:r>
            <a:r>
              <a:rPr lang="en-US" altLang="zh-TW" dirty="0" smtClean="0">
                <a:latin typeface="微軟正黑體" pitchFamily="34" charset="-120"/>
              </a:rPr>
              <a:t>.</a:t>
            </a:r>
            <a:r>
              <a:rPr lang="zh-TW" altLang="en-US" dirty="0" smtClean="0">
                <a:latin typeface="微軟正黑體" pitchFamily="34" charset="-120"/>
              </a:rPr>
              <a:t>顯示項目 </a:t>
            </a:r>
            <a:r>
              <a:rPr lang="en-US" altLang="zh-TW" dirty="0" smtClean="0">
                <a:latin typeface="微軟正黑體" pitchFamily="34" charset="-120"/>
              </a:rPr>
              <a:t>– </a:t>
            </a:r>
            <a:r>
              <a:rPr lang="zh-TW" altLang="en-US" dirty="0" smtClean="0">
                <a:latin typeface="微軟正黑體" pitchFamily="34" charset="-120"/>
              </a:rPr>
              <a:t>日</a:t>
            </a:r>
            <a:r>
              <a:rPr lang="zh-TW" altLang="en-US" dirty="0">
                <a:latin typeface="微軟正黑體" pitchFamily="34" charset="-120"/>
              </a:rPr>
              <a:t>期</a:t>
            </a:r>
          </a:p>
        </p:txBody>
      </p:sp>
    </p:spTree>
    <p:extLst>
      <p:ext uri="{BB962C8B-B14F-4D97-AF65-F5344CB8AC3E}">
        <p14:creationId xmlns:p14="http://schemas.microsoft.com/office/powerpoint/2010/main" val="19515757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異動履歷</a:t>
            </a:r>
            <a:endParaRPr lang="zh-TW" altLang="en-US" dirty="0"/>
          </a:p>
        </p:txBody>
      </p:sp>
      <p:graphicFrame>
        <p:nvGraphicFramePr>
          <p:cNvPr id="4" name="Group 364"/>
          <p:cNvGraphicFramePr>
            <a:graphicFrameLocks noGrp="1"/>
          </p:cNvGraphicFramePr>
          <p:nvPr>
            <p:extLst>
              <p:ext uri="{D42A27DB-BD31-4B8C-83A1-F6EECF244321}">
                <p14:modId xmlns:p14="http://schemas.microsoft.com/office/powerpoint/2010/main" val="3739052064"/>
              </p:ext>
            </p:extLst>
          </p:nvPr>
        </p:nvGraphicFramePr>
        <p:xfrm>
          <a:off x="323850" y="908050"/>
          <a:ext cx="8496300" cy="2347278"/>
        </p:xfrm>
        <a:graphic>
          <a:graphicData uri="http://schemas.openxmlformats.org/drawingml/2006/table">
            <a:tbl>
              <a:tblPr>
                <a:tableStyleId>{5DA37D80-6434-44D0-A028-1B22A696006F}</a:tableStyleId>
              </a:tblPr>
              <a:tblGrid>
                <a:gridCol w="1079500"/>
                <a:gridCol w="1439863"/>
                <a:gridCol w="3744912"/>
                <a:gridCol w="863600"/>
                <a:gridCol w="1368425"/>
              </a:tblGrid>
              <a:tr h="2746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200" u="none" strike="noStrike" cap="none" normalizeH="0" baseline="0" dirty="0" smtClean="0">
                          <a:ln>
                            <a:noFill/>
                          </a:ln>
                          <a:effectLst/>
                        </a:rPr>
                        <a:t>制</a:t>
                      </a:r>
                      <a:r>
                        <a:rPr kumimoji="1" lang="en-US" altLang="zh-TW" sz="1200" u="none" strike="noStrike" cap="none" normalizeH="0" baseline="0" dirty="0" smtClean="0">
                          <a:ln>
                            <a:noFill/>
                          </a:ln>
                          <a:effectLst/>
                        </a:rPr>
                        <a:t>/</a:t>
                      </a:r>
                      <a:r>
                        <a:rPr kumimoji="1" lang="zh-TW" altLang="en-US" sz="1200" u="none" strike="noStrike" cap="none" normalizeH="0" baseline="0" dirty="0" smtClean="0">
                          <a:ln>
                            <a:noFill/>
                          </a:ln>
                          <a:effectLst/>
                        </a:rPr>
                        <a:t>修訂版次</a:t>
                      </a:r>
                      <a:endParaRPr kumimoji="1" lang="zh-TW" altLang="en-US" sz="1800" b="0" i="0" u="none" strike="noStrike" cap="none" normalizeH="0" baseline="0" dirty="0" smtClean="0">
                        <a:ln>
                          <a:noFill/>
                        </a:ln>
                        <a:solidFill>
                          <a:schemeClr val="tx1"/>
                        </a:solidFill>
                        <a:effectLst/>
                        <a:latin typeface="Times New Roman" pitchFamily="18" charset="0"/>
                        <a:ea typeface="新細明體" charset="-120"/>
                      </a:endParaRPr>
                    </a:p>
                  </a:txBody>
                  <a:tcPr anchor="ctr" horzOverflow="overflow">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200" u="none" strike="noStrike" cap="none" normalizeH="0" baseline="0" dirty="0" smtClean="0">
                          <a:ln>
                            <a:noFill/>
                          </a:ln>
                          <a:effectLst/>
                        </a:rPr>
                        <a:t>制</a:t>
                      </a:r>
                      <a:r>
                        <a:rPr kumimoji="1" lang="en-US" altLang="zh-TW" sz="1200" u="none" strike="noStrike" cap="none" normalizeH="0" baseline="0" dirty="0" smtClean="0">
                          <a:ln>
                            <a:noFill/>
                          </a:ln>
                          <a:effectLst/>
                        </a:rPr>
                        <a:t>/</a:t>
                      </a:r>
                      <a:r>
                        <a:rPr kumimoji="1" lang="zh-TW" altLang="en-US" sz="1200" u="none" strike="noStrike" cap="none" normalizeH="0" baseline="0" dirty="0" smtClean="0">
                          <a:ln>
                            <a:noFill/>
                          </a:ln>
                          <a:effectLst/>
                        </a:rPr>
                        <a:t>修訂日期</a:t>
                      </a:r>
                      <a:endParaRPr kumimoji="1" lang="zh-TW" altLang="en-US" sz="1800" b="0" i="0" u="none" strike="noStrike" cap="none" normalizeH="0" baseline="0" dirty="0" smtClean="0">
                        <a:ln>
                          <a:noFill/>
                        </a:ln>
                        <a:solidFill>
                          <a:schemeClr val="tx1"/>
                        </a:solidFill>
                        <a:effectLst/>
                        <a:latin typeface="Times New Roman" pitchFamily="18" charset="0"/>
                        <a:ea typeface="新細明體" charset="-120"/>
                      </a:endParaRPr>
                    </a:p>
                  </a:txBody>
                  <a:tcPr anchor="ctr" horzOverflow="overflow">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200" u="none" strike="noStrike" cap="none" normalizeH="0" baseline="0" dirty="0" smtClean="0">
                          <a:ln>
                            <a:noFill/>
                          </a:ln>
                          <a:effectLst/>
                        </a:rPr>
                        <a:t>制</a:t>
                      </a:r>
                      <a:r>
                        <a:rPr kumimoji="1" lang="en-US" altLang="zh-TW" sz="1200" u="none" strike="noStrike" cap="none" normalizeH="0" baseline="0" dirty="0" smtClean="0">
                          <a:ln>
                            <a:noFill/>
                          </a:ln>
                          <a:effectLst/>
                        </a:rPr>
                        <a:t>/</a:t>
                      </a:r>
                      <a:r>
                        <a:rPr kumimoji="1" lang="zh-TW" altLang="en-US" sz="1200" u="none" strike="noStrike" cap="none" normalizeH="0" baseline="0" dirty="0" smtClean="0">
                          <a:ln>
                            <a:noFill/>
                          </a:ln>
                          <a:effectLst/>
                        </a:rPr>
                        <a:t>修訂說明</a:t>
                      </a:r>
                      <a:endParaRPr kumimoji="1" lang="zh-TW" altLang="en-US" sz="1800" b="0" i="0" u="none" strike="noStrike" cap="none" normalizeH="0" baseline="0" dirty="0" smtClean="0">
                        <a:ln>
                          <a:noFill/>
                        </a:ln>
                        <a:solidFill>
                          <a:schemeClr val="tx1"/>
                        </a:solidFill>
                        <a:effectLst/>
                        <a:latin typeface="Times New Roman" pitchFamily="18" charset="0"/>
                        <a:ea typeface="新細明體" charset="-120"/>
                      </a:endParaRPr>
                    </a:p>
                  </a:txBody>
                  <a:tcPr anchor="ctr" horzOverflow="overflow">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200" u="none" strike="noStrike" cap="none" normalizeH="0" baseline="0" dirty="0" smtClean="0">
                          <a:ln>
                            <a:noFill/>
                          </a:ln>
                          <a:effectLst/>
                        </a:rPr>
                        <a:t>作者</a:t>
                      </a:r>
                      <a:endParaRPr kumimoji="1" lang="zh-TW" altLang="en-US" sz="1800" b="0" i="0" u="none" strike="noStrike" cap="none" normalizeH="0" baseline="0" dirty="0" smtClean="0">
                        <a:ln>
                          <a:noFill/>
                        </a:ln>
                        <a:solidFill>
                          <a:schemeClr val="tx1"/>
                        </a:solidFill>
                        <a:effectLst/>
                        <a:latin typeface="Times New Roman" pitchFamily="18" charset="0"/>
                        <a:ea typeface="新細明體" charset="-120"/>
                      </a:endParaRPr>
                    </a:p>
                  </a:txBody>
                  <a:tcPr horzOverflow="overflow">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200" u="none" strike="noStrike" cap="none" normalizeH="0" baseline="0" dirty="0" smtClean="0">
                          <a:ln>
                            <a:noFill/>
                          </a:ln>
                          <a:effectLst/>
                        </a:rPr>
                        <a:t>備註</a:t>
                      </a:r>
                      <a:endParaRPr kumimoji="1" lang="zh-TW" altLang="en-US" sz="1800" b="0" i="0" u="none" strike="noStrike" cap="none" normalizeH="0" baseline="0" dirty="0" smtClean="0">
                        <a:ln>
                          <a:noFill/>
                        </a:ln>
                        <a:solidFill>
                          <a:schemeClr val="tx1"/>
                        </a:solidFill>
                        <a:effectLst/>
                        <a:latin typeface="Times New Roman" pitchFamily="18" charset="0"/>
                        <a:ea typeface="新細明體" charset="-120"/>
                      </a:endParaRPr>
                    </a:p>
                  </a:txBody>
                  <a:tcPr horzOverflow="overflow">
                    <a:solidFill>
                      <a:schemeClr val="accent2">
                        <a:lumMod val="20000"/>
                        <a:lumOff val="80000"/>
                      </a:schemeClr>
                    </a:solidFill>
                  </a:tcPr>
                </a:tc>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200" u="none" strike="noStrike" cap="none" normalizeH="0" baseline="0" dirty="0" smtClean="0">
                          <a:ln>
                            <a:noFill/>
                          </a:ln>
                          <a:effectLst/>
                        </a:rPr>
                        <a:t>V1.0</a:t>
                      </a:r>
                      <a:endParaRPr kumimoji="1" lang="zh-TW" altLang="en-US" sz="1200" b="0" i="0" u="none" strike="noStrike" cap="none" normalizeH="0" baseline="0" dirty="0" smtClean="0">
                        <a:ln>
                          <a:noFill/>
                        </a:ln>
                        <a:solidFill>
                          <a:srgbClr val="000000"/>
                        </a:solidFill>
                        <a:effectLst/>
                        <a:latin typeface="Times New Roman" pitchFamily="18" charset="0"/>
                        <a:ea typeface="新細明體" charset="-120"/>
                      </a:endParaRPr>
                    </a:p>
                  </a:txBody>
                  <a:tcPr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200" u="none" strike="noStrike" cap="none" normalizeH="0" baseline="0" dirty="0" smtClean="0">
                          <a:ln>
                            <a:noFill/>
                          </a:ln>
                          <a:effectLst/>
                        </a:rPr>
                        <a:t>2013/09/23</a:t>
                      </a:r>
                      <a:endParaRPr kumimoji="1" lang="en-US" altLang="zh-TW" sz="1200" b="0" i="0" u="none" strike="noStrike" cap="none" normalizeH="0" baseline="0" dirty="0" smtClean="0">
                        <a:ln>
                          <a:noFill/>
                        </a:ln>
                        <a:solidFill>
                          <a:srgbClr val="000000"/>
                        </a:solidFill>
                        <a:effectLst/>
                        <a:latin typeface="Times New Roman" pitchFamily="18" charset="0"/>
                        <a:ea typeface="新細明體" charset="-120"/>
                      </a:endParaRPr>
                    </a:p>
                  </a:txBody>
                  <a:tcPr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1200" b="0" i="0" u="none" strike="noStrike" cap="none" normalizeH="0" baseline="0" dirty="0" smtClean="0">
                          <a:ln>
                            <a:noFill/>
                          </a:ln>
                          <a:solidFill>
                            <a:schemeClr val="tx1"/>
                          </a:solidFill>
                          <a:effectLst/>
                          <a:latin typeface="+mn-lt"/>
                          <a:ea typeface="+mn-ea"/>
                        </a:rPr>
                        <a:t>初版</a:t>
                      </a:r>
                      <a:endParaRPr kumimoji="1" lang="zh-TW" altLang="en-US" sz="1200" b="0" i="0" u="none" strike="noStrike" cap="none" normalizeH="0" baseline="0" dirty="0" smtClean="0">
                        <a:ln>
                          <a:noFill/>
                        </a:ln>
                        <a:solidFill>
                          <a:srgbClr val="000000"/>
                        </a:solidFill>
                        <a:effectLst/>
                        <a:latin typeface="Times New Roman" pitchFamily="18" charset="0"/>
                        <a:ea typeface="新細明體" charset="-120"/>
                      </a:endParaRPr>
                    </a:p>
                  </a:txBody>
                  <a:tcPr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200" b="0" i="0" u="none" strike="noStrike" cap="none" normalizeH="0" baseline="0" dirty="0" smtClean="0">
                          <a:ln>
                            <a:noFill/>
                          </a:ln>
                          <a:solidFill>
                            <a:srgbClr val="000000"/>
                          </a:solidFill>
                          <a:effectLst/>
                          <a:latin typeface="Times New Roman" pitchFamily="18" charset="0"/>
                          <a:ea typeface="新細明體" charset="-120"/>
                        </a:rPr>
                        <a:t>陳懿信</a:t>
                      </a:r>
                    </a:p>
                  </a:txBody>
                  <a:tcPr anchor="ctr"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charset="-120"/>
                      </a:endParaRPr>
                    </a:p>
                  </a:txBody>
                  <a:tcPr horzOverflow="overflow"/>
                </a:tc>
              </a:tr>
              <a:tr h="0">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2800" b="0" i="0" u="none" strike="noStrike" cap="none" normalizeH="0" baseline="0" dirty="0" smtClean="0">
                        <a:ln>
                          <a:noFill/>
                        </a:ln>
                        <a:solidFill>
                          <a:schemeClr val="tx1"/>
                        </a:solidFill>
                        <a:effectLst/>
                        <a:latin typeface="Franklin Gothic Book" pitchFamily="34" charset="0"/>
                        <a:ea typeface="新細明體" charset="-120"/>
                      </a:endParaRP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1" lang="zh-TW" altLang="en-US" sz="1200" b="0" i="0" u="none" strike="noStrike" cap="none" normalizeH="0" baseline="0" smtClean="0">
                        <a:ln>
                          <a:noFill/>
                        </a:ln>
                        <a:solidFill>
                          <a:srgbClr val="000000"/>
                        </a:solidFill>
                        <a:effectLst/>
                        <a:latin typeface="Times New Roman" pitchFamily="18" charset="0"/>
                        <a:ea typeface="新細明體" charset="-120"/>
                      </a:endParaRP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1" lang="zh-TW" altLang="en-US" sz="1200" b="0" i="0" u="none" strike="noStrike" cap="none" normalizeH="0" baseline="0" smtClean="0">
                        <a:ln>
                          <a:noFill/>
                        </a:ln>
                        <a:solidFill>
                          <a:srgbClr val="000000"/>
                        </a:solidFill>
                        <a:effectLst/>
                        <a:latin typeface="Times New Roman" pitchFamily="18" charset="0"/>
                        <a:ea typeface="新細明體" charset="-120"/>
                      </a:endParaRPr>
                    </a:p>
                  </a:txBody>
                  <a:tcPr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1" lang="zh-TW" altLang="en-US" sz="1200" b="0" i="0" u="none" strike="noStrike" cap="none" normalizeH="0" baseline="0" smtClean="0">
                        <a:ln>
                          <a:noFill/>
                        </a:ln>
                        <a:solidFill>
                          <a:srgbClr val="000000"/>
                        </a:solidFill>
                        <a:effectLst/>
                        <a:latin typeface="Times New Roman" pitchFamily="18" charset="0"/>
                        <a:ea typeface="新細明體" charset="-12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2800" b="0" i="0" u="none" strike="noStrike" cap="none" normalizeH="0" baseline="0" smtClean="0">
                        <a:ln>
                          <a:noFill/>
                        </a:ln>
                        <a:solidFill>
                          <a:schemeClr val="tx1"/>
                        </a:solidFill>
                        <a:effectLst/>
                        <a:latin typeface="Franklin Gothic Book" pitchFamily="34" charset="0"/>
                        <a:ea typeface="新細明體" charset="-120"/>
                      </a:endParaRPr>
                    </a:p>
                  </a:txBody>
                  <a:tcPr horzOverflow="overflow"/>
                </a:tc>
              </a:tr>
              <a:tr h="0">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2800" b="0" i="0" u="none" strike="noStrike" cap="none" normalizeH="0" baseline="0" smtClean="0">
                        <a:ln>
                          <a:noFill/>
                        </a:ln>
                        <a:solidFill>
                          <a:schemeClr val="tx1"/>
                        </a:solidFill>
                        <a:effectLst/>
                        <a:latin typeface="Franklin Gothic Book" pitchFamily="34" charset="0"/>
                        <a:ea typeface="新細明體" charset="-120"/>
                      </a:endParaRPr>
                    </a:p>
                  </a:txBody>
                  <a:tcPr anchor="ctr"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2800" b="0" i="0" u="none" strike="noStrike" cap="none" normalizeH="0" baseline="0" smtClean="0">
                        <a:ln>
                          <a:noFill/>
                        </a:ln>
                        <a:solidFill>
                          <a:schemeClr val="tx1"/>
                        </a:solidFill>
                        <a:effectLst/>
                        <a:latin typeface="Franklin Gothic Book" pitchFamily="34" charset="0"/>
                        <a:ea typeface="新細明體" charset="-120"/>
                      </a:endParaRPr>
                    </a:p>
                  </a:txBody>
                  <a:tcPr anchor="ctr"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2800" b="0" i="0" u="none" strike="noStrike" cap="none" normalizeH="0" baseline="0" smtClean="0">
                        <a:ln>
                          <a:noFill/>
                        </a:ln>
                        <a:solidFill>
                          <a:schemeClr val="tx1"/>
                        </a:solidFill>
                        <a:effectLst/>
                        <a:latin typeface="Franklin Gothic Book" pitchFamily="34" charset="0"/>
                        <a:ea typeface="新細明體" charset="-120"/>
                      </a:endParaRPr>
                    </a:p>
                  </a:txBody>
                  <a:tcPr anchor="ctr"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2800" b="0" i="0" u="none" strike="noStrike" cap="none" normalizeH="0" baseline="0" smtClean="0">
                        <a:ln>
                          <a:noFill/>
                        </a:ln>
                        <a:solidFill>
                          <a:schemeClr val="tx1"/>
                        </a:solidFill>
                        <a:effectLst/>
                        <a:latin typeface="Franklin Gothic Book" pitchFamily="34" charset="0"/>
                        <a:ea typeface="新細明體" charset="-120"/>
                      </a:endParaRPr>
                    </a:p>
                  </a:txBody>
                  <a:tcPr anchor="ctr"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2800" b="0" i="0" u="none" strike="noStrike" cap="none" normalizeH="0" baseline="0" smtClean="0">
                        <a:ln>
                          <a:noFill/>
                        </a:ln>
                        <a:solidFill>
                          <a:schemeClr val="tx1"/>
                        </a:solidFill>
                        <a:effectLst/>
                        <a:latin typeface="Franklin Gothic Book" pitchFamily="34" charset="0"/>
                        <a:ea typeface="新細明體" charset="-120"/>
                      </a:endParaRPr>
                    </a:p>
                  </a:txBody>
                  <a:tcPr horzOverflow="overflow"/>
                </a:tc>
              </a:tr>
              <a:tr h="501650">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2800" b="0" i="0" u="none" strike="noStrike" cap="none" normalizeH="0" baseline="0" smtClean="0">
                        <a:ln>
                          <a:noFill/>
                        </a:ln>
                        <a:solidFill>
                          <a:schemeClr val="tx1"/>
                        </a:solidFill>
                        <a:effectLst/>
                        <a:latin typeface="Franklin Gothic Book" pitchFamily="34" charset="0"/>
                        <a:ea typeface="新細明體" charset="-12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2800" b="0" i="0" u="none" strike="noStrike" cap="none" normalizeH="0" baseline="0" smtClean="0">
                        <a:ln>
                          <a:noFill/>
                        </a:ln>
                        <a:solidFill>
                          <a:schemeClr val="tx1"/>
                        </a:solidFill>
                        <a:effectLst/>
                        <a:latin typeface="Franklin Gothic Book" pitchFamily="34" charset="0"/>
                        <a:ea typeface="新細明體" charset="-12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2800" b="0" i="0" u="none" strike="noStrike" cap="none" normalizeH="0" baseline="0" smtClean="0">
                        <a:ln>
                          <a:noFill/>
                        </a:ln>
                        <a:solidFill>
                          <a:schemeClr val="tx1"/>
                        </a:solidFill>
                        <a:effectLst/>
                        <a:latin typeface="Franklin Gothic Book" pitchFamily="34" charset="0"/>
                        <a:ea typeface="新細明體" charset="-12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2800" b="0" i="0" u="none" strike="noStrike" cap="none" normalizeH="0" baseline="0" smtClean="0">
                        <a:ln>
                          <a:noFill/>
                        </a:ln>
                        <a:solidFill>
                          <a:schemeClr val="tx1"/>
                        </a:solidFill>
                        <a:effectLst/>
                        <a:latin typeface="Franklin Gothic Book" pitchFamily="34" charset="0"/>
                        <a:ea typeface="新細明體" charset="-12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2800" b="0" i="0" u="none" strike="noStrike" cap="none" normalizeH="0" baseline="0" dirty="0" smtClean="0">
                        <a:ln>
                          <a:noFill/>
                        </a:ln>
                        <a:solidFill>
                          <a:schemeClr val="tx1"/>
                        </a:solidFill>
                        <a:effectLst/>
                        <a:latin typeface="Franklin Gothic Book" pitchFamily="34" charset="0"/>
                        <a:ea typeface="新細明體" charset="-120"/>
                      </a:endParaRPr>
                    </a:p>
                  </a:txBody>
                  <a:tcPr horzOverflow="overflow"/>
                </a:tc>
              </a:tr>
            </a:tbl>
          </a:graphicData>
        </a:graphic>
      </p:graphicFrame>
    </p:spTree>
    <p:extLst>
      <p:ext uri="{BB962C8B-B14F-4D97-AF65-F5344CB8AC3E}">
        <p14:creationId xmlns:p14="http://schemas.microsoft.com/office/powerpoint/2010/main" val="36798653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3"/>
          <p:cNvSpPr>
            <a:spLocks noChangeArrowheads="1"/>
          </p:cNvSpPr>
          <p:nvPr/>
        </p:nvSpPr>
        <p:spPr bwMode="auto">
          <a:xfrm>
            <a:off x="2667000"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TW" altLang="en-US"/>
          </a:p>
        </p:txBody>
      </p:sp>
      <p:sp>
        <p:nvSpPr>
          <p:cNvPr id="175108" name="Text Box 4"/>
          <p:cNvSpPr txBox="1">
            <a:spLocks noChangeArrowheads="1"/>
          </p:cNvSpPr>
          <p:nvPr/>
        </p:nvSpPr>
        <p:spPr bwMode="auto">
          <a:xfrm>
            <a:off x="381000" y="868363"/>
            <a:ext cx="19208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u="sng" dirty="0">
                <a:latin typeface="微軟正黑體" pitchFamily="34" charset="-120"/>
                <a:ea typeface="微軟正黑體" pitchFamily="34" charset="-120"/>
              </a:rPr>
              <a:t>3.4</a:t>
            </a:r>
            <a:r>
              <a:rPr lang="ja-JP" altLang="en-US" u="sng" dirty="0">
                <a:latin typeface="微軟正黑體" pitchFamily="34" charset="-120"/>
                <a:ea typeface="微軟正黑體" pitchFamily="34" charset="-120"/>
              </a:rPr>
              <a:t>　</a:t>
            </a:r>
            <a:r>
              <a:rPr lang="zh-TW" altLang="en-US" u="sng" dirty="0">
                <a:latin typeface="微軟正黑體" pitchFamily="34" charset="-120"/>
                <a:ea typeface="微軟正黑體" pitchFamily="34" charset="-120"/>
              </a:rPr>
              <a:t>顏色</a:t>
            </a:r>
            <a:endParaRPr lang="ja-JP" altLang="en-US" u="sng" dirty="0">
              <a:latin typeface="微軟正黑體" pitchFamily="34" charset="-120"/>
              <a:ea typeface="微軟正黑體" pitchFamily="34" charset="-120"/>
            </a:endParaRPr>
          </a:p>
        </p:txBody>
      </p:sp>
      <p:sp>
        <p:nvSpPr>
          <p:cNvPr id="175109" name="Text Box 5"/>
          <p:cNvSpPr txBox="1">
            <a:spLocks noChangeArrowheads="1"/>
          </p:cNvSpPr>
          <p:nvPr/>
        </p:nvSpPr>
        <p:spPr bwMode="auto">
          <a:xfrm>
            <a:off x="747713" y="1250692"/>
            <a:ext cx="457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lgn="just">
              <a:buFont typeface="Wingdings" pitchFamily="2" charset="2"/>
              <a:buChar char="n"/>
            </a:pPr>
            <a:r>
              <a:rPr lang="ja-JP" altLang="en-US" sz="1600" b="0" dirty="0" smtClean="0">
                <a:latin typeface="微軟正黑體" pitchFamily="34" charset="-120"/>
                <a:ea typeface="微軟正黑體" pitchFamily="34" charset="-120"/>
              </a:rPr>
              <a:t>業務</a:t>
            </a:r>
            <a:r>
              <a:rPr lang="ja-JP" altLang="en-US" sz="1600" b="0" dirty="0">
                <a:latin typeface="微軟正黑體" pitchFamily="34" charset="-120"/>
                <a:ea typeface="微軟正黑體" pitchFamily="34" charset="-120"/>
              </a:rPr>
              <a:t>區域</a:t>
            </a:r>
            <a:r>
              <a:rPr lang="zh-TW" altLang="en-US" sz="1600" b="0" dirty="0">
                <a:latin typeface="微軟正黑體" pitchFamily="34" charset="-120"/>
                <a:ea typeface="微軟正黑體" pitchFamily="34" charset="-120"/>
              </a:rPr>
              <a:t>的顏</a:t>
            </a:r>
            <a:r>
              <a:rPr lang="ja-JP" altLang="en-US" sz="1600" b="0" dirty="0">
                <a:latin typeface="微軟正黑體" pitchFamily="34" charset="-120"/>
                <a:ea typeface="微軟正黑體" pitchFamily="34" charset="-120"/>
              </a:rPr>
              <a:t>色</a:t>
            </a:r>
            <a:r>
              <a:rPr lang="zh-TW" altLang="en-US" sz="1600" b="0" dirty="0">
                <a:latin typeface="微軟正黑體" pitchFamily="34" charset="-120"/>
                <a:ea typeface="微軟正黑體" pitchFamily="34" charset="-120"/>
              </a:rPr>
              <a:t>如以下所示</a:t>
            </a:r>
            <a:endParaRPr lang="ja-JP" altLang="en-US" sz="1600" b="0" dirty="0">
              <a:latin typeface="微軟正黑體" pitchFamily="34" charset="-120"/>
              <a:ea typeface="微軟正黑體" pitchFamily="34" charset="-120"/>
            </a:endParaRPr>
          </a:p>
        </p:txBody>
      </p:sp>
      <p:graphicFrame>
        <p:nvGraphicFramePr>
          <p:cNvPr id="175208" name="Group 104"/>
          <p:cNvGraphicFramePr>
            <a:graphicFrameLocks noGrp="1"/>
          </p:cNvGraphicFramePr>
          <p:nvPr>
            <p:extLst>
              <p:ext uri="{D42A27DB-BD31-4B8C-83A1-F6EECF244321}">
                <p14:modId xmlns:p14="http://schemas.microsoft.com/office/powerpoint/2010/main" val="3452293885"/>
              </p:ext>
            </p:extLst>
          </p:nvPr>
        </p:nvGraphicFramePr>
        <p:xfrm>
          <a:off x="1043608" y="1587242"/>
          <a:ext cx="6956425" cy="3754438"/>
        </p:xfrm>
        <a:graphic>
          <a:graphicData uri="http://schemas.openxmlformats.org/drawingml/2006/table">
            <a:tbl>
              <a:tblPr/>
              <a:tblGrid>
                <a:gridCol w="2692400"/>
                <a:gridCol w="1628700"/>
                <a:gridCol w="2635325"/>
              </a:tblGrid>
              <a:tr h="401638">
                <a:tc>
                  <a:txBody>
                    <a:bodyPr/>
                    <a:lstStyle/>
                    <a:p>
                      <a:pPr marL="0" marR="0" lvl="0" indent="0" algn="ctr"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ja-JP" altLang="en-US" sz="1400" b="1" i="0" u="none" strike="noStrike" cap="none" normalizeH="0" baseline="0" dirty="0" smtClean="0">
                          <a:ln>
                            <a:noFill/>
                          </a:ln>
                          <a:solidFill>
                            <a:schemeClr val="tx1"/>
                          </a:solidFill>
                          <a:effectLst/>
                          <a:latin typeface="新細明體" charset="-120"/>
                          <a:ea typeface="新細明體" charset="-120"/>
                        </a:rPr>
                        <a:t>項目名</a:t>
                      </a:r>
                      <a:r>
                        <a:rPr kumimoji="0" lang="zh-TW" altLang="en-US" sz="1400" b="1" i="0" u="none" strike="noStrike" cap="none" normalizeH="0" baseline="0" dirty="0" smtClean="0">
                          <a:ln>
                            <a:noFill/>
                          </a:ln>
                          <a:solidFill>
                            <a:schemeClr val="tx1"/>
                          </a:solidFill>
                          <a:effectLst/>
                          <a:latin typeface="新細明體" charset="-120"/>
                          <a:ea typeface="新細明體" charset="-120"/>
                        </a:rPr>
                        <a:t>稱 </a:t>
                      </a:r>
                      <a:endParaRPr kumimoji="0" lang="ja-JP" altLang="en-US" sz="1400" b="1" i="0" u="none" strike="noStrike" cap="none" normalizeH="0" baseline="0" dirty="0" smtClean="0">
                        <a:ln>
                          <a:noFill/>
                        </a:ln>
                        <a:solidFill>
                          <a:schemeClr val="tx1"/>
                        </a:solidFill>
                        <a:effectLst/>
                        <a:latin typeface="新細明體" charset="-120"/>
                        <a:ea typeface="新細明體"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dirty="0" smtClean="0">
                          <a:ln>
                            <a:noFill/>
                          </a:ln>
                          <a:solidFill>
                            <a:schemeClr val="tx1"/>
                          </a:solidFill>
                          <a:effectLst/>
                          <a:latin typeface="新細明體" charset="-120"/>
                          <a:ea typeface="新細明體" charset="-120"/>
                        </a:rPr>
                        <a:t>RGB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dirty="0" smtClean="0">
                          <a:ln>
                            <a:noFill/>
                          </a:ln>
                          <a:solidFill>
                            <a:schemeClr val="tx1"/>
                          </a:solidFill>
                          <a:effectLst/>
                          <a:latin typeface="新細明體" charset="-120"/>
                          <a:ea typeface="新細明體" charset="-120"/>
                        </a:rPr>
                        <a:t>Sample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180975">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0" i="0" u="none" strike="noStrike" cap="none" normalizeH="0" baseline="0" smtClean="0">
                          <a:ln>
                            <a:noFill/>
                          </a:ln>
                          <a:solidFill>
                            <a:schemeClr val="tx1"/>
                          </a:solidFill>
                          <a:effectLst/>
                          <a:latin typeface="微軟正黑體" pitchFamily="34" charset="-120"/>
                          <a:ea typeface="微軟正黑體" pitchFamily="34" charset="-120"/>
                        </a:rPr>
                        <a:t>業務區域1 背景色</a:t>
                      </a:r>
                      <a:endParaRPr kumimoji="0" lang="ja-JP" altLang="en-US" sz="14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smtClean="0">
                          <a:ln>
                            <a:noFill/>
                          </a:ln>
                          <a:solidFill>
                            <a:schemeClr val="tx1"/>
                          </a:solidFill>
                          <a:effectLst/>
                          <a:latin typeface="微軟正黑體" pitchFamily="34" charset="-120"/>
                          <a:ea typeface="微軟正黑體" pitchFamily="34" charset="-120"/>
                        </a:rPr>
                        <a:t>#E2FAEC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ja-JP" altLang="en-US" sz="1400" b="0" i="0" u="none" strike="noStrike" cap="none" normalizeH="0" baseline="0" smtClean="0">
                        <a:ln>
                          <a:noFill/>
                        </a:ln>
                        <a:solidFill>
                          <a:schemeClr val="tx1"/>
                        </a:solidFill>
                        <a:effectLst/>
                        <a:latin typeface="微軟正黑體" pitchFamily="34" charset="-120"/>
                        <a:ea typeface="微軟正黑體" pitchFamily="34"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0" i="0" u="none" strike="noStrike" cap="none" normalizeH="0" baseline="0" smtClean="0">
                          <a:ln>
                            <a:noFill/>
                          </a:ln>
                          <a:solidFill>
                            <a:schemeClr val="tx1"/>
                          </a:solidFill>
                          <a:effectLst/>
                          <a:latin typeface="微軟正黑體" pitchFamily="34" charset="-120"/>
                          <a:ea typeface="微軟正黑體" pitchFamily="34" charset="-120"/>
                        </a:rPr>
                        <a:t>業務區域1 項目名稱色</a:t>
                      </a:r>
                      <a:endParaRPr kumimoji="0" lang="ja-JP" altLang="en-US" sz="14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smtClean="0">
                          <a:ln>
                            <a:noFill/>
                          </a:ln>
                          <a:solidFill>
                            <a:schemeClr val="tx1"/>
                          </a:solidFill>
                          <a:effectLst/>
                          <a:latin typeface="微軟正黑體" pitchFamily="34" charset="-120"/>
                          <a:ea typeface="微軟正黑體" pitchFamily="34" charset="-120"/>
                        </a:rPr>
                        <a:t>#000000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ja-JP" altLang="en-US" sz="1400" b="0" i="0" u="none" strike="noStrike" cap="none" normalizeH="0" baseline="0" smtClean="0">
                          <a:ln>
                            <a:noFill/>
                          </a:ln>
                          <a:solidFill>
                            <a:schemeClr val="tx1"/>
                          </a:solidFill>
                          <a:effectLst/>
                          <a:latin typeface="微軟正黑體" pitchFamily="34" charset="-120"/>
                          <a:ea typeface="微軟正黑體" pitchFamily="34" charset="-12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5425">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業務</a:t>
                      </a:r>
                      <a:r>
                        <a:rPr kumimoji="0" lang="zh-TW" altLang="en-US" sz="1400" b="0" i="0" u="none" strike="noStrike" cap="none" normalizeH="0" baseline="0" smtClean="0">
                          <a:ln>
                            <a:noFill/>
                          </a:ln>
                          <a:solidFill>
                            <a:schemeClr val="tx1"/>
                          </a:solidFill>
                          <a:effectLst/>
                          <a:latin typeface="微軟正黑體" pitchFamily="34" charset="-120"/>
                          <a:ea typeface="微軟正黑體" pitchFamily="34" charset="-120"/>
                        </a:rPr>
                        <a:t>區域1 輸入</a:t>
                      </a: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背景色</a:t>
                      </a:r>
                      <a:endParaRPr kumimoji="0" lang="ja-JP" altLang="en-US" sz="14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en-US" altLang="ja-JP" sz="1400" b="0" i="0" u="none" strike="noStrike" cap="none" normalizeH="0" baseline="0" dirty="0" smtClean="0">
                          <a:ln>
                            <a:noFill/>
                          </a:ln>
                          <a:solidFill>
                            <a:schemeClr val="tx1"/>
                          </a:solidFill>
                          <a:effectLst/>
                          <a:latin typeface="微軟正黑體" pitchFamily="34" charset="-120"/>
                          <a:ea typeface="微軟正黑體" pitchFamily="34" charset="-120"/>
                        </a:rPr>
                        <a:t>#FFFFFF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ja-JP" altLang="en-US" sz="1400" b="0" i="0" u="none" strike="noStrike" cap="none" normalizeH="0" baseline="0" smtClean="0">
                          <a:ln>
                            <a:noFill/>
                          </a:ln>
                          <a:solidFill>
                            <a:schemeClr val="tx1"/>
                          </a:solidFill>
                          <a:effectLst/>
                          <a:latin typeface="微軟正黑體" pitchFamily="34" charset="-120"/>
                          <a:ea typeface="微軟正黑體" pitchFamily="34" charset="-12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0663">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defRPr/>
                      </a:pPr>
                      <a:r>
                        <a:rPr kumimoji="0" lang="zh-TW" altLang="en-US" sz="1400" b="0" i="0" u="none" strike="noStrike" cap="none" normalizeH="0" baseline="0" smtClean="0">
                          <a:ln>
                            <a:noFill/>
                          </a:ln>
                          <a:solidFill>
                            <a:schemeClr val="tx1"/>
                          </a:solidFill>
                          <a:effectLst/>
                          <a:latin typeface="微軟正黑體" pitchFamily="34" charset="-120"/>
                          <a:ea typeface="微軟正黑體" pitchFamily="34" charset="-120"/>
                        </a:rPr>
                        <a:t>業務區域1 輸入文字色</a:t>
                      </a:r>
                      <a:endParaRPr kumimoji="0" lang="ja-JP" altLang="en-US" sz="1400" b="0" i="0" u="none" strike="noStrike" cap="none" normalizeH="0" baseline="0" smtClean="0">
                        <a:ln>
                          <a:noFill/>
                        </a:ln>
                        <a:solidFill>
                          <a:schemeClr val="tx1"/>
                        </a:solidFill>
                        <a:effectLst/>
                        <a:latin typeface="微軟正黑體" pitchFamily="34" charset="-120"/>
                        <a:ea typeface="微軟正黑體" pitchFamily="34"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en-US" altLang="ja-JP" sz="1400" b="0" i="0" u="none" strike="noStrike" cap="none" normalizeH="0" baseline="0" smtClean="0">
                          <a:ln>
                            <a:noFill/>
                          </a:ln>
                          <a:solidFill>
                            <a:schemeClr val="tx1"/>
                          </a:solidFill>
                          <a:effectLst/>
                          <a:latin typeface="微軟正黑體" pitchFamily="34" charset="-120"/>
                          <a:ea typeface="微軟正黑體" pitchFamily="34" charset="-120"/>
                        </a:rPr>
                        <a:t>#000000</a:t>
                      </a:r>
                      <a:endPar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1400" b="0" i="0" u="none" strike="noStrike" cap="none" normalizeH="0" baseline="0" smtClean="0">
                        <a:ln>
                          <a:noFill/>
                        </a:ln>
                        <a:solidFill>
                          <a:schemeClr val="tx1"/>
                        </a:solidFill>
                        <a:effectLst/>
                        <a:latin typeface="微軟正黑體" pitchFamily="34" charset="-120"/>
                        <a:ea typeface="微軟正黑體" pitchFamily="34"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0663">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defRPr/>
                      </a:pPr>
                      <a:r>
                        <a:rPr kumimoji="0" lang="zh-TW" altLang="en-US" sz="1400" b="0" i="0" u="none" strike="noStrike" cap="none" normalizeH="0" baseline="0" smtClean="0">
                          <a:ln>
                            <a:noFill/>
                          </a:ln>
                          <a:solidFill>
                            <a:schemeClr val="tx1"/>
                          </a:solidFill>
                          <a:effectLst/>
                          <a:latin typeface="微軟正黑體" pitchFamily="34" charset="-120"/>
                          <a:ea typeface="微軟正黑體" pitchFamily="34" charset="-120"/>
                        </a:rPr>
                        <a:t>業務區域</a:t>
                      </a:r>
                      <a:r>
                        <a:rPr kumimoji="0" lang="en-US" altLang="zh-TW" sz="1400" b="0" i="0" u="none" strike="noStrike" cap="none" normalizeH="0" baseline="0" smtClean="0">
                          <a:ln>
                            <a:noFill/>
                          </a:ln>
                          <a:solidFill>
                            <a:schemeClr val="tx1"/>
                          </a:solidFill>
                          <a:effectLst/>
                          <a:latin typeface="微軟正黑體" pitchFamily="34" charset="-120"/>
                          <a:ea typeface="微軟正黑體" pitchFamily="34" charset="-120"/>
                        </a:rPr>
                        <a:t>2</a:t>
                      </a:r>
                      <a:r>
                        <a:rPr kumimoji="0" lang="zh-TW" altLang="en-US" sz="1400" b="0" i="0" u="none" strike="noStrike" cap="none" normalizeH="0" baseline="0" smtClean="0">
                          <a:ln>
                            <a:noFill/>
                          </a:ln>
                          <a:solidFill>
                            <a:schemeClr val="tx1"/>
                          </a:solidFill>
                          <a:effectLst/>
                          <a:latin typeface="微軟正黑體" pitchFamily="34" charset="-120"/>
                          <a:ea typeface="微軟正黑體" pitchFamily="34" charset="-120"/>
                        </a:rPr>
                        <a:t> 背景色</a:t>
                      </a:r>
                      <a:endParaRPr kumimoji="0" lang="ja-JP" altLang="en-US" sz="1400" b="0" i="0" u="none" strike="noStrike" cap="none" normalizeH="0" baseline="0" smtClean="0">
                        <a:ln>
                          <a:noFill/>
                        </a:ln>
                        <a:solidFill>
                          <a:schemeClr val="tx1"/>
                        </a:solidFill>
                        <a:effectLst/>
                        <a:latin typeface="微軟正黑體" pitchFamily="34" charset="-120"/>
                        <a:ea typeface="微軟正黑體" pitchFamily="34"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defRPr/>
                      </a:pPr>
                      <a:r>
                        <a:rPr kumimoji="0" lang="en-US" altLang="ja-JP" sz="1400" b="0" i="0" u="none" strike="noStrike" cap="none" normalizeH="0" baseline="0" smtClean="0">
                          <a:ln>
                            <a:noFill/>
                          </a:ln>
                          <a:solidFill>
                            <a:schemeClr val="tx1"/>
                          </a:solidFill>
                          <a:effectLst/>
                          <a:latin typeface="微軟正黑體" pitchFamily="34" charset="-120"/>
                          <a:ea typeface="微軟正黑體" pitchFamily="34" charset="-120"/>
                        </a:rPr>
                        <a:t>#F2FBF6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1400" b="0" i="0" u="none" strike="noStrike" cap="none" normalizeH="0" baseline="0" smtClean="0">
                        <a:ln>
                          <a:noFill/>
                        </a:ln>
                        <a:solidFill>
                          <a:schemeClr val="tx1"/>
                        </a:solidFill>
                        <a:effectLst/>
                        <a:latin typeface="微軟正黑體" pitchFamily="34" charset="-120"/>
                        <a:ea typeface="微軟正黑體" pitchFamily="34"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0663">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defRPr/>
                      </a:pPr>
                      <a:r>
                        <a:rPr kumimoji="0" lang="zh-TW" altLang="en-US" sz="1400" b="0" i="0" u="none" strike="noStrike" cap="none" normalizeH="0" baseline="0" smtClean="0">
                          <a:ln>
                            <a:noFill/>
                          </a:ln>
                          <a:solidFill>
                            <a:schemeClr val="tx1"/>
                          </a:solidFill>
                          <a:effectLst/>
                          <a:latin typeface="微軟正黑體" pitchFamily="34" charset="-120"/>
                          <a:ea typeface="微軟正黑體" pitchFamily="34" charset="-120"/>
                        </a:rPr>
                        <a:t>業務區域2的奇數行背景色</a:t>
                      </a:r>
                      <a:endParaRPr kumimoji="0" lang="ja-JP" altLang="en-US" sz="1400" b="0" i="0" u="none" strike="noStrike" cap="none" normalizeH="0" baseline="0" smtClean="0">
                        <a:ln>
                          <a:noFill/>
                        </a:ln>
                        <a:solidFill>
                          <a:schemeClr val="tx1"/>
                        </a:solidFill>
                        <a:effectLst/>
                        <a:latin typeface="微軟正黑體" pitchFamily="34" charset="-120"/>
                        <a:ea typeface="微軟正黑體" pitchFamily="34"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defRPr/>
                      </a:pPr>
                      <a:r>
                        <a:rPr kumimoji="0" lang="en-US" altLang="ja-JP" sz="1400" b="0" i="0" u="none" strike="noStrike" cap="none" normalizeH="0" baseline="0" smtClean="0">
                          <a:ln>
                            <a:noFill/>
                          </a:ln>
                          <a:solidFill>
                            <a:schemeClr val="tx1"/>
                          </a:solidFill>
                          <a:effectLst/>
                          <a:latin typeface="微軟正黑體" pitchFamily="34" charset="-120"/>
                          <a:ea typeface="微軟正黑體" pitchFamily="34" charset="-120"/>
                        </a:rPr>
                        <a:t>#FFFFFF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1400" b="0" i="0" u="none" strike="noStrike" cap="none" normalizeH="0" baseline="0" smtClean="0">
                        <a:ln>
                          <a:noFill/>
                        </a:ln>
                        <a:solidFill>
                          <a:schemeClr val="tx1"/>
                        </a:solidFill>
                        <a:effectLst/>
                        <a:latin typeface="微軟正黑體" pitchFamily="34" charset="-120"/>
                        <a:ea typeface="微軟正黑體" pitchFamily="34"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6063">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0" i="0" u="none" strike="noStrike" cap="none" normalizeH="0" baseline="0" smtClean="0">
                          <a:ln>
                            <a:noFill/>
                          </a:ln>
                          <a:solidFill>
                            <a:schemeClr val="tx1"/>
                          </a:solidFill>
                          <a:effectLst/>
                          <a:latin typeface="微軟正黑體" pitchFamily="34" charset="-120"/>
                          <a:ea typeface="微軟正黑體" pitchFamily="34" charset="-120"/>
                        </a:rPr>
                        <a:t>業務區域2的偶數行背景色</a:t>
                      </a:r>
                      <a:endParaRPr kumimoji="0" lang="ja-JP" altLang="en-US" sz="1400" b="0" i="0" u="none" strike="noStrike" cap="none" normalizeH="0" baseline="0" smtClean="0">
                        <a:ln>
                          <a:noFill/>
                        </a:ln>
                        <a:solidFill>
                          <a:schemeClr val="tx1"/>
                        </a:solidFill>
                        <a:effectLst/>
                        <a:latin typeface="微軟正黑體" pitchFamily="34" charset="-120"/>
                        <a:ea typeface="微軟正黑體" pitchFamily="34"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en-US" altLang="ja-JP" sz="1400" b="0" i="0" u="none" strike="noStrike" cap="none" normalizeH="0" baseline="0" smtClean="0">
                          <a:ln>
                            <a:noFill/>
                          </a:ln>
                          <a:solidFill>
                            <a:schemeClr val="tx1"/>
                          </a:solidFill>
                          <a:effectLst/>
                          <a:latin typeface="微軟正黑體" pitchFamily="34" charset="-120"/>
                          <a:ea typeface="微軟正黑體" pitchFamily="34" charset="-120"/>
                        </a:rPr>
                        <a:t>#F3F9F5</a:t>
                      </a:r>
                      <a:endParaRPr kumimoji="0" lang="en-US" altLang="ja-JP" sz="14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smtClean="0">
                          <a:ln>
                            <a:noFill/>
                          </a:ln>
                          <a:solidFill>
                            <a:schemeClr val="tx1"/>
                          </a:solidFill>
                          <a:effectLst/>
                          <a:latin typeface="微軟正黑體" pitchFamily="34" charset="-120"/>
                          <a:ea typeface="微軟正黑體" pitchFamily="34" charset="-120"/>
                        </a:rPr>
                        <a:t>外框線</a:t>
                      </a:r>
                      <a:endParaRPr kumimoji="0" lang="ja-JP" altLang="en-US" sz="1400" b="0" i="0" u="none" strike="noStrike" cap="none" normalizeH="0" baseline="0" smtClean="0">
                        <a:ln>
                          <a:noFill/>
                        </a:ln>
                        <a:solidFill>
                          <a:schemeClr val="tx1"/>
                        </a:solidFill>
                        <a:effectLst/>
                        <a:latin typeface="微軟正黑體" pitchFamily="34" charset="-120"/>
                        <a:ea typeface="微軟正黑體" pitchFamily="34"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en-US" altLang="zh-TW" sz="1400" b="0" i="0" u="none" strike="noStrike" cap="none" normalizeH="0" baseline="0" smtClean="0">
                          <a:ln>
                            <a:noFill/>
                          </a:ln>
                          <a:solidFill>
                            <a:schemeClr val="tx1"/>
                          </a:solidFill>
                          <a:effectLst/>
                          <a:latin typeface="微軟正黑體" pitchFamily="34" charset="-120"/>
                          <a:ea typeface="微軟正黑體" pitchFamily="34" charset="-120"/>
                        </a:rPr>
                        <a:t>#339E34</a:t>
                      </a:r>
                      <a:endParaRPr kumimoji="0" lang="en-US" altLang="ja-JP" sz="1400" b="0" i="0" u="none" strike="noStrike" cap="none" normalizeH="0" baseline="0" smtClean="0">
                        <a:ln>
                          <a:noFill/>
                        </a:ln>
                        <a:solidFill>
                          <a:schemeClr val="tx1"/>
                        </a:solidFill>
                        <a:effectLst/>
                        <a:latin typeface="微軟正黑體" pitchFamily="34" charset="-120"/>
                        <a:ea typeface="微軟正黑體" pitchFamily="34"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ja-JP" altLang="en-US" sz="1400" b="0" i="0" u="none" strike="noStrike" cap="none" normalizeH="0" baseline="0" dirty="0" smtClean="0">
                          <a:ln>
                            <a:noFill/>
                          </a:ln>
                          <a:solidFill>
                            <a:schemeClr val="tx1"/>
                          </a:solidFill>
                          <a:effectLst/>
                          <a:latin typeface="微軟正黑體" pitchFamily="34" charset="-120"/>
                          <a:ea typeface="微軟正黑體" pitchFamily="34" charset="-12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6063">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0" i="0" u="none" strike="noStrike" cap="none" normalizeH="0" baseline="0" smtClean="0">
                          <a:ln>
                            <a:noFill/>
                          </a:ln>
                          <a:solidFill>
                            <a:schemeClr val="tx1"/>
                          </a:solidFill>
                          <a:effectLst/>
                          <a:latin typeface="微軟正黑體" pitchFamily="34" charset="-120"/>
                          <a:ea typeface="微軟正黑體" pitchFamily="34" charset="-120"/>
                        </a:rPr>
                        <a:t>按鍵 背景</a:t>
                      </a:r>
                      <a:endParaRPr kumimoji="0" lang="ja-JP" altLang="en-US" sz="1400" b="0" i="0" u="none" strike="noStrike" cap="none" normalizeH="0" baseline="0" smtClean="0">
                        <a:ln>
                          <a:noFill/>
                        </a:ln>
                        <a:solidFill>
                          <a:schemeClr val="tx1"/>
                        </a:solidFill>
                        <a:effectLst/>
                        <a:latin typeface="微軟正黑體" pitchFamily="34" charset="-120"/>
                        <a:ea typeface="微軟正黑體" pitchFamily="34"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en-US" altLang="ja-JP" sz="1400" b="0" i="0" u="none" strike="noStrike" cap="none" normalizeH="0" baseline="0" smtClean="0">
                          <a:ln>
                            <a:noFill/>
                          </a:ln>
                          <a:solidFill>
                            <a:schemeClr val="tx1"/>
                          </a:solidFill>
                          <a:effectLst/>
                          <a:latin typeface="微軟正黑體" pitchFamily="34" charset="-120"/>
                          <a:ea typeface="微軟正黑體" pitchFamily="34" charset="-120"/>
                        </a:rPr>
                        <a:t>Suda_button.gif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6063">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0" i="0" u="none" strike="noStrike" cap="none" normalizeH="0" baseline="0" smtClean="0">
                          <a:ln>
                            <a:noFill/>
                          </a:ln>
                          <a:solidFill>
                            <a:schemeClr val="tx1"/>
                          </a:solidFill>
                          <a:effectLst/>
                          <a:latin typeface="微軟正黑體" pitchFamily="34" charset="-120"/>
                          <a:ea typeface="微軟正黑體" pitchFamily="34" charset="-120"/>
                        </a:rPr>
                        <a:t>按鍵 文字色</a:t>
                      </a:r>
                      <a:endParaRPr kumimoji="0" lang="ja-JP" altLang="en-US" sz="1400" b="0" i="0" u="none" strike="noStrike" cap="none" normalizeH="0" baseline="0" smtClean="0">
                        <a:ln>
                          <a:noFill/>
                        </a:ln>
                        <a:solidFill>
                          <a:schemeClr val="tx1"/>
                        </a:solidFill>
                        <a:effectLst/>
                        <a:latin typeface="微軟正黑體" pitchFamily="34" charset="-120"/>
                        <a:ea typeface="微軟正黑體" pitchFamily="34"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en-US" altLang="ja-JP" sz="1400" b="0" i="0" u="none" strike="noStrike" cap="none" normalizeH="0" baseline="0" smtClean="0">
                          <a:ln>
                            <a:noFill/>
                          </a:ln>
                          <a:solidFill>
                            <a:schemeClr val="tx1"/>
                          </a:solidFill>
                          <a:effectLst/>
                          <a:latin typeface="微軟正黑體" pitchFamily="34" charset="-120"/>
                          <a:ea typeface="微軟正黑體" pitchFamily="34" charset="-120"/>
                        </a:rPr>
                        <a:t>#545454</a:t>
                      </a:r>
                      <a:endParaRPr kumimoji="0" lang="zh-TW" altLang="en-US" sz="1400" b="0" i="0" u="none" strike="noStrike" cap="none" normalizeH="0" baseline="0" smtClean="0">
                        <a:ln>
                          <a:noFill/>
                        </a:ln>
                        <a:solidFill>
                          <a:schemeClr val="tx1"/>
                        </a:solidFill>
                        <a:effectLst/>
                        <a:latin typeface="微軟正黑體" pitchFamily="34" charset="-120"/>
                        <a:ea typeface="微軟正黑體" pitchFamily="34"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6063">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檢核異常欄位 背景色</a:t>
                      </a:r>
                      <a:endParaRPr kumimoji="0" lang="ja-JP" altLang="en-US" sz="14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en-US" altLang="zh-TW" sz="1400" b="0" i="0" u="none" strike="noStrike" cap="none" normalizeH="0" baseline="0" dirty="0" smtClean="0">
                          <a:ln>
                            <a:noFill/>
                          </a:ln>
                          <a:solidFill>
                            <a:schemeClr val="tx1"/>
                          </a:solidFill>
                          <a:effectLst/>
                          <a:latin typeface="微軟正黑體" pitchFamily="34" charset="-120"/>
                          <a:ea typeface="微軟正黑體" pitchFamily="34" charset="-120"/>
                        </a:rPr>
                        <a:t>#FF8000</a:t>
                      </a:r>
                      <a:endPar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 name="標題 1"/>
          <p:cNvSpPr>
            <a:spLocks noGrp="1"/>
          </p:cNvSpPr>
          <p:nvPr>
            <p:ph type="title"/>
          </p:nvPr>
        </p:nvSpPr>
        <p:spPr>
          <a:xfrm>
            <a:off x="0" y="0"/>
            <a:ext cx="8291513" cy="549275"/>
          </a:xfrm>
        </p:spPr>
        <p:txBody>
          <a:bodyPr/>
          <a:lstStyle/>
          <a:p>
            <a:r>
              <a:rPr lang="en-US" altLang="zh-TW" dirty="0">
                <a:latin typeface="微軟正黑體" pitchFamily="34" charset="-120"/>
              </a:rPr>
              <a:t>3</a:t>
            </a:r>
            <a:r>
              <a:rPr lang="en-US" altLang="zh-TW" dirty="0" smtClean="0">
                <a:latin typeface="微軟正黑體" pitchFamily="34" charset="-120"/>
              </a:rPr>
              <a:t>.</a:t>
            </a:r>
            <a:r>
              <a:rPr lang="zh-TW" altLang="en-US" dirty="0" smtClean="0">
                <a:latin typeface="微軟正黑體" pitchFamily="34" charset="-120"/>
              </a:rPr>
              <a:t>顯示項目 </a:t>
            </a:r>
            <a:r>
              <a:rPr lang="en-US" altLang="zh-TW" dirty="0" smtClean="0">
                <a:latin typeface="微軟正黑體" pitchFamily="34" charset="-120"/>
              </a:rPr>
              <a:t>– </a:t>
            </a:r>
            <a:r>
              <a:rPr lang="zh-TW" altLang="en-US" dirty="0" smtClean="0">
                <a:latin typeface="微軟正黑體" pitchFamily="34" charset="-120"/>
              </a:rPr>
              <a:t>顏</a:t>
            </a:r>
            <a:r>
              <a:rPr lang="zh-TW" altLang="en-US" dirty="0">
                <a:latin typeface="微軟正黑體" pitchFamily="34" charset="-120"/>
              </a:rPr>
              <a:t>色</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2650" y="4436932"/>
            <a:ext cx="485775"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2033576"/>
            <a:ext cx="1800000" cy="216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2"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2348880"/>
            <a:ext cx="1800000" cy="21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a:spLocks/>
          </p:cNvSpPr>
          <p:nvPr/>
        </p:nvSpPr>
        <p:spPr>
          <a:xfrm>
            <a:off x="5436096" y="2636912"/>
            <a:ext cx="1800000" cy="216000"/>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bg1"/>
              </a:solidFill>
            </a:endParaRPr>
          </a:p>
        </p:txBody>
      </p:sp>
      <p:pic>
        <p:nvPicPr>
          <p:cNvPr id="20"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2943655"/>
            <a:ext cx="1800000" cy="21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矩形 11"/>
          <p:cNvSpPr>
            <a:spLocks/>
          </p:cNvSpPr>
          <p:nvPr/>
        </p:nvSpPr>
        <p:spPr>
          <a:xfrm>
            <a:off x="5436096" y="3559368"/>
            <a:ext cx="1800000" cy="216000"/>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bg1"/>
              </a:solidFill>
            </a:endParaRPr>
          </a:p>
        </p:txBody>
      </p:sp>
      <p:pic>
        <p:nvPicPr>
          <p:cNvPr id="2"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6096" y="3861048"/>
            <a:ext cx="1800000" cy="216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4" name="Picture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6096" y="4180979"/>
            <a:ext cx="1800000" cy="21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6096" y="3251348"/>
            <a:ext cx="1800000" cy="216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3" name="Picture 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6296" y="4797151"/>
            <a:ext cx="1800000" cy="21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矩形 18"/>
          <p:cNvSpPr>
            <a:spLocks/>
          </p:cNvSpPr>
          <p:nvPr/>
        </p:nvSpPr>
        <p:spPr>
          <a:xfrm>
            <a:off x="5436296" y="5085208"/>
            <a:ext cx="1800000" cy="216000"/>
          </a:xfrm>
          <a:prstGeom prst="rect">
            <a:avLst/>
          </a:prstGeom>
          <a:solidFill>
            <a:srgbClr val="FF6600"/>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bg1"/>
              </a:solidFill>
            </a:endParaRPr>
          </a:p>
        </p:txBody>
      </p:sp>
    </p:spTree>
    <p:extLst>
      <p:ext uri="{BB962C8B-B14F-4D97-AF65-F5344CB8AC3E}">
        <p14:creationId xmlns:p14="http://schemas.microsoft.com/office/powerpoint/2010/main" val="456461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24903" y="0"/>
            <a:ext cx="8291513" cy="549275"/>
          </a:xfrm>
        </p:spPr>
        <p:txBody>
          <a:bodyPr/>
          <a:lstStyle/>
          <a:p>
            <a:r>
              <a:rPr lang="en-US" altLang="zh-TW" dirty="0">
                <a:latin typeface="微軟正黑體" pitchFamily="34" charset="-120"/>
              </a:rPr>
              <a:t>3</a:t>
            </a:r>
            <a:r>
              <a:rPr lang="en-US" altLang="zh-TW" dirty="0" smtClean="0">
                <a:latin typeface="微軟正黑體" pitchFamily="34" charset="-120"/>
              </a:rPr>
              <a:t>.</a:t>
            </a:r>
            <a:r>
              <a:rPr lang="zh-TW" altLang="en-US" dirty="0" smtClean="0">
                <a:latin typeface="微軟正黑體" pitchFamily="34" charset="-120"/>
              </a:rPr>
              <a:t>顯示項目 </a:t>
            </a:r>
            <a:r>
              <a:rPr lang="en-US" altLang="zh-TW" dirty="0" smtClean="0">
                <a:latin typeface="微軟正黑體" pitchFamily="34" charset="-120"/>
              </a:rPr>
              <a:t>– Process</a:t>
            </a:r>
            <a:r>
              <a:rPr lang="zh-TW" altLang="en-US" dirty="0" smtClean="0">
                <a:latin typeface="微軟正黑體" pitchFamily="34" charset="-120"/>
              </a:rPr>
              <a:t>處理圖示</a:t>
            </a:r>
            <a:endParaRPr lang="zh-TW" altLang="en-US" dirty="0">
              <a:latin typeface="微軟正黑體" pitchFamily="34" charset="-12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3433" y="2348880"/>
            <a:ext cx="5740083" cy="3587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4"/>
          <p:cNvSpPr txBox="1">
            <a:spLocks noChangeArrowheads="1"/>
          </p:cNvSpPr>
          <p:nvPr/>
        </p:nvSpPr>
        <p:spPr bwMode="auto">
          <a:xfrm>
            <a:off x="381000" y="868363"/>
            <a:ext cx="41724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u="sng" dirty="0">
                <a:latin typeface="微軟正黑體" pitchFamily="34" charset="-120"/>
                <a:ea typeface="微軟正黑體" pitchFamily="34" charset="-120"/>
              </a:rPr>
              <a:t>3.4</a:t>
            </a:r>
            <a:r>
              <a:rPr lang="ja-JP" altLang="en-US" u="sng" dirty="0">
                <a:latin typeface="微軟正黑體" pitchFamily="34" charset="-120"/>
                <a:ea typeface="微軟正黑體" pitchFamily="34" charset="-120"/>
              </a:rPr>
              <a:t>　</a:t>
            </a:r>
            <a:r>
              <a:rPr lang="en-US" altLang="ja-JP" u="sng" dirty="0" smtClean="0">
                <a:latin typeface="微軟正黑體" pitchFamily="34" charset="-120"/>
                <a:ea typeface="微軟正黑體" pitchFamily="34" charset="-120"/>
              </a:rPr>
              <a:t>Process</a:t>
            </a:r>
            <a:r>
              <a:rPr lang="zh-TW" altLang="en-US" u="sng" dirty="0" smtClean="0">
                <a:latin typeface="微軟正黑體" pitchFamily="34" charset="-120"/>
                <a:ea typeface="微軟正黑體" pitchFamily="34" charset="-120"/>
              </a:rPr>
              <a:t>處理過程圖示</a:t>
            </a:r>
            <a:endParaRPr lang="ja-JP" altLang="en-US" u="sng" dirty="0">
              <a:latin typeface="微軟正黑體" pitchFamily="34" charset="-120"/>
              <a:ea typeface="微軟正黑體" pitchFamily="34" charset="-120"/>
            </a:endParaRPr>
          </a:p>
        </p:txBody>
      </p:sp>
      <p:sp>
        <p:nvSpPr>
          <p:cNvPr id="7" name="Text Box 5"/>
          <p:cNvSpPr txBox="1">
            <a:spLocks noChangeArrowheads="1"/>
          </p:cNvSpPr>
          <p:nvPr/>
        </p:nvSpPr>
        <p:spPr bwMode="auto">
          <a:xfrm>
            <a:off x="747713" y="1250692"/>
            <a:ext cx="4572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lgn="just">
              <a:buFont typeface="Wingdings" pitchFamily="2" charset="2"/>
              <a:buChar char="n"/>
            </a:pPr>
            <a:r>
              <a:rPr lang="zh-TW" altLang="en-US" sz="1600" dirty="0" smtClean="0">
                <a:latin typeface="微軟正黑體" pitchFamily="34" charset="-120"/>
                <a:ea typeface="微軟正黑體" pitchFamily="34" charset="-120"/>
              </a:rPr>
              <a:t>各模組功能執行過程中顯示</a:t>
            </a:r>
            <a:endParaRPr lang="en-US" altLang="zh-TW" sz="1600" dirty="0" smtClean="0">
              <a:latin typeface="微軟正黑體" pitchFamily="34" charset="-120"/>
              <a:ea typeface="微軟正黑體" pitchFamily="34" charset="-120"/>
            </a:endParaRPr>
          </a:p>
          <a:p>
            <a:pPr marL="800100" lvl="1" indent="-342900" algn="just">
              <a:buFont typeface="+mj-lt"/>
              <a:buAutoNum type="arabicPeriod"/>
            </a:pPr>
            <a:endParaRPr lang="en-US" altLang="zh-TW" sz="1600" dirty="0" smtClean="0">
              <a:latin typeface="微軟正黑體" pitchFamily="34" charset="-120"/>
              <a:ea typeface="微軟正黑體" pitchFamily="34" charset="-120"/>
            </a:endParaRPr>
          </a:p>
          <a:p>
            <a:pPr marL="285750" indent="-285750" algn="just">
              <a:buFont typeface="Wingdings" pitchFamily="2" charset="2"/>
              <a:buChar char="n"/>
            </a:pPr>
            <a:endParaRPr lang="ja-JP" altLang="en-US" sz="1600" b="0" dirty="0">
              <a:latin typeface="微軟正黑體" pitchFamily="34" charset="-120"/>
              <a:ea typeface="微軟正黑體" pitchFamily="34" charset="-120"/>
            </a:endParaRPr>
          </a:p>
        </p:txBody>
      </p:sp>
    </p:spTree>
    <p:extLst>
      <p:ext uri="{BB962C8B-B14F-4D97-AF65-F5344CB8AC3E}">
        <p14:creationId xmlns:p14="http://schemas.microsoft.com/office/powerpoint/2010/main" val="3036808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0" y="0"/>
            <a:ext cx="8291513" cy="549275"/>
          </a:xfrm>
        </p:spPr>
        <p:txBody>
          <a:bodyPr/>
          <a:lstStyle/>
          <a:p>
            <a:r>
              <a:rPr lang="en-US" altLang="zh-TW" dirty="0">
                <a:latin typeface="微軟正黑體" pitchFamily="34" charset="-120"/>
              </a:rPr>
              <a:t>3</a:t>
            </a:r>
            <a:r>
              <a:rPr lang="en-US" altLang="zh-TW" dirty="0" smtClean="0">
                <a:latin typeface="微軟正黑體" pitchFamily="34" charset="-120"/>
              </a:rPr>
              <a:t>.</a:t>
            </a:r>
            <a:r>
              <a:rPr lang="zh-TW" altLang="en-US" dirty="0" smtClean="0">
                <a:latin typeface="微軟正黑體" pitchFamily="34" charset="-120"/>
              </a:rPr>
              <a:t>顯示項目 </a:t>
            </a:r>
            <a:r>
              <a:rPr lang="en-US" altLang="zh-TW" dirty="0" smtClean="0">
                <a:latin typeface="微軟正黑體" pitchFamily="34" charset="-120"/>
              </a:rPr>
              <a:t>– </a:t>
            </a:r>
            <a:r>
              <a:rPr lang="zh-TW" altLang="en-US" dirty="0" smtClean="0">
                <a:latin typeface="微軟正黑體" pitchFamily="34" charset="-120"/>
              </a:rPr>
              <a:t>色碼示意</a:t>
            </a:r>
            <a:r>
              <a:rPr lang="zh-TW" altLang="en-US" dirty="0">
                <a:latin typeface="微軟正黑體" pitchFamily="34" charset="-120"/>
              </a:rPr>
              <a:t>圖</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764" y="692696"/>
            <a:ext cx="7585660" cy="5641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66379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圖片 2" descr="image017"/>
          <p:cNvPicPr>
            <a:picLocks noChangeAspect="1" noChangeArrowheads="1"/>
          </p:cNvPicPr>
          <p:nvPr/>
        </p:nvPicPr>
        <p:blipFill rotWithShape="1">
          <a:blip r:embed="rId2">
            <a:extLst>
              <a:ext uri="{28A0092B-C50C-407E-A947-70E740481C1C}">
                <a14:useLocalDpi xmlns:a14="http://schemas.microsoft.com/office/drawing/2010/main" val="0"/>
              </a:ext>
            </a:extLst>
          </a:blip>
          <a:srcRect t="8231" b="8241"/>
          <a:stretch/>
        </p:blipFill>
        <p:spPr bwMode="auto">
          <a:xfrm>
            <a:off x="4655862" y="3068960"/>
            <a:ext cx="4164610" cy="2175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8354" y="5288297"/>
            <a:ext cx="3043734" cy="1282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2" descr="C:\Documents and Settings\P10073676\My Documents\速達3代\AP Fframework\功能UI規劃\速達內頁_20130916.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2425" y="2755106"/>
            <a:ext cx="3747354" cy="2386579"/>
          </a:xfrm>
          <a:prstGeom prst="rect">
            <a:avLst/>
          </a:prstGeom>
          <a:noFill/>
          <a:extLst>
            <a:ext uri="{909E8E84-426E-40DD-AFC4-6F175D3DCCD1}">
              <a14:hiddenFill xmlns:a14="http://schemas.microsoft.com/office/drawing/2010/main">
                <a:solidFill>
                  <a:srgbClr val="FFFFFF"/>
                </a:solidFill>
              </a14:hiddenFill>
            </a:ext>
          </a:extLst>
        </p:spPr>
      </p:pic>
      <p:sp>
        <p:nvSpPr>
          <p:cNvPr id="295941" name="Rectangle 5"/>
          <p:cNvSpPr>
            <a:spLocks noChangeArrowheads="1"/>
          </p:cNvSpPr>
          <p:nvPr/>
        </p:nvSpPr>
        <p:spPr bwMode="auto">
          <a:xfrm>
            <a:off x="107950" y="703263"/>
            <a:ext cx="273526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ja-JP" sz="1400" dirty="0">
                <a:solidFill>
                  <a:srgbClr val="0000CC"/>
                </a:solidFill>
                <a:latin typeface="微軟正黑體" pitchFamily="34" charset="-120"/>
                <a:ea typeface="微軟正黑體" pitchFamily="34" charset="-120"/>
              </a:rPr>
              <a:t>【</a:t>
            </a:r>
            <a:r>
              <a:rPr lang="zh-TW" altLang="en-US" sz="1400" dirty="0">
                <a:solidFill>
                  <a:srgbClr val="0000CC"/>
                </a:solidFill>
                <a:latin typeface="微軟正黑體" pitchFamily="34" charset="-120"/>
                <a:ea typeface="微軟正黑體" pitchFamily="34" charset="-120"/>
              </a:rPr>
              <a:t>主要業務區域畫面遷移方式</a:t>
            </a:r>
            <a:r>
              <a:rPr lang="en-US" altLang="ja-JP" sz="1400" dirty="0">
                <a:solidFill>
                  <a:srgbClr val="0000CC"/>
                </a:solidFill>
                <a:latin typeface="微軟正黑體" pitchFamily="34" charset="-120"/>
                <a:ea typeface="微軟正黑體" pitchFamily="34" charset="-120"/>
              </a:rPr>
              <a:t>】</a:t>
            </a:r>
            <a:r>
              <a:rPr lang="en-US" altLang="ja-JP" sz="1400" b="0" dirty="0">
                <a:solidFill>
                  <a:srgbClr val="0000CC"/>
                </a:solidFill>
                <a:latin typeface="微軟正黑體" pitchFamily="34" charset="-120"/>
                <a:ea typeface="微軟正黑體" pitchFamily="34" charset="-120"/>
              </a:rPr>
              <a:t> </a:t>
            </a:r>
          </a:p>
          <a:p>
            <a:pPr algn="just"/>
            <a:endParaRPr lang="en-US" altLang="ja-JP" sz="1400" b="0" dirty="0">
              <a:solidFill>
                <a:srgbClr val="0000CC"/>
              </a:solidFill>
              <a:latin typeface="微軟正黑體" pitchFamily="34" charset="-120"/>
              <a:ea typeface="微軟正黑體" pitchFamily="34" charset="-120"/>
            </a:endParaRPr>
          </a:p>
          <a:p>
            <a:pPr marL="285750" indent="-285750" algn="just">
              <a:buFont typeface="Wingdings" pitchFamily="2" charset="2"/>
              <a:buChar char="n"/>
            </a:pPr>
            <a:r>
              <a:rPr lang="zh-TW" altLang="en-US" sz="1400" b="0" dirty="0">
                <a:solidFill>
                  <a:srgbClr val="0000CC"/>
                </a:solidFill>
                <a:latin typeface="微軟正黑體" pitchFamily="34" charset="-120"/>
                <a:ea typeface="微軟正黑體" pitchFamily="34" charset="-120"/>
              </a:rPr>
              <a:t> </a:t>
            </a:r>
            <a:r>
              <a:rPr lang="zh-TW" altLang="en-US" sz="1400" b="0" dirty="0" smtClean="0">
                <a:solidFill>
                  <a:srgbClr val="0000CC"/>
                </a:solidFill>
                <a:latin typeface="微軟正黑體" pitchFamily="34" charset="-120"/>
                <a:ea typeface="微軟正黑體" pitchFamily="34" charset="-120"/>
              </a:rPr>
              <a:t>查詢</a:t>
            </a:r>
            <a:r>
              <a:rPr lang="zh-TW" altLang="en-US" sz="1400" b="0" dirty="0">
                <a:solidFill>
                  <a:srgbClr val="0000CC"/>
                </a:solidFill>
                <a:latin typeface="微軟正黑體" pitchFamily="34" charset="-120"/>
                <a:ea typeface="微軟正黑體" pitchFamily="34" charset="-120"/>
              </a:rPr>
              <a:t>類畫面遷移方式</a:t>
            </a:r>
          </a:p>
          <a:p>
            <a:pPr algn="just"/>
            <a:endParaRPr lang="ja-JP" altLang="en-US" sz="1400" b="0" dirty="0">
              <a:solidFill>
                <a:srgbClr val="0000CC"/>
              </a:solidFill>
              <a:latin typeface="微軟正黑體" pitchFamily="34" charset="-120"/>
              <a:ea typeface="微軟正黑體" pitchFamily="34" charset="-120"/>
            </a:endParaRPr>
          </a:p>
        </p:txBody>
      </p:sp>
      <p:sp>
        <p:nvSpPr>
          <p:cNvPr id="295942" name="Rectangle 6"/>
          <p:cNvSpPr>
            <a:spLocks noChangeArrowheads="1"/>
          </p:cNvSpPr>
          <p:nvPr/>
        </p:nvSpPr>
        <p:spPr bwMode="auto">
          <a:xfrm>
            <a:off x="1938338"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TW" altLang="en-US"/>
          </a:p>
        </p:txBody>
      </p:sp>
      <p:sp>
        <p:nvSpPr>
          <p:cNvPr id="295943" name="Text Box 7"/>
          <p:cNvSpPr txBox="1">
            <a:spLocks noChangeArrowheads="1"/>
          </p:cNvSpPr>
          <p:nvPr/>
        </p:nvSpPr>
        <p:spPr bwMode="auto">
          <a:xfrm>
            <a:off x="304800" y="2116138"/>
            <a:ext cx="1098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ja-JP" sz="1400" dirty="0">
                <a:latin typeface="微軟正黑體" pitchFamily="34" charset="-120"/>
                <a:ea typeface="微軟正黑體" pitchFamily="34" charset="-120"/>
              </a:rPr>
              <a:t>【</a:t>
            </a:r>
            <a:r>
              <a:rPr lang="ja-JP" altLang="en-US" sz="1400" dirty="0">
                <a:latin typeface="微軟正黑體" pitchFamily="34" charset="-120"/>
                <a:ea typeface="微軟正黑體" pitchFamily="34" charset="-120"/>
              </a:rPr>
              <a:t>例</a:t>
            </a:r>
            <a:r>
              <a:rPr lang="en-US" altLang="ja-JP" sz="1400" dirty="0">
                <a:latin typeface="微軟正黑體" pitchFamily="34" charset="-120"/>
                <a:ea typeface="微軟正黑體" pitchFamily="34" charset="-120"/>
              </a:rPr>
              <a:t>】</a:t>
            </a:r>
            <a:r>
              <a:rPr lang="en-US" altLang="ja-JP" sz="1000" dirty="0">
                <a:latin typeface="微軟正黑體" pitchFamily="34" charset="-120"/>
                <a:ea typeface="微軟正黑體" pitchFamily="34" charset="-120"/>
              </a:rPr>
              <a:t> </a:t>
            </a:r>
          </a:p>
        </p:txBody>
      </p:sp>
      <p:sp>
        <p:nvSpPr>
          <p:cNvPr id="295944" name="AutoShape 8"/>
          <p:cNvSpPr>
            <a:spLocks noChangeArrowheads="1"/>
          </p:cNvSpPr>
          <p:nvPr/>
        </p:nvSpPr>
        <p:spPr bwMode="auto">
          <a:xfrm>
            <a:off x="701675" y="2636838"/>
            <a:ext cx="990600" cy="244475"/>
          </a:xfrm>
          <a:prstGeom prst="roundRect">
            <a:avLst>
              <a:gd name="adj" fmla="val 7144"/>
            </a:avLst>
          </a:prstGeom>
          <a:solidFill>
            <a:schemeClr val="bg1"/>
          </a:solidFill>
          <a:ln w="9525">
            <a:solidFill>
              <a:srgbClr val="000000"/>
            </a:solidFill>
            <a:round/>
            <a:headEnd/>
            <a:tailEnd/>
          </a:ln>
          <a:effectLst>
            <a:outerShdw dist="71842" dir="2700000" algn="ctr" rotWithShape="0">
              <a:srgbClr val="808080"/>
            </a:outerShdw>
          </a:effectLst>
        </p:spPr>
        <p:txBody>
          <a:bodyPr/>
          <a:lstStyle/>
          <a:p>
            <a:pPr algn="ctr" eaLnBrk="0" hangingPunct="0"/>
            <a:r>
              <a:rPr kumimoji="0" lang="zh-TW" altLang="en-US" sz="900" dirty="0">
                <a:latin typeface="微軟正黑體" pitchFamily="34" charset="-120"/>
                <a:ea typeface="微軟正黑體" pitchFamily="34" charset="-120"/>
              </a:rPr>
              <a:t>查詢入口畫面</a:t>
            </a:r>
            <a:endParaRPr kumimoji="0" lang="ja-JP" altLang="en-US" sz="900" dirty="0">
              <a:latin typeface="微軟正黑體" pitchFamily="34" charset="-120"/>
              <a:ea typeface="微軟正黑體" pitchFamily="34" charset="-120"/>
            </a:endParaRPr>
          </a:p>
        </p:txBody>
      </p:sp>
      <p:sp>
        <p:nvSpPr>
          <p:cNvPr id="295945" name="AutoShape 9"/>
          <p:cNvSpPr>
            <a:spLocks noChangeArrowheads="1"/>
          </p:cNvSpPr>
          <p:nvPr/>
        </p:nvSpPr>
        <p:spPr bwMode="auto">
          <a:xfrm>
            <a:off x="3563938" y="3685381"/>
            <a:ext cx="930275" cy="207963"/>
          </a:xfrm>
          <a:prstGeom prst="roundRect">
            <a:avLst>
              <a:gd name="adj" fmla="val 7144"/>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1842" dir="2700000" algn="ctr" rotWithShape="0">
                    <a:srgbClr val="808080"/>
                  </a:outerShdw>
                </a:effectLst>
              </a14:hiddenEffects>
            </a:ext>
          </a:extLst>
        </p:spPr>
        <p:txBody>
          <a:bodyPr/>
          <a:lstStyle/>
          <a:p>
            <a:pPr algn="ctr" eaLnBrk="0" hangingPunct="0"/>
            <a:r>
              <a:rPr kumimoji="0" lang="zh-TW" altLang="en-US" sz="900" b="0" dirty="0">
                <a:latin typeface="微軟正黑體" pitchFamily="34" charset="-120"/>
                <a:ea typeface="微軟正黑體" pitchFamily="34" charset="-120"/>
              </a:rPr>
              <a:t>按下“確定”</a:t>
            </a:r>
            <a:endParaRPr kumimoji="0" lang="ja-JP" altLang="en-US" sz="900" b="0" dirty="0">
              <a:latin typeface="微軟正黑體" pitchFamily="34" charset="-120"/>
              <a:ea typeface="微軟正黑體" pitchFamily="34" charset="-120"/>
            </a:endParaRPr>
          </a:p>
        </p:txBody>
      </p:sp>
      <p:sp>
        <p:nvSpPr>
          <p:cNvPr id="295946" name="AutoShape 10"/>
          <p:cNvSpPr>
            <a:spLocks noChangeArrowheads="1"/>
          </p:cNvSpPr>
          <p:nvPr/>
        </p:nvSpPr>
        <p:spPr bwMode="auto">
          <a:xfrm>
            <a:off x="4037013" y="6053138"/>
            <a:ext cx="2449512" cy="393700"/>
          </a:xfrm>
          <a:prstGeom prst="roundRect">
            <a:avLst>
              <a:gd name="adj" fmla="val 7144"/>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1842" dir="2700000" algn="ctr" rotWithShape="0">
                    <a:srgbClr val="808080"/>
                  </a:outerShdw>
                </a:effectLst>
              </a14:hiddenEffects>
            </a:ext>
          </a:extLst>
        </p:spPr>
        <p:txBody>
          <a:bodyPr/>
          <a:lstStyle/>
          <a:p>
            <a:pPr algn="ctr" eaLnBrk="0" hangingPunct="0"/>
            <a:r>
              <a:rPr kumimoji="0" lang="zh-TW" altLang="en-US" sz="900" b="0" dirty="0">
                <a:latin typeface="微軟正黑體" pitchFamily="34" charset="-120"/>
                <a:ea typeface="微軟正黑體" pitchFamily="34" charset="-120"/>
              </a:rPr>
              <a:t>按下</a:t>
            </a:r>
            <a:br>
              <a:rPr kumimoji="0" lang="zh-TW" altLang="en-US" sz="900" b="0" dirty="0">
                <a:latin typeface="微軟正黑體" pitchFamily="34" charset="-120"/>
                <a:ea typeface="微軟正黑體" pitchFamily="34" charset="-120"/>
              </a:rPr>
            </a:br>
            <a:r>
              <a:rPr kumimoji="0" lang="zh-TW" altLang="en-US" sz="900" b="0" dirty="0">
                <a:latin typeface="微軟正黑體" pitchFamily="34" charset="-120"/>
                <a:ea typeface="微軟正黑體" pitchFamily="34" charset="-120"/>
              </a:rPr>
              <a:t>“</a:t>
            </a:r>
            <a:r>
              <a:rPr kumimoji="0" lang="zh-TW" altLang="en-US" sz="900" b="0" dirty="0" smtClean="0">
                <a:latin typeface="微軟正黑體" pitchFamily="34" charset="-120"/>
                <a:ea typeface="微軟正黑體" pitchFamily="34" charset="-120"/>
              </a:rPr>
              <a:t>回</a:t>
            </a:r>
            <a:r>
              <a:rPr lang="zh-TW" altLang="en-US" sz="900" dirty="0" smtClean="0">
                <a:latin typeface="微軟正黑體" pitchFamily="34" charset="-120"/>
                <a:ea typeface="微軟正黑體" pitchFamily="34" charset="-120"/>
              </a:rPr>
              <a:t>上</a:t>
            </a:r>
            <a:r>
              <a:rPr lang="zh-TW" altLang="en-US" sz="900" dirty="0">
                <a:latin typeface="微軟正黑體" pitchFamily="34" charset="-120"/>
                <a:ea typeface="微軟正黑體" pitchFamily="34" charset="-120"/>
              </a:rPr>
              <a:t>一</a:t>
            </a:r>
            <a:r>
              <a:rPr kumimoji="0" lang="zh-TW" altLang="en-US" sz="900" b="0" dirty="0" smtClean="0">
                <a:latin typeface="微軟正黑體" pitchFamily="34" charset="-120"/>
                <a:ea typeface="微軟正黑體" pitchFamily="34" charset="-120"/>
              </a:rPr>
              <a:t>頁</a:t>
            </a:r>
            <a:r>
              <a:rPr kumimoji="0" lang="zh-TW" altLang="en-US" sz="900" b="0" dirty="0">
                <a:latin typeface="微軟正黑體" pitchFamily="34" charset="-120"/>
                <a:ea typeface="微軟正黑體" pitchFamily="34" charset="-120"/>
              </a:rPr>
              <a:t>”</a:t>
            </a:r>
            <a:endParaRPr kumimoji="0" lang="en-US" altLang="ja-JP" sz="900" b="0" dirty="0">
              <a:latin typeface="微軟正黑體" pitchFamily="34" charset="-120"/>
              <a:ea typeface="微軟正黑體" pitchFamily="34" charset="-120"/>
            </a:endParaRPr>
          </a:p>
        </p:txBody>
      </p:sp>
      <p:sp>
        <p:nvSpPr>
          <p:cNvPr id="295947" name="Line 11"/>
          <p:cNvSpPr>
            <a:spLocks noChangeShapeType="1"/>
          </p:cNvSpPr>
          <p:nvPr/>
        </p:nvSpPr>
        <p:spPr bwMode="auto">
          <a:xfrm>
            <a:off x="3062287" y="3897310"/>
            <a:ext cx="2157413" cy="1"/>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95948" name="Line 12"/>
          <p:cNvSpPr>
            <a:spLocks noChangeShapeType="1"/>
          </p:cNvSpPr>
          <p:nvPr/>
        </p:nvSpPr>
        <p:spPr bwMode="auto">
          <a:xfrm>
            <a:off x="3886200" y="6234113"/>
            <a:ext cx="2819400"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95949" name="Rectangle 13"/>
          <p:cNvSpPr>
            <a:spLocks noChangeArrowheads="1"/>
          </p:cNvSpPr>
          <p:nvPr/>
        </p:nvSpPr>
        <p:spPr bwMode="auto">
          <a:xfrm>
            <a:off x="2000250" y="2157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TW" altLang="en-US"/>
          </a:p>
        </p:txBody>
      </p:sp>
      <p:sp>
        <p:nvSpPr>
          <p:cNvPr id="295950" name="Text Box 14"/>
          <p:cNvSpPr txBox="1">
            <a:spLocks noChangeArrowheads="1"/>
          </p:cNvSpPr>
          <p:nvPr/>
        </p:nvSpPr>
        <p:spPr bwMode="auto">
          <a:xfrm>
            <a:off x="2628900" y="891877"/>
            <a:ext cx="611956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28600" indent="-228600">
              <a:buFont typeface="Wingdings" pitchFamily="2" charset="2"/>
              <a:buAutoNum type="circleNumWdWhitePlain"/>
            </a:pPr>
            <a:r>
              <a:rPr lang="zh-TW" altLang="en-US" sz="1200" b="0" dirty="0" smtClean="0">
                <a:latin typeface="微軟正黑體" pitchFamily="34" charset="-120"/>
                <a:ea typeface="微軟正黑體" pitchFamily="34" charset="-120"/>
              </a:rPr>
              <a:t>欄位</a:t>
            </a:r>
            <a:r>
              <a:rPr lang="zh-TW" altLang="en-US" sz="1200" b="0" dirty="0">
                <a:latin typeface="微軟正黑體" pitchFamily="34" charset="-120"/>
                <a:ea typeface="微軟正黑體" pitchFamily="34" charset="-120"/>
              </a:rPr>
              <a:t>文字</a:t>
            </a:r>
            <a:r>
              <a:rPr lang="zh-TW" altLang="en-US" sz="1200" b="0" dirty="0" smtClean="0">
                <a:latin typeface="微軟正黑體" pitchFamily="34" charset="-120"/>
                <a:ea typeface="微軟正黑體" pitchFamily="34" charset="-120"/>
              </a:rPr>
              <a:t>為</a:t>
            </a:r>
            <a:r>
              <a:rPr lang="zh-TW" altLang="en-US" sz="1200" dirty="0" smtClean="0">
                <a:latin typeface="微軟正黑體" pitchFamily="34" charset="-120"/>
                <a:ea typeface="微軟正黑體" pitchFamily="34" charset="-120"/>
              </a:rPr>
              <a:t>前標示</a:t>
            </a:r>
            <a:r>
              <a:rPr lang="zh-TW" altLang="en-US" sz="1200" dirty="0" smtClean="0">
                <a:solidFill>
                  <a:srgbClr val="C00000"/>
                </a:solidFill>
                <a:latin typeface="微軟正黑體" pitchFamily="34" charset="-120"/>
                <a:ea typeface="微軟正黑體" pitchFamily="34" charset="-120"/>
              </a:rPr>
              <a:t>紅色</a:t>
            </a:r>
            <a:r>
              <a:rPr lang="en-US" altLang="zh-TW" sz="1200" dirty="0" smtClean="0">
                <a:solidFill>
                  <a:srgbClr val="C00000"/>
                </a:solidFill>
                <a:latin typeface="微軟正黑體" pitchFamily="34" charset="-120"/>
                <a:ea typeface="微軟正黑體" pitchFamily="34" charset="-120"/>
              </a:rPr>
              <a:t>*</a:t>
            </a:r>
            <a:r>
              <a:rPr lang="zh-TW" altLang="en-US" sz="1200" dirty="0" smtClean="0">
                <a:latin typeface="微軟正黑體" pitchFamily="34" charset="-120"/>
                <a:ea typeface="微軟正黑體" pitchFamily="34" charset="-120"/>
              </a:rPr>
              <a:t>者</a:t>
            </a:r>
            <a:r>
              <a:rPr lang="zh-TW" altLang="en-US" sz="1200" b="0" dirty="0" smtClean="0">
                <a:latin typeface="微軟正黑體" pitchFamily="34" charset="-120"/>
                <a:ea typeface="微軟正黑體" pitchFamily="34" charset="-120"/>
              </a:rPr>
              <a:t>代表該</a:t>
            </a:r>
            <a:r>
              <a:rPr lang="zh-TW" altLang="en-US" sz="1200" b="0" dirty="0">
                <a:latin typeface="微軟正黑體" pitchFamily="34" charset="-120"/>
                <a:ea typeface="微軟正黑體" pitchFamily="34" charset="-120"/>
              </a:rPr>
              <a:t>欄位為必填之</a:t>
            </a:r>
            <a:r>
              <a:rPr lang="zh-TW" altLang="en-US" sz="1200" b="0" dirty="0" smtClean="0">
                <a:latin typeface="微軟正黑體" pitchFamily="34" charset="-120"/>
                <a:ea typeface="微軟正黑體" pitchFamily="34" charset="-120"/>
              </a:rPr>
              <a:t>查詢</a:t>
            </a:r>
            <a:r>
              <a:rPr lang="zh-TW" altLang="en-US" sz="1200" dirty="0" smtClean="0">
                <a:latin typeface="微軟正黑體" pitchFamily="34" charset="-120"/>
                <a:ea typeface="微軟正黑體" pitchFamily="34" charset="-120"/>
              </a:rPr>
              <a:t>條件</a:t>
            </a:r>
            <a:endParaRPr lang="en-US" altLang="zh-TW" sz="1200" dirty="0">
              <a:latin typeface="微軟正黑體" pitchFamily="34" charset="-120"/>
              <a:ea typeface="微軟正黑體" pitchFamily="34" charset="-120"/>
            </a:endParaRPr>
          </a:p>
          <a:p>
            <a:pPr marL="228600" indent="-228600">
              <a:buFont typeface="Wingdings" pitchFamily="2" charset="2"/>
              <a:buAutoNum type="circleNumWdWhitePlain"/>
            </a:pPr>
            <a:r>
              <a:rPr lang="zh-TW" altLang="en-US" sz="1200" dirty="0" smtClean="0">
                <a:latin typeface="微軟正黑體" pitchFamily="34" charset="-120"/>
                <a:ea typeface="微軟正黑體" pitchFamily="34" charset="-120"/>
              </a:rPr>
              <a:t>在</a:t>
            </a:r>
            <a:r>
              <a:rPr lang="zh-TW" altLang="en-US" sz="1200" dirty="0">
                <a:latin typeface="微軟正黑體" pitchFamily="34" charset="-120"/>
                <a:ea typeface="微軟正黑體" pitchFamily="34" charset="-120"/>
              </a:rPr>
              <a:t>查詢資料畫面上點選 “明細” ，系統將顯示該筆資料完整</a:t>
            </a:r>
            <a:r>
              <a:rPr lang="zh-TW" altLang="en-US" sz="1200" dirty="0" smtClean="0">
                <a:latin typeface="微軟正黑體" pitchFamily="34" charset="-120"/>
                <a:ea typeface="微軟正黑體" pitchFamily="34" charset="-120"/>
              </a:rPr>
              <a:t>內容</a:t>
            </a:r>
            <a:endParaRPr lang="en-US" altLang="zh-TW" sz="1200" dirty="0">
              <a:latin typeface="微軟正黑體" pitchFamily="34" charset="-120"/>
              <a:ea typeface="微軟正黑體" pitchFamily="34" charset="-120"/>
            </a:endParaRPr>
          </a:p>
          <a:p>
            <a:pPr marL="228600" indent="-228600">
              <a:buFont typeface="Wingdings" pitchFamily="2" charset="2"/>
              <a:buAutoNum type="circleNumWdWhitePlain"/>
            </a:pPr>
            <a:r>
              <a:rPr lang="zh-TW" altLang="en-US" sz="1200" b="0" dirty="0" smtClean="0">
                <a:latin typeface="微軟正黑體" pitchFamily="34" charset="-120"/>
                <a:ea typeface="微軟正黑體" pitchFamily="34" charset="-120"/>
              </a:rPr>
              <a:t>若</a:t>
            </a:r>
            <a:r>
              <a:rPr lang="zh-TW" altLang="en-US" sz="1200" b="0" dirty="0">
                <a:latin typeface="微軟正黑體" pitchFamily="34" charset="-120"/>
                <a:ea typeface="微軟正黑體" pitchFamily="34" charset="-120"/>
              </a:rPr>
              <a:t>使用者權限包含修改功能</a:t>
            </a:r>
            <a:r>
              <a:rPr lang="zh-TW" altLang="en-US" sz="1200" b="0" dirty="0" smtClean="0">
                <a:latin typeface="微軟正黑體" pitchFamily="34" charset="-120"/>
                <a:ea typeface="微軟正黑體" pitchFamily="34" charset="-120"/>
              </a:rPr>
              <a:t>，則可使用明細頁的</a:t>
            </a:r>
            <a:r>
              <a:rPr lang="en-US" altLang="zh-TW" sz="1200" b="0" dirty="0" smtClean="0">
                <a:latin typeface="微軟正黑體" pitchFamily="34" charset="-120"/>
                <a:ea typeface="微軟正黑體" pitchFamily="34" charset="-120"/>
              </a:rPr>
              <a:t>”</a:t>
            </a:r>
            <a:r>
              <a:rPr lang="zh-TW" altLang="en-US" sz="1200" dirty="0" smtClean="0">
                <a:latin typeface="微軟正黑體" pitchFamily="34" charset="-120"/>
                <a:ea typeface="微軟正黑體" pitchFamily="34" charset="-120"/>
              </a:rPr>
              <a:t>儲存鈕</a:t>
            </a:r>
            <a:r>
              <a:rPr lang="en-US" altLang="zh-TW" sz="1200" dirty="0" smtClean="0">
                <a:latin typeface="微軟正黑體" pitchFamily="34" charset="-120"/>
                <a:ea typeface="微軟正黑體" pitchFamily="34" charset="-120"/>
              </a:rPr>
              <a:t>”</a:t>
            </a:r>
            <a:r>
              <a:rPr lang="zh-TW" altLang="en-US" sz="1200" dirty="0" smtClean="0">
                <a:latin typeface="微軟正黑體" pitchFamily="34" charset="-120"/>
                <a:ea typeface="微軟正黑體" pitchFamily="34" charset="-120"/>
              </a:rPr>
              <a:t>，</a:t>
            </a:r>
            <a:r>
              <a:rPr lang="zh-TW" altLang="en-US" sz="1200" b="0" dirty="0" smtClean="0">
                <a:latin typeface="微軟正黑體" pitchFamily="34" charset="-120"/>
                <a:ea typeface="微軟正黑體" pitchFamily="34" charset="-120"/>
              </a:rPr>
              <a:t>使用者可</a:t>
            </a:r>
            <a:r>
              <a:rPr lang="zh-TW" altLang="en-US" sz="1200" dirty="0" smtClean="0">
                <a:latin typeface="微軟正黑體" pitchFamily="34" charset="-120"/>
                <a:ea typeface="微軟正黑體" pitchFamily="34" charset="-120"/>
              </a:rPr>
              <a:t>於修改後直接更新</a:t>
            </a:r>
            <a:endParaRPr lang="zh-TW" altLang="en-US" sz="1200" b="0" dirty="0">
              <a:latin typeface="微軟正黑體" pitchFamily="34" charset="-120"/>
              <a:ea typeface="微軟正黑體" pitchFamily="34" charset="-120"/>
            </a:endParaRPr>
          </a:p>
          <a:p>
            <a:r>
              <a:rPr lang="en-US" altLang="ja-JP" sz="1200" b="0" dirty="0">
                <a:latin typeface="微軟正黑體" pitchFamily="34" charset="-120"/>
                <a:ea typeface="微軟正黑體" pitchFamily="34" charset="-120"/>
              </a:rPr>
              <a:t>※    </a:t>
            </a:r>
            <a:r>
              <a:rPr lang="zh-TW" altLang="en-US" sz="1200" b="0" dirty="0">
                <a:latin typeface="微軟正黑體" pitchFamily="34" charset="-120"/>
                <a:ea typeface="微軟正黑體" pitchFamily="34" charset="-120"/>
              </a:rPr>
              <a:t>系統依使用者權限顯示 新增、刪除</a:t>
            </a:r>
            <a:r>
              <a:rPr lang="zh-TW" altLang="en-US" sz="1200" b="0" dirty="0" smtClean="0">
                <a:latin typeface="微軟正黑體" pitchFamily="34" charset="-120"/>
                <a:ea typeface="微軟正黑體" pitchFamily="34" charset="-120"/>
              </a:rPr>
              <a:t>、</a:t>
            </a:r>
            <a:r>
              <a:rPr lang="zh-TW" altLang="en-US" sz="1200" dirty="0" smtClean="0">
                <a:latin typeface="微軟正黑體" pitchFamily="34" charset="-120"/>
                <a:ea typeface="微軟正黑體" pitchFamily="34" charset="-120"/>
              </a:rPr>
              <a:t>修</a:t>
            </a:r>
            <a:r>
              <a:rPr lang="zh-TW" altLang="en-US" sz="1200" dirty="0">
                <a:latin typeface="微軟正黑體" pitchFamily="34" charset="-120"/>
                <a:ea typeface="微軟正黑體" pitchFamily="34" charset="-120"/>
              </a:rPr>
              <a:t>改</a:t>
            </a:r>
            <a:r>
              <a:rPr lang="zh-TW" altLang="en-US" sz="1200" b="0" dirty="0" smtClean="0">
                <a:latin typeface="微軟正黑體" pitchFamily="34" charset="-120"/>
                <a:ea typeface="微軟正黑體" pitchFamily="34" charset="-120"/>
              </a:rPr>
              <a:t>功能</a:t>
            </a:r>
            <a:r>
              <a:rPr lang="zh-TW" altLang="en-US" sz="1200" b="0" dirty="0">
                <a:latin typeface="微軟正黑體" pitchFamily="34" charset="-120"/>
                <a:ea typeface="微軟正黑體" pitchFamily="34" charset="-120"/>
              </a:rPr>
              <a:t>按鈕。</a:t>
            </a:r>
          </a:p>
        </p:txBody>
      </p:sp>
      <p:sp>
        <p:nvSpPr>
          <p:cNvPr id="295952" name="Rectangle 16"/>
          <p:cNvSpPr>
            <a:spLocks noChangeArrowheads="1"/>
          </p:cNvSpPr>
          <p:nvPr/>
        </p:nvSpPr>
        <p:spPr bwMode="auto">
          <a:xfrm>
            <a:off x="2564160" y="6461125"/>
            <a:ext cx="134938" cy="130175"/>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5953" name="Oval 17"/>
          <p:cNvSpPr>
            <a:spLocks noChangeArrowheads="1"/>
          </p:cNvSpPr>
          <p:nvPr/>
        </p:nvSpPr>
        <p:spPr bwMode="auto">
          <a:xfrm>
            <a:off x="1476375" y="3068638"/>
            <a:ext cx="152400" cy="152400"/>
          </a:xfrm>
          <a:prstGeom prst="ellipse">
            <a:avLst/>
          </a:prstGeom>
          <a:solidFill>
            <a:schemeClr val="bg1"/>
          </a:solidFill>
          <a:ln w="63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900" b="0">
                <a:solidFill>
                  <a:srgbClr val="FF0000"/>
                </a:solidFill>
                <a:latin typeface="Times New Roman" pitchFamily="18" charset="0"/>
              </a:rPr>
              <a:t>1</a:t>
            </a:r>
          </a:p>
        </p:txBody>
      </p:sp>
      <p:sp>
        <p:nvSpPr>
          <p:cNvPr id="295955" name="Rectangle 19"/>
          <p:cNvSpPr>
            <a:spLocks noChangeArrowheads="1"/>
          </p:cNvSpPr>
          <p:nvPr/>
        </p:nvSpPr>
        <p:spPr bwMode="auto">
          <a:xfrm>
            <a:off x="1504951" y="3284538"/>
            <a:ext cx="721151" cy="216470"/>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5957" name="Rectangle 21"/>
          <p:cNvSpPr>
            <a:spLocks noChangeArrowheads="1"/>
          </p:cNvSpPr>
          <p:nvPr/>
        </p:nvSpPr>
        <p:spPr bwMode="auto">
          <a:xfrm>
            <a:off x="2699098" y="6461125"/>
            <a:ext cx="288925" cy="130175"/>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5959" name="Rectangle 23"/>
          <p:cNvSpPr>
            <a:spLocks noChangeArrowheads="1"/>
          </p:cNvSpPr>
          <p:nvPr/>
        </p:nvSpPr>
        <p:spPr bwMode="auto">
          <a:xfrm flipH="1">
            <a:off x="7380312" y="4633912"/>
            <a:ext cx="432048" cy="439805"/>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5960" name="Line 24"/>
          <p:cNvSpPr>
            <a:spLocks noChangeShapeType="1"/>
          </p:cNvSpPr>
          <p:nvPr/>
        </p:nvSpPr>
        <p:spPr bwMode="auto">
          <a:xfrm flipH="1">
            <a:off x="3707902" y="5141685"/>
            <a:ext cx="3960441" cy="787627"/>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95961" name="AutoShape 25"/>
          <p:cNvSpPr>
            <a:spLocks noChangeArrowheads="1"/>
          </p:cNvSpPr>
          <p:nvPr/>
        </p:nvSpPr>
        <p:spPr bwMode="auto">
          <a:xfrm>
            <a:off x="3836988" y="5503068"/>
            <a:ext cx="930275" cy="207963"/>
          </a:xfrm>
          <a:prstGeom prst="roundRect">
            <a:avLst>
              <a:gd name="adj" fmla="val 7144"/>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1842" dir="2700000" algn="ctr" rotWithShape="0">
                    <a:srgbClr val="808080"/>
                  </a:outerShdw>
                </a:effectLst>
              </a14:hiddenEffects>
            </a:ext>
          </a:extLst>
        </p:spPr>
        <p:txBody>
          <a:bodyPr/>
          <a:lstStyle/>
          <a:p>
            <a:pPr algn="ctr" eaLnBrk="0" hangingPunct="0"/>
            <a:r>
              <a:rPr kumimoji="0" lang="zh-TW" altLang="en-US" sz="900" b="0" dirty="0">
                <a:latin typeface="微軟正黑體" pitchFamily="34" charset="-120"/>
                <a:ea typeface="微軟正黑體" pitchFamily="34" charset="-120"/>
              </a:rPr>
              <a:t>按下“明細”</a:t>
            </a:r>
            <a:endParaRPr kumimoji="0" lang="ja-JP" altLang="en-US" sz="900" b="0" dirty="0">
              <a:latin typeface="微軟正黑體" pitchFamily="34" charset="-120"/>
              <a:ea typeface="微軟正黑體" pitchFamily="34" charset="-120"/>
            </a:endParaRPr>
          </a:p>
        </p:txBody>
      </p:sp>
      <p:sp>
        <p:nvSpPr>
          <p:cNvPr id="295963" name="AutoShape 27"/>
          <p:cNvSpPr>
            <a:spLocks noChangeArrowheads="1"/>
          </p:cNvSpPr>
          <p:nvPr/>
        </p:nvSpPr>
        <p:spPr bwMode="auto">
          <a:xfrm>
            <a:off x="755576" y="5200749"/>
            <a:ext cx="990600" cy="244475"/>
          </a:xfrm>
          <a:prstGeom prst="roundRect">
            <a:avLst>
              <a:gd name="adj" fmla="val 7144"/>
            </a:avLst>
          </a:prstGeom>
          <a:solidFill>
            <a:schemeClr val="bg1"/>
          </a:solidFill>
          <a:ln w="9525">
            <a:solidFill>
              <a:srgbClr val="000000"/>
            </a:solidFill>
            <a:round/>
            <a:headEnd/>
            <a:tailEnd/>
          </a:ln>
          <a:effectLst>
            <a:outerShdw dist="71842" dir="2700000" algn="ctr" rotWithShape="0">
              <a:srgbClr val="808080"/>
            </a:outerShdw>
          </a:effectLst>
        </p:spPr>
        <p:txBody>
          <a:bodyPr/>
          <a:lstStyle/>
          <a:p>
            <a:pPr algn="ctr" eaLnBrk="0" hangingPunct="0"/>
            <a:r>
              <a:rPr kumimoji="0" lang="zh-TW" altLang="en-US" sz="900" dirty="0">
                <a:latin typeface="Times New Roman" pitchFamily="18" charset="0"/>
              </a:rPr>
              <a:t> </a:t>
            </a:r>
            <a:r>
              <a:rPr kumimoji="0" lang="zh-TW" altLang="en-US" sz="900" dirty="0">
                <a:latin typeface="微軟正黑體" pitchFamily="34" charset="-120"/>
                <a:ea typeface="微軟正黑體" pitchFamily="34" charset="-120"/>
              </a:rPr>
              <a:t>資料明細畫面</a:t>
            </a:r>
            <a:endParaRPr kumimoji="0" lang="ja-JP" altLang="en-US" sz="900" dirty="0">
              <a:latin typeface="微軟正黑體" pitchFamily="34" charset="-120"/>
              <a:ea typeface="微軟正黑體" pitchFamily="34" charset="-120"/>
            </a:endParaRPr>
          </a:p>
        </p:txBody>
      </p:sp>
      <p:cxnSp>
        <p:nvCxnSpPr>
          <p:cNvPr id="295964" name="AutoShape 28"/>
          <p:cNvCxnSpPr>
            <a:cxnSpLocks noChangeShapeType="1"/>
            <a:stCxn id="295948" idx="1"/>
          </p:cNvCxnSpPr>
          <p:nvPr/>
        </p:nvCxnSpPr>
        <p:spPr bwMode="auto">
          <a:xfrm flipV="1">
            <a:off x="6705600" y="5624513"/>
            <a:ext cx="0" cy="609600"/>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5966" name="AutoShape 30"/>
          <p:cNvSpPr>
            <a:spLocks noChangeArrowheads="1"/>
          </p:cNvSpPr>
          <p:nvPr/>
        </p:nvSpPr>
        <p:spPr bwMode="auto">
          <a:xfrm>
            <a:off x="3015011" y="6346031"/>
            <a:ext cx="1871662" cy="360362"/>
          </a:xfrm>
          <a:prstGeom prst="roundRect">
            <a:avLst>
              <a:gd name="adj" fmla="val 7144"/>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1842" dir="2700000" algn="ctr" rotWithShape="0">
                    <a:srgbClr val="808080"/>
                  </a:outerShdw>
                </a:effectLst>
              </a14:hiddenEffects>
            </a:ext>
          </a:extLst>
        </p:spPr>
        <p:txBody>
          <a:bodyPr/>
          <a:lstStyle/>
          <a:p>
            <a:pPr algn="ctr" eaLnBrk="0" hangingPunct="0"/>
            <a:r>
              <a:rPr kumimoji="0" lang="zh-TW" altLang="en-US" sz="900" b="0" dirty="0" smtClean="0">
                <a:latin typeface="微軟正黑體" pitchFamily="34" charset="-120"/>
                <a:ea typeface="微軟正黑體" pitchFamily="34" charset="-120"/>
              </a:rPr>
              <a:t>具修改權限者可使用“</a:t>
            </a:r>
            <a:r>
              <a:rPr lang="zh-TW" altLang="en-US" sz="900" dirty="0" smtClean="0">
                <a:latin typeface="微軟正黑體" pitchFamily="34" charset="-120"/>
                <a:ea typeface="微軟正黑體" pitchFamily="34" charset="-120"/>
              </a:rPr>
              <a:t>儲</a:t>
            </a:r>
            <a:r>
              <a:rPr lang="zh-TW" altLang="en-US" sz="900" dirty="0">
                <a:latin typeface="微軟正黑體" pitchFamily="34" charset="-120"/>
                <a:ea typeface="微軟正黑體" pitchFamily="34" charset="-120"/>
              </a:rPr>
              <a:t>存</a:t>
            </a:r>
            <a:r>
              <a:rPr lang="zh-TW" altLang="en-US" sz="900" dirty="0" smtClean="0">
                <a:latin typeface="微軟正黑體" pitchFamily="34" charset="-120"/>
                <a:ea typeface="微軟正黑體" pitchFamily="34" charset="-120"/>
              </a:rPr>
              <a:t>鈕</a:t>
            </a:r>
            <a:r>
              <a:rPr kumimoji="0" lang="zh-TW" altLang="en-US" sz="900" b="0" dirty="0" smtClean="0">
                <a:latin typeface="微軟正黑體" pitchFamily="34" charset="-120"/>
                <a:ea typeface="微軟正黑體" pitchFamily="34" charset="-120"/>
              </a:rPr>
              <a:t>”更新資料 </a:t>
            </a:r>
            <a:endParaRPr kumimoji="0" lang="zh-TW" altLang="en-US" sz="900" b="0" dirty="0">
              <a:latin typeface="微軟正黑體" pitchFamily="34" charset="-120"/>
              <a:ea typeface="微軟正黑體" pitchFamily="34" charset="-120"/>
            </a:endParaRPr>
          </a:p>
          <a:p>
            <a:pPr algn="ctr" eaLnBrk="0" hangingPunct="0"/>
            <a:endParaRPr kumimoji="0" lang="en-US" altLang="ja-JP" sz="900" b="0" dirty="0">
              <a:latin typeface="微軟正黑體" pitchFamily="34" charset="-120"/>
              <a:ea typeface="微軟正黑體" pitchFamily="34" charset="-120"/>
            </a:endParaRPr>
          </a:p>
        </p:txBody>
      </p:sp>
      <p:sp>
        <p:nvSpPr>
          <p:cNvPr id="295968" name="Rectangle 32"/>
          <p:cNvSpPr>
            <a:spLocks noChangeArrowheads="1"/>
          </p:cNvSpPr>
          <p:nvPr/>
        </p:nvSpPr>
        <p:spPr bwMode="auto">
          <a:xfrm>
            <a:off x="2843212" y="3710781"/>
            <a:ext cx="219075" cy="186531"/>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5973" name="AutoShape 37"/>
          <p:cNvSpPr>
            <a:spLocks noChangeArrowheads="1"/>
          </p:cNvSpPr>
          <p:nvPr/>
        </p:nvSpPr>
        <p:spPr bwMode="auto">
          <a:xfrm>
            <a:off x="5148263" y="2636838"/>
            <a:ext cx="1195387" cy="287337"/>
          </a:xfrm>
          <a:prstGeom prst="roundRect">
            <a:avLst>
              <a:gd name="adj" fmla="val 7144"/>
            </a:avLst>
          </a:prstGeom>
          <a:solidFill>
            <a:srgbClr val="FFFFFF"/>
          </a:solidFill>
          <a:ln w="9525" algn="ctr">
            <a:solidFill>
              <a:srgbClr val="000000"/>
            </a:solidFill>
            <a:round/>
            <a:headEnd/>
            <a:tailEnd/>
          </a:ln>
          <a:effectLst>
            <a:outerShdw dist="71842" dir="2700000" algn="ctr" rotWithShape="0">
              <a:srgbClr val="808080"/>
            </a:outerShdw>
          </a:effectLst>
        </p:spPr>
        <p:txBody>
          <a:bodyPr/>
          <a:lstStyle/>
          <a:p>
            <a:pPr algn="ctr" eaLnBrk="0" hangingPunct="0"/>
            <a:r>
              <a:rPr kumimoji="0" lang="zh-TW" altLang="en-US" sz="900" dirty="0">
                <a:latin typeface="微軟正黑體" pitchFamily="34" charset="-120"/>
                <a:ea typeface="微軟正黑體" pitchFamily="34" charset="-120"/>
              </a:rPr>
              <a:t>查詢結果頁畫面</a:t>
            </a:r>
            <a:endParaRPr kumimoji="0" lang="ja-JP" altLang="en-US" sz="900" dirty="0">
              <a:latin typeface="微軟正黑體" pitchFamily="34" charset="-120"/>
              <a:ea typeface="微軟正黑體" pitchFamily="34" charset="-120"/>
            </a:endParaRPr>
          </a:p>
        </p:txBody>
      </p:sp>
      <p:sp>
        <p:nvSpPr>
          <p:cNvPr id="41" name="Oval 18"/>
          <p:cNvSpPr>
            <a:spLocks noChangeArrowheads="1"/>
          </p:cNvSpPr>
          <p:nvPr/>
        </p:nvSpPr>
        <p:spPr bwMode="auto">
          <a:xfrm>
            <a:off x="2421287" y="6313488"/>
            <a:ext cx="152400" cy="152400"/>
          </a:xfrm>
          <a:prstGeom prst="ellipse">
            <a:avLst/>
          </a:prstGeom>
          <a:solidFill>
            <a:schemeClr val="bg1"/>
          </a:solidFill>
          <a:ln w="63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900" b="0" dirty="0">
                <a:solidFill>
                  <a:srgbClr val="FF0000"/>
                </a:solidFill>
                <a:latin typeface="Times New Roman" pitchFamily="18" charset="0"/>
              </a:rPr>
              <a:t>3</a:t>
            </a:r>
          </a:p>
        </p:txBody>
      </p:sp>
      <p:sp>
        <p:nvSpPr>
          <p:cNvPr id="42" name="Oval 20"/>
          <p:cNvSpPr>
            <a:spLocks noChangeArrowheads="1"/>
          </p:cNvSpPr>
          <p:nvPr/>
        </p:nvSpPr>
        <p:spPr bwMode="auto">
          <a:xfrm>
            <a:off x="7956376" y="4802188"/>
            <a:ext cx="152400" cy="152400"/>
          </a:xfrm>
          <a:prstGeom prst="ellipse">
            <a:avLst/>
          </a:prstGeom>
          <a:solidFill>
            <a:schemeClr val="bg1"/>
          </a:solidFill>
          <a:ln w="63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900" b="0">
                <a:solidFill>
                  <a:srgbClr val="FF0000"/>
                </a:solidFill>
                <a:latin typeface="Times New Roman" pitchFamily="18" charset="0"/>
              </a:rPr>
              <a:t>2</a:t>
            </a:r>
          </a:p>
        </p:txBody>
      </p:sp>
      <p:sp>
        <p:nvSpPr>
          <p:cNvPr id="30" name="標題 1"/>
          <p:cNvSpPr>
            <a:spLocks noGrp="1"/>
          </p:cNvSpPr>
          <p:nvPr>
            <p:ph type="title"/>
          </p:nvPr>
        </p:nvSpPr>
        <p:spPr>
          <a:xfrm>
            <a:off x="0" y="0"/>
            <a:ext cx="8291513" cy="549275"/>
          </a:xfrm>
        </p:spPr>
        <p:txBody>
          <a:bodyPr/>
          <a:lstStyle/>
          <a:p>
            <a:r>
              <a:rPr lang="en-US" altLang="zh-TW" dirty="0">
                <a:latin typeface="微軟正黑體" pitchFamily="34" charset="-120"/>
              </a:rPr>
              <a:t>4</a:t>
            </a:r>
            <a:r>
              <a:rPr lang="en-US" altLang="zh-TW" dirty="0" smtClean="0">
                <a:latin typeface="微軟正黑體" pitchFamily="34" charset="-120"/>
              </a:rPr>
              <a:t>.</a:t>
            </a:r>
            <a:r>
              <a:rPr lang="zh-TW" altLang="en-US" dirty="0" smtClean="0">
                <a:latin typeface="微軟正黑體" pitchFamily="34" charset="-120"/>
              </a:rPr>
              <a:t>共通</a:t>
            </a:r>
            <a:r>
              <a:rPr lang="en-US" altLang="zh-TW" dirty="0" smtClean="0">
                <a:latin typeface="微軟正黑體" pitchFamily="34" charset="-120"/>
              </a:rPr>
              <a:t>UI</a:t>
            </a:r>
            <a:r>
              <a:rPr lang="zh-TW" altLang="en-US" dirty="0" smtClean="0">
                <a:latin typeface="微軟正黑體" pitchFamily="34" charset="-120"/>
              </a:rPr>
              <a:t>操作流程 </a:t>
            </a:r>
            <a:r>
              <a:rPr lang="en-US" altLang="zh-TW" dirty="0" smtClean="0">
                <a:latin typeface="微軟正黑體" pitchFamily="34" charset="-120"/>
              </a:rPr>
              <a:t>– </a:t>
            </a:r>
            <a:r>
              <a:rPr lang="zh-TW" altLang="en-US" dirty="0" smtClean="0">
                <a:latin typeface="微軟正黑體" pitchFamily="34" charset="-120"/>
              </a:rPr>
              <a:t>查詢</a:t>
            </a:r>
            <a:endParaRPr lang="zh-TW" altLang="en-US" dirty="0">
              <a:latin typeface="微軟正黑體" pitchFamily="34" charset="-120"/>
            </a:endParaRPr>
          </a:p>
        </p:txBody>
      </p:sp>
    </p:spTree>
    <p:extLst>
      <p:ext uri="{BB962C8B-B14F-4D97-AF65-F5344CB8AC3E}">
        <p14:creationId xmlns:p14="http://schemas.microsoft.com/office/powerpoint/2010/main" val="24188522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圖片 2" descr="image017"/>
          <p:cNvPicPr>
            <a:picLocks noChangeAspect="1" noChangeArrowheads="1"/>
          </p:cNvPicPr>
          <p:nvPr/>
        </p:nvPicPr>
        <p:blipFill rotWithShape="1">
          <a:blip r:embed="rId2">
            <a:extLst>
              <a:ext uri="{28A0092B-C50C-407E-A947-70E740481C1C}">
                <a14:useLocalDpi xmlns:a14="http://schemas.microsoft.com/office/drawing/2010/main" val="0"/>
              </a:ext>
            </a:extLst>
          </a:blip>
          <a:srcRect t="8231" b="8241"/>
          <a:stretch/>
        </p:blipFill>
        <p:spPr bwMode="auto">
          <a:xfrm>
            <a:off x="4806235" y="2609305"/>
            <a:ext cx="3849529" cy="201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6635" y="5000322"/>
            <a:ext cx="1747838"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0181" y="4439444"/>
            <a:ext cx="2711510" cy="1864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794" y="2666278"/>
            <a:ext cx="2846097" cy="1300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6965" name="Rectangle 5"/>
          <p:cNvSpPr>
            <a:spLocks noChangeArrowheads="1"/>
          </p:cNvSpPr>
          <p:nvPr/>
        </p:nvSpPr>
        <p:spPr bwMode="auto">
          <a:xfrm>
            <a:off x="107950" y="703263"/>
            <a:ext cx="273526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ja-JP" sz="1400" dirty="0">
                <a:solidFill>
                  <a:srgbClr val="0000CC"/>
                </a:solidFill>
                <a:latin typeface="微軟正黑體" pitchFamily="34" charset="-120"/>
                <a:ea typeface="微軟正黑體" pitchFamily="34" charset="-120"/>
              </a:rPr>
              <a:t>【</a:t>
            </a:r>
            <a:r>
              <a:rPr lang="zh-TW" altLang="en-US" sz="1400" dirty="0">
                <a:solidFill>
                  <a:srgbClr val="0000CC"/>
                </a:solidFill>
                <a:latin typeface="微軟正黑體" pitchFamily="34" charset="-120"/>
                <a:ea typeface="微軟正黑體" pitchFamily="34" charset="-120"/>
              </a:rPr>
              <a:t>主要業務區域畫面遷移方式</a:t>
            </a:r>
            <a:r>
              <a:rPr lang="en-US" altLang="ja-JP" sz="1400" dirty="0">
                <a:solidFill>
                  <a:srgbClr val="0000CC"/>
                </a:solidFill>
                <a:latin typeface="微軟正黑體" pitchFamily="34" charset="-120"/>
                <a:ea typeface="微軟正黑體" pitchFamily="34" charset="-120"/>
              </a:rPr>
              <a:t>】</a:t>
            </a:r>
            <a:r>
              <a:rPr lang="en-US" altLang="ja-JP" sz="1400" b="0" dirty="0">
                <a:solidFill>
                  <a:srgbClr val="0000CC"/>
                </a:solidFill>
                <a:latin typeface="微軟正黑體" pitchFamily="34" charset="-120"/>
                <a:ea typeface="微軟正黑體" pitchFamily="34" charset="-120"/>
              </a:rPr>
              <a:t> </a:t>
            </a:r>
          </a:p>
          <a:p>
            <a:pPr algn="just"/>
            <a:endParaRPr lang="en-US" altLang="ja-JP" sz="1400" b="0" dirty="0">
              <a:solidFill>
                <a:srgbClr val="0000CC"/>
              </a:solidFill>
              <a:latin typeface="微軟正黑體" pitchFamily="34" charset="-120"/>
              <a:ea typeface="微軟正黑體" pitchFamily="34" charset="-120"/>
            </a:endParaRPr>
          </a:p>
          <a:p>
            <a:pPr marL="285750" indent="-285750" algn="just">
              <a:buFont typeface="Wingdings" pitchFamily="2" charset="2"/>
              <a:buChar char="n"/>
            </a:pPr>
            <a:r>
              <a:rPr lang="zh-TW" altLang="en-US" sz="1400" b="0" dirty="0">
                <a:solidFill>
                  <a:srgbClr val="0000CC"/>
                </a:solidFill>
                <a:latin typeface="微軟正黑體" pitchFamily="34" charset="-120"/>
                <a:ea typeface="微軟正黑體" pitchFamily="34" charset="-120"/>
              </a:rPr>
              <a:t> </a:t>
            </a:r>
            <a:r>
              <a:rPr lang="zh-TW" altLang="en-US" sz="1400" b="0" dirty="0" smtClean="0">
                <a:solidFill>
                  <a:srgbClr val="0000CC"/>
                </a:solidFill>
                <a:latin typeface="微軟正黑體" pitchFamily="34" charset="-120"/>
                <a:ea typeface="微軟正黑體" pitchFamily="34" charset="-120"/>
              </a:rPr>
              <a:t>刪除</a:t>
            </a:r>
            <a:r>
              <a:rPr lang="zh-TW" altLang="en-US" sz="1400" b="0" dirty="0">
                <a:solidFill>
                  <a:srgbClr val="0000CC"/>
                </a:solidFill>
                <a:latin typeface="微軟正黑體" pitchFamily="34" charset="-120"/>
                <a:ea typeface="微軟正黑體" pitchFamily="34" charset="-120"/>
              </a:rPr>
              <a:t>類畫面遷移方式</a:t>
            </a:r>
          </a:p>
          <a:p>
            <a:pPr algn="just"/>
            <a:endParaRPr lang="ja-JP" altLang="en-US" sz="1400" b="0" dirty="0">
              <a:solidFill>
                <a:srgbClr val="0000CC"/>
              </a:solidFill>
              <a:latin typeface="新細明體" charset="-120"/>
            </a:endParaRPr>
          </a:p>
        </p:txBody>
      </p:sp>
      <p:sp>
        <p:nvSpPr>
          <p:cNvPr id="296966" name="Rectangle 6"/>
          <p:cNvSpPr>
            <a:spLocks noChangeArrowheads="1"/>
          </p:cNvSpPr>
          <p:nvPr/>
        </p:nvSpPr>
        <p:spPr bwMode="auto">
          <a:xfrm>
            <a:off x="1938338"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TW" altLang="en-US"/>
          </a:p>
        </p:txBody>
      </p:sp>
      <p:sp>
        <p:nvSpPr>
          <p:cNvPr id="296967" name="Text Box 7"/>
          <p:cNvSpPr txBox="1">
            <a:spLocks noChangeArrowheads="1"/>
          </p:cNvSpPr>
          <p:nvPr/>
        </p:nvSpPr>
        <p:spPr bwMode="auto">
          <a:xfrm>
            <a:off x="323850" y="1700213"/>
            <a:ext cx="1098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ja-JP" sz="1400" dirty="0">
                <a:latin typeface="微軟正黑體" pitchFamily="34" charset="-120"/>
                <a:ea typeface="微軟正黑體" pitchFamily="34" charset="-120"/>
              </a:rPr>
              <a:t>【</a:t>
            </a:r>
            <a:r>
              <a:rPr lang="ja-JP" altLang="en-US" sz="1400" dirty="0">
                <a:latin typeface="微軟正黑體" pitchFamily="34" charset="-120"/>
                <a:ea typeface="微軟正黑體" pitchFamily="34" charset="-120"/>
              </a:rPr>
              <a:t>例</a:t>
            </a:r>
            <a:r>
              <a:rPr lang="en-US" altLang="ja-JP" sz="1400" dirty="0">
                <a:latin typeface="微軟正黑體" pitchFamily="34" charset="-120"/>
                <a:ea typeface="微軟正黑體" pitchFamily="34" charset="-120"/>
              </a:rPr>
              <a:t>】</a:t>
            </a:r>
            <a:r>
              <a:rPr lang="en-US" altLang="ja-JP" sz="1000" dirty="0">
                <a:latin typeface="微軟正黑體" pitchFamily="34" charset="-120"/>
                <a:ea typeface="微軟正黑體" pitchFamily="34" charset="-120"/>
              </a:rPr>
              <a:t> </a:t>
            </a:r>
          </a:p>
        </p:txBody>
      </p:sp>
      <p:sp>
        <p:nvSpPr>
          <p:cNvPr id="296968" name="AutoShape 8"/>
          <p:cNvSpPr>
            <a:spLocks noChangeArrowheads="1"/>
          </p:cNvSpPr>
          <p:nvPr/>
        </p:nvSpPr>
        <p:spPr bwMode="auto">
          <a:xfrm>
            <a:off x="820738" y="2181225"/>
            <a:ext cx="990600" cy="244475"/>
          </a:xfrm>
          <a:prstGeom prst="roundRect">
            <a:avLst>
              <a:gd name="adj" fmla="val 7144"/>
            </a:avLst>
          </a:prstGeom>
          <a:solidFill>
            <a:schemeClr val="bg1"/>
          </a:solidFill>
          <a:ln w="9525">
            <a:solidFill>
              <a:srgbClr val="000000"/>
            </a:solidFill>
            <a:round/>
            <a:headEnd/>
            <a:tailEnd/>
          </a:ln>
          <a:effectLst>
            <a:outerShdw dist="71842" dir="2700000" algn="ctr" rotWithShape="0">
              <a:srgbClr val="808080"/>
            </a:outerShdw>
          </a:effectLst>
        </p:spPr>
        <p:txBody>
          <a:bodyPr/>
          <a:lstStyle/>
          <a:p>
            <a:pPr algn="ctr" eaLnBrk="0" hangingPunct="0"/>
            <a:r>
              <a:rPr kumimoji="0" lang="zh-TW" altLang="en-US" sz="900" dirty="0">
                <a:latin typeface="Times New Roman" pitchFamily="18" charset="0"/>
              </a:rPr>
              <a:t>查詢入口畫面</a:t>
            </a:r>
            <a:endParaRPr kumimoji="0" lang="ja-JP" altLang="en-US" sz="900" dirty="0">
              <a:latin typeface="Times New Roman" pitchFamily="18" charset="0"/>
            </a:endParaRPr>
          </a:p>
        </p:txBody>
      </p:sp>
      <p:sp>
        <p:nvSpPr>
          <p:cNvPr id="296970" name="Line 10"/>
          <p:cNvSpPr>
            <a:spLocks noChangeShapeType="1"/>
          </p:cNvSpPr>
          <p:nvPr/>
        </p:nvSpPr>
        <p:spPr bwMode="auto">
          <a:xfrm flipV="1">
            <a:off x="3419872" y="3675063"/>
            <a:ext cx="1796653" cy="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96971" name="Rectangle 11"/>
          <p:cNvSpPr>
            <a:spLocks noChangeArrowheads="1"/>
          </p:cNvSpPr>
          <p:nvPr/>
        </p:nvSpPr>
        <p:spPr bwMode="auto">
          <a:xfrm>
            <a:off x="2000250" y="2157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TW" altLang="en-US"/>
          </a:p>
        </p:txBody>
      </p:sp>
      <p:sp>
        <p:nvSpPr>
          <p:cNvPr id="296972" name="Text Box 12"/>
          <p:cNvSpPr txBox="1">
            <a:spLocks noChangeArrowheads="1"/>
          </p:cNvSpPr>
          <p:nvPr/>
        </p:nvSpPr>
        <p:spPr bwMode="auto">
          <a:xfrm>
            <a:off x="2627313" y="836613"/>
            <a:ext cx="626586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28600" indent="-228600">
              <a:buFont typeface="Wingdings" pitchFamily="2" charset="2"/>
              <a:buAutoNum type="circleNumWdWhitePlain"/>
            </a:pPr>
            <a:r>
              <a:rPr lang="zh-TW" altLang="en-US" sz="1400" b="0" dirty="0" smtClean="0">
                <a:latin typeface="微軟正黑體" pitchFamily="34" charset="-120"/>
                <a:ea typeface="微軟正黑體" pitchFamily="34" charset="-120"/>
              </a:rPr>
              <a:t>使用者</a:t>
            </a:r>
            <a:r>
              <a:rPr lang="zh-TW" altLang="en-US" sz="1400" b="0" dirty="0">
                <a:latin typeface="微軟正黑體" pitchFamily="34" charset="-120"/>
                <a:ea typeface="微軟正黑體" pitchFamily="34" charset="-120"/>
              </a:rPr>
              <a:t>勾選 “全選”時，系統會自動將明細資料打勾並等待點選 “</a:t>
            </a:r>
            <a:r>
              <a:rPr lang="zh-TW" altLang="en-US" sz="1400" b="0" dirty="0" smtClean="0">
                <a:latin typeface="微軟正黑體" pitchFamily="34" charset="-120"/>
                <a:ea typeface="微軟正黑體" pitchFamily="34" charset="-120"/>
              </a:rPr>
              <a:t>刪除鈕”</a:t>
            </a:r>
            <a:r>
              <a:rPr lang="ja-JP" altLang="en-US" sz="1400" b="0" dirty="0">
                <a:latin typeface="微軟正黑體" pitchFamily="34" charset="-120"/>
                <a:ea typeface="微軟正黑體" pitchFamily="34" charset="-120"/>
              </a:rPr>
              <a:t>　</a:t>
            </a:r>
            <a:endParaRPr lang="en-US" altLang="ja-JP" sz="1400" b="0" dirty="0" smtClean="0">
              <a:latin typeface="微軟正黑體" pitchFamily="34" charset="-120"/>
              <a:ea typeface="微軟正黑體" pitchFamily="34" charset="-120"/>
            </a:endParaRPr>
          </a:p>
          <a:p>
            <a:pPr marL="228600" indent="-228600">
              <a:buFont typeface="Wingdings" pitchFamily="2" charset="2"/>
              <a:buAutoNum type="circleNumWdWhitePlain"/>
            </a:pPr>
            <a:r>
              <a:rPr lang="zh-TW" altLang="en-US" sz="1400" b="0" dirty="0" smtClean="0">
                <a:latin typeface="微軟正黑體" pitchFamily="34" charset="-120"/>
                <a:ea typeface="微軟正黑體" pitchFamily="34" charset="-120"/>
              </a:rPr>
              <a:t>點選</a:t>
            </a:r>
            <a:r>
              <a:rPr lang="zh-TW" altLang="en-US" sz="1400" b="0" dirty="0">
                <a:latin typeface="微軟正黑體" pitchFamily="34" charset="-120"/>
                <a:ea typeface="微軟正黑體" pitchFamily="34" charset="-120"/>
              </a:rPr>
              <a:t>“</a:t>
            </a:r>
            <a:r>
              <a:rPr lang="zh-TW" altLang="en-US" sz="1400" b="0" dirty="0" smtClean="0">
                <a:latin typeface="微軟正黑體" pitchFamily="34" charset="-120"/>
                <a:ea typeface="微軟正黑體" pitchFamily="34" charset="-120"/>
              </a:rPr>
              <a:t>刪除</a:t>
            </a:r>
            <a:r>
              <a:rPr lang="zh-TW" altLang="en-US" sz="1400" dirty="0">
                <a:latin typeface="微軟正黑體" pitchFamily="34" charset="-120"/>
                <a:ea typeface="微軟正黑體" pitchFamily="34" charset="-120"/>
              </a:rPr>
              <a:t>鈕</a:t>
            </a:r>
            <a:r>
              <a:rPr lang="zh-TW" altLang="en-US" sz="1400" b="0" dirty="0" smtClean="0">
                <a:latin typeface="微軟正黑體" pitchFamily="34" charset="-120"/>
                <a:ea typeface="微軟正黑體" pitchFamily="34" charset="-120"/>
              </a:rPr>
              <a:t>”</a:t>
            </a:r>
            <a:r>
              <a:rPr lang="zh-TW" altLang="en-US" sz="1400" b="0" dirty="0">
                <a:latin typeface="微軟正黑體" pitchFamily="34" charset="-120"/>
                <a:ea typeface="微軟正黑體" pitchFamily="34" charset="-120"/>
              </a:rPr>
              <a:t>時，系統會依使用者勾選的筆數而刪除</a:t>
            </a:r>
            <a:r>
              <a:rPr lang="zh-TW" altLang="en-US" sz="1400" b="0" dirty="0" smtClean="0">
                <a:latin typeface="微軟正黑體" pitchFamily="34" charset="-120"/>
                <a:ea typeface="微軟正黑體" pitchFamily="34" charset="-120"/>
              </a:rPr>
              <a:t>資料</a:t>
            </a:r>
            <a:endParaRPr lang="en-US" altLang="zh-TW" sz="1400" dirty="0">
              <a:latin typeface="微軟正黑體" pitchFamily="34" charset="-120"/>
              <a:ea typeface="微軟正黑體" pitchFamily="34" charset="-120"/>
            </a:endParaRPr>
          </a:p>
          <a:p>
            <a:pPr marL="228600" indent="-228600">
              <a:buFont typeface="Wingdings" pitchFamily="2" charset="2"/>
              <a:buAutoNum type="circleNumWdWhitePlain"/>
            </a:pPr>
            <a:r>
              <a:rPr lang="zh-TW" altLang="en-US" sz="1400" dirty="0" smtClean="0">
                <a:latin typeface="微軟正黑體" pitchFamily="34" charset="-120"/>
                <a:ea typeface="微軟正黑體" pitchFamily="34" charset="-120"/>
              </a:rPr>
              <a:t>完成刪除作業後系統</a:t>
            </a:r>
            <a:r>
              <a:rPr lang="zh-TW" altLang="en-US" sz="1400" dirty="0">
                <a:latin typeface="微軟正黑體" pitchFamily="34" charset="-120"/>
                <a:ea typeface="微軟正黑體" pitchFamily="34" charset="-120"/>
              </a:rPr>
              <a:t>將回到原查詢畫面且以原有查詢條件將查詢結果顯示於下方顯示區塊</a:t>
            </a:r>
            <a:r>
              <a:rPr lang="en-US" altLang="zh-TW" sz="1400" dirty="0">
                <a:latin typeface="微軟正黑體" pitchFamily="34" charset="-120"/>
                <a:ea typeface="微軟正黑體" pitchFamily="34" charset="-120"/>
              </a:rPr>
              <a:t>(</a:t>
            </a:r>
            <a:r>
              <a:rPr lang="zh-TW" altLang="en-US" sz="1400" dirty="0">
                <a:latin typeface="微軟正黑體" pitchFamily="34" charset="-120"/>
                <a:ea typeface="微軟正黑體" pitchFamily="34" charset="-120"/>
              </a:rPr>
              <a:t>回到第</a:t>
            </a:r>
            <a:r>
              <a:rPr lang="en-US" altLang="zh-TW" sz="1400" dirty="0">
                <a:latin typeface="微軟正黑體" pitchFamily="34" charset="-120"/>
                <a:ea typeface="微軟正黑體" pitchFamily="34" charset="-120"/>
              </a:rPr>
              <a:t>1</a:t>
            </a:r>
            <a:r>
              <a:rPr lang="zh-TW" altLang="en-US" sz="1400" dirty="0">
                <a:latin typeface="微軟正黑體" pitchFamily="34" charset="-120"/>
                <a:ea typeface="微軟正黑體" pitchFamily="34" charset="-120"/>
              </a:rPr>
              <a:t>頁</a:t>
            </a:r>
            <a:r>
              <a:rPr lang="en-US" altLang="zh-TW" sz="1400" dirty="0" smtClean="0">
                <a:latin typeface="微軟正黑體" pitchFamily="34" charset="-120"/>
                <a:ea typeface="微軟正黑體" pitchFamily="34" charset="-120"/>
              </a:rPr>
              <a:t>)</a:t>
            </a:r>
            <a:endParaRPr lang="zh-TW" altLang="en-US" sz="1400" dirty="0">
              <a:latin typeface="微軟正黑體" pitchFamily="34" charset="-120"/>
              <a:ea typeface="微軟正黑體" pitchFamily="34" charset="-120"/>
            </a:endParaRPr>
          </a:p>
        </p:txBody>
      </p:sp>
      <p:sp>
        <p:nvSpPr>
          <p:cNvPr id="296973" name="Rectangle 13"/>
          <p:cNvSpPr>
            <a:spLocks noChangeArrowheads="1"/>
          </p:cNvSpPr>
          <p:nvPr/>
        </p:nvSpPr>
        <p:spPr bwMode="auto">
          <a:xfrm>
            <a:off x="5939481" y="3861048"/>
            <a:ext cx="216695" cy="144463"/>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6974" name="Oval 14"/>
          <p:cNvSpPr>
            <a:spLocks noChangeArrowheads="1"/>
          </p:cNvSpPr>
          <p:nvPr/>
        </p:nvSpPr>
        <p:spPr bwMode="auto">
          <a:xfrm>
            <a:off x="5360988" y="3852664"/>
            <a:ext cx="152400" cy="152400"/>
          </a:xfrm>
          <a:prstGeom prst="ellipse">
            <a:avLst/>
          </a:prstGeom>
          <a:solidFill>
            <a:schemeClr val="bg1"/>
          </a:solidFill>
          <a:ln w="63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900" b="0">
                <a:solidFill>
                  <a:srgbClr val="FF0000"/>
                </a:solidFill>
                <a:latin typeface="Times New Roman" pitchFamily="18" charset="0"/>
              </a:rPr>
              <a:t>1</a:t>
            </a:r>
          </a:p>
        </p:txBody>
      </p:sp>
      <p:sp>
        <p:nvSpPr>
          <p:cNvPr id="296975" name="Rectangle 15"/>
          <p:cNvSpPr>
            <a:spLocks noChangeArrowheads="1"/>
          </p:cNvSpPr>
          <p:nvPr/>
        </p:nvSpPr>
        <p:spPr bwMode="auto">
          <a:xfrm>
            <a:off x="5543550" y="3967087"/>
            <a:ext cx="216694" cy="653083"/>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6976" name="Oval 16"/>
          <p:cNvSpPr>
            <a:spLocks noChangeArrowheads="1"/>
          </p:cNvSpPr>
          <p:nvPr/>
        </p:nvSpPr>
        <p:spPr bwMode="auto">
          <a:xfrm>
            <a:off x="6092826" y="3614738"/>
            <a:ext cx="152400" cy="152400"/>
          </a:xfrm>
          <a:prstGeom prst="ellipse">
            <a:avLst/>
          </a:prstGeom>
          <a:solidFill>
            <a:schemeClr val="bg1"/>
          </a:solidFill>
          <a:ln w="63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900" b="0">
                <a:solidFill>
                  <a:srgbClr val="FF0000"/>
                </a:solidFill>
                <a:latin typeface="Times New Roman" pitchFamily="18" charset="0"/>
              </a:rPr>
              <a:t>2</a:t>
            </a:r>
          </a:p>
        </p:txBody>
      </p:sp>
      <p:sp>
        <p:nvSpPr>
          <p:cNvPr id="296977" name="Line 17"/>
          <p:cNvSpPr>
            <a:spLocks noChangeShapeType="1"/>
          </p:cNvSpPr>
          <p:nvPr/>
        </p:nvSpPr>
        <p:spPr bwMode="auto">
          <a:xfrm>
            <a:off x="6084888" y="3860725"/>
            <a:ext cx="0" cy="122446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96978" name="AutoShape 18"/>
          <p:cNvSpPr>
            <a:spLocks noChangeArrowheads="1"/>
          </p:cNvSpPr>
          <p:nvPr/>
        </p:nvSpPr>
        <p:spPr bwMode="auto">
          <a:xfrm>
            <a:off x="5094288" y="2197100"/>
            <a:ext cx="990600" cy="244475"/>
          </a:xfrm>
          <a:prstGeom prst="roundRect">
            <a:avLst>
              <a:gd name="adj" fmla="val 7144"/>
            </a:avLst>
          </a:prstGeom>
          <a:solidFill>
            <a:schemeClr val="bg1"/>
          </a:solidFill>
          <a:ln w="9525">
            <a:solidFill>
              <a:srgbClr val="000000"/>
            </a:solidFill>
            <a:round/>
            <a:headEnd/>
            <a:tailEnd/>
          </a:ln>
          <a:effectLst>
            <a:outerShdw dist="71842" dir="2700000" algn="ctr" rotWithShape="0">
              <a:srgbClr val="808080"/>
            </a:outerShdw>
          </a:effectLst>
        </p:spPr>
        <p:txBody>
          <a:bodyPr/>
          <a:lstStyle/>
          <a:p>
            <a:pPr algn="ctr" eaLnBrk="0" hangingPunct="0"/>
            <a:r>
              <a:rPr kumimoji="0" lang="zh-TW" altLang="en-US" sz="900" dirty="0">
                <a:latin typeface="微軟正黑體" pitchFamily="34" charset="-120"/>
                <a:ea typeface="微軟正黑體" pitchFamily="34" charset="-120"/>
              </a:rPr>
              <a:t>選取刪除資料</a:t>
            </a:r>
          </a:p>
        </p:txBody>
      </p:sp>
      <p:sp>
        <p:nvSpPr>
          <p:cNvPr id="296981" name="Rectangle 21"/>
          <p:cNvSpPr>
            <a:spLocks noChangeArrowheads="1"/>
          </p:cNvSpPr>
          <p:nvPr/>
        </p:nvSpPr>
        <p:spPr bwMode="auto">
          <a:xfrm>
            <a:off x="6245225" y="5371797"/>
            <a:ext cx="485775" cy="340824"/>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6982" name="Line 22"/>
          <p:cNvSpPr>
            <a:spLocks noChangeShapeType="1"/>
          </p:cNvSpPr>
          <p:nvPr/>
        </p:nvSpPr>
        <p:spPr bwMode="auto">
          <a:xfrm flipH="1">
            <a:off x="3735891" y="5943157"/>
            <a:ext cx="2232025"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6983" name="AutoShape 23"/>
          <p:cNvSpPr>
            <a:spLocks noChangeArrowheads="1"/>
          </p:cNvSpPr>
          <p:nvPr/>
        </p:nvSpPr>
        <p:spPr bwMode="auto">
          <a:xfrm>
            <a:off x="4367736" y="5700717"/>
            <a:ext cx="1067321" cy="207962"/>
          </a:xfrm>
          <a:prstGeom prst="roundRect">
            <a:avLst>
              <a:gd name="adj" fmla="val 7144"/>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1842" dir="2700000" algn="ctr" rotWithShape="0">
                    <a:srgbClr val="808080"/>
                  </a:outerShdw>
                </a:effectLst>
              </a14:hiddenEffects>
            </a:ext>
          </a:extLst>
        </p:spPr>
        <p:txBody>
          <a:bodyPr/>
          <a:lstStyle/>
          <a:p>
            <a:pPr algn="ctr" eaLnBrk="0" hangingPunct="0"/>
            <a:r>
              <a:rPr kumimoji="0" lang="zh-TW" altLang="en-US" sz="900" b="0" dirty="0">
                <a:latin typeface="微軟正黑體" pitchFamily="34" charset="-120"/>
                <a:ea typeface="微軟正黑體" pitchFamily="34" charset="-120"/>
              </a:rPr>
              <a:t>按下“確定鈕</a:t>
            </a:r>
            <a:r>
              <a:rPr kumimoji="0" lang="zh-TW" altLang="en-US" sz="900" b="0" dirty="0">
                <a:latin typeface="Times New Roman" pitchFamily="18" charset="0"/>
              </a:rPr>
              <a:t>”</a:t>
            </a:r>
            <a:endParaRPr kumimoji="0" lang="ja-JP" altLang="en-US" sz="900" b="0" dirty="0">
              <a:latin typeface="Times New Roman" pitchFamily="18" charset="0"/>
            </a:endParaRPr>
          </a:p>
        </p:txBody>
      </p:sp>
      <p:sp>
        <p:nvSpPr>
          <p:cNvPr id="296984" name="AutoShape 24"/>
          <p:cNvSpPr>
            <a:spLocks noChangeArrowheads="1"/>
          </p:cNvSpPr>
          <p:nvPr/>
        </p:nvSpPr>
        <p:spPr bwMode="auto">
          <a:xfrm>
            <a:off x="3840688" y="3423058"/>
            <a:ext cx="1060709" cy="207962"/>
          </a:xfrm>
          <a:prstGeom prst="roundRect">
            <a:avLst>
              <a:gd name="adj" fmla="val 7144"/>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1842" dir="2700000" algn="ctr" rotWithShape="0">
                    <a:srgbClr val="808080"/>
                  </a:outerShdw>
                </a:effectLst>
              </a14:hiddenEffects>
            </a:ext>
          </a:extLst>
        </p:spPr>
        <p:txBody>
          <a:bodyPr/>
          <a:lstStyle/>
          <a:p>
            <a:pPr algn="ctr" eaLnBrk="0" hangingPunct="0"/>
            <a:r>
              <a:rPr kumimoji="0" lang="zh-TW" altLang="en-US" sz="900" b="0" dirty="0">
                <a:latin typeface="微軟正黑體" pitchFamily="34" charset="-120"/>
                <a:ea typeface="微軟正黑體" pitchFamily="34" charset="-120"/>
              </a:rPr>
              <a:t>按下“確定鈕</a:t>
            </a:r>
            <a:r>
              <a:rPr kumimoji="0" lang="zh-TW" altLang="en-US" sz="900" b="0" dirty="0">
                <a:latin typeface="Times New Roman" pitchFamily="18" charset="0"/>
              </a:rPr>
              <a:t>”</a:t>
            </a:r>
            <a:endParaRPr kumimoji="0" lang="ja-JP" altLang="en-US" sz="900" b="0" dirty="0">
              <a:latin typeface="Times New Roman" pitchFamily="18" charset="0"/>
            </a:endParaRPr>
          </a:p>
        </p:txBody>
      </p:sp>
      <p:sp>
        <p:nvSpPr>
          <p:cNvPr id="296986" name="AutoShape 26"/>
          <p:cNvSpPr>
            <a:spLocks noChangeArrowheads="1"/>
          </p:cNvSpPr>
          <p:nvPr/>
        </p:nvSpPr>
        <p:spPr bwMode="auto">
          <a:xfrm>
            <a:off x="776288" y="4295775"/>
            <a:ext cx="1195387" cy="287338"/>
          </a:xfrm>
          <a:prstGeom prst="roundRect">
            <a:avLst>
              <a:gd name="adj" fmla="val 7144"/>
            </a:avLst>
          </a:prstGeom>
          <a:solidFill>
            <a:srgbClr val="FFFFFF"/>
          </a:solidFill>
          <a:ln w="9525" algn="ctr">
            <a:solidFill>
              <a:srgbClr val="000000"/>
            </a:solidFill>
            <a:round/>
            <a:headEnd/>
            <a:tailEnd/>
          </a:ln>
          <a:effectLst>
            <a:outerShdw dist="71842" dir="2700000" algn="ctr" rotWithShape="0">
              <a:srgbClr val="808080"/>
            </a:outerShdw>
          </a:effectLst>
        </p:spPr>
        <p:txBody>
          <a:bodyPr/>
          <a:lstStyle/>
          <a:p>
            <a:pPr algn="ctr" eaLnBrk="0" hangingPunct="0"/>
            <a:r>
              <a:rPr kumimoji="0" lang="zh-TW" altLang="en-US" sz="900" dirty="0">
                <a:latin typeface="微軟正黑體" pitchFamily="34" charset="-120"/>
                <a:ea typeface="微軟正黑體" pitchFamily="34" charset="-120"/>
              </a:rPr>
              <a:t>查詢結果頁畫面</a:t>
            </a:r>
            <a:endParaRPr kumimoji="0" lang="ja-JP" altLang="en-US" sz="900" dirty="0">
              <a:latin typeface="微軟正黑體" pitchFamily="34" charset="-120"/>
              <a:ea typeface="微軟正黑體" pitchFamily="34" charset="-120"/>
            </a:endParaRPr>
          </a:p>
        </p:txBody>
      </p:sp>
      <p:sp>
        <p:nvSpPr>
          <p:cNvPr id="26" name="AutoShape 8"/>
          <p:cNvSpPr>
            <a:spLocks noChangeArrowheads="1"/>
          </p:cNvSpPr>
          <p:nvPr/>
        </p:nvSpPr>
        <p:spPr bwMode="auto">
          <a:xfrm>
            <a:off x="816794" y="2149475"/>
            <a:ext cx="990600" cy="244475"/>
          </a:xfrm>
          <a:prstGeom prst="roundRect">
            <a:avLst>
              <a:gd name="adj" fmla="val 7144"/>
            </a:avLst>
          </a:prstGeom>
          <a:solidFill>
            <a:schemeClr val="bg1"/>
          </a:solidFill>
          <a:ln w="9525">
            <a:solidFill>
              <a:srgbClr val="000000"/>
            </a:solidFill>
            <a:round/>
            <a:headEnd/>
            <a:tailEnd/>
          </a:ln>
          <a:effectLst>
            <a:outerShdw dist="71842" dir="2700000" algn="ctr" rotWithShape="0">
              <a:srgbClr val="808080"/>
            </a:outerShdw>
          </a:effectLst>
        </p:spPr>
        <p:txBody>
          <a:bodyPr/>
          <a:lstStyle/>
          <a:p>
            <a:pPr algn="ctr" eaLnBrk="0" hangingPunct="0"/>
            <a:r>
              <a:rPr kumimoji="0" lang="zh-TW" altLang="en-US" sz="900" dirty="0">
                <a:latin typeface="微軟正黑體" pitchFamily="34" charset="-120"/>
                <a:ea typeface="微軟正黑體" pitchFamily="34" charset="-120"/>
              </a:rPr>
              <a:t>查詢入口畫面</a:t>
            </a:r>
            <a:endParaRPr kumimoji="0" lang="ja-JP" altLang="en-US" sz="900" dirty="0">
              <a:latin typeface="微軟正黑體" pitchFamily="34" charset="-120"/>
              <a:ea typeface="微軟正黑體" pitchFamily="34" charset="-120"/>
            </a:endParaRPr>
          </a:p>
        </p:txBody>
      </p:sp>
      <p:sp>
        <p:nvSpPr>
          <p:cNvPr id="28" name="Rectangle 19"/>
          <p:cNvSpPr>
            <a:spLocks noChangeArrowheads="1"/>
          </p:cNvSpPr>
          <p:nvPr/>
        </p:nvSpPr>
        <p:spPr bwMode="auto">
          <a:xfrm>
            <a:off x="1807394" y="3289300"/>
            <a:ext cx="721151" cy="216470"/>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 name="Rectangle 32"/>
          <p:cNvSpPr>
            <a:spLocks noChangeArrowheads="1"/>
          </p:cNvSpPr>
          <p:nvPr/>
        </p:nvSpPr>
        <p:spPr bwMode="auto">
          <a:xfrm>
            <a:off x="3078211" y="3759672"/>
            <a:ext cx="219075" cy="186531"/>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0" name="標題 1"/>
          <p:cNvSpPr>
            <a:spLocks noGrp="1"/>
          </p:cNvSpPr>
          <p:nvPr>
            <p:ph type="title"/>
          </p:nvPr>
        </p:nvSpPr>
        <p:spPr>
          <a:xfrm>
            <a:off x="0" y="0"/>
            <a:ext cx="8291513" cy="549275"/>
          </a:xfrm>
        </p:spPr>
        <p:txBody>
          <a:bodyPr/>
          <a:lstStyle/>
          <a:p>
            <a:r>
              <a:rPr lang="en-US" altLang="zh-TW" dirty="0">
                <a:latin typeface="微軟正黑體" pitchFamily="34" charset="-120"/>
              </a:rPr>
              <a:t>4</a:t>
            </a:r>
            <a:r>
              <a:rPr lang="en-US" altLang="zh-TW" dirty="0" smtClean="0">
                <a:latin typeface="微軟正黑體" pitchFamily="34" charset="-120"/>
              </a:rPr>
              <a:t>.</a:t>
            </a:r>
            <a:r>
              <a:rPr lang="zh-TW" altLang="en-US" dirty="0" smtClean="0">
                <a:latin typeface="微軟正黑體" pitchFamily="34" charset="-120"/>
              </a:rPr>
              <a:t>共通</a:t>
            </a:r>
            <a:r>
              <a:rPr lang="en-US" altLang="zh-TW" dirty="0" smtClean="0">
                <a:latin typeface="微軟正黑體" pitchFamily="34" charset="-120"/>
              </a:rPr>
              <a:t>UI</a:t>
            </a:r>
            <a:r>
              <a:rPr lang="zh-TW" altLang="en-US" dirty="0" smtClean="0">
                <a:latin typeface="微軟正黑體" pitchFamily="34" charset="-120"/>
              </a:rPr>
              <a:t>操作流程 </a:t>
            </a:r>
            <a:r>
              <a:rPr lang="en-US" altLang="zh-TW" dirty="0" smtClean="0">
                <a:latin typeface="微軟正黑體" pitchFamily="34" charset="-120"/>
              </a:rPr>
              <a:t>– </a:t>
            </a:r>
            <a:r>
              <a:rPr lang="zh-TW" altLang="en-US" dirty="0" smtClean="0">
                <a:latin typeface="微軟正黑體" pitchFamily="34" charset="-120"/>
              </a:rPr>
              <a:t>刪</a:t>
            </a:r>
            <a:r>
              <a:rPr lang="zh-TW" altLang="en-US" dirty="0">
                <a:latin typeface="微軟正黑體" pitchFamily="34" charset="-120"/>
              </a:rPr>
              <a:t>除</a:t>
            </a:r>
          </a:p>
        </p:txBody>
      </p:sp>
    </p:spTree>
    <p:extLst>
      <p:ext uri="{BB962C8B-B14F-4D97-AF65-F5344CB8AC3E}">
        <p14:creationId xmlns:p14="http://schemas.microsoft.com/office/powerpoint/2010/main" val="40357542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群組 28"/>
          <p:cNvGrpSpPr/>
          <p:nvPr/>
        </p:nvGrpSpPr>
        <p:grpSpPr>
          <a:xfrm>
            <a:off x="5120083" y="2614365"/>
            <a:ext cx="3965576" cy="1910258"/>
            <a:chOff x="461069" y="2349500"/>
            <a:chExt cx="3965576" cy="1910258"/>
          </a:xfrm>
        </p:grpSpPr>
        <p:pic>
          <p:nvPicPr>
            <p:cNvPr id="3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4987" b="40731"/>
            <a:stretch/>
          </p:blipFill>
          <p:spPr bwMode="auto">
            <a:xfrm>
              <a:off x="461069" y="2349500"/>
              <a:ext cx="3965576" cy="1863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10019"/>
            <a:stretch/>
          </p:blipFill>
          <p:spPr bwMode="auto">
            <a:xfrm>
              <a:off x="1493515" y="3009910"/>
              <a:ext cx="2933130" cy="1249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 name="群組 1"/>
          <p:cNvGrpSpPr/>
          <p:nvPr/>
        </p:nvGrpSpPr>
        <p:grpSpPr>
          <a:xfrm>
            <a:off x="396354" y="2349500"/>
            <a:ext cx="4495801" cy="1910258"/>
            <a:chOff x="461068" y="2349500"/>
            <a:chExt cx="4495801" cy="1910258"/>
          </a:xfrm>
        </p:grpSpPr>
        <p:pic>
          <p:nvPicPr>
            <p:cNvPr id="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4958" b="40731"/>
            <a:stretch/>
          </p:blipFill>
          <p:spPr bwMode="auto">
            <a:xfrm>
              <a:off x="461068" y="2349500"/>
              <a:ext cx="4495801" cy="1863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3514" y="3009910"/>
              <a:ext cx="3259707" cy="1249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2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4958" b="40731"/>
          <a:stretch/>
        </p:blipFill>
        <p:spPr bwMode="auto">
          <a:xfrm>
            <a:off x="423863" y="4615086"/>
            <a:ext cx="4495801" cy="1863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7989" name="Rectangle 5"/>
          <p:cNvSpPr>
            <a:spLocks noChangeArrowheads="1"/>
          </p:cNvSpPr>
          <p:nvPr/>
        </p:nvSpPr>
        <p:spPr bwMode="auto">
          <a:xfrm>
            <a:off x="179388" y="692150"/>
            <a:ext cx="31781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ja-JP" sz="1400" dirty="0">
                <a:solidFill>
                  <a:srgbClr val="0000CC"/>
                </a:solidFill>
                <a:latin typeface="微軟正黑體" pitchFamily="34" charset="-120"/>
                <a:ea typeface="微軟正黑體" pitchFamily="34" charset="-120"/>
              </a:rPr>
              <a:t>【</a:t>
            </a:r>
            <a:r>
              <a:rPr lang="zh-TW" altLang="en-US" sz="1400" dirty="0">
                <a:solidFill>
                  <a:srgbClr val="0000CC"/>
                </a:solidFill>
                <a:latin typeface="微軟正黑體" pitchFamily="34" charset="-120"/>
                <a:ea typeface="微軟正黑體" pitchFamily="34" charset="-120"/>
              </a:rPr>
              <a:t>主要業務區域畫面遷移方式</a:t>
            </a:r>
            <a:r>
              <a:rPr lang="en-US" altLang="ja-JP" sz="1400" dirty="0">
                <a:solidFill>
                  <a:srgbClr val="0000CC"/>
                </a:solidFill>
                <a:latin typeface="微軟正黑體" pitchFamily="34" charset="-120"/>
                <a:ea typeface="微軟正黑體" pitchFamily="34" charset="-120"/>
              </a:rPr>
              <a:t>】</a:t>
            </a:r>
            <a:r>
              <a:rPr lang="en-US" altLang="ja-JP" sz="1400" b="0" dirty="0">
                <a:solidFill>
                  <a:srgbClr val="0000CC"/>
                </a:solidFill>
                <a:latin typeface="微軟正黑體" pitchFamily="34" charset="-120"/>
                <a:ea typeface="微軟正黑體" pitchFamily="34" charset="-120"/>
              </a:rPr>
              <a:t> </a:t>
            </a:r>
          </a:p>
          <a:p>
            <a:pPr algn="just"/>
            <a:endParaRPr lang="en-US" altLang="ja-JP" sz="1400" b="0" dirty="0">
              <a:solidFill>
                <a:srgbClr val="0000CC"/>
              </a:solidFill>
              <a:latin typeface="新細明體" charset="-120"/>
            </a:endParaRPr>
          </a:p>
          <a:p>
            <a:pPr marL="285750" indent="-285750" algn="just">
              <a:buFont typeface="Wingdings" pitchFamily="2" charset="2"/>
              <a:buChar char="n"/>
            </a:pPr>
            <a:r>
              <a:rPr lang="zh-TW" altLang="en-US" sz="1400" b="0" dirty="0" smtClean="0">
                <a:solidFill>
                  <a:srgbClr val="0000CC"/>
                </a:solidFill>
                <a:latin typeface="微軟正黑體" pitchFamily="34" charset="-120"/>
                <a:ea typeface="微軟正黑體" pitchFamily="34" charset="-120"/>
              </a:rPr>
              <a:t>修改</a:t>
            </a:r>
            <a:r>
              <a:rPr lang="zh-TW" altLang="en-US" sz="1400" b="0" dirty="0">
                <a:solidFill>
                  <a:srgbClr val="0000CC"/>
                </a:solidFill>
                <a:latin typeface="微軟正黑體" pitchFamily="34" charset="-120"/>
                <a:ea typeface="微軟正黑體" pitchFamily="34" charset="-120"/>
              </a:rPr>
              <a:t>類畫面遷移方式</a:t>
            </a:r>
          </a:p>
          <a:p>
            <a:pPr algn="just"/>
            <a:endParaRPr lang="ja-JP" altLang="en-US" sz="1400" b="0" dirty="0">
              <a:solidFill>
                <a:srgbClr val="0000CC"/>
              </a:solidFill>
              <a:latin typeface="新細明體" charset="-120"/>
            </a:endParaRPr>
          </a:p>
        </p:txBody>
      </p:sp>
      <p:sp>
        <p:nvSpPr>
          <p:cNvPr id="297990" name="Rectangle 6"/>
          <p:cNvSpPr>
            <a:spLocks noChangeArrowheads="1"/>
          </p:cNvSpPr>
          <p:nvPr/>
        </p:nvSpPr>
        <p:spPr bwMode="auto">
          <a:xfrm>
            <a:off x="1908175" y="2349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TW" altLang="en-US"/>
          </a:p>
        </p:txBody>
      </p:sp>
      <p:sp>
        <p:nvSpPr>
          <p:cNvPr id="297991" name="Text Box 7"/>
          <p:cNvSpPr txBox="1">
            <a:spLocks noChangeArrowheads="1"/>
          </p:cNvSpPr>
          <p:nvPr/>
        </p:nvSpPr>
        <p:spPr bwMode="auto">
          <a:xfrm>
            <a:off x="304800" y="1700213"/>
            <a:ext cx="9540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ja-JP" sz="1400" dirty="0">
                <a:latin typeface="微軟正黑體" pitchFamily="34" charset="-120"/>
                <a:ea typeface="微軟正黑體" pitchFamily="34" charset="-120"/>
              </a:rPr>
              <a:t>【</a:t>
            </a:r>
            <a:r>
              <a:rPr lang="ja-JP" altLang="en-US" sz="1400" dirty="0">
                <a:latin typeface="微軟正黑體" pitchFamily="34" charset="-120"/>
                <a:ea typeface="微軟正黑體" pitchFamily="34" charset="-120"/>
              </a:rPr>
              <a:t>例</a:t>
            </a:r>
            <a:r>
              <a:rPr lang="en-US" altLang="ja-JP" sz="1400" dirty="0">
                <a:latin typeface="微軟正黑體" pitchFamily="34" charset="-120"/>
                <a:ea typeface="微軟正黑體" pitchFamily="34" charset="-120"/>
              </a:rPr>
              <a:t>】</a:t>
            </a:r>
            <a:r>
              <a:rPr lang="en-US" altLang="ja-JP" sz="1000" dirty="0">
                <a:latin typeface="微軟正黑體" pitchFamily="34" charset="-120"/>
                <a:ea typeface="微軟正黑體" pitchFamily="34" charset="-120"/>
              </a:rPr>
              <a:t> </a:t>
            </a:r>
          </a:p>
        </p:txBody>
      </p:sp>
      <p:sp>
        <p:nvSpPr>
          <p:cNvPr id="297992" name="AutoShape 8"/>
          <p:cNvSpPr>
            <a:spLocks noChangeArrowheads="1"/>
          </p:cNvSpPr>
          <p:nvPr/>
        </p:nvSpPr>
        <p:spPr bwMode="auto">
          <a:xfrm>
            <a:off x="423863" y="2132013"/>
            <a:ext cx="1152525" cy="288925"/>
          </a:xfrm>
          <a:prstGeom prst="roundRect">
            <a:avLst>
              <a:gd name="adj" fmla="val 7144"/>
            </a:avLst>
          </a:prstGeom>
          <a:solidFill>
            <a:srgbClr val="FFFFFF"/>
          </a:solidFill>
          <a:ln w="9525">
            <a:solidFill>
              <a:srgbClr val="000000"/>
            </a:solidFill>
            <a:round/>
            <a:headEnd/>
            <a:tailEnd/>
          </a:ln>
          <a:effectLst>
            <a:outerShdw dist="71842" dir="2700000" algn="ctr" rotWithShape="0">
              <a:srgbClr val="808080"/>
            </a:outerShdw>
          </a:effectLst>
        </p:spPr>
        <p:txBody>
          <a:bodyPr/>
          <a:lstStyle/>
          <a:p>
            <a:pPr algn="ctr" eaLnBrk="0" hangingPunct="0"/>
            <a:r>
              <a:rPr kumimoji="0" lang="zh-TW" altLang="en-US" sz="900" dirty="0">
                <a:latin typeface="微軟正黑體" pitchFamily="34" charset="-120"/>
                <a:ea typeface="微軟正黑體" pitchFamily="34" charset="-120"/>
              </a:rPr>
              <a:t>修改畫面</a:t>
            </a:r>
            <a:endParaRPr kumimoji="0" lang="ja-JP" altLang="en-US" sz="900" dirty="0">
              <a:latin typeface="微軟正黑體" pitchFamily="34" charset="-120"/>
              <a:ea typeface="微軟正黑體" pitchFamily="34" charset="-120"/>
            </a:endParaRPr>
          </a:p>
        </p:txBody>
      </p:sp>
      <p:sp>
        <p:nvSpPr>
          <p:cNvPr id="297993" name="AutoShape 9"/>
          <p:cNvSpPr>
            <a:spLocks noChangeArrowheads="1"/>
          </p:cNvSpPr>
          <p:nvPr/>
        </p:nvSpPr>
        <p:spPr bwMode="auto">
          <a:xfrm>
            <a:off x="3851275" y="3676650"/>
            <a:ext cx="930275" cy="207962"/>
          </a:xfrm>
          <a:prstGeom prst="roundRect">
            <a:avLst>
              <a:gd name="adj" fmla="val 7144"/>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1842" dir="2700000" algn="ctr" rotWithShape="0">
                    <a:srgbClr val="808080"/>
                  </a:outerShdw>
                </a:effectLst>
              </a14:hiddenEffects>
            </a:ext>
          </a:extLst>
        </p:spPr>
        <p:txBody>
          <a:bodyPr/>
          <a:lstStyle/>
          <a:p>
            <a:pPr algn="ctr" eaLnBrk="0" hangingPunct="0"/>
            <a:r>
              <a:rPr kumimoji="0" lang="zh-TW" altLang="en-US" sz="900" b="0" dirty="0">
                <a:latin typeface="微軟正黑體" pitchFamily="34" charset="-120"/>
                <a:ea typeface="微軟正黑體" pitchFamily="34" charset="-120"/>
              </a:rPr>
              <a:t>按下</a:t>
            </a:r>
            <a:r>
              <a:rPr kumimoji="0" lang="zh-TW" altLang="en-US" sz="900" b="0" dirty="0" smtClean="0">
                <a:latin typeface="微軟正黑體" pitchFamily="34" charset="-120"/>
                <a:ea typeface="微軟正黑體" pitchFamily="34" charset="-120"/>
              </a:rPr>
              <a:t>“</a:t>
            </a:r>
            <a:r>
              <a:rPr lang="zh-TW" altLang="en-US" sz="900" dirty="0">
                <a:latin typeface="微軟正黑體" pitchFamily="34" charset="-120"/>
                <a:ea typeface="微軟正黑體" pitchFamily="34" charset="-120"/>
              </a:rPr>
              <a:t>儲存</a:t>
            </a:r>
            <a:r>
              <a:rPr kumimoji="0" lang="zh-TW" altLang="en-US" sz="900" b="0" dirty="0" smtClean="0">
                <a:latin typeface="微軟正黑體" pitchFamily="34" charset="-120"/>
                <a:ea typeface="微軟正黑體" pitchFamily="34" charset="-120"/>
              </a:rPr>
              <a:t>”</a:t>
            </a:r>
            <a:endParaRPr kumimoji="0" lang="ja-JP" altLang="en-US" sz="900" b="0" dirty="0">
              <a:latin typeface="微軟正黑體" pitchFamily="34" charset="-120"/>
              <a:ea typeface="微軟正黑體" pitchFamily="34" charset="-120"/>
            </a:endParaRPr>
          </a:p>
        </p:txBody>
      </p:sp>
      <p:sp>
        <p:nvSpPr>
          <p:cNvPr id="297994" name="Line 10"/>
          <p:cNvSpPr>
            <a:spLocks noChangeShapeType="1"/>
          </p:cNvSpPr>
          <p:nvPr/>
        </p:nvSpPr>
        <p:spPr bwMode="auto">
          <a:xfrm>
            <a:off x="4139952" y="4295774"/>
            <a:ext cx="1115466" cy="1"/>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97995" name="Line 11"/>
          <p:cNvSpPr>
            <a:spLocks noChangeShapeType="1"/>
          </p:cNvSpPr>
          <p:nvPr/>
        </p:nvSpPr>
        <p:spPr bwMode="auto">
          <a:xfrm>
            <a:off x="6948488" y="4265613"/>
            <a:ext cx="1587" cy="892175"/>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97996" name="Rectangle 12"/>
          <p:cNvSpPr>
            <a:spLocks noChangeArrowheads="1"/>
          </p:cNvSpPr>
          <p:nvPr/>
        </p:nvSpPr>
        <p:spPr bwMode="auto">
          <a:xfrm>
            <a:off x="2000250" y="2157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TW" altLang="en-US"/>
          </a:p>
        </p:txBody>
      </p:sp>
      <p:sp>
        <p:nvSpPr>
          <p:cNvPr id="297997" name="Text Box 13"/>
          <p:cNvSpPr txBox="1">
            <a:spLocks noChangeArrowheads="1"/>
          </p:cNvSpPr>
          <p:nvPr/>
        </p:nvSpPr>
        <p:spPr bwMode="auto">
          <a:xfrm>
            <a:off x="3048000" y="822325"/>
            <a:ext cx="58451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buFont typeface="Wingdings" pitchFamily="2" charset="2"/>
              <a:buAutoNum type="circleNumWdWhitePlain"/>
            </a:pPr>
            <a:r>
              <a:rPr lang="zh-TW" altLang="en-US" sz="1400" b="0" dirty="0" smtClean="0">
                <a:latin typeface="微軟正黑體" pitchFamily="34" charset="-120"/>
                <a:ea typeface="微軟正黑體" pitchFamily="34" charset="-120"/>
              </a:rPr>
              <a:t>完成</a:t>
            </a:r>
            <a:r>
              <a:rPr lang="zh-TW" altLang="en-US" sz="1400" b="0" dirty="0">
                <a:latin typeface="微軟正黑體" pitchFamily="34" charset="-120"/>
                <a:ea typeface="微軟正黑體" pitchFamily="34" charset="-120"/>
              </a:rPr>
              <a:t>查詢後，使用者可直接由查詢結果</a:t>
            </a:r>
            <a:r>
              <a:rPr lang="zh-TW" altLang="en-US" sz="1400" b="0" dirty="0" smtClean="0">
                <a:latin typeface="微軟正黑體" pitchFamily="34" charset="-120"/>
                <a:ea typeface="微軟正黑體" pitchFamily="34" charset="-120"/>
              </a:rPr>
              <a:t>右方的</a:t>
            </a:r>
            <a:r>
              <a:rPr lang="en-US" altLang="zh-TW" sz="1400" dirty="0" smtClean="0">
                <a:latin typeface="微軟正黑體" pitchFamily="34" charset="-120"/>
                <a:ea typeface="微軟正黑體" pitchFamily="34" charset="-120"/>
              </a:rPr>
              <a:t>”</a:t>
            </a:r>
            <a:r>
              <a:rPr lang="zh-TW" altLang="en-US" sz="1400" dirty="0" smtClean="0">
                <a:latin typeface="微軟正黑體" pitchFamily="34" charset="-120"/>
                <a:ea typeface="微軟正黑體" pitchFamily="34" charset="-120"/>
              </a:rPr>
              <a:t>明細</a:t>
            </a:r>
            <a:r>
              <a:rPr lang="zh-TW" altLang="en-US" sz="1400" b="0" dirty="0" smtClean="0">
                <a:latin typeface="微軟正黑體" pitchFamily="34" charset="-120"/>
                <a:ea typeface="微軟正黑體" pitchFamily="34" charset="-120"/>
              </a:rPr>
              <a:t>”或進入明細頁內的</a:t>
            </a:r>
            <a:r>
              <a:rPr lang="en-US" altLang="zh-TW" sz="1400" b="0" dirty="0" smtClean="0">
                <a:latin typeface="微軟正黑體" pitchFamily="34" charset="-120"/>
                <a:ea typeface="微軟正黑體" pitchFamily="34" charset="-120"/>
              </a:rPr>
              <a:t> ”</a:t>
            </a:r>
            <a:r>
              <a:rPr lang="zh-TW" altLang="en-US" sz="1400" b="0" dirty="0" smtClean="0">
                <a:latin typeface="微軟正黑體" pitchFamily="34" charset="-120"/>
                <a:ea typeface="微軟正黑體" pitchFamily="34" charset="-120"/>
              </a:rPr>
              <a:t>修改” 連結</a:t>
            </a:r>
            <a:r>
              <a:rPr lang="zh-TW" altLang="en-US" sz="1400" b="0" dirty="0">
                <a:latin typeface="微軟正黑體" pitchFamily="34" charset="-120"/>
                <a:ea typeface="微軟正黑體" pitchFamily="34" charset="-120"/>
              </a:rPr>
              <a:t>至</a:t>
            </a:r>
            <a:r>
              <a:rPr lang="zh-TW" altLang="en-US" sz="1400" b="0" dirty="0" smtClean="0">
                <a:latin typeface="微軟正黑體" pitchFamily="34" charset="-120"/>
                <a:ea typeface="微軟正黑體" pitchFamily="34" charset="-120"/>
              </a:rPr>
              <a:t>修改維護畫面</a:t>
            </a:r>
            <a:endParaRPr lang="en-US" altLang="zh-TW" sz="1400" b="0" dirty="0" smtClean="0">
              <a:latin typeface="微軟正黑體" pitchFamily="34" charset="-120"/>
              <a:ea typeface="微軟正黑體" pitchFamily="34" charset="-120"/>
            </a:endParaRPr>
          </a:p>
          <a:p>
            <a:pPr marL="342900" indent="-342900">
              <a:buFont typeface="Wingdings" pitchFamily="2" charset="2"/>
              <a:buAutoNum type="circleNumWdWhitePlain"/>
            </a:pPr>
            <a:r>
              <a:rPr lang="zh-TW" altLang="en-US" sz="1400" b="0" dirty="0" smtClean="0">
                <a:latin typeface="微軟正黑體" pitchFamily="34" charset="-120"/>
                <a:ea typeface="微軟正黑體" pitchFamily="34" charset="-120"/>
              </a:rPr>
              <a:t>完成修改</a:t>
            </a:r>
            <a:r>
              <a:rPr lang="zh-TW" altLang="en-US" sz="1400" dirty="0">
                <a:latin typeface="微軟正黑體" pitchFamily="34" charset="-120"/>
                <a:ea typeface="微軟正黑體" pitchFamily="34" charset="-120"/>
              </a:rPr>
              <a:t>並</a:t>
            </a:r>
            <a:r>
              <a:rPr lang="zh-TW" altLang="en-US" sz="1400" dirty="0" smtClean="0">
                <a:latin typeface="微軟正黑體" pitchFamily="34" charset="-120"/>
                <a:ea typeface="微軟正黑體" pitchFamily="34" charset="-120"/>
              </a:rPr>
              <a:t>點選</a:t>
            </a:r>
            <a:r>
              <a:rPr lang="en-US" altLang="zh-TW" sz="1400" dirty="0" smtClean="0">
                <a:latin typeface="微軟正黑體" pitchFamily="34" charset="-120"/>
                <a:ea typeface="微軟正黑體" pitchFamily="34" charset="-120"/>
              </a:rPr>
              <a:t>”</a:t>
            </a:r>
            <a:r>
              <a:rPr lang="zh-TW" altLang="en-US" sz="1400" dirty="0" smtClean="0">
                <a:latin typeface="微軟正黑體" pitchFamily="34" charset="-120"/>
                <a:ea typeface="微軟正黑體" pitchFamily="34" charset="-120"/>
              </a:rPr>
              <a:t>儲存鈕</a:t>
            </a:r>
            <a:r>
              <a:rPr lang="en-US" altLang="zh-TW" sz="1400" dirty="0" smtClean="0">
                <a:latin typeface="微軟正黑體" pitchFamily="34" charset="-120"/>
                <a:ea typeface="微軟正黑體" pitchFamily="34" charset="-120"/>
              </a:rPr>
              <a:t>”</a:t>
            </a:r>
            <a:r>
              <a:rPr lang="zh-TW" altLang="en-US" sz="1400" dirty="0" smtClean="0">
                <a:latin typeface="微軟正黑體" pitchFamily="34" charset="-120"/>
                <a:ea typeface="微軟正黑體" pitchFamily="34" charset="-120"/>
              </a:rPr>
              <a:t>，</a:t>
            </a:r>
            <a:r>
              <a:rPr lang="zh-TW" altLang="en-US" sz="1400" b="0" dirty="0">
                <a:latin typeface="微軟正黑體" pitchFamily="34" charset="-120"/>
                <a:ea typeface="微軟正黑體" pitchFamily="34" charset="-120"/>
              </a:rPr>
              <a:t>系統</a:t>
            </a:r>
            <a:r>
              <a:rPr lang="zh-TW" altLang="en-US" sz="1400" b="0" dirty="0" smtClean="0">
                <a:latin typeface="微軟正黑體" pitchFamily="34" charset="-120"/>
                <a:ea typeface="微軟正黑體" pitchFamily="34" charset="-120"/>
              </a:rPr>
              <a:t>將回到</a:t>
            </a:r>
            <a:r>
              <a:rPr lang="zh-TW" altLang="en-US" sz="1400" dirty="0">
                <a:latin typeface="微軟正黑體" pitchFamily="34" charset="-120"/>
                <a:ea typeface="微軟正黑體" pitchFamily="34" charset="-120"/>
              </a:rPr>
              <a:t>原</a:t>
            </a:r>
            <a:r>
              <a:rPr lang="zh-TW" altLang="en-US" sz="1400" b="0" dirty="0" smtClean="0">
                <a:latin typeface="微軟正黑體" pitchFamily="34" charset="-120"/>
                <a:ea typeface="微軟正黑體" pitchFamily="34" charset="-120"/>
              </a:rPr>
              <a:t>查詢畫面且以原有查詢條件將查詢結果顯示於下方顯示區塊</a:t>
            </a:r>
            <a:r>
              <a:rPr lang="en-US" altLang="zh-TW" sz="1400" b="0" dirty="0" smtClean="0">
                <a:latin typeface="微軟正黑體" pitchFamily="34" charset="-120"/>
                <a:ea typeface="微軟正黑體" pitchFamily="34" charset="-120"/>
              </a:rPr>
              <a:t>(</a:t>
            </a:r>
            <a:r>
              <a:rPr lang="zh-TW" altLang="en-US" sz="1400" b="0" dirty="0" smtClean="0">
                <a:latin typeface="微軟正黑體" pitchFamily="34" charset="-120"/>
                <a:ea typeface="微軟正黑體" pitchFamily="34" charset="-120"/>
              </a:rPr>
              <a:t>回到第</a:t>
            </a:r>
            <a:r>
              <a:rPr lang="en-US" altLang="zh-TW" sz="1400" b="0" dirty="0" smtClean="0">
                <a:latin typeface="微軟正黑體" pitchFamily="34" charset="-120"/>
                <a:ea typeface="微軟正黑體" pitchFamily="34" charset="-120"/>
              </a:rPr>
              <a:t>1</a:t>
            </a:r>
            <a:r>
              <a:rPr lang="zh-TW" altLang="en-US" sz="1400" b="0" dirty="0" smtClean="0">
                <a:latin typeface="微軟正黑體" pitchFamily="34" charset="-120"/>
                <a:ea typeface="微軟正黑體" pitchFamily="34" charset="-120"/>
              </a:rPr>
              <a:t>頁</a:t>
            </a:r>
            <a:r>
              <a:rPr lang="en-US" altLang="zh-TW" sz="1400" b="0" dirty="0" smtClean="0">
                <a:latin typeface="微軟正黑體" pitchFamily="34" charset="-120"/>
                <a:ea typeface="微軟正黑體" pitchFamily="34" charset="-120"/>
              </a:rPr>
              <a:t>)</a:t>
            </a:r>
            <a:endParaRPr lang="zh-TW" altLang="en-US" sz="1400" b="0" dirty="0">
              <a:latin typeface="微軟正黑體" pitchFamily="34" charset="-120"/>
              <a:ea typeface="微軟正黑體" pitchFamily="34" charset="-120"/>
            </a:endParaRPr>
          </a:p>
        </p:txBody>
      </p:sp>
      <p:sp>
        <p:nvSpPr>
          <p:cNvPr id="297998" name="Oval 14"/>
          <p:cNvSpPr>
            <a:spLocks noChangeArrowheads="1"/>
          </p:cNvSpPr>
          <p:nvPr/>
        </p:nvSpPr>
        <p:spPr bwMode="auto">
          <a:xfrm>
            <a:off x="6270625" y="3490913"/>
            <a:ext cx="182563" cy="157162"/>
          </a:xfrm>
          <a:prstGeom prst="ellipse">
            <a:avLst/>
          </a:prstGeom>
          <a:noFill/>
          <a:ln w="63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900" b="0">
                <a:solidFill>
                  <a:srgbClr val="FF0000"/>
                </a:solidFill>
                <a:latin typeface="Times New Roman" pitchFamily="18" charset="0"/>
              </a:rPr>
              <a:t>1</a:t>
            </a:r>
          </a:p>
        </p:txBody>
      </p:sp>
      <p:sp>
        <p:nvSpPr>
          <p:cNvPr id="297999" name="Rectangle 15"/>
          <p:cNvSpPr>
            <a:spLocks noChangeArrowheads="1"/>
          </p:cNvSpPr>
          <p:nvPr/>
        </p:nvSpPr>
        <p:spPr bwMode="auto">
          <a:xfrm>
            <a:off x="6361906" y="3676649"/>
            <a:ext cx="1134441" cy="473075"/>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8001" name="AutoShape 17"/>
          <p:cNvSpPr>
            <a:spLocks noChangeArrowheads="1"/>
          </p:cNvSpPr>
          <p:nvPr/>
        </p:nvSpPr>
        <p:spPr bwMode="auto">
          <a:xfrm>
            <a:off x="5376242" y="2327027"/>
            <a:ext cx="1169987" cy="287338"/>
          </a:xfrm>
          <a:prstGeom prst="roundRect">
            <a:avLst>
              <a:gd name="adj" fmla="val 7144"/>
            </a:avLst>
          </a:prstGeom>
          <a:solidFill>
            <a:srgbClr val="FFFFFF"/>
          </a:solidFill>
          <a:ln w="9525" algn="ctr">
            <a:solidFill>
              <a:srgbClr val="000000"/>
            </a:solidFill>
            <a:round/>
            <a:headEnd/>
            <a:tailEnd/>
          </a:ln>
          <a:effectLst>
            <a:outerShdw dist="71842" dir="2700000" algn="ctr" rotWithShape="0">
              <a:srgbClr val="808080"/>
            </a:outerShdw>
          </a:effectLst>
        </p:spPr>
        <p:txBody>
          <a:bodyPr/>
          <a:lstStyle/>
          <a:p>
            <a:pPr algn="ctr" eaLnBrk="0" hangingPunct="0"/>
            <a:r>
              <a:rPr kumimoji="0" lang="zh-TW" altLang="en-US" sz="900" dirty="0">
                <a:latin typeface="微軟正黑體" pitchFamily="34" charset="-120"/>
                <a:ea typeface="微軟正黑體" pitchFamily="34" charset="-120"/>
              </a:rPr>
              <a:t> 修改確認畫面</a:t>
            </a:r>
            <a:endParaRPr kumimoji="0" lang="ja-JP" altLang="en-US" sz="900" dirty="0">
              <a:latin typeface="微軟正黑體" pitchFamily="34" charset="-120"/>
              <a:ea typeface="微軟正黑體" pitchFamily="34" charset="-120"/>
            </a:endParaRPr>
          </a:p>
        </p:txBody>
      </p:sp>
      <p:sp>
        <p:nvSpPr>
          <p:cNvPr id="298002" name="AutoShape 18"/>
          <p:cNvSpPr>
            <a:spLocks noChangeArrowheads="1"/>
          </p:cNvSpPr>
          <p:nvPr/>
        </p:nvSpPr>
        <p:spPr bwMode="auto">
          <a:xfrm>
            <a:off x="423863" y="4295775"/>
            <a:ext cx="1195387" cy="287338"/>
          </a:xfrm>
          <a:prstGeom prst="roundRect">
            <a:avLst>
              <a:gd name="adj" fmla="val 7144"/>
            </a:avLst>
          </a:prstGeom>
          <a:solidFill>
            <a:srgbClr val="FFFFFF"/>
          </a:solidFill>
          <a:ln w="9525" algn="ctr">
            <a:solidFill>
              <a:srgbClr val="000000"/>
            </a:solidFill>
            <a:round/>
            <a:headEnd/>
            <a:tailEnd/>
          </a:ln>
          <a:effectLst>
            <a:outerShdw dist="71842" dir="2700000" algn="ctr" rotWithShape="0">
              <a:srgbClr val="808080"/>
            </a:outerShdw>
          </a:effectLst>
        </p:spPr>
        <p:txBody>
          <a:bodyPr/>
          <a:lstStyle/>
          <a:p>
            <a:pPr algn="ctr" eaLnBrk="0" hangingPunct="0"/>
            <a:r>
              <a:rPr kumimoji="0" lang="zh-TW" altLang="en-US" sz="900" dirty="0">
                <a:latin typeface="微軟正黑體" pitchFamily="34" charset="-120"/>
                <a:ea typeface="微軟正黑體" pitchFamily="34" charset="-120"/>
              </a:rPr>
              <a:t>查詢結果頁畫面</a:t>
            </a:r>
            <a:endParaRPr kumimoji="0" lang="ja-JP" altLang="en-US" sz="900" dirty="0">
              <a:latin typeface="微軟正黑體" pitchFamily="34" charset="-120"/>
              <a:ea typeface="微軟正黑體" pitchFamily="34" charset="-120"/>
            </a:endParaRPr>
          </a:p>
        </p:txBody>
      </p:sp>
      <p:sp>
        <p:nvSpPr>
          <p:cNvPr id="298003" name="Line 19"/>
          <p:cNvSpPr>
            <a:spLocks noChangeShapeType="1"/>
          </p:cNvSpPr>
          <p:nvPr/>
        </p:nvSpPr>
        <p:spPr bwMode="auto">
          <a:xfrm flipH="1">
            <a:off x="3851275" y="5157788"/>
            <a:ext cx="3097213"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8005" name="Rectangle 21"/>
          <p:cNvSpPr>
            <a:spLocks noChangeArrowheads="1"/>
          </p:cNvSpPr>
          <p:nvPr/>
        </p:nvSpPr>
        <p:spPr bwMode="auto">
          <a:xfrm>
            <a:off x="3563888" y="3933825"/>
            <a:ext cx="576064" cy="215900"/>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8000" name="AutoShape 16"/>
          <p:cNvSpPr>
            <a:spLocks noChangeArrowheads="1"/>
          </p:cNvSpPr>
          <p:nvPr/>
        </p:nvSpPr>
        <p:spPr bwMode="auto">
          <a:xfrm>
            <a:off x="4469606" y="5173896"/>
            <a:ext cx="930275" cy="207962"/>
          </a:xfrm>
          <a:prstGeom prst="roundRect">
            <a:avLst>
              <a:gd name="adj" fmla="val 7144"/>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1842" dir="2700000" algn="ctr" rotWithShape="0">
                    <a:srgbClr val="808080"/>
                  </a:outerShdw>
                </a:effectLst>
              </a14:hiddenEffects>
            </a:ext>
          </a:extLst>
        </p:spPr>
        <p:txBody>
          <a:bodyPr/>
          <a:lstStyle/>
          <a:p>
            <a:pPr algn="ctr" eaLnBrk="0" hangingPunct="0"/>
            <a:r>
              <a:rPr kumimoji="0" lang="zh-TW" altLang="en-US" sz="900" b="0" dirty="0">
                <a:latin typeface="微軟正黑體" pitchFamily="34" charset="-120"/>
                <a:ea typeface="微軟正黑體" pitchFamily="34" charset="-120"/>
              </a:rPr>
              <a:t>按下“確定”</a:t>
            </a:r>
            <a:endParaRPr kumimoji="0" lang="ja-JP" altLang="en-US" sz="900" b="0" dirty="0">
              <a:latin typeface="微軟正黑體" pitchFamily="34" charset="-120"/>
              <a:ea typeface="微軟正黑體" pitchFamily="34" charset="-120"/>
            </a:endParaRPr>
          </a:p>
        </p:txBody>
      </p:sp>
      <p:pic>
        <p:nvPicPr>
          <p:cNvPr id="9221"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53188" y="3732012"/>
            <a:ext cx="1004118" cy="417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標題 1"/>
          <p:cNvSpPr>
            <a:spLocks noGrp="1"/>
          </p:cNvSpPr>
          <p:nvPr>
            <p:ph type="title"/>
          </p:nvPr>
        </p:nvSpPr>
        <p:spPr>
          <a:xfrm>
            <a:off x="0" y="0"/>
            <a:ext cx="8291513" cy="549275"/>
          </a:xfrm>
        </p:spPr>
        <p:txBody>
          <a:bodyPr/>
          <a:lstStyle/>
          <a:p>
            <a:r>
              <a:rPr lang="en-US" altLang="zh-TW" dirty="0">
                <a:latin typeface="微軟正黑體" pitchFamily="34" charset="-120"/>
              </a:rPr>
              <a:t>4</a:t>
            </a:r>
            <a:r>
              <a:rPr lang="en-US" altLang="zh-TW" dirty="0" smtClean="0">
                <a:latin typeface="微軟正黑體" pitchFamily="34" charset="-120"/>
              </a:rPr>
              <a:t>.</a:t>
            </a:r>
            <a:r>
              <a:rPr lang="zh-TW" altLang="en-US" dirty="0" smtClean="0">
                <a:latin typeface="微軟正黑體" pitchFamily="34" charset="-120"/>
              </a:rPr>
              <a:t>共通</a:t>
            </a:r>
            <a:r>
              <a:rPr lang="en-US" altLang="zh-TW" dirty="0" smtClean="0">
                <a:latin typeface="微軟正黑體" pitchFamily="34" charset="-120"/>
              </a:rPr>
              <a:t>UI</a:t>
            </a:r>
            <a:r>
              <a:rPr lang="zh-TW" altLang="en-US" dirty="0" smtClean="0">
                <a:latin typeface="微軟正黑體" pitchFamily="34" charset="-120"/>
              </a:rPr>
              <a:t>操作流程 </a:t>
            </a:r>
            <a:r>
              <a:rPr lang="en-US" altLang="zh-TW" dirty="0" smtClean="0">
                <a:latin typeface="微軟正黑體" pitchFamily="34" charset="-120"/>
              </a:rPr>
              <a:t>– </a:t>
            </a:r>
            <a:r>
              <a:rPr lang="zh-TW" altLang="en-US" dirty="0" smtClean="0">
                <a:latin typeface="微軟正黑體" pitchFamily="34" charset="-120"/>
              </a:rPr>
              <a:t>修</a:t>
            </a:r>
            <a:r>
              <a:rPr lang="zh-TW" altLang="en-US" dirty="0">
                <a:latin typeface="微軟正黑體" pitchFamily="34" charset="-120"/>
              </a:rPr>
              <a:t>改</a:t>
            </a:r>
          </a:p>
        </p:txBody>
      </p:sp>
    </p:spTree>
    <p:extLst>
      <p:ext uri="{BB962C8B-B14F-4D97-AF65-F5344CB8AC3E}">
        <p14:creationId xmlns:p14="http://schemas.microsoft.com/office/powerpoint/2010/main" val="39661660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2" name="Rectangle 4"/>
          <p:cNvSpPr>
            <a:spLocks noChangeArrowheads="1"/>
          </p:cNvSpPr>
          <p:nvPr/>
        </p:nvSpPr>
        <p:spPr bwMode="auto">
          <a:xfrm>
            <a:off x="179388" y="692150"/>
            <a:ext cx="31781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ja-JP" sz="1400" dirty="0">
                <a:solidFill>
                  <a:srgbClr val="0000CC"/>
                </a:solidFill>
                <a:latin typeface="微軟正黑體" pitchFamily="34" charset="-120"/>
                <a:ea typeface="微軟正黑體" pitchFamily="34" charset="-120"/>
              </a:rPr>
              <a:t>【</a:t>
            </a:r>
            <a:r>
              <a:rPr lang="zh-TW" altLang="en-US" sz="1400" dirty="0">
                <a:solidFill>
                  <a:srgbClr val="0000CC"/>
                </a:solidFill>
                <a:latin typeface="微軟正黑體" pitchFamily="34" charset="-120"/>
                <a:ea typeface="微軟正黑體" pitchFamily="34" charset="-120"/>
              </a:rPr>
              <a:t>主要業務區域畫面遷移方式</a:t>
            </a:r>
            <a:r>
              <a:rPr lang="en-US" altLang="ja-JP" sz="1400" dirty="0">
                <a:solidFill>
                  <a:srgbClr val="0000CC"/>
                </a:solidFill>
                <a:latin typeface="微軟正黑體" pitchFamily="34" charset="-120"/>
                <a:ea typeface="微軟正黑體" pitchFamily="34" charset="-120"/>
              </a:rPr>
              <a:t>】</a:t>
            </a:r>
            <a:r>
              <a:rPr lang="en-US" altLang="ja-JP" sz="1400" b="0" dirty="0">
                <a:solidFill>
                  <a:srgbClr val="0000CC"/>
                </a:solidFill>
                <a:latin typeface="微軟正黑體" pitchFamily="34" charset="-120"/>
                <a:ea typeface="微軟正黑體" pitchFamily="34" charset="-120"/>
              </a:rPr>
              <a:t> </a:t>
            </a:r>
          </a:p>
          <a:p>
            <a:pPr algn="just"/>
            <a:endParaRPr lang="en-US" altLang="ja-JP" sz="1400" b="0" dirty="0">
              <a:solidFill>
                <a:srgbClr val="0000CC"/>
              </a:solidFill>
              <a:latin typeface="新細明體" charset="-120"/>
            </a:endParaRPr>
          </a:p>
          <a:p>
            <a:pPr marL="285750" indent="-285750" algn="just">
              <a:buFont typeface="Wingdings" pitchFamily="2" charset="2"/>
              <a:buChar char="n"/>
            </a:pPr>
            <a:r>
              <a:rPr lang="zh-TW" altLang="en-US" sz="1400" b="0" dirty="0" smtClean="0">
                <a:solidFill>
                  <a:srgbClr val="0000CC"/>
                </a:solidFill>
                <a:latin typeface="微軟正黑體" pitchFamily="34" charset="-120"/>
                <a:ea typeface="微軟正黑體" pitchFamily="34" charset="-120"/>
              </a:rPr>
              <a:t>新增</a:t>
            </a:r>
            <a:r>
              <a:rPr lang="zh-TW" altLang="en-US" sz="1400" b="0" dirty="0">
                <a:solidFill>
                  <a:srgbClr val="0000CC"/>
                </a:solidFill>
                <a:latin typeface="微軟正黑體" pitchFamily="34" charset="-120"/>
                <a:ea typeface="微軟正黑體" pitchFamily="34" charset="-120"/>
              </a:rPr>
              <a:t>類操作流程</a:t>
            </a:r>
          </a:p>
          <a:p>
            <a:pPr algn="just"/>
            <a:endParaRPr lang="ja-JP" altLang="en-US" sz="1400" b="0" dirty="0">
              <a:solidFill>
                <a:srgbClr val="0000CC"/>
              </a:solidFill>
              <a:latin typeface="新細明體" charset="-120"/>
            </a:endParaRPr>
          </a:p>
        </p:txBody>
      </p:sp>
      <p:sp>
        <p:nvSpPr>
          <p:cNvPr id="299013" name="Rectangle 5"/>
          <p:cNvSpPr>
            <a:spLocks noChangeArrowheads="1"/>
          </p:cNvSpPr>
          <p:nvPr/>
        </p:nvSpPr>
        <p:spPr bwMode="auto">
          <a:xfrm>
            <a:off x="1938338"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TW" altLang="en-US"/>
          </a:p>
        </p:txBody>
      </p:sp>
      <p:sp>
        <p:nvSpPr>
          <p:cNvPr id="299014" name="Text Box 6"/>
          <p:cNvSpPr txBox="1">
            <a:spLocks noChangeArrowheads="1"/>
          </p:cNvSpPr>
          <p:nvPr/>
        </p:nvSpPr>
        <p:spPr bwMode="auto">
          <a:xfrm>
            <a:off x="250825" y="1773238"/>
            <a:ext cx="9540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ja-JP" sz="1400" dirty="0">
                <a:latin typeface="微軟正黑體" pitchFamily="34" charset="-120"/>
                <a:ea typeface="微軟正黑體" pitchFamily="34" charset="-120"/>
              </a:rPr>
              <a:t>【</a:t>
            </a:r>
            <a:r>
              <a:rPr lang="ja-JP" altLang="en-US" sz="1400" dirty="0">
                <a:latin typeface="微軟正黑體" pitchFamily="34" charset="-120"/>
                <a:ea typeface="微軟正黑體" pitchFamily="34" charset="-120"/>
              </a:rPr>
              <a:t>例</a:t>
            </a:r>
            <a:r>
              <a:rPr lang="en-US" altLang="ja-JP" sz="1400" dirty="0">
                <a:latin typeface="微軟正黑體" pitchFamily="34" charset="-120"/>
                <a:ea typeface="微軟正黑體" pitchFamily="34" charset="-120"/>
              </a:rPr>
              <a:t>】</a:t>
            </a:r>
            <a:r>
              <a:rPr lang="en-US" altLang="ja-JP" sz="1000" dirty="0">
                <a:latin typeface="微軟正黑體" pitchFamily="34" charset="-120"/>
                <a:ea typeface="微軟正黑體" pitchFamily="34" charset="-120"/>
              </a:rPr>
              <a:t> </a:t>
            </a:r>
          </a:p>
        </p:txBody>
      </p:sp>
      <p:sp>
        <p:nvSpPr>
          <p:cNvPr id="299018" name="Rectangle 10"/>
          <p:cNvSpPr>
            <a:spLocks noChangeArrowheads="1"/>
          </p:cNvSpPr>
          <p:nvPr/>
        </p:nvSpPr>
        <p:spPr bwMode="auto">
          <a:xfrm>
            <a:off x="2000250" y="2157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TW" altLang="en-US"/>
          </a:p>
        </p:txBody>
      </p:sp>
      <p:sp>
        <p:nvSpPr>
          <p:cNvPr id="299019" name="Text Box 11"/>
          <p:cNvSpPr txBox="1">
            <a:spLocks noChangeArrowheads="1"/>
          </p:cNvSpPr>
          <p:nvPr/>
        </p:nvSpPr>
        <p:spPr bwMode="auto">
          <a:xfrm>
            <a:off x="3059113" y="836613"/>
            <a:ext cx="58451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buFont typeface="Wingdings" pitchFamily="2" charset="2"/>
              <a:buAutoNum type="circleNumWdWhitePlain"/>
            </a:pPr>
            <a:r>
              <a:rPr lang="zh-TW" altLang="en-US" sz="1400" b="0" dirty="0" smtClean="0">
                <a:latin typeface="微軟正黑體" pitchFamily="34" charset="-120"/>
                <a:ea typeface="微軟正黑體" pitchFamily="34" charset="-120"/>
              </a:rPr>
              <a:t>在</a:t>
            </a:r>
            <a:r>
              <a:rPr lang="zh-TW" altLang="en-US" sz="1400" b="0" dirty="0">
                <a:latin typeface="微軟正黑體" pitchFamily="34" charset="-120"/>
                <a:ea typeface="微軟正黑體" pitchFamily="34" charset="-120"/>
              </a:rPr>
              <a:t>查詢入口畫面點選 </a:t>
            </a:r>
            <a:r>
              <a:rPr lang="zh-TW" altLang="en-US" sz="1400" b="0" dirty="0" smtClean="0">
                <a:latin typeface="微軟正黑體" pitchFamily="34" charset="-120"/>
                <a:ea typeface="微軟正黑體" pitchFamily="34" charset="-120"/>
              </a:rPr>
              <a:t>“新增</a:t>
            </a:r>
            <a:r>
              <a:rPr lang="zh-TW" altLang="en-US" sz="1400" b="0" dirty="0">
                <a:latin typeface="微軟正黑體" pitchFamily="34" charset="-120"/>
                <a:ea typeface="微軟正黑體" pitchFamily="34" charset="-120"/>
              </a:rPr>
              <a:t>”，畫面會跳到新增畫面</a:t>
            </a:r>
            <a:r>
              <a:rPr lang="zh-TW" altLang="en-US" sz="1400" b="0" dirty="0" smtClean="0">
                <a:latin typeface="微軟正黑體" pitchFamily="34" charset="-120"/>
                <a:ea typeface="微軟正黑體" pitchFamily="34" charset="-120"/>
              </a:rPr>
              <a:t>。</a:t>
            </a:r>
            <a:endParaRPr lang="en-US" altLang="zh-TW" sz="1400" b="0" dirty="0" smtClean="0">
              <a:latin typeface="微軟正黑體" pitchFamily="34" charset="-120"/>
              <a:ea typeface="微軟正黑體" pitchFamily="34" charset="-120"/>
            </a:endParaRPr>
          </a:p>
          <a:p>
            <a:pPr marL="342900" indent="-342900">
              <a:buFont typeface="Wingdings" pitchFamily="2" charset="2"/>
              <a:buAutoNum type="circleNumWdWhitePlain"/>
            </a:pPr>
            <a:r>
              <a:rPr lang="zh-TW" altLang="en-US" sz="1400" b="0" dirty="0" smtClean="0">
                <a:latin typeface="微軟正黑體" pitchFamily="34" charset="-120"/>
                <a:ea typeface="微軟正黑體" pitchFamily="34" charset="-120"/>
              </a:rPr>
              <a:t>使用者</a:t>
            </a:r>
            <a:r>
              <a:rPr lang="zh-TW" altLang="en-US" sz="1400" b="0" dirty="0">
                <a:latin typeface="微軟正黑體" pitchFamily="34" charset="-120"/>
                <a:ea typeface="微軟正黑體" pitchFamily="34" charset="-120"/>
              </a:rPr>
              <a:t>輸入新資料後，點選“儲存鈕”，畫面會</a:t>
            </a:r>
            <a:r>
              <a:rPr lang="zh-TW" altLang="en-US" sz="1400" b="0" dirty="0" smtClean="0">
                <a:latin typeface="微軟正黑體" pitchFamily="34" charset="-120"/>
                <a:ea typeface="微軟正黑體" pitchFamily="34" charset="-120"/>
              </a:rPr>
              <a:t>回到</a:t>
            </a:r>
            <a:r>
              <a:rPr lang="zh-TW" altLang="en-US" sz="1400" dirty="0" smtClean="0">
                <a:latin typeface="微軟正黑體" pitchFamily="34" charset="-120"/>
                <a:ea typeface="微軟正黑體" pitchFamily="34" charset="-120"/>
              </a:rPr>
              <a:t>原查</a:t>
            </a:r>
            <a:r>
              <a:rPr lang="zh-TW" altLang="en-US" sz="1400" dirty="0">
                <a:latin typeface="微軟正黑體" pitchFamily="34" charset="-120"/>
                <a:ea typeface="微軟正黑體" pitchFamily="34" charset="-120"/>
              </a:rPr>
              <a:t>詢</a:t>
            </a:r>
            <a:r>
              <a:rPr lang="zh-TW" altLang="en-US" sz="1400" b="0" dirty="0" smtClean="0">
                <a:latin typeface="微軟正黑體" pitchFamily="34" charset="-120"/>
                <a:ea typeface="微軟正黑體" pitchFamily="34" charset="-120"/>
              </a:rPr>
              <a:t>畫面，原查詢畫面以</a:t>
            </a:r>
            <a:r>
              <a:rPr lang="zh-TW" altLang="en-US" sz="1400" dirty="0" smtClean="0">
                <a:latin typeface="微軟正黑體" pitchFamily="34" charset="-120"/>
                <a:ea typeface="微軟正黑體" pitchFamily="34" charset="-120"/>
              </a:rPr>
              <a:t>新增資料為關鍵字，將新增資料顯示於下方顯示區塊</a:t>
            </a:r>
            <a:endParaRPr lang="en-US" altLang="zh-TW" sz="1400" b="0" dirty="0" smtClean="0">
              <a:latin typeface="微軟正黑體" pitchFamily="34" charset="-120"/>
              <a:ea typeface="微軟正黑體" pitchFamily="34" charset="-120"/>
            </a:endParaRPr>
          </a:p>
          <a:p>
            <a:pPr marL="342900" indent="-342900">
              <a:buFont typeface="Wingdings" pitchFamily="2" charset="2"/>
              <a:buAutoNum type="circleNumWdWhitePlain"/>
            </a:pPr>
            <a:r>
              <a:rPr lang="zh-TW" altLang="en-US" sz="1400" dirty="0" smtClean="0">
                <a:latin typeface="微軟正黑體" pitchFamily="34" charset="-120"/>
                <a:ea typeface="微軟正黑體" pitchFamily="34" charset="-120"/>
              </a:rPr>
              <a:t>使用者點選</a:t>
            </a:r>
            <a:r>
              <a:rPr lang="zh-TW" altLang="en-US" sz="1400" dirty="0">
                <a:latin typeface="微軟正黑體" pitchFamily="34" charset="-120"/>
                <a:ea typeface="微軟正黑體" pitchFamily="34" charset="-120"/>
              </a:rPr>
              <a:t>“</a:t>
            </a:r>
            <a:r>
              <a:rPr lang="zh-TW" altLang="en-US" sz="1400" dirty="0" smtClean="0">
                <a:latin typeface="微軟正黑體" pitchFamily="34" charset="-120"/>
                <a:ea typeface="微軟正黑體" pitchFamily="34" charset="-120"/>
              </a:rPr>
              <a:t>回上一頁</a:t>
            </a:r>
            <a:r>
              <a:rPr lang="zh-TW" altLang="en-US" sz="1400" dirty="0">
                <a:latin typeface="微軟正黑體" pitchFamily="34" charset="-120"/>
                <a:ea typeface="微軟正黑體" pitchFamily="34" charset="-120"/>
              </a:rPr>
              <a:t>” </a:t>
            </a:r>
            <a:r>
              <a:rPr lang="zh-TW" altLang="en-US" sz="1400" dirty="0" smtClean="0">
                <a:latin typeface="微軟正黑體" pitchFamily="34" charset="-120"/>
                <a:ea typeface="微軟正黑體" pitchFamily="34" charset="-120"/>
              </a:rPr>
              <a:t>，畫面回到原查詢畫面</a:t>
            </a:r>
            <a:endParaRPr lang="en-US" altLang="zh-TW" sz="1400" dirty="0" smtClean="0">
              <a:latin typeface="微軟正黑體" pitchFamily="34" charset="-120"/>
              <a:ea typeface="微軟正黑體" pitchFamily="34" charset="-120"/>
            </a:endParaRPr>
          </a:p>
        </p:txBody>
      </p:sp>
      <p:pic>
        <p:nvPicPr>
          <p:cNvPr id="2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4958" b="40731"/>
          <a:stretch/>
        </p:blipFill>
        <p:spPr bwMode="auto">
          <a:xfrm>
            <a:off x="307826" y="2104763"/>
            <a:ext cx="4495801" cy="1863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文字方塊 26"/>
          <p:cNvSpPr txBox="1"/>
          <p:nvPr/>
        </p:nvSpPr>
        <p:spPr>
          <a:xfrm>
            <a:off x="963019" y="2071688"/>
            <a:ext cx="269626" cy="276999"/>
          </a:xfrm>
          <a:prstGeom prst="rect">
            <a:avLst/>
          </a:prstGeom>
          <a:noFill/>
        </p:spPr>
        <p:txBody>
          <a:bodyPr wrap="none" rtlCol="0">
            <a:spAutoFit/>
          </a:bodyPr>
          <a:lstStyle/>
          <a:p>
            <a:r>
              <a:rPr lang="en-US" altLang="zh-TW" sz="1200" b="1" dirty="0" smtClean="0">
                <a:solidFill>
                  <a:srgbClr val="FF0000"/>
                </a:solidFill>
              </a:rPr>
              <a:t>1</a:t>
            </a:r>
            <a:endParaRPr lang="zh-TW" altLang="en-US" sz="1200" b="1" dirty="0">
              <a:solidFill>
                <a:srgbClr val="FF0000"/>
              </a:solidFill>
            </a:endParaRPr>
          </a:p>
        </p:txBody>
      </p:sp>
      <p:pic>
        <p:nvPicPr>
          <p:cNvPr id="32"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13371" b="16070"/>
          <a:stretch/>
        </p:blipFill>
        <p:spPr bwMode="auto">
          <a:xfrm>
            <a:off x="1394025" y="3390514"/>
            <a:ext cx="338137" cy="123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9016" name="Line 8"/>
          <p:cNvSpPr>
            <a:spLocks noChangeShapeType="1"/>
          </p:cNvSpPr>
          <p:nvPr/>
        </p:nvSpPr>
        <p:spPr bwMode="auto">
          <a:xfrm>
            <a:off x="1835696" y="3452422"/>
            <a:ext cx="0" cy="840177"/>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3" name="Rectangle 13"/>
          <p:cNvSpPr>
            <a:spLocks noChangeArrowheads="1"/>
          </p:cNvSpPr>
          <p:nvPr/>
        </p:nvSpPr>
        <p:spPr bwMode="auto">
          <a:xfrm>
            <a:off x="1331913" y="3303589"/>
            <a:ext cx="668337" cy="252412"/>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9031" name="AutoShape 23"/>
          <p:cNvSpPr>
            <a:spLocks noChangeArrowheads="1"/>
          </p:cNvSpPr>
          <p:nvPr/>
        </p:nvSpPr>
        <p:spPr bwMode="auto">
          <a:xfrm>
            <a:off x="323850" y="2060575"/>
            <a:ext cx="990600" cy="244475"/>
          </a:xfrm>
          <a:prstGeom prst="roundRect">
            <a:avLst>
              <a:gd name="adj" fmla="val 7144"/>
            </a:avLst>
          </a:prstGeom>
          <a:solidFill>
            <a:schemeClr val="bg1"/>
          </a:solidFill>
          <a:ln w="9525">
            <a:solidFill>
              <a:srgbClr val="000000"/>
            </a:solidFill>
            <a:round/>
            <a:headEnd/>
            <a:tailEnd/>
          </a:ln>
          <a:effectLst>
            <a:outerShdw dist="71842" dir="2700000" algn="ctr" rotWithShape="0">
              <a:srgbClr val="808080"/>
            </a:outerShdw>
          </a:effectLst>
        </p:spPr>
        <p:txBody>
          <a:bodyPr/>
          <a:lstStyle/>
          <a:p>
            <a:pPr algn="ctr" eaLnBrk="0" hangingPunct="0"/>
            <a:r>
              <a:rPr kumimoji="0" lang="zh-TW" altLang="en-US" sz="900" dirty="0" smtClean="0">
                <a:latin typeface="微軟正黑體" pitchFamily="34" charset="-120"/>
                <a:ea typeface="微軟正黑體" pitchFamily="34" charset="-120"/>
              </a:rPr>
              <a:t>查詢</a:t>
            </a:r>
            <a:r>
              <a:rPr lang="zh-TW" altLang="en-US" sz="900" dirty="0" smtClean="0">
                <a:latin typeface="微軟正黑體" pitchFamily="34" charset="-120"/>
                <a:ea typeface="微軟正黑體" pitchFamily="34" charset="-120"/>
              </a:rPr>
              <a:t>主</a:t>
            </a:r>
            <a:r>
              <a:rPr lang="zh-TW" altLang="en-US" sz="900" dirty="0">
                <a:latin typeface="微軟正黑體" pitchFamily="34" charset="-120"/>
                <a:ea typeface="微軟正黑體" pitchFamily="34" charset="-120"/>
              </a:rPr>
              <a:t>要</a:t>
            </a:r>
            <a:r>
              <a:rPr kumimoji="0" lang="zh-TW" altLang="en-US" sz="900" dirty="0" smtClean="0">
                <a:latin typeface="微軟正黑體" pitchFamily="34" charset="-120"/>
                <a:ea typeface="微軟正黑體" pitchFamily="34" charset="-120"/>
              </a:rPr>
              <a:t>畫面</a:t>
            </a:r>
            <a:endParaRPr kumimoji="0" lang="ja-JP" altLang="en-US" sz="900" dirty="0">
              <a:latin typeface="微軟正黑體" pitchFamily="34" charset="-120"/>
              <a:ea typeface="微軟正黑體" pitchFamily="34" charset="-120"/>
            </a:endParaRPr>
          </a:p>
        </p:txBody>
      </p:sp>
      <p:grpSp>
        <p:nvGrpSpPr>
          <p:cNvPr id="3" name="群組 2"/>
          <p:cNvGrpSpPr/>
          <p:nvPr/>
        </p:nvGrpSpPr>
        <p:grpSpPr>
          <a:xfrm>
            <a:off x="179388" y="4292600"/>
            <a:ext cx="4653633" cy="2007656"/>
            <a:chOff x="179388" y="4292600"/>
            <a:chExt cx="4653633" cy="2007656"/>
          </a:xfrm>
        </p:grpSpPr>
        <p:pic>
          <p:nvPicPr>
            <p:cNvPr id="3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4958" b="40731"/>
            <a:stretch/>
          </p:blipFill>
          <p:spPr bwMode="auto">
            <a:xfrm>
              <a:off x="337220" y="4436269"/>
              <a:ext cx="4495801" cy="1863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6536" y="5085185"/>
              <a:ext cx="3382776" cy="1215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9030" name="AutoShape 22"/>
            <p:cNvSpPr>
              <a:spLocks noChangeArrowheads="1"/>
            </p:cNvSpPr>
            <p:nvPr/>
          </p:nvSpPr>
          <p:spPr bwMode="auto">
            <a:xfrm>
              <a:off x="179388" y="4292600"/>
              <a:ext cx="1152525" cy="287338"/>
            </a:xfrm>
            <a:prstGeom prst="roundRect">
              <a:avLst>
                <a:gd name="adj" fmla="val 7144"/>
              </a:avLst>
            </a:prstGeom>
            <a:solidFill>
              <a:srgbClr val="FFFFFF"/>
            </a:solidFill>
            <a:ln w="9525">
              <a:solidFill>
                <a:srgbClr val="000000"/>
              </a:solidFill>
              <a:round/>
              <a:headEnd/>
              <a:tailEnd/>
            </a:ln>
            <a:effectLst>
              <a:outerShdw dist="71842" dir="2700000" algn="ctr" rotWithShape="0">
                <a:srgbClr val="808080"/>
              </a:outerShdw>
            </a:effectLst>
          </p:spPr>
          <p:txBody>
            <a:bodyPr/>
            <a:lstStyle/>
            <a:p>
              <a:pPr algn="ctr" eaLnBrk="0" hangingPunct="0"/>
              <a:r>
                <a:rPr kumimoji="0" lang="zh-TW" altLang="en-US" sz="900" dirty="0">
                  <a:latin typeface="微軟正黑體" pitchFamily="34" charset="-120"/>
                  <a:ea typeface="微軟正黑體" pitchFamily="34" charset="-120"/>
                </a:rPr>
                <a:t>新增畫面</a:t>
              </a:r>
              <a:endParaRPr kumimoji="0" lang="ja-JP" altLang="en-US" sz="900" dirty="0">
                <a:latin typeface="微軟正黑體" pitchFamily="34" charset="-120"/>
                <a:ea typeface="微軟正黑體" pitchFamily="34" charset="-120"/>
              </a:endParaRPr>
            </a:p>
          </p:txBody>
        </p:sp>
        <p:sp>
          <p:nvSpPr>
            <p:cNvPr id="41" name="Rectangle 13"/>
            <p:cNvSpPr>
              <a:spLocks noChangeArrowheads="1"/>
            </p:cNvSpPr>
            <p:nvPr/>
          </p:nvSpPr>
          <p:spPr bwMode="auto">
            <a:xfrm>
              <a:off x="3563889" y="5949280"/>
              <a:ext cx="576064" cy="350976"/>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2" name="群組 1"/>
          <p:cNvGrpSpPr/>
          <p:nvPr/>
        </p:nvGrpSpPr>
        <p:grpSpPr>
          <a:xfrm>
            <a:off x="5226050" y="2492896"/>
            <a:ext cx="3702224" cy="2236514"/>
            <a:chOff x="5226050" y="2492896"/>
            <a:chExt cx="3702224" cy="2236514"/>
          </a:xfrm>
        </p:grpSpPr>
        <p:sp>
          <p:nvSpPr>
            <p:cNvPr id="299020" name="Oval 12"/>
            <p:cNvSpPr>
              <a:spLocks noChangeArrowheads="1"/>
            </p:cNvSpPr>
            <p:nvPr/>
          </p:nvSpPr>
          <p:spPr bwMode="auto">
            <a:xfrm>
              <a:off x="5648325" y="3732213"/>
              <a:ext cx="152400" cy="152400"/>
            </a:xfrm>
            <a:prstGeom prst="ellipse">
              <a:avLst/>
            </a:prstGeom>
            <a:noFill/>
            <a:ln w="63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900" b="0">
                  <a:solidFill>
                    <a:srgbClr val="FF0000"/>
                  </a:solidFill>
                  <a:latin typeface="Times New Roman" pitchFamily="18" charset="0"/>
                </a:rPr>
                <a:t>1</a:t>
              </a:r>
            </a:p>
          </p:txBody>
        </p:sp>
        <p:sp>
          <p:nvSpPr>
            <p:cNvPr id="299021" name="Rectangle 13"/>
            <p:cNvSpPr>
              <a:spLocks noChangeArrowheads="1"/>
            </p:cNvSpPr>
            <p:nvPr/>
          </p:nvSpPr>
          <p:spPr bwMode="auto">
            <a:xfrm>
              <a:off x="5981700" y="3632200"/>
              <a:ext cx="1038572" cy="677863"/>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9022" name="AutoShape 14"/>
            <p:cNvSpPr>
              <a:spLocks noChangeArrowheads="1"/>
            </p:cNvSpPr>
            <p:nvPr/>
          </p:nvSpPr>
          <p:spPr bwMode="auto">
            <a:xfrm>
              <a:off x="5226050" y="2492896"/>
              <a:ext cx="1343025" cy="287338"/>
            </a:xfrm>
            <a:prstGeom prst="roundRect">
              <a:avLst>
                <a:gd name="adj" fmla="val 7144"/>
              </a:avLst>
            </a:prstGeom>
            <a:solidFill>
              <a:srgbClr val="FFFFFF"/>
            </a:solidFill>
            <a:ln w="9525" algn="ctr">
              <a:solidFill>
                <a:srgbClr val="000000"/>
              </a:solidFill>
              <a:round/>
              <a:headEnd/>
              <a:tailEnd/>
            </a:ln>
            <a:effectLst>
              <a:outerShdw dist="71842" dir="2700000" algn="ctr" rotWithShape="0">
                <a:srgbClr val="808080"/>
              </a:outerShdw>
            </a:effectLst>
          </p:spPr>
          <p:txBody>
            <a:bodyPr/>
            <a:lstStyle/>
            <a:p>
              <a:pPr algn="ctr" eaLnBrk="0" hangingPunct="0"/>
              <a:r>
                <a:rPr kumimoji="0" lang="zh-TW" altLang="en-US" sz="900" dirty="0">
                  <a:latin typeface="微軟正黑體" pitchFamily="34" charset="-120"/>
                  <a:ea typeface="微軟正黑體" pitchFamily="34" charset="-120"/>
                </a:rPr>
                <a:t>新增確認畫面</a:t>
              </a:r>
              <a:endParaRPr kumimoji="0" lang="ja-JP" altLang="en-US" sz="900" dirty="0">
                <a:latin typeface="微軟正黑體" pitchFamily="34" charset="-120"/>
                <a:ea typeface="微軟正黑體" pitchFamily="34" charset="-120"/>
              </a:endParaRPr>
            </a:p>
          </p:txBody>
        </p:sp>
        <p:pic>
          <p:nvPicPr>
            <p:cNvPr id="3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4958" b="40731"/>
            <a:stretch/>
          </p:blipFill>
          <p:spPr bwMode="auto">
            <a:xfrm>
              <a:off x="5226050" y="2865423"/>
              <a:ext cx="3702224" cy="1863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88" y="3514339"/>
              <a:ext cx="2735584" cy="1215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88584" y="3815487"/>
              <a:ext cx="1269984" cy="517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2" name="Rectangle 13"/>
            <p:cNvSpPr>
              <a:spLocks noChangeArrowheads="1"/>
            </p:cNvSpPr>
            <p:nvPr/>
          </p:nvSpPr>
          <p:spPr bwMode="auto">
            <a:xfrm>
              <a:off x="6440952" y="3797415"/>
              <a:ext cx="1371408" cy="638853"/>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6" name="標題 1"/>
          <p:cNvSpPr>
            <a:spLocks noGrp="1"/>
          </p:cNvSpPr>
          <p:nvPr>
            <p:ph type="title"/>
          </p:nvPr>
        </p:nvSpPr>
        <p:spPr>
          <a:xfrm>
            <a:off x="0" y="0"/>
            <a:ext cx="8291513" cy="549275"/>
          </a:xfrm>
        </p:spPr>
        <p:txBody>
          <a:bodyPr/>
          <a:lstStyle/>
          <a:p>
            <a:r>
              <a:rPr lang="en-US" altLang="zh-TW" dirty="0">
                <a:latin typeface="微軟正黑體" pitchFamily="34" charset="-120"/>
              </a:rPr>
              <a:t>4</a:t>
            </a:r>
            <a:r>
              <a:rPr lang="en-US" altLang="zh-TW" dirty="0" smtClean="0">
                <a:latin typeface="微軟正黑體" pitchFamily="34" charset="-120"/>
              </a:rPr>
              <a:t>.</a:t>
            </a:r>
            <a:r>
              <a:rPr lang="zh-TW" altLang="en-US" dirty="0" smtClean="0">
                <a:latin typeface="微軟正黑體" pitchFamily="34" charset="-120"/>
              </a:rPr>
              <a:t>共通</a:t>
            </a:r>
            <a:r>
              <a:rPr lang="en-US" altLang="zh-TW" dirty="0" smtClean="0">
                <a:latin typeface="微軟正黑體" pitchFamily="34" charset="-120"/>
              </a:rPr>
              <a:t>UI</a:t>
            </a:r>
            <a:r>
              <a:rPr lang="zh-TW" altLang="en-US" dirty="0" smtClean="0">
                <a:latin typeface="微軟正黑體" pitchFamily="34" charset="-120"/>
              </a:rPr>
              <a:t>操作流程 </a:t>
            </a:r>
            <a:r>
              <a:rPr lang="en-US" altLang="zh-TW" dirty="0" smtClean="0">
                <a:latin typeface="微軟正黑體" pitchFamily="34" charset="-120"/>
              </a:rPr>
              <a:t>– </a:t>
            </a:r>
            <a:r>
              <a:rPr lang="zh-TW" altLang="en-US" dirty="0" smtClean="0">
                <a:latin typeface="微軟正黑體" pitchFamily="34" charset="-120"/>
              </a:rPr>
              <a:t>新增</a:t>
            </a:r>
            <a:endParaRPr lang="zh-TW" altLang="en-US" dirty="0">
              <a:latin typeface="微軟正黑體" pitchFamily="34" charset="-120"/>
            </a:endParaRPr>
          </a:p>
        </p:txBody>
      </p:sp>
      <p:sp>
        <p:nvSpPr>
          <p:cNvPr id="28" name="AutoShape 16"/>
          <p:cNvSpPr>
            <a:spLocks noChangeArrowheads="1"/>
          </p:cNvSpPr>
          <p:nvPr/>
        </p:nvSpPr>
        <p:spPr bwMode="auto">
          <a:xfrm>
            <a:off x="5009480" y="5517232"/>
            <a:ext cx="1002680" cy="207962"/>
          </a:xfrm>
          <a:prstGeom prst="roundRect">
            <a:avLst>
              <a:gd name="adj" fmla="val 7144"/>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1842" dir="2700000" algn="ctr" rotWithShape="0">
                    <a:srgbClr val="808080"/>
                  </a:outerShdw>
                </a:effectLst>
              </a14:hiddenEffects>
            </a:ext>
          </a:extLst>
        </p:spPr>
        <p:txBody>
          <a:bodyPr/>
          <a:lstStyle/>
          <a:p>
            <a:pPr algn="ctr" eaLnBrk="0" hangingPunct="0"/>
            <a:r>
              <a:rPr kumimoji="0" lang="zh-TW" altLang="en-US" sz="900" b="0" dirty="0">
                <a:latin typeface="微軟正黑體" pitchFamily="34" charset="-120"/>
                <a:ea typeface="微軟正黑體" pitchFamily="34" charset="-120"/>
              </a:rPr>
              <a:t>按下</a:t>
            </a:r>
            <a:r>
              <a:rPr kumimoji="0" lang="zh-TW" altLang="en-US" sz="900" b="0" dirty="0" smtClean="0">
                <a:latin typeface="微軟正黑體" pitchFamily="34" charset="-120"/>
                <a:ea typeface="微軟正黑體" pitchFamily="34" charset="-120"/>
              </a:rPr>
              <a:t>“</a:t>
            </a:r>
            <a:r>
              <a:rPr lang="zh-TW" altLang="en-US" sz="900" dirty="0" smtClean="0">
                <a:latin typeface="微軟正黑體" pitchFamily="34" charset="-120"/>
                <a:ea typeface="微軟正黑體" pitchFamily="34" charset="-120"/>
              </a:rPr>
              <a:t>刪除</a:t>
            </a:r>
            <a:r>
              <a:rPr kumimoji="0" lang="zh-TW" altLang="en-US" sz="900" b="0" dirty="0" smtClean="0">
                <a:latin typeface="微軟正黑體" pitchFamily="34" charset="-120"/>
                <a:ea typeface="微軟正黑體" pitchFamily="34" charset="-120"/>
              </a:rPr>
              <a:t>”</a:t>
            </a:r>
            <a:endParaRPr kumimoji="0" lang="ja-JP" altLang="en-US" sz="900" b="0" dirty="0">
              <a:latin typeface="微軟正黑體" pitchFamily="34" charset="-120"/>
              <a:ea typeface="微軟正黑體" pitchFamily="34" charset="-120"/>
            </a:endParaRPr>
          </a:p>
        </p:txBody>
      </p:sp>
      <p:cxnSp>
        <p:nvCxnSpPr>
          <p:cNvPr id="12" name="肘形接點 11"/>
          <p:cNvCxnSpPr>
            <a:endCxn id="39" idx="2"/>
          </p:cNvCxnSpPr>
          <p:nvPr/>
        </p:nvCxnSpPr>
        <p:spPr>
          <a:xfrm flipV="1">
            <a:off x="4427984" y="4729410"/>
            <a:ext cx="3024696" cy="1075853"/>
          </a:xfrm>
          <a:prstGeom prst="bentConnector2">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673550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646" y="2252183"/>
            <a:ext cx="6227473" cy="3810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0037" name="Picture 5"/>
          <p:cNvPicPr>
            <a:picLocks noChangeAspect="1" noChangeArrowheads="1"/>
          </p:cNvPicPr>
          <p:nvPr/>
        </p:nvPicPr>
        <p:blipFill>
          <a:blip r:embed="rId3">
            <a:extLst>
              <a:ext uri="{28A0092B-C50C-407E-A947-70E740481C1C}">
                <a14:useLocalDpi xmlns:a14="http://schemas.microsoft.com/office/drawing/2010/main" val="0"/>
              </a:ext>
            </a:extLst>
          </a:blip>
          <a:srcRect l="42317" t="28271" r="25781" b="37708"/>
          <a:stretch>
            <a:fillRect/>
          </a:stretch>
        </p:blipFill>
        <p:spPr bwMode="auto">
          <a:xfrm>
            <a:off x="4024928" y="3212976"/>
            <a:ext cx="2160587"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0038" name="Rectangle 6"/>
          <p:cNvSpPr>
            <a:spLocks noChangeArrowheads="1"/>
          </p:cNvSpPr>
          <p:nvPr/>
        </p:nvSpPr>
        <p:spPr bwMode="auto">
          <a:xfrm>
            <a:off x="1080294" y="4293096"/>
            <a:ext cx="899418" cy="215900"/>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00041" name="Line 9"/>
          <p:cNvSpPr>
            <a:spLocks noChangeShapeType="1"/>
          </p:cNvSpPr>
          <p:nvPr/>
        </p:nvSpPr>
        <p:spPr bwMode="auto">
          <a:xfrm flipV="1">
            <a:off x="1979712" y="3789040"/>
            <a:ext cx="1872208" cy="601394"/>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00044" name="Rectangle 12"/>
          <p:cNvSpPr>
            <a:spLocks noChangeArrowheads="1"/>
          </p:cNvSpPr>
          <p:nvPr/>
        </p:nvSpPr>
        <p:spPr bwMode="auto">
          <a:xfrm>
            <a:off x="179388" y="692150"/>
            <a:ext cx="31781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ja-JP" sz="1400" dirty="0">
                <a:solidFill>
                  <a:srgbClr val="0000CC"/>
                </a:solidFill>
                <a:latin typeface="微軟正黑體" pitchFamily="34" charset="-120"/>
                <a:ea typeface="微軟正黑體" pitchFamily="34" charset="-120"/>
              </a:rPr>
              <a:t>【</a:t>
            </a:r>
            <a:r>
              <a:rPr lang="zh-TW" altLang="en-US" sz="1400" dirty="0">
                <a:solidFill>
                  <a:srgbClr val="0000CC"/>
                </a:solidFill>
                <a:latin typeface="微軟正黑體" pitchFamily="34" charset="-120"/>
                <a:ea typeface="微軟正黑體" pitchFamily="34" charset="-120"/>
              </a:rPr>
              <a:t>主要業務區域畫面遷移方式</a:t>
            </a:r>
            <a:r>
              <a:rPr lang="en-US" altLang="ja-JP" sz="1400" dirty="0">
                <a:solidFill>
                  <a:srgbClr val="0000CC"/>
                </a:solidFill>
                <a:latin typeface="微軟正黑體" pitchFamily="34" charset="-120"/>
                <a:ea typeface="微軟正黑體" pitchFamily="34" charset="-120"/>
              </a:rPr>
              <a:t>】</a:t>
            </a:r>
            <a:r>
              <a:rPr lang="en-US" altLang="ja-JP" sz="1400" b="0" dirty="0">
                <a:solidFill>
                  <a:srgbClr val="0000CC"/>
                </a:solidFill>
                <a:latin typeface="微軟正黑體" pitchFamily="34" charset="-120"/>
                <a:ea typeface="微軟正黑體" pitchFamily="34" charset="-120"/>
              </a:rPr>
              <a:t> </a:t>
            </a:r>
          </a:p>
          <a:p>
            <a:pPr algn="just"/>
            <a:endParaRPr lang="en-US" altLang="ja-JP" sz="1400" b="0" dirty="0">
              <a:solidFill>
                <a:srgbClr val="0000CC"/>
              </a:solidFill>
              <a:latin typeface="微軟正黑體" pitchFamily="34" charset="-120"/>
              <a:ea typeface="微軟正黑體" pitchFamily="34" charset="-120"/>
            </a:endParaRPr>
          </a:p>
          <a:p>
            <a:pPr marL="285750" indent="-285750" algn="just">
              <a:buFont typeface="Wingdings" pitchFamily="2" charset="2"/>
              <a:buChar char="n"/>
            </a:pPr>
            <a:r>
              <a:rPr lang="zh-TW" altLang="en-US" sz="1400" b="0" dirty="0" smtClean="0">
                <a:solidFill>
                  <a:srgbClr val="0000CC"/>
                </a:solidFill>
                <a:latin typeface="微軟正黑體" pitchFamily="34" charset="-120"/>
                <a:ea typeface="微軟正黑體" pitchFamily="34" charset="-120"/>
              </a:rPr>
              <a:t>匯出</a:t>
            </a:r>
            <a:r>
              <a:rPr lang="zh-TW" altLang="en-US" sz="1400" b="0" dirty="0">
                <a:solidFill>
                  <a:srgbClr val="0000CC"/>
                </a:solidFill>
                <a:latin typeface="微軟正黑體" pitchFamily="34" charset="-120"/>
                <a:ea typeface="微軟正黑體" pitchFamily="34" charset="-120"/>
              </a:rPr>
              <a:t>查詢檔案操作流程</a:t>
            </a:r>
          </a:p>
          <a:p>
            <a:pPr algn="just"/>
            <a:endParaRPr lang="ja-JP" altLang="en-US" sz="1400" b="0" dirty="0">
              <a:solidFill>
                <a:srgbClr val="0000CC"/>
              </a:solidFill>
              <a:latin typeface="新細明體" charset="-120"/>
            </a:endParaRPr>
          </a:p>
        </p:txBody>
      </p:sp>
      <p:sp>
        <p:nvSpPr>
          <p:cNvPr id="300045" name="Text Box 13"/>
          <p:cNvSpPr txBox="1">
            <a:spLocks noChangeArrowheads="1"/>
          </p:cNvSpPr>
          <p:nvPr/>
        </p:nvSpPr>
        <p:spPr bwMode="auto">
          <a:xfrm>
            <a:off x="3059113" y="836613"/>
            <a:ext cx="608488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buFont typeface="Wingdings" pitchFamily="2" charset="2"/>
              <a:buAutoNum type="circleNumWdWhitePlain"/>
            </a:pPr>
            <a:r>
              <a:rPr lang="zh-TW" altLang="en-US" sz="1400" b="0" dirty="0" smtClean="0">
                <a:latin typeface="微軟正黑體" pitchFamily="34" charset="-120"/>
                <a:ea typeface="微軟正黑體" pitchFamily="34" charset="-120"/>
              </a:rPr>
              <a:t>在</a:t>
            </a:r>
            <a:r>
              <a:rPr lang="zh-TW" altLang="en-US" sz="1400" b="0" dirty="0">
                <a:latin typeface="微軟正黑體" pitchFamily="34" charset="-120"/>
                <a:ea typeface="微軟正黑體" pitchFamily="34" charset="-120"/>
              </a:rPr>
              <a:t>查詢結果 “</a:t>
            </a:r>
            <a:r>
              <a:rPr lang="zh-TW" altLang="en-US" sz="1400" b="0" dirty="0" smtClean="0">
                <a:latin typeface="微軟正黑體" pitchFamily="34" charset="-120"/>
                <a:ea typeface="微軟正黑體" pitchFamily="34" charset="-120"/>
              </a:rPr>
              <a:t>匯出</a:t>
            </a:r>
            <a:r>
              <a:rPr lang="en-US" altLang="zh-TW" sz="1400" dirty="0" smtClean="0">
                <a:latin typeface="微軟正黑體" pitchFamily="34" charset="-120"/>
                <a:ea typeface="微軟正黑體" pitchFamily="34" charset="-120"/>
              </a:rPr>
              <a:t>Excel</a:t>
            </a:r>
            <a:r>
              <a:rPr lang="zh-TW" altLang="en-US" sz="1400" b="0" dirty="0" smtClean="0">
                <a:latin typeface="微軟正黑體" pitchFamily="34" charset="-120"/>
                <a:ea typeface="微軟正黑體" pitchFamily="34" charset="-120"/>
              </a:rPr>
              <a:t>”</a:t>
            </a:r>
            <a:r>
              <a:rPr lang="zh-TW" altLang="en-US" sz="1400" b="0" dirty="0">
                <a:latin typeface="微軟正黑體" pitchFamily="34" charset="-120"/>
                <a:ea typeface="微軟正黑體" pitchFamily="34" charset="-120"/>
              </a:rPr>
              <a:t>，畫面會跳至選擇</a:t>
            </a:r>
            <a:r>
              <a:rPr lang="zh-TW" altLang="en-US" sz="1400" b="0" dirty="0" smtClean="0">
                <a:latin typeface="微軟正黑體" pitchFamily="34" charset="-120"/>
                <a:ea typeface="微軟正黑體" pitchFamily="34" charset="-120"/>
              </a:rPr>
              <a:t>檔案</a:t>
            </a:r>
            <a:r>
              <a:rPr lang="zh-TW" altLang="en-US" sz="1400" dirty="0" smtClean="0">
                <a:latin typeface="微軟正黑體" pitchFamily="34" charset="-120"/>
                <a:ea typeface="微軟正黑體" pitchFamily="34" charset="-120"/>
              </a:rPr>
              <a:t>匯出模式畫面</a:t>
            </a:r>
            <a:endParaRPr lang="en-US" altLang="zh-TW" sz="1400" dirty="0">
              <a:latin typeface="微軟正黑體" pitchFamily="34" charset="-120"/>
              <a:ea typeface="微軟正黑體" pitchFamily="34" charset="-120"/>
            </a:endParaRPr>
          </a:p>
          <a:p>
            <a:pPr marL="342900" indent="-342900">
              <a:buFont typeface="Wingdings" pitchFamily="2" charset="2"/>
              <a:buAutoNum type="circleNumWdWhitePlain"/>
            </a:pPr>
            <a:r>
              <a:rPr lang="zh-TW" altLang="en-US" sz="1400" b="0" dirty="0" smtClean="0">
                <a:latin typeface="微軟正黑體" pitchFamily="34" charset="-120"/>
                <a:ea typeface="微軟正黑體" pitchFamily="34" charset="-120"/>
              </a:rPr>
              <a:t>使用者</a:t>
            </a:r>
            <a:r>
              <a:rPr lang="zh-TW" altLang="en-US" sz="1400" dirty="0" smtClean="0">
                <a:latin typeface="微軟正黑體" pitchFamily="34" charset="-120"/>
                <a:ea typeface="微軟正黑體" pitchFamily="34" charset="-120"/>
              </a:rPr>
              <a:t>點選後</a:t>
            </a:r>
            <a:r>
              <a:rPr lang="zh-TW" altLang="en-US" sz="1400" b="0" dirty="0" smtClean="0">
                <a:latin typeface="微軟正黑體" pitchFamily="34" charset="-120"/>
                <a:ea typeface="微軟正黑體" pitchFamily="34" charset="-120"/>
              </a:rPr>
              <a:t>即可</a:t>
            </a:r>
            <a:r>
              <a:rPr lang="zh-TW" altLang="en-US" sz="1400" b="0" dirty="0">
                <a:latin typeface="微軟正黑體" pitchFamily="34" charset="-120"/>
                <a:ea typeface="微軟正黑體" pitchFamily="34" charset="-120"/>
              </a:rPr>
              <a:t>下載或開啟</a:t>
            </a:r>
            <a:r>
              <a:rPr lang="zh-TW" altLang="en-US" sz="1400" b="0" dirty="0" smtClean="0">
                <a:latin typeface="微軟正黑體" pitchFamily="34" charset="-120"/>
                <a:ea typeface="微軟正黑體" pitchFamily="34" charset="-120"/>
              </a:rPr>
              <a:t>檔案</a:t>
            </a:r>
            <a:endParaRPr lang="en-US" altLang="zh-TW" sz="1400" b="0" dirty="0" smtClean="0">
              <a:latin typeface="微軟正黑體" pitchFamily="34" charset="-120"/>
              <a:ea typeface="微軟正黑體" pitchFamily="34" charset="-120"/>
            </a:endParaRPr>
          </a:p>
          <a:p>
            <a:pPr marL="342900" indent="-342900">
              <a:buFont typeface="Wingdings" pitchFamily="2" charset="2"/>
              <a:buAutoNum type="circleNumWdWhitePlain"/>
            </a:pPr>
            <a:r>
              <a:rPr lang="zh-TW" altLang="en-US" sz="1400" dirty="0" smtClean="0">
                <a:latin typeface="微軟正黑體" pitchFamily="34" charset="-120"/>
                <a:ea typeface="微軟正黑體" pitchFamily="34" charset="-120"/>
              </a:rPr>
              <a:t>匯出檔案格式限定為：</a:t>
            </a:r>
            <a:r>
              <a:rPr lang="en-US" altLang="zh-TW" sz="1400" dirty="0" err="1" smtClean="0">
                <a:latin typeface="微軟正黑體" pitchFamily="34" charset="-120"/>
                <a:ea typeface="微軟正黑體" pitchFamily="34" charset="-120"/>
              </a:rPr>
              <a:t>xls</a:t>
            </a:r>
            <a:r>
              <a:rPr lang="zh-TW" altLang="en-US" sz="1400" dirty="0" smtClean="0">
                <a:latin typeface="微軟正黑體" pitchFamily="34" charset="-120"/>
                <a:ea typeface="微軟正黑體" pitchFamily="34" charset="-120"/>
              </a:rPr>
              <a:t>，上限筆數為</a:t>
            </a:r>
            <a:r>
              <a:rPr lang="en-US" altLang="zh-TW" sz="1400" dirty="0" smtClean="0">
                <a:latin typeface="微軟正黑體" pitchFamily="34" charset="-120"/>
                <a:ea typeface="微軟正黑體" pitchFamily="34" charset="-120"/>
              </a:rPr>
              <a:t>6xxxx</a:t>
            </a:r>
            <a:r>
              <a:rPr lang="zh-TW" altLang="en-US" sz="1400" dirty="0" smtClean="0">
                <a:latin typeface="微軟正黑體" pitchFamily="34" charset="-120"/>
                <a:ea typeface="微軟正黑體" pitchFamily="34" charset="-120"/>
              </a:rPr>
              <a:t>筆，當匯出檔案數量超過上限時，系統將顯示提示訊息：您匯出的檔案筆數超過上限</a:t>
            </a:r>
            <a:r>
              <a:rPr lang="zh-TW" altLang="en-US" sz="1400" dirty="0" smtClean="0">
                <a:latin typeface="微軟正黑體" pitchFamily="34" charset="-120"/>
                <a:ea typeface="微軟正黑體" pitchFamily="34" charset="-120"/>
              </a:rPr>
              <a:t>，</a:t>
            </a:r>
            <a:r>
              <a:rPr lang="zh-TW" altLang="en-US" sz="1400" dirty="0" smtClean="0">
                <a:latin typeface="微軟正黑體" pitchFamily="34" charset="-120"/>
                <a:ea typeface="微軟正黑體" pitchFamily="34" charset="-120"/>
              </a:rPr>
              <a:t>請重新輸入查詢條件</a:t>
            </a:r>
            <a:endParaRPr lang="en-US" altLang="zh-TW" sz="1400" dirty="0" smtClean="0">
              <a:latin typeface="微軟正黑體" pitchFamily="34" charset="-120"/>
              <a:ea typeface="微軟正黑體" pitchFamily="34" charset="-120"/>
            </a:endParaRPr>
          </a:p>
        </p:txBody>
      </p:sp>
      <p:sp>
        <p:nvSpPr>
          <p:cNvPr id="300047" name="Oval 15"/>
          <p:cNvSpPr>
            <a:spLocks noChangeArrowheads="1"/>
          </p:cNvSpPr>
          <p:nvPr/>
        </p:nvSpPr>
        <p:spPr bwMode="auto">
          <a:xfrm>
            <a:off x="1616075" y="4089737"/>
            <a:ext cx="152400" cy="152400"/>
          </a:xfrm>
          <a:prstGeom prst="ellipse">
            <a:avLst/>
          </a:prstGeom>
          <a:solidFill>
            <a:schemeClr val="bg1"/>
          </a:solidFill>
          <a:ln w="63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900" b="0" dirty="0">
                <a:solidFill>
                  <a:srgbClr val="FF0000"/>
                </a:solidFill>
                <a:latin typeface="Times New Roman" pitchFamily="18" charset="0"/>
              </a:rPr>
              <a:t>1</a:t>
            </a:r>
          </a:p>
        </p:txBody>
      </p:sp>
      <p:sp>
        <p:nvSpPr>
          <p:cNvPr id="300049" name="Oval 17"/>
          <p:cNvSpPr>
            <a:spLocks noChangeArrowheads="1"/>
          </p:cNvSpPr>
          <p:nvPr/>
        </p:nvSpPr>
        <p:spPr bwMode="auto">
          <a:xfrm>
            <a:off x="4423792" y="3036728"/>
            <a:ext cx="152400" cy="152400"/>
          </a:xfrm>
          <a:prstGeom prst="ellipse">
            <a:avLst/>
          </a:prstGeom>
          <a:solidFill>
            <a:schemeClr val="bg1"/>
          </a:solidFill>
          <a:ln w="63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900" b="0">
                <a:solidFill>
                  <a:srgbClr val="FF0000"/>
                </a:solidFill>
                <a:latin typeface="Times New Roman" pitchFamily="18" charset="0"/>
              </a:rPr>
              <a:t>2</a:t>
            </a:r>
          </a:p>
        </p:txBody>
      </p:sp>
      <p:sp>
        <p:nvSpPr>
          <p:cNvPr id="19" name="標題 1"/>
          <p:cNvSpPr>
            <a:spLocks noGrp="1"/>
          </p:cNvSpPr>
          <p:nvPr>
            <p:ph type="title"/>
          </p:nvPr>
        </p:nvSpPr>
        <p:spPr>
          <a:xfrm>
            <a:off x="0" y="0"/>
            <a:ext cx="8291513" cy="549275"/>
          </a:xfrm>
        </p:spPr>
        <p:txBody>
          <a:bodyPr/>
          <a:lstStyle/>
          <a:p>
            <a:r>
              <a:rPr lang="en-US" altLang="zh-TW" dirty="0">
                <a:latin typeface="微軟正黑體" pitchFamily="34" charset="-120"/>
              </a:rPr>
              <a:t>4</a:t>
            </a:r>
            <a:r>
              <a:rPr lang="en-US" altLang="zh-TW" dirty="0" smtClean="0">
                <a:latin typeface="微軟正黑體" pitchFamily="34" charset="-120"/>
              </a:rPr>
              <a:t>.</a:t>
            </a:r>
            <a:r>
              <a:rPr lang="zh-TW" altLang="en-US" dirty="0" smtClean="0">
                <a:latin typeface="微軟正黑體" pitchFamily="34" charset="-120"/>
              </a:rPr>
              <a:t>共通</a:t>
            </a:r>
            <a:r>
              <a:rPr lang="en-US" altLang="zh-TW" dirty="0" smtClean="0">
                <a:latin typeface="微軟正黑體" pitchFamily="34" charset="-120"/>
              </a:rPr>
              <a:t>UI</a:t>
            </a:r>
            <a:r>
              <a:rPr lang="zh-TW" altLang="en-US" dirty="0" smtClean="0">
                <a:latin typeface="微軟正黑體" pitchFamily="34" charset="-120"/>
              </a:rPr>
              <a:t>操作流程 </a:t>
            </a:r>
            <a:r>
              <a:rPr lang="en-US" altLang="zh-TW" dirty="0" smtClean="0">
                <a:latin typeface="微軟正黑體" pitchFamily="34" charset="-120"/>
              </a:rPr>
              <a:t>– </a:t>
            </a:r>
            <a:r>
              <a:rPr lang="zh-TW" altLang="en-US" dirty="0" smtClean="0">
                <a:latin typeface="微軟正黑體" pitchFamily="34" charset="-120"/>
              </a:rPr>
              <a:t>匯出檔</a:t>
            </a:r>
            <a:r>
              <a:rPr lang="zh-TW" altLang="en-US" dirty="0">
                <a:latin typeface="微軟正黑體" pitchFamily="34" charset="-120"/>
              </a:rPr>
              <a:t>案</a:t>
            </a:r>
          </a:p>
        </p:txBody>
      </p:sp>
      <p:sp>
        <p:nvSpPr>
          <p:cNvPr id="300050" name="AutoShape 18"/>
          <p:cNvSpPr>
            <a:spLocks noChangeArrowheads="1"/>
          </p:cNvSpPr>
          <p:nvPr/>
        </p:nvSpPr>
        <p:spPr bwMode="auto">
          <a:xfrm>
            <a:off x="136525" y="1916113"/>
            <a:ext cx="1195388" cy="287337"/>
          </a:xfrm>
          <a:prstGeom prst="roundRect">
            <a:avLst>
              <a:gd name="adj" fmla="val 7144"/>
            </a:avLst>
          </a:prstGeom>
          <a:solidFill>
            <a:srgbClr val="FFFFFF"/>
          </a:solidFill>
          <a:ln w="9525" algn="ctr">
            <a:solidFill>
              <a:srgbClr val="000000"/>
            </a:solidFill>
            <a:round/>
            <a:headEnd/>
            <a:tailEnd/>
          </a:ln>
          <a:effectLst>
            <a:outerShdw dist="71842" dir="2700000" algn="ctr" rotWithShape="0">
              <a:srgbClr val="808080"/>
            </a:outerShdw>
          </a:effectLst>
        </p:spPr>
        <p:txBody>
          <a:bodyPr/>
          <a:lstStyle/>
          <a:p>
            <a:pPr algn="ctr" eaLnBrk="0" hangingPunct="0"/>
            <a:r>
              <a:rPr kumimoji="0" lang="zh-TW" altLang="en-US" sz="900" dirty="0">
                <a:latin typeface="微軟正黑體" pitchFamily="34" charset="-120"/>
                <a:ea typeface="微軟正黑體" pitchFamily="34" charset="-120"/>
              </a:rPr>
              <a:t>查詢結果頁畫面</a:t>
            </a:r>
            <a:endParaRPr kumimoji="0" lang="ja-JP" altLang="en-US" sz="900" dirty="0">
              <a:latin typeface="微軟正黑體" pitchFamily="34" charset="-120"/>
              <a:ea typeface="微軟正黑體" pitchFamily="34" charset="-120"/>
            </a:endParaRPr>
          </a:p>
        </p:txBody>
      </p:sp>
    </p:spTree>
    <p:extLst>
      <p:ext uri="{BB962C8B-B14F-4D97-AF65-F5344CB8AC3E}">
        <p14:creationId xmlns:p14="http://schemas.microsoft.com/office/powerpoint/2010/main" val="22935568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6029" y="5161883"/>
            <a:ext cx="4562475"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5418" y="4631895"/>
            <a:ext cx="43624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6134" name="Line 6"/>
          <p:cNvSpPr>
            <a:spLocks noChangeShapeType="1"/>
          </p:cNvSpPr>
          <p:nvPr/>
        </p:nvSpPr>
        <p:spPr bwMode="auto">
          <a:xfrm>
            <a:off x="4573456" y="901700"/>
            <a:ext cx="0" cy="54864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76148" name="Rectangle 20"/>
          <p:cNvSpPr>
            <a:spLocks noChangeArrowheads="1"/>
          </p:cNvSpPr>
          <p:nvPr/>
        </p:nvSpPr>
        <p:spPr bwMode="auto">
          <a:xfrm>
            <a:off x="0" y="726562"/>
            <a:ext cx="442798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ja-JP" sz="1600" dirty="0">
                <a:latin typeface="微軟正黑體" pitchFamily="34" charset="-120"/>
                <a:ea typeface="微軟正黑體" pitchFamily="34" charset="-120"/>
              </a:rPr>
              <a:t>【</a:t>
            </a:r>
            <a:r>
              <a:rPr lang="zh-TW" altLang="en-US" sz="1600" dirty="0">
                <a:latin typeface="微軟正黑體" pitchFamily="34" charset="-120"/>
                <a:ea typeface="微軟正黑體" pitchFamily="34" charset="-120"/>
              </a:rPr>
              <a:t>平常輸入</a:t>
            </a:r>
            <a:r>
              <a:rPr lang="en-US" altLang="ja-JP" sz="1600" dirty="0" smtClean="0">
                <a:latin typeface="微軟正黑體" pitchFamily="34" charset="-120"/>
                <a:ea typeface="微軟正黑體" pitchFamily="34" charset="-120"/>
              </a:rPr>
              <a:t>】</a:t>
            </a:r>
            <a:endParaRPr lang="en-US" altLang="ja-JP" sz="1600" dirty="0">
              <a:latin typeface="微軟正黑體" pitchFamily="34" charset="-120"/>
              <a:ea typeface="微軟正黑體" pitchFamily="34" charset="-120"/>
            </a:endParaRPr>
          </a:p>
          <a:p>
            <a:pPr marL="285750" indent="-285750">
              <a:lnSpc>
                <a:spcPct val="150000"/>
              </a:lnSpc>
              <a:buFont typeface="Wingdings" pitchFamily="2" charset="2"/>
              <a:buChar char="n"/>
            </a:pPr>
            <a:r>
              <a:rPr lang="zh-TW" altLang="en-US" sz="1600" b="0" dirty="0" smtClean="0">
                <a:latin typeface="微軟正黑體" pitchFamily="34" charset="-120"/>
                <a:ea typeface="微軟正黑體" pitchFamily="34" charset="-120"/>
              </a:rPr>
              <a:t> 輸入</a:t>
            </a:r>
            <a:r>
              <a:rPr lang="zh-TW" altLang="en-US" sz="1600" b="0" dirty="0">
                <a:latin typeface="微軟正黑體" pitchFamily="34" charset="-120"/>
                <a:ea typeface="微軟正黑體" pitchFamily="34" charset="-120"/>
              </a:rPr>
              <a:t>平常的</a:t>
            </a:r>
            <a:r>
              <a:rPr lang="en-US" altLang="ja-JP" sz="1600" b="0" dirty="0" smtClean="0">
                <a:latin typeface="微軟正黑體" pitchFamily="34" charset="-120"/>
                <a:ea typeface="微軟正黑體" pitchFamily="34" charset="-120"/>
              </a:rPr>
              <a:t>Text</a:t>
            </a:r>
          </a:p>
          <a:p>
            <a:pPr marL="285750" indent="-285750">
              <a:lnSpc>
                <a:spcPct val="150000"/>
              </a:lnSpc>
              <a:buFont typeface="Wingdings" pitchFamily="2" charset="2"/>
              <a:buChar char="n"/>
            </a:pPr>
            <a:r>
              <a:rPr lang="zh-TW" altLang="en-US" sz="1600" dirty="0">
                <a:latin typeface="微軟正黑體" pitchFamily="34" charset="-120"/>
                <a:ea typeface="微軟正黑體" pitchFamily="34" charset="-120"/>
              </a:rPr>
              <a:t>必輸欄位前於補上星號</a:t>
            </a:r>
            <a:r>
              <a:rPr lang="en-US" altLang="zh-TW" sz="1600" dirty="0">
                <a:latin typeface="微軟正黑體" pitchFamily="34" charset="-120"/>
                <a:ea typeface="微軟正黑體" pitchFamily="34" charset="-120"/>
              </a:rPr>
              <a:t>,</a:t>
            </a:r>
            <a:r>
              <a:rPr lang="zh-TW" altLang="en-US" sz="1600" dirty="0">
                <a:latin typeface="微軟正黑體" pitchFamily="34" charset="-120"/>
                <a:ea typeface="微軟正黑體" pitchFamily="34" charset="-120"/>
              </a:rPr>
              <a:t>方便使用者一目了然</a:t>
            </a:r>
            <a:endParaRPr lang="en-US" altLang="zh-TW" sz="1600" dirty="0">
              <a:latin typeface="微軟正黑體" pitchFamily="34" charset="-120"/>
              <a:ea typeface="微軟正黑體" pitchFamily="34" charset="-120"/>
            </a:endParaRPr>
          </a:p>
          <a:p>
            <a:pPr marL="285750" indent="-285750">
              <a:lnSpc>
                <a:spcPct val="150000"/>
              </a:lnSpc>
              <a:buFont typeface="Wingdings" pitchFamily="2" charset="2"/>
              <a:buChar char="n"/>
            </a:pPr>
            <a:endParaRPr lang="ja-JP" altLang="en-US" sz="1600" b="0" dirty="0">
              <a:latin typeface="微軟正黑體" pitchFamily="34" charset="-120"/>
              <a:ea typeface="微軟正黑體" pitchFamily="34" charset="-120"/>
            </a:endParaRPr>
          </a:p>
        </p:txBody>
      </p:sp>
      <p:sp>
        <p:nvSpPr>
          <p:cNvPr id="176154" name="Rectangle 26"/>
          <p:cNvSpPr>
            <a:spLocks noChangeArrowheads="1"/>
          </p:cNvSpPr>
          <p:nvPr/>
        </p:nvSpPr>
        <p:spPr bwMode="auto">
          <a:xfrm>
            <a:off x="0" y="2354104"/>
            <a:ext cx="442798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ja-JP" sz="1600" dirty="0">
                <a:latin typeface="微軟正黑體" pitchFamily="34" charset="-120"/>
                <a:ea typeface="微軟正黑體" pitchFamily="34" charset="-120"/>
              </a:rPr>
              <a:t>【</a:t>
            </a:r>
            <a:r>
              <a:rPr lang="zh-TW" altLang="en-US" sz="1600" dirty="0">
                <a:latin typeface="微軟正黑體" pitchFamily="34" charset="-120"/>
                <a:ea typeface="微軟正黑體" pitchFamily="34" charset="-120"/>
              </a:rPr>
              <a:t>提示性輸入</a:t>
            </a:r>
            <a:r>
              <a:rPr lang="en-US" altLang="ja-JP" sz="1600" dirty="0" smtClean="0">
                <a:latin typeface="微軟正黑體" pitchFamily="34" charset="-120"/>
                <a:ea typeface="微軟正黑體" pitchFamily="34" charset="-120"/>
              </a:rPr>
              <a:t>】</a:t>
            </a:r>
          </a:p>
          <a:p>
            <a:pPr marL="285750" indent="-285750">
              <a:lnSpc>
                <a:spcPct val="150000"/>
              </a:lnSpc>
              <a:buFont typeface="Wingdings" pitchFamily="2" charset="2"/>
              <a:buChar char="n"/>
            </a:pPr>
            <a:r>
              <a:rPr lang="zh-TW" altLang="en-US" sz="1600" b="0" dirty="0" smtClean="0">
                <a:latin typeface="微軟正黑體" pitchFamily="34" charset="-120"/>
                <a:ea typeface="微軟正黑體" pitchFamily="34" charset="-120"/>
              </a:rPr>
              <a:t>系統</a:t>
            </a:r>
            <a:r>
              <a:rPr lang="zh-TW" altLang="en-US" sz="1600" b="0" dirty="0">
                <a:latin typeface="微軟正黑體" pitchFamily="34" charset="-120"/>
                <a:ea typeface="微軟正黑體" pitchFamily="34" charset="-120"/>
              </a:rPr>
              <a:t>提示性資料，不可寫，灰色底</a:t>
            </a:r>
            <a:r>
              <a:rPr lang="en-US" altLang="zh-TW" sz="1600" b="0" dirty="0">
                <a:latin typeface="微軟正黑體" pitchFamily="34" charset="-120"/>
                <a:ea typeface="微軟正黑體" pitchFamily="34" charset="-120"/>
              </a:rPr>
              <a:t>(#EBEBEB) </a:t>
            </a:r>
            <a:endParaRPr lang="en-US" altLang="zh-TW" sz="1600" b="0" dirty="0" smtClean="0">
              <a:latin typeface="微軟正黑體" pitchFamily="34" charset="-120"/>
              <a:ea typeface="微軟正黑體" pitchFamily="34" charset="-120"/>
            </a:endParaRPr>
          </a:p>
          <a:p>
            <a:pPr marL="285750" indent="-285750">
              <a:lnSpc>
                <a:spcPct val="150000"/>
              </a:lnSpc>
              <a:buFont typeface="Wingdings" pitchFamily="2" charset="2"/>
              <a:buChar char="n"/>
            </a:pPr>
            <a:r>
              <a:rPr lang="zh-TW" altLang="en-US" sz="1600" dirty="0" smtClean="0">
                <a:latin typeface="微軟正黑體" pitchFamily="34" charset="-120"/>
                <a:ea typeface="微軟正黑體" pitchFamily="34" charset="-120"/>
              </a:rPr>
              <a:t>可</a:t>
            </a:r>
            <a:r>
              <a:rPr lang="zh-TW" altLang="en-US" sz="1600" dirty="0">
                <a:latin typeface="微軟正黑體" pitchFamily="34" charset="-120"/>
                <a:ea typeface="微軟正黑體" pitchFamily="34" charset="-120"/>
              </a:rPr>
              <a:t>直接編輯</a:t>
            </a:r>
            <a:r>
              <a:rPr lang="zh-TW" altLang="en-US" sz="1600" dirty="0" smtClean="0">
                <a:latin typeface="微軟正黑體" pitchFamily="34" charset="-120"/>
                <a:ea typeface="微軟正黑體" pitchFamily="34" charset="-120"/>
              </a:rPr>
              <a:t>欄位，輸入後系統自動取得提示性資料並加以顯示，如查無資訊則灰底提示區塊則標列空白</a:t>
            </a:r>
            <a:endParaRPr lang="en-US" altLang="zh-TW" sz="1600" dirty="0">
              <a:latin typeface="微軟正黑體" pitchFamily="34" charset="-120"/>
              <a:ea typeface="微軟正黑體" pitchFamily="34" charset="-120"/>
            </a:endParaRPr>
          </a:p>
        </p:txBody>
      </p:sp>
      <p:sp>
        <p:nvSpPr>
          <p:cNvPr id="11" name="標題 1"/>
          <p:cNvSpPr>
            <a:spLocks noGrp="1"/>
          </p:cNvSpPr>
          <p:nvPr>
            <p:ph type="title"/>
          </p:nvPr>
        </p:nvSpPr>
        <p:spPr>
          <a:xfrm>
            <a:off x="0" y="0"/>
            <a:ext cx="8291513" cy="549275"/>
          </a:xfrm>
        </p:spPr>
        <p:txBody>
          <a:bodyPr/>
          <a:lstStyle/>
          <a:p>
            <a:r>
              <a:rPr lang="en-US" altLang="zh-TW" dirty="0">
                <a:latin typeface="微軟正黑體" pitchFamily="34" charset="-120"/>
              </a:rPr>
              <a:t>5</a:t>
            </a:r>
            <a:r>
              <a:rPr lang="en-US" altLang="zh-TW" dirty="0" smtClean="0">
                <a:latin typeface="微軟正黑體" pitchFamily="34" charset="-120"/>
              </a:rPr>
              <a:t>.</a:t>
            </a:r>
            <a:r>
              <a:rPr lang="zh-TW" altLang="en-US" dirty="0" smtClean="0">
                <a:latin typeface="微軟正黑體" pitchFamily="34" charset="-120"/>
              </a:rPr>
              <a:t>畫面操作功能</a:t>
            </a:r>
            <a:endParaRPr lang="zh-TW" altLang="en-US" dirty="0">
              <a:latin typeface="微軟正黑體" pitchFamily="34" charset="-120"/>
            </a:endParaRPr>
          </a:p>
        </p:txBody>
      </p:sp>
      <p:sp>
        <p:nvSpPr>
          <p:cNvPr id="24" name="矩形 23"/>
          <p:cNvSpPr/>
          <p:nvPr/>
        </p:nvSpPr>
        <p:spPr>
          <a:xfrm>
            <a:off x="0" y="4725144"/>
            <a:ext cx="4427984" cy="1200329"/>
          </a:xfrm>
          <a:prstGeom prst="rect">
            <a:avLst/>
          </a:prstGeom>
        </p:spPr>
        <p:txBody>
          <a:bodyPr wrap="square">
            <a:spAutoFit/>
          </a:bodyPr>
          <a:lstStyle/>
          <a:p>
            <a:pPr>
              <a:lnSpc>
                <a:spcPct val="150000"/>
              </a:lnSpc>
            </a:pPr>
            <a:r>
              <a:rPr lang="en-US" altLang="ja-JP"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檢核性輸入</a:t>
            </a:r>
            <a:r>
              <a:rPr lang="en-US" altLang="ja-JP" sz="1600" dirty="0" smtClean="0">
                <a:latin typeface="微軟正黑體" pitchFamily="34" charset="-120"/>
                <a:ea typeface="微軟正黑體" pitchFamily="34" charset="-120"/>
              </a:rPr>
              <a:t>】</a:t>
            </a:r>
          </a:p>
          <a:p>
            <a:pPr marL="285750" indent="-285750">
              <a:lnSpc>
                <a:spcPct val="150000"/>
              </a:lnSpc>
              <a:buFont typeface="Wingdings" pitchFamily="2" charset="2"/>
              <a:buChar char="n"/>
            </a:pPr>
            <a:r>
              <a:rPr lang="zh-TW" altLang="en-US" sz="1600" dirty="0" smtClean="0">
                <a:latin typeface="微軟正黑體" pitchFamily="34" charset="-120"/>
                <a:ea typeface="微軟正黑體" pitchFamily="34" charset="-120"/>
              </a:rPr>
              <a:t>檢核性欄位允許使用者輸入資料後即時判斷資料存在與否或是正確性</a:t>
            </a:r>
            <a:endParaRPr lang="en-US" altLang="zh-TW" sz="1600" dirty="0" smtClean="0">
              <a:latin typeface="微軟正黑體" pitchFamily="34" charset="-120"/>
              <a:ea typeface="微軟正黑體" pitchFamily="34" charset="-120"/>
            </a:endParaRPr>
          </a:p>
        </p:txBody>
      </p:sp>
      <p:sp>
        <p:nvSpPr>
          <p:cNvPr id="25" name="AutoShape 8"/>
          <p:cNvSpPr>
            <a:spLocks noChangeArrowheads="1"/>
          </p:cNvSpPr>
          <p:nvPr/>
        </p:nvSpPr>
        <p:spPr bwMode="auto">
          <a:xfrm>
            <a:off x="6339221" y="4271533"/>
            <a:ext cx="2483892" cy="360362"/>
          </a:xfrm>
          <a:prstGeom prst="roundRect">
            <a:avLst>
              <a:gd name="adj" fmla="val 16667"/>
            </a:avLst>
          </a:prstGeom>
          <a:solidFill>
            <a:srgbClr val="FFFFCC"/>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defRPr/>
            </a:pPr>
            <a:r>
              <a:rPr lang="zh-TW" altLang="en-US" dirty="0">
                <a:effectLst>
                  <a:outerShdw blurRad="38100" dist="38100" dir="2700000" algn="tl">
                    <a:srgbClr val="FFFFFF"/>
                  </a:outerShdw>
                </a:effectLst>
              </a:rPr>
              <a:t>資料庫已存在</a:t>
            </a:r>
            <a:r>
              <a:rPr lang="en-US" altLang="zh-TW" dirty="0" smtClean="0">
                <a:effectLst>
                  <a:outerShdw blurRad="38100" dist="38100" dir="2700000" algn="tl">
                    <a:srgbClr val="FFFFFF"/>
                  </a:outerShdw>
                </a:effectLst>
              </a:rPr>
              <a:t>Guest</a:t>
            </a:r>
            <a:r>
              <a:rPr lang="zh-TW" altLang="en-US" dirty="0" smtClean="0">
                <a:effectLst>
                  <a:outerShdw blurRad="38100" dist="38100" dir="2700000" algn="tl">
                    <a:srgbClr val="FFFFFF"/>
                  </a:outerShdw>
                </a:effectLst>
              </a:rPr>
              <a:t>資料</a:t>
            </a:r>
            <a:endParaRPr lang="zh-TW" altLang="en-US" dirty="0">
              <a:effectLst>
                <a:outerShdw blurRad="38100" dist="38100" dir="2700000" algn="tl">
                  <a:srgbClr val="FFFFFF"/>
                </a:outerShdw>
              </a:effectLst>
            </a:endParaRPr>
          </a:p>
        </p:txBody>
      </p:sp>
      <p:sp>
        <p:nvSpPr>
          <p:cNvPr id="26" name="AutoShape 9"/>
          <p:cNvSpPr>
            <a:spLocks noChangeArrowheads="1"/>
          </p:cNvSpPr>
          <p:nvPr/>
        </p:nvSpPr>
        <p:spPr bwMode="auto">
          <a:xfrm>
            <a:off x="4796293" y="5745292"/>
            <a:ext cx="4108269" cy="360362"/>
          </a:xfrm>
          <a:prstGeom prst="roundRect">
            <a:avLst>
              <a:gd name="adj" fmla="val 16667"/>
            </a:avLst>
          </a:prstGeom>
          <a:solidFill>
            <a:srgbClr val="FFFFCC"/>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defRPr/>
            </a:pPr>
            <a:r>
              <a:rPr lang="zh-TW" altLang="en-US" dirty="0">
                <a:effectLst>
                  <a:outerShdw blurRad="38100" dist="38100" dir="2700000" algn="tl">
                    <a:srgbClr val="FFFFFF"/>
                  </a:outerShdw>
                </a:effectLst>
              </a:rPr>
              <a:t>資料庫目前無</a:t>
            </a:r>
            <a:r>
              <a:rPr lang="en-US" altLang="zh-TW" dirty="0" smtClean="0">
                <a:effectLst>
                  <a:outerShdw blurRad="38100" dist="38100" dir="2700000" algn="tl">
                    <a:srgbClr val="FFFFFF"/>
                  </a:outerShdw>
                </a:effectLst>
              </a:rPr>
              <a:t>Guest</a:t>
            </a:r>
            <a:r>
              <a:rPr lang="zh-TW" altLang="en-US" dirty="0" smtClean="0">
                <a:effectLst>
                  <a:outerShdw blurRad="38100" dist="38100" dir="2700000" algn="tl">
                    <a:srgbClr val="FFFFFF"/>
                  </a:outerShdw>
                </a:effectLst>
              </a:rPr>
              <a:t>資料，</a:t>
            </a:r>
            <a:r>
              <a:rPr lang="zh-TW" altLang="en-US" dirty="0">
                <a:effectLst>
                  <a:outerShdw blurRad="38100" dist="38100" dir="2700000" algn="tl">
                    <a:srgbClr val="FFFFFF"/>
                  </a:outerShdw>
                </a:effectLst>
              </a:rPr>
              <a:t>可新增</a:t>
            </a:r>
            <a:r>
              <a:rPr lang="zh-TW" altLang="en-US" dirty="0" smtClean="0">
                <a:effectLst>
                  <a:outerShdw blurRad="38100" dist="38100" dir="2700000" algn="tl">
                    <a:srgbClr val="FFFFFF"/>
                  </a:outerShdw>
                </a:effectLst>
              </a:rPr>
              <a:t>此</a:t>
            </a:r>
            <a:r>
              <a:rPr lang="zh-TW" altLang="en-US" dirty="0">
                <a:effectLst>
                  <a:outerShdw blurRad="38100" dist="38100" dir="2700000" algn="tl">
                    <a:srgbClr val="FFFFFF"/>
                  </a:outerShdw>
                </a:effectLst>
              </a:rPr>
              <a:t>名稱</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5938" y="1054192"/>
            <a:ext cx="263842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5985" y="2924944"/>
            <a:ext cx="433387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74661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6135" y="1835324"/>
            <a:ext cx="3986345" cy="464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3044" name="Line 4"/>
          <p:cNvSpPr>
            <a:spLocks noChangeShapeType="1"/>
          </p:cNvSpPr>
          <p:nvPr/>
        </p:nvSpPr>
        <p:spPr bwMode="auto">
          <a:xfrm>
            <a:off x="4572000" y="838200"/>
            <a:ext cx="0" cy="54864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43045" name="Rectangle 5"/>
          <p:cNvSpPr>
            <a:spLocks noChangeArrowheads="1"/>
          </p:cNvSpPr>
          <p:nvPr/>
        </p:nvSpPr>
        <p:spPr bwMode="auto">
          <a:xfrm>
            <a:off x="0" y="1001713"/>
            <a:ext cx="4321175"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sz="1600" dirty="0">
                <a:latin typeface="微軟正黑體" pitchFamily="34" charset="-120"/>
                <a:ea typeface="微軟正黑體" pitchFamily="34" charset="-120"/>
              </a:rPr>
              <a:t>【</a:t>
            </a:r>
            <a:r>
              <a:rPr lang="zh-TW" altLang="en-US" sz="1600" dirty="0">
                <a:latin typeface="微軟正黑體" pitchFamily="34" charset="-120"/>
                <a:ea typeface="微軟正黑體" pitchFamily="34" charset="-120"/>
              </a:rPr>
              <a:t>依據</a:t>
            </a:r>
            <a:r>
              <a:rPr lang="en-US" altLang="zh-TW" sz="1600" dirty="0">
                <a:latin typeface="微軟正黑體" pitchFamily="34" charset="-120"/>
                <a:ea typeface="微軟正黑體" pitchFamily="34" charset="-120"/>
              </a:rPr>
              <a:t>POP UP</a:t>
            </a:r>
            <a:r>
              <a:rPr lang="ja-JP" altLang="en-US" sz="1600" dirty="0">
                <a:latin typeface="微軟正黑體" pitchFamily="34" charset="-120"/>
                <a:ea typeface="微軟正黑體" pitchFamily="34" charset="-120"/>
              </a:rPr>
              <a:t>選</a:t>
            </a:r>
            <a:r>
              <a:rPr lang="zh-TW" altLang="en-US" sz="1600" dirty="0">
                <a:latin typeface="微軟正黑體" pitchFamily="34" charset="-120"/>
                <a:ea typeface="微軟正黑體" pitchFamily="34" charset="-120"/>
              </a:rPr>
              <a:t>擇輸入</a:t>
            </a:r>
            <a:r>
              <a:rPr lang="en-US" altLang="ja-JP" sz="1600" dirty="0">
                <a:latin typeface="微軟正黑體" pitchFamily="34" charset="-120"/>
                <a:ea typeface="微軟正黑體" pitchFamily="34" charset="-120"/>
              </a:rPr>
              <a:t>】</a:t>
            </a:r>
          </a:p>
          <a:p>
            <a:endParaRPr lang="en-US" altLang="ja-JP" sz="1600" dirty="0">
              <a:latin typeface="微軟正黑體" pitchFamily="34" charset="-120"/>
              <a:ea typeface="微軟正黑體" pitchFamily="34" charset="-120"/>
            </a:endParaRPr>
          </a:p>
          <a:p>
            <a:pPr marL="285750" indent="-285750">
              <a:lnSpc>
                <a:spcPct val="150000"/>
              </a:lnSpc>
              <a:buFont typeface="Wingdings" pitchFamily="2" charset="2"/>
              <a:buChar char="n"/>
            </a:pPr>
            <a:r>
              <a:rPr lang="zh-TW" altLang="en-US" sz="1600" b="0" dirty="0" smtClean="0">
                <a:latin typeface="微軟正黑體" pitchFamily="34" charset="-120"/>
                <a:ea typeface="微軟正黑體" pitchFamily="34" charset="-120"/>
              </a:rPr>
              <a:t>若</a:t>
            </a:r>
            <a:r>
              <a:rPr lang="ja-JP" altLang="en-US" sz="1600" b="0" dirty="0">
                <a:latin typeface="微軟正黑體" pitchFamily="34" charset="-120"/>
                <a:ea typeface="微軟正黑體" pitchFamily="34" charset="-120"/>
              </a:rPr>
              <a:t>選</a:t>
            </a:r>
            <a:r>
              <a:rPr lang="zh-TW" altLang="en-US" sz="1600" b="0" dirty="0">
                <a:latin typeface="微軟正黑體" pitchFamily="34" charset="-120"/>
                <a:ea typeface="微軟正黑體" pitchFamily="34" charset="-120"/>
              </a:rPr>
              <a:t>擇項目的數量為</a:t>
            </a:r>
            <a:r>
              <a:rPr lang="zh-TW" altLang="en-US" sz="1600" b="0" dirty="0">
                <a:solidFill>
                  <a:srgbClr val="0000CC"/>
                </a:solidFill>
                <a:latin typeface="微軟正黑體" pitchFamily="34" charset="-120"/>
                <a:ea typeface="微軟正黑體" pitchFamily="34" charset="-120"/>
              </a:rPr>
              <a:t>10</a:t>
            </a:r>
            <a:r>
              <a:rPr lang="zh-TW" altLang="en-US" sz="1600" b="0" dirty="0">
                <a:latin typeface="微軟正黑體" pitchFamily="34" charset="-120"/>
                <a:ea typeface="微軟正黑體" pitchFamily="34" charset="-120"/>
              </a:rPr>
              <a:t>種以上</a:t>
            </a:r>
            <a:r>
              <a:rPr lang="ja-JP" altLang="en-US" sz="1600" b="0" dirty="0">
                <a:latin typeface="微軟正黑體" pitchFamily="34" charset="-120"/>
                <a:ea typeface="微軟正黑體" pitchFamily="34" charset="-120"/>
              </a:rPr>
              <a:t>、</a:t>
            </a:r>
            <a:r>
              <a:rPr lang="zh-TW" altLang="en-US" sz="1600" b="0" dirty="0">
                <a:latin typeface="微軟正黑體" pitchFamily="34" charset="-120"/>
                <a:ea typeface="微軟正黑體" pitchFamily="34" charset="-120"/>
              </a:rPr>
              <a:t>則依照自系統中取得的一覽資料來表示選擇項目,使用右圖的</a:t>
            </a:r>
            <a:r>
              <a:rPr lang="en-US" altLang="zh-TW" sz="1600" b="0" dirty="0">
                <a:latin typeface="微軟正黑體" pitchFamily="34" charset="-120"/>
                <a:ea typeface="微軟正黑體" pitchFamily="34" charset="-120"/>
              </a:rPr>
              <a:t>Pop Up List,</a:t>
            </a:r>
            <a:r>
              <a:rPr lang="zh-TW" altLang="en-US" sz="1600" b="0" dirty="0">
                <a:latin typeface="微軟正黑體" pitchFamily="34" charset="-120"/>
                <a:ea typeface="微軟正黑體" pitchFamily="34" charset="-120"/>
              </a:rPr>
              <a:t>輸入所需值即可</a:t>
            </a:r>
            <a:r>
              <a:rPr lang="ja-JP" altLang="en-US" sz="1600" b="0" dirty="0" smtClean="0">
                <a:latin typeface="微軟正黑體" pitchFamily="34" charset="-120"/>
                <a:ea typeface="微軟正黑體" pitchFamily="34" charset="-120"/>
              </a:rPr>
              <a:t>。</a:t>
            </a:r>
            <a:endParaRPr lang="en-US" altLang="ja-JP" sz="1600" dirty="0">
              <a:latin typeface="微軟正黑體" pitchFamily="34" charset="-120"/>
              <a:ea typeface="微軟正黑體" pitchFamily="34" charset="-120"/>
            </a:endParaRPr>
          </a:p>
          <a:p>
            <a:pPr marL="285750" indent="-285750">
              <a:lnSpc>
                <a:spcPct val="150000"/>
              </a:lnSpc>
              <a:buFont typeface="Wingdings" pitchFamily="2" charset="2"/>
              <a:buChar char="n"/>
            </a:pPr>
            <a:endParaRPr lang="en-US" altLang="zh-TW" sz="1600" b="0" dirty="0" smtClean="0">
              <a:latin typeface="微軟正黑體" pitchFamily="34" charset="-120"/>
              <a:ea typeface="微軟正黑體" pitchFamily="34" charset="-120"/>
            </a:endParaRPr>
          </a:p>
          <a:p>
            <a:pPr marL="285750" indent="-285750">
              <a:lnSpc>
                <a:spcPct val="150000"/>
              </a:lnSpc>
              <a:buFont typeface="Wingdings" pitchFamily="2" charset="2"/>
              <a:buChar char="n"/>
            </a:pPr>
            <a:r>
              <a:rPr lang="zh-TW" altLang="en-US" sz="1600" b="0" dirty="0" smtClean="0">
                <a:latin typeface="微軟正黑體" pitchFamily="34" charset="-120"/>
                <a:ea typeface="微軟正黑體" pitchFamily="34" charset="-120"/>
              </a:rPr>
              <a:t>一</a:t>
            </a:r>
            <a:r>
              <a:rPr lang="zh-TW" altLang="en-US" sz="1600" b="0" dirty="0">
                <a:latin typeface="微軟正黑體" pitchFamily="34" charset="-120"/>
                <a:ea typeface="微軟正黑體" pitchFamily="34" charset="-120"/>
              </a:rPr>
              <a:t>但使用者選取資料並按下確定鈕後，系統會將該選取值寫入主畫面的輸入欄位中</a:t>
            </a:r>
            <a:r>
              <a:rPr lang="en-US" altLang="zh-TW" sz="1600" b="0" dirty="0">
                <a:latin typeface="微軟正黑體" pitchFamily="34" charset="-120"/>
                <a:ea typeface="微軟正黑體" pitchFamily="34" charset="-120"/>
              </a:rPr>
              <a:t> </a:t>
            </a:r>
            <a:r>
              <a:rPr lang="zh-TW" altLang="en-US" sz="1600" b="0" dirty="0">
                <a:latin typeface="微軟正黑體" pitchFamily="34" charset="-120"/>
                <a:ea typeface="微軟正黑體" pitchFamily="34" charset="-120"/>
              </a:rPr>
              <a:t>，若原輸入欄位中已有資料，新選的資料將</a:t>
            </a:r>
            <a:r>
              <a:rPr lang="zh-TW" altLang="en-US" sz="1600" b="0" dirty="0">
                <a:solidFill>
                  <a:srgbClr val="0000CC"/>
                </a:solidFill>
                <a:latin typeface="微軟正黑體" pitchFamily="34" charset="-120"/>
                <a:ea typeface="微軟正黑體" pitchFamily="34" charset="-120"/>
              </a:rPr>
              <a:t>覆蓋</a:t>
            </a:r>
            <a:r>
              <a:rPr lang="zh-TW" altLang="en-US" sz="1600" b="0" dirty="0">
                <a:latin typeface="微軟正黑體" pitchFamily="34" charset="-120"/>
                <a:ea typeface="微軟正黑體" pitchFamily="34" charset="-120"/>
              </a:rPr>
              <a:t>舊的資料</a:t>
            </a:r>
            <a:endParaRPr lang="ja-JP" altLang="en-US" sz="1600" b="0" dirty="0">
              <a:latin typeface="微軟正黑體" pitchFamily="34" charset="-120"/>
              <a:ea typeface="微軟正黑體" pitchFamily="34" charset="-120"/>
            </a:endParaRPr>
          </a:p>
        </p:txBody>
      </p:sp>
      <p:sp>
        <p:nvSpPr>
          <p:cNvPr id="343047" name="Text Box 7"/>
          <p:cNvSpPr txBox="1">
            <a:spLocks noChangeArrowheads="1"/>
          </p:cNvSpPr>
          <p:nvPr/>
        </p:nvSpPr>
        <p:spPr bwMode="auto">
          <a:xfrm>
            <a:off x="7447161" y="2301125"/>
            <a:ext cx="1143000" cy="268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zh-TW" altLang="en-US" sz="1000" dirty="0">
                <a:latin typeface="微軟正黑體" pitchFamily="34" charset="-120"/>
                <a:ea typeface="微軟正黑體" pitchFamily="34" charset="-120"/>
              </a:rPr>
              <a:t>點選後即顯示</a:t>
            </a:r>
            <a:endParaRPr kumimoji="0" lang="ja-JP" altLang="en-US" sz="1000" dirty="0">
              <a:latin typeface="微軟正黑體" pitchFamily="34" charset="-120"/>
              <a:ea typeface="微軟正黑體" pitchFamily="34" charset="-120"/>
            </a:endParaRPr>
          </a:p>
        </p:txBody>
      </p:sp>
      <p:sp>
        <p:nvSpPr>
          <p:cNvPr id="343051" name="Text Box 11"/>
          <p:cNvSpPr txBox="1">
            <a:spLocks noChangeArrowheads="1"/>
          </p:cNvSpPr>
          <p:nvPr/>
        </p:nvSpPr>
        <p:spPr bwMode="auto">
          <a:xfrm>
            <a:off x="5096475" y="2564904"/>
            <a:ext cx="1752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zh-TW" altLang="en-US" sz="1000" dirty="0">
                <a:latin typeface="微軟正黑體" pitchFamily="34" charset="-120"/>
                <a:ea typeface="微軟正黑體" pitchFamily="34" charset="-120"/>
              </a:rPr>
              <a:t>顯示</a:t>
            </a:r>
            <a:r>
              <a:rPr kumimoji="0" lang="ja-JP" altLang="en-US" sz="1000" dirty="0">
                <a:latin typeface="微軟正黑體" pitchFamily="34" charset="-120"/>
                <a:ea typeface="微軟正黑體" pitchFamily="34" charset="-120"/>
              </a:rPr>
              <a:t>選</a:t>
            </a:r>
            <a:r>
              <a:rPr kumimoji="0" lang="zh-TW" altLang="en-US" sz="1000" dirty="0">
                <a:latin typeface="微軟正黑體" pitchFamily="34" charset="-120"/>
                <a:ea typeface="微軟正黑體" pitchFamily="34" charset="-120"/>
              </a:rPr>
              <a:t>擇</a:t>
            </a:r>
            <a:r>
              <a:rPr kumimoji="0" lang="ja-JP" altLang="en-US" sz="1000" dirty="0">
                <a:latin typeface="微軟正黑體" pitchFamily="34" charset="-120"/>
                <a:ea typeface="微軟正黑體" pitchFamily="34" charset="-120"/>
              </a:rPr>
              <a:t>値</a:t>
            </a:r>
            <a:r>
              <a:rPr kumimoji="0" lang="zh-TW" altLang="en-US" sz="1000" dirty="0">
                <a:latin typeface="微軟正黑體" pitchFamily="34" charset="-120"/>
                <a:ea typeface="微軟正黑體" pitchFamily="34" charset="-120"/>
              </a:rPr>
              <a:t>，並反映</a:t>
            </a:r>
            <a:r>
              <a:rPr kumimoji="0" lang="ja-JP" altLang="en-US" sz="1000" dirty="0">
                <a:latin typeface="微軟正黑體" pitchFamily="34" charset="-120"/>
                <a:ea typeface="微軟正黑體" pitchFamily="34" charset="-120"/>
              </a:rPr>
              <a:t>名</a:t>
            </a:r>
            <a:r>
              <a:rPr kumimoji="0" lang="zh-TW" altLang="en-US" sz="1000" dirty="0">
                <a:latin typeface="微軟正黑體" pitchFamily="34" charset="-120"/>
                <a:ea typeface="微軟正黑體" pitchFamily="34" charset="-120"/>
              </a:rPr>
              <a:t>稱</a:t>
            </a:r>
            <a:endParaRPr kumimoji="0" lang="ja-JP" altLang="en-US" sz="1000" dirty="0">
              <a:latin typeface="微軟正黑體" pitchFamily="34" charset="-120"/>
              <a:ea typeface="微軟正黑體" pitchFamily="34" charset="-120"/>
            </a:endParaRPr>
          </a:p>
        </p:txBody>
      </p:sp>
      <p:sp>
        <p:nvSpPr>
          <p:cNvPr id="14" name="標題 1"/>
          <p:cNvSpPr>
            <a:spLocks noGrp="1"/>
          </p:cNvSpPr>
          <p:nvPr>
            <p:ph type="title"/>
          </p:nvPr>
        </p:nvSpPr>
        <p:spPr>
          <a:xfrm>
            <a:off x="0" y="0"/>
            <a:ext cx="8291513" cy="549275"/>
          </a:xfrm>
        </p:spPr>
        <p:txBody>
          <a:bodyPr/>
          <a:lstStyle/>
          <a:p>
            <a:r>
              <a:rPr lang="en-US" altLang="zh-TW" dirty="0">
                <a:latin typeface="微軟正黑體" pitchFamily="34" charset="-120"/>
              </a:rPr>
              <a:t>5</a:t>
            </a:r>
            <a:r>
              <a:rPr lang="en-US" altLang="zh-TW" dirty="0" smtClean="0">
                <a:latin typeface="微軟正黑體" pitchFamily="34" charset="-120"/>
              </a:rPr>
              <a:t>.</a:t>
            </a:r>
            <a:r>
              <a:rPr lang="zh-TW" altLang="en-US" dirty="0" smtClean="0">
                <a:latin typeface="微軟正黑體" pitchFamily="34" charset="-120"/>
              </a:rPr>
              <a:t>畫面操作功能</a:t>
            </a:r>
            <a:endParaRPr lang="zh-TW" altLang="en-US" dirty="0">
              <a:latin typeface="微軟正黑體" pitchFamily="34" charset="-120"/>
            </a:endParaRPr>
          </a:p>
        </p:txBody>
      </p:sp>
      <p:grpSp>
        <p:nvGrpSpPr>
          <p:cNvPr id="16" name="群組 15"/>
          <p:cNvGrpSpPr>
            <a:grpSpLocks noChangeAspect="1"/>
          </p:cNvGrpSpPr>
          <p:nvPr/>
        </p:nvGrpSpPr>
        <p:grpSpPr>
          <a:xfrm>
            <a:off x="6967466" y="2771428"/>
            <a:ext cx="1540042" cy="2120506"/>
            <a:chOff x="2843808" y="2780928"/>
            <a:chExt cx="2394444" cy="3296945"/>
          </a:xfrm>
        </p:grpSpPr>
        <p:pic>
          <p:nvPicPr>
            <p:cNvPr id="17"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47385"/>
            <a:stretch/>
          </p:blipFill>
          <p:spPr bwMode="auto">
            <a:xfrm>
              <a:off x="2843808" y="2780928"/>
              <a:ext cx="2394444" cy="329694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Content"/>
            <p:cNvSpPr/>
            <p:nvPr>
              <p:custDataLst>
                <p:custData r:id="rId1"/>
              </p:custDataLst>
            </p:nvPr>
          </p:nvSpPr>
          <p:spPr>
            <a:xfrm>
              <a:off x="4392345" y="3442071"/>
              <a:ext cx="553296" cy="225775"/>
            </a:xfrm>
            <a:prstGeom prst="roundRect">
              <a:avLst/>
            </a:prstGeom>
            <a:solidFill>
              <a:schemeClr val="accent1">
                <a:lumMod val="75000"/>
              </a:scheme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zh-TW" altLang="en-US" sz="1200" dirty="0" smtClean="0">
                  <a:solidFill>
                    <a:schemeClr val="bg1"/>
                  </a:solidFill>
                  <a:latin typeface="Segoe UI" pitchFamily="34" charset="0"/>
                  <a:cs typeface="Segoe UI" pitchFamily="34" charset="0"/>
                </a:rPr>
                <a:t>確認</a:t>
              </a:r>
              <a:endParaRPr lang="en-US" sz="1200" dirty="0">
                <a:solidFill>
                  <a:schemeClr val="bg1"/>
                </a:solidFill>
                <a:latin typeface="Segoe UI" pitchFamily="34" charset="0"/>
                <a:cs typeface="Segoe UI" pitchFamily="34" charset="0"/>
              </a:endParaRPr>
            </a:p>
          </p:txBody>
        </p:sp>
        <p:sp>
          <p:nvSpPr>
            <p:cNvPr id="19" name="Content"/>
            <p:cNvSpPr/>
            <p:nvPr>
              <p:custDataLst>
                <p:custData r:id="rId2"/>
              </p:custDataLst>
            </p:nvPr>
          </p:nvSpPr>
          <p:spPr>
            <a:xfrm>
              <a:off x="3066459" y="3449056"/>
              <a:ext cx="1220102"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latin typeface="Segoe UI" pitchFamily="34" charset="0"/>
                  <a:cs typeface="Segoe UI" pitchFamily="34" charset="0"/>
                </a:rPr>
                <a:t>A123</a:t>
              </a:r>
              <a:endParaRPr lang="en-US" sz="1200" dirty="0">
                <a:solidFill>
                  <a:srgbClr val="000000"/>
                </a:solidFill>
                <a:latin typeface="Segoe UI" pitchFamily="34" charset="0"/>
                <a:cs typeface="Segoe UI" pitchFamily="34" charset="0"/>
              </a:endParaRPr>
            </a:p>
          </p:txBody>
        </p:sp>
        <p:sp>
          <p:nvSpPr>
            <p:cNvPr id="20" name="Content"/>
            <p:cNvSpPr txBox="1"/>
            <p:nvPr>
              <p:custDataLst>
                <p:custData r:id="rId3"/>
              </p:custDataLst>
            </p:nvPr>
          </p:nvSpPr>
          <p:spPr>
            <a:xfrm>
              <a:off x="3005981" y="3201588"/>
              <a:ext cx="1167307" cy="230832"/>
            </a:xfrm>
            <a:prstGeom prst="rect">
              <a:avLst/>
            </a:prstGeom>
            <a:noFill/>
          </p:spPr>
          <p:txBody>
            <a:bodyPr wrap="none" lIns="91440" tIns="18288" rIns="91440" bIns="27432" rtlCol="0" anchor="ctr" anchorCtr="0">
              <a:spAutoFit/>
            </a:bodyPr>
            <a:lstStyle/>
            <a:p>
              <a:r>
                <a:rPr lang="zh-TW" altLang="en-US" sz="1200" dirty="0" smtClean="0">
                  <a:solidFill>
                    <a:srgbClr val="000000"/>
                  </a:solidFill>
                  <a:latin typeface="Segoe UI" pitchFamily="34" charset="0"/>
                  <a:ea typeface="Segoe UI" pitchFamily="34" charset="0"/>
                  <a:cs typeface="Segoe UI" pitchFamily="34" charset="0"/>
                </a:rPr>
                <a:t>員工編號</a:t>
              </a:r>
              <a:r>
                <a:rPr lang="en-US" altLang="zh-TW" sz="1200" dirty="0" smtClean="0">
                  <a:solidFill>
                    <a:srgbClr val="000000"/>
                  </a:solidFill>
                  <a:latin typeface="Segoe UI" pitchFamily="34" charset="0"/>
                  <a:ea typeface="Segoe UI" pitchFamily="34" charset="0"/>
                  <a:cs typeface="Segoe UI" pitchFamily="34" charset="0"/>
                </a:rPr>
                <a:t>/</a:t>
              </a:r>
              <a:r>
                <a:rPr lang="zh-TW" altLang="en-US" sz="1200" dirty="0" smtClean="0">
                  <a:solidFill>
                    <a:srgbClr val="000000"/>
                  </a:solidFill>
                  <a:latin typeface="Segoe UI" pitchFamily="34" charset="0"/>
                  <a:ea typeface="Segoe UI" pitchFamily="34" charset="0"/>
                  <a:cs typeface="Segoe UI" pitchFamily="34" charset="0"/>
                </a:rPr>
                <a:t>姓名</a:t>
              </a:r>
              <a:endParaRPr lang="en-US" sz="1200" dirty="0" smtClean="0">
                <a:solidFill>
                  <a:srgbClr val="000000"/>
                </a:solidFill>
                <a:latin typeface="Segoe UI" pitchFamily="34" charset="0"/>
                <a:ea typeface="Segoe UI" pitchFamily="34" charset="0"/>
                <a:cs typeface="Segoe UI" pitchFamily="34" charset="0"/>
              </a:endParaRPr>
            </a:p>
          </p:txBody>
        </p:sp>
        <p:pic>
          <p:nvPicPr>
            <p:cNvPr id="21" name="Picture 4"/>
            <p:cNvPicPr>
              <a:picLocks noChangeAspect="1" noChangeArrowheads="1"/>
            </p:cNvPicPr>
            <p:nvPr/>
          </p:nvPicPr>
          <p:blipFill>
            <a:blip r:embed="rId7" cstate="print"/>
            <a:srcRect/>
            <a:stretch>
              <a:fillRect/>
            </a:stretch>
          </p:blipFill>
          <p:spPr bwMode="auto">
            <a:xfrm>
              <a:off x="2987825" y="3861048"/>
              <a:ext cx="2160240" cy="1704975"/>
            </a:xfrm>
            <a:prstGeom prst="rect">
              <a:avLst/>
            </a:prstGeom>
            <a:noFill/>
            <a:ln w="9525">
              <a:noFill/>
              <a:miter lim="800000"/>
              <a:headEnd/>
              <a:tailEnd/>
            </a:ln>
          </p:spPr>
        </p:pic>
      </p:grpSp>
      <p:sp>
        <p:nvSpPr>
          <p:cNvPr id="343050" name="AutoShape 10"/>
          <p:cNvSpPr>
            <a:spLocks noChangeArrowheads="1"/>
          </p:cNvSpPr>
          <p:nvPr/>
        </p:nvSpPr>
        <p:spPr bwMode="auto">
          <a:xfrm>
            <a:off x="5750067" y="1866900"/>
            <a:ext cx="1149240" cy="285750"/>
          </a:xfrm>
          <a:prstGeom prst="roundRect">
            <a:avLst>
              <a:gd name="adj" fmla="val 13384"/>
            </a:avLst>
          </a:prstGeom>
          <a:noFill/>
          <a:ln w="19050">
            <a:solidFill>
              <a:srgbClr val="9933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43046" name="AutoShape 6"/>
          <p:cNvSpPr>
            <a:spLocks noChangeArrowheads="1"/>
          </p:cNvSpPr>
          <p:nvPr/>
        </p:nvSpPr>
        <p:spPr bwMode="auto">
          <a:xfrm>
            <a:off x="8236343" y="1866901"/>
            <a:ext cx="426318" cy="265956"/>
          </a:xfrm>
          <a:prstGeom prst="roundRect">
            <a:avLst>
              <a:gd name="adj" fmla="val 13384"/>
            </a:avLst>
          </a:prstGeom>
          <a:noFill/>
          <a:ln w="19050">
            <a:solidFill>
              <a:srgbClr val="9933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cxnSp>
        <p:nvCxnSpPr>
          <p:cNvPr id="4" name="肘形接點 3"/>
          <p:cNvCxnSpPr/>
          <p:nvPr/>
        </p:nvCxnSpPr>
        <p:spPr>
          <a:xfrm rot="16200000" flipH="1">
            <a:off x="8199273" y="2519694"/>
            <a:ext cx="500457" cy="1"/>
          </a:xfrm>
          <a:prstGeom prst="bentConnector3">
            <a:avLst>
              <a:gd name="adj1" fmla="val 50000"/>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肘形接點 12"/>
          <p:cNvCxnSpPr/>
          <p:nvPr/>
        </p:nvCxnSpPr>
        <p:spPr>
          <a:xfrm rot="16200000" flipV="1">
            <a:off x="6277839" y="2264896"/>
            <a:ext cx="801879" cy="577387"/>
          </a:xfrm>
          <a:prstGeom prst="bentConnector3">
            <a:avLst>
              <a:gd name="adj1" fmla="val 643"/>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8541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Text Box 3"/>
          <p:cNvSpPr txBox="1">
            <a:spLocks noChangeArrowheads="1"/>
          </p:cNvSpPr>
          <p:nvPr/>
        </p:nvSpPr>
        <p:spPr bwMode="auto">
          <a:xfrm>
            <a:off x="395288" y="620713"/>
            <a:ext cx="4535487" cy="5678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bg1"/>
                </a:solidFill>
                <a:miter lim="800000"/>
                <a:headEnd/>
                <a:tailEnd/>
              </a14:hiddenLine>
            </a:ext>
          </a:extLst>
        </p:spPr>
        <p:txBody>
          <a:bodyPr lIns="0" tIns="0" rIns="0" bIns="0">
            <a:spAutoFit/>
          </a:bodyPr>
          <a:lstStyle>
            <a:lvl1pPr marL="355600" indent="-355600"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150000"/>
              </a:lnSpc>
            </a:pPr>
            <a:r>
              <a:rPr lang="en-US" altLang="zh-TW" b="0" dirty="0">
                <a:solidFill>
                  <a:srgbClr val="0000CC"/>
                </a:solidFill>
                <a:latin typeface="微軟正黑體" pitchFamily="34" charset="-120"/>
                <a:ea typeface="微軟正黑體" pitchFamily="34" charset="-120"/>
              </a:rPr>
              <a:t>1.</a:t>
            </a:r>
            <a:r>
              <a:rPr lang="zh-TW" altLang="en-US" b="0" dirty="0">
                <a:solidFill>
                  <a:srgbClr val="0000CC"/>
                </a:solidFill>
                <a:latin typeface="微軟正黑體" pitchFamily="34" charset="-120"/>
                <a:ea typeface="微軟正黑體" pitchFamily="34" charset="-120"/>
              </a:rPr>
              <a:t>系統需求 </a:t>
            </a:r>
          </a:p>
          <a:p>
            <a:pPr eaLnBrk="1" hangingPunct="1">
              <a:lnSpc>
                <a:spcPct val="150000"/>
              </a:lnSpc>
            </a:pPr>
            <a:r>
              <a:rPr lang="en-US" altLang="zh-TW" b="0" dirty="0">
                <a:solidFill>
                  <a:srgbClr val="0000CC"/>
                </a:solidFill>
                <a:latin typeface="微軟正黑體" pitchFamily="34" charset="-120"/>
                <a:ea typeface="微軟正黑體" pitchFamily="34" charset="-120"/>
              </a:rPr>
              <a:t>2.</a:t>
            </a:r>
            <a:r>
              <a:rPr lang="zh-TW" altLang="en-US" b="0" dirty="0">
                <a:solidFill>
                  <a:srgbClr val="0000CC"/>
                </a:solidFill>
                <a:latin typeface="微軟正黑體" pitchFamily="34" charset="-120"/>
                <a:ea typeface="微軟正黑體" pitchFamily="34" charset="-120"/>
              </a:rPr>
              <a:t>畫面設計</a:t>
            </a:r>
          </a:p>
          <a:p>
            <a:pPr lvl="1" eaLnBrk="1" hangingPunct="1">
              <a:lnSpc>
                <a:spcPct val="150000"/>
              </a:lnSpc>
            </a:pPr>
            <a:r>
              <a:rPr kumimoji="0" lang="en-US" altLang="zh-TW" sz="1600" b="0" dirty="0">
                <a:latin typeface="微軟正黑體" pitchFamily="34" charset="-120"/>
                <a:ea typeface="微軟正黑體" pitchFamily="34" charset="-120"/>
              </a:rPr>
              <a:t>2.1 </a:t>
            </a:r>
            <a:r>
              <a:rPr kumimoji="0" lang="zh-TW" altLang="en-US" sz="1600" b="0" dirty="0">
                <a:latin typeface="微軟正黑體" pitchFamily="34" charset="-120"/>
                <a:ea typeface="微軟正黑體" pitchFamily="34" charset="-120"/>
              </a:rPr>
              <a:t>系統登入頁</a:t>
            </a:r>
          </a:p>
          <a:p>
            <a:pPr lvl="1" eaLnBrk="1" hangingPunct="1">
              <a:lnSpc>
                <a:spcPct val="150000"/>
              </a:lnSpc>
            </a:pPr>
            <a:r>
              <a:rPr kumimoji="0" lang="en-US" altLang="zh-TW" sz="1600" b="0" dirty="0">
                <a:latin typeface="微軟正黑體" pitchFamily="34" charset="-120"/>
                <a:ea typeface="微軟正黑體" pitchFamily="34" charset="-120"/>
              </a:rPr>
              <a:t>2.2 </a:t>
            </a:r>
            <a:r>
              <a:rPr kumimoji="0" lang="zh-TW" altLang="en-US" sz="1600" b="0" dirty="0">
                <a:latin typeface="微軟正黑體" pitchFamily="34" charset="-120"/>
                <a:ea typeface="微軟正黑體" pitchFamily="34" charset="-120"/>
              </a:rPr>
              <a:t>框架設計</a:t>
            </a:r>
          </a:p>
          <a:p>
            <a:pPr lvl="1" eaLnBrk="1" hangingPunct="1">
              <a:lnSpc>
                <a:spcPct val="150000"/>
              </a:lnSpc>
            </a:pPr>
            <a:r>
              <a:rPr kumimoji="0" lang="en-US" altLang="zh-TW" sz="1600" b="0" dirty="0">
                <a:latin typeface="微軟正黑體" pitchFamily="34" charset="-120"/>
                <a:ea typeface="微軟正黑體" pitchFamily="34" charset="-120"/>
              </a:rPr>
              <a:t>2.3 </a:t>
            </a:r>
            <a:r>
              <a:rPr kumimoji="0" lang="zh-TW" altLang="en-US" sz="1600" b="0" dirty="0">
                <a:latin typeface="微軟正黑體" pitchFamily="34" charset="-120"/>
                <a:ea typeface="微軟正黑體" pitchFamily="34" charset="-120"/>
              </a:rPr>
              <a:t>瀏覽器邊框</a:t>
            </a:r>
            <a:r>
              <a:rPr kumimoji="0" lang="zh-TW" altLang="en-US" sz="1600" b="0" dirty="0" smtClean="0">
                <a:latin typeface="微軟正黑體" pitchFamily="34" charset="-120"/>
                <a:ea typeface="微軟正黑體" pitchFamily="34" charset="-120"/>
              </a:rPr>
              <a:t>區域</a:t>
            </a:r>
            <a:endParaRPr kumimoji="0" lang="en-US" altLang="zh-TW" sz="1600" b="0" dirty="0" smtClean="0">
              <a:latin typeface="微軟正黑體" pitchFamily="34" charset="-120"/>
              <a:ea typeface="微軟正黑體" pitchFamily="34" charset="-120"/>
            </a:endParaRPr>
          </a:p>
          <a:p>
            <a:pPr lvl="1" eaLnBrk="1" hangingPunct="1">
              <a:lnSpc>
                <a:spcPct val="150000"/>
              </a:lnSpc>
            </a:pPr>
            <a:r>
              <a:rPr kumimoji="0" lang="en-US" altLang="zh-TW" sz="1600" b="0" dirty="0" smtClean="0">
                <a:latin typeface="微軟正黑體" pitchFamily="34" charset="-120"/>
                <a:ea typeface="微軟正黑體" pitchFamily="34" charset="-120"/>
              </a:rPr>
              <a:t>2.4 </a:t>
            </a:r>
            <a:r>
              <a:rPr kumimoji="0" lang="zh-TW" altLang="en-US" sz="1600" b="0" dirty="0">
                <a:latin typeface="微軟正黑體" pitchFamily="34" charset="-120"/>
                <a:ea typeface="微軟正黑體" pitchFamily="34" charset="-120"/>
              </a:rPr>
              <a:t>主要業務區一</a:t>
            </a:r>
            <a:endParaRPr kumimoji="0" lang="en-US" altLang="zh-TW" sz="1600" b="0" dirty="0">
              <a:latin typeface="微軟正黑體" pitchFamily="34" charset="-120"/>
              <a:ea typeface="微軟正黑體" pitchFamily="34" charset="-120"/>
            </a:endParaRPr>
          </a:p>
          <a:p>
            <a:pPr lvl="1" eaLnBrk="1" hangingPunct="1">
              <a:lnSpc>
                <a:spcPct val="150000"/>
              </a:lnSpc>
            </a:pPr>
            <a:r>
              <a:rPr kumimoji="0" lang="en-US" altLang="zh-TW" sz="1600" b="0" dirty="0" smtClean="0">
                <a:latin typeface="微軟正黑體" pitchFamily="34" charset="-120"/>
                <a:ea typeface="微軟正黑體" pitchFamily="34" charset="-120"/>
              </a:rPr>
              <a:t>2.5 </a:t>
            </a:r>
            <a:r>
              <a:rPr kumimoji="0" lang="zh-TW" altLang="en-US" sz="1600" b="0" dirty="0">
                <a:latin typeface="微軟正黑體" pitchFamily="34" charset="-120"/>
                <a:ea typeface="微軟正黑體" pitchFamily="34" charset="-120"/>
              </a:rPr>
              <a:t>主要業務區二</a:t>
            </a:r>
          </a:p>
          <a:p>
            <a:pPr lvl="1" eaLnBrk="1" hangingPunct="1">
              <a:lnSpc>
                <a:spcPct val="150000"/>
              </a:lnSpc>
            </a:pPr>
            <a:r>
              <a:rPr kumimoji="0" lang="en-US" altLang="zh-TW" sz="1600" b="0" dirty="0" smtClean="0">
                <a:latin typeface="微軟正黑體" pitchFamily="34" charset="-120"/>
                <a:ea typeface="微軟正黑體" pitchFamily="34" charset="-120"/>
              </a:rPr>
              <a:t>2.6 </a:t>
            </a:r>
            <a:r>
              <a:rPr kumimoji="0" lang="zh-TW" altLang="en-US" sz="1600" b="0" dirty="0">
                <a:latin typeface="微軟正黑體" pitchFamily="34" charset="-120"/>
                <a:ea typeface="微軟正黑體" pitchFamily="34" charset="-120"/>
              </a:rPr>
              <a:t>功能表區域</a:t>
            </a:r>
          </a:p>
          <a:p>
            <a:pPr eaLnBrk="1" hangingPunct="1">
              <a:lnSpc>
                <a:spcPct val="150000"/>
              </a:lnSpc>
            </a:pPr>
            <a:r>
              <a:rPr kumimoji="0" lang="en-US" altLang="zh-TW" b="0" dirty="0">
                <a:solidFill>
                  <a:srgbClr val="0000CC"/>
                </a:solidFill>
                <a:latin typeface="微軟正黑體" pitchFamily="34" charset="-120"/>
                <a:ea typeface="微軟正黑體" pitchFamily="34" charset="-120"/>
              </a:rPr>
              <a:t>3.</a:t>
            </a:r>
            <a:r>
              <a:rPr lang="zh-TW" altLang="en-US" b="0" dirty="0">
                <a:solidFill>
                  <a:srgbClr val="0000CC"/>
                </a:solidFill>
                <a:latin typeface="微軟正黑體" pitchFamily="34" charset="-120"/>
                <a:ea typeface="微軟正黑體" pitchFamily="34" charset="-120"/>
              </a:rPr>
              <a:t>顯示項目</a:t>
            </a:r>
          </a:p>
          <a:p>
            <a:pPr eaLnBrk="1" hangingPunct="1">
              <a:lnSpc>
                <a:spcPct val="150000"/>
              </a:lnSpc>
            </a:pPr>
            <a:r>
              <a:rPr kumimoji="0" lang="en-US" altLang="zh-TW" sz="1600" b="0" dirty="0">
                <a:latin typeface="微軟正黑體" pitchFamily="34" charset="-120"/>
                <a:ea typeface="微軟正黑體" pitchFamily="34" charset="-120"/>
              </a:rPr>
              <a:t>         3.1 Text</a:t>
            </a:r>
            <a:endParaRPr kumimoji="0" lang="zh-TW" altLang="en-US" sz="1600" b="0" dirty="0">
              <a:latin typeface="微軟正黑體" pitchFamily="34" charset="-120"/>
              <a:ea typeface="微軟正黑體" pitchFamily="34" charset="-120"/>
            </a:endParaRPr>
          </a:p>
          <a:p>
            <a:pPr eaLnBrk="1" hangingPunct="1">
              <a:lnSpc>
                <a:spcPct val="150000"/>
              </a:lnSpc>
            </a:pPr>
            <a:r>
              <a:rPr kumimoji="0" lang="en-US" altLang="zh-TW" sz="1600" b="0" dirty="0">
                <a:latin typeface="微軟正黑體" pitchFamily="34" charset="-120"/>
                <a:ea typeface="微軟正黑體" pitchFamily="34" charset="-120"/>
              </a:rPr>
              <a:t>         3.2 </a:t>
            </a:r>
            <a:r>
              <a:rPr kumimoji="0" lang="zh-TW" altLang="en-US" sz="1600" b="0" dirty="0">
                <a:latin typeface="微軟正黑體" pitchFamily="34" charset="-120"/>
                <a:ea typeface="微軟正黑體" pitchFamily="34" charset="-120"/>
              </a:rPr>
              <a:t>表單</a:t>
            </a:r>
          </a:p>
          <a:p>
            <a:pPr eaLnBrk="1" hangingPunct="1">
              <a:lnSpc>
                <a:spcPct val="150000"/>
              </a:lnSpc>
            </a:pPr>
            <a:r>
              <a:rPr kumimoji="0" lang="en-US" altLang="zh-TW" sz="1600" b="0" dirty="0">
                <a:latin typeface="微軟正黑體" pitchFamily="34" charset="-120"/>
                <a:ea typeface="微軟正黑體" pitchFamily="34" charset="-120"/>
              </a:rPr>
              <a:t>         3.3 </a:t>
            </a:r>
            <a:r>
              <a:rPr kumimoji="0" lang="zh-TW" altLang="en-US" sz="1600" b="0" dirty="0">
                <a:latin typeface="微軟正黑體" pitchFamily="34" charset="-120"/>
                <a:ea typeface="微軟正黑體" pitchFamily="34" charset="-120"/>
              </a:rPr>
              <a:t>日期</a:t>
            </a:r>
          </a:p>
          <a:p>
            <a:pPr eaLnBrk="1" hangingPunct="1">
              <a:lnSpc>
                <a:spcPct val="150000"/>
              </a:lnSpc>
            </a:pPr>
            <a:r>
              <a:rPr kumimoji="0" lang="en-US" altLang="zh-TW" sz="1600" b="0" dirty="0">
                <a:latin typeface="微軟正黑體" pitchFamily="34" charset="-120"/>
                <a:ea typeface="微軟正黑體" pitchFamily="34" charset="-120"/>
              </a:rPr>
              <a:t>         3.4 </a:t>
            </a:r>
            <a:r>
              <a:rPr kumimoji="0" lang="zh-TW" altLang="en-US" sz="1600" b="0" dirty="0">
                <a:latin typeface="微軟正黑體" pitchFamily="34" charset="-120"/>
                <a:ea typeface="微軟正黑體" pitchFamily="34" charset="-120"/>
              </a:rPr>
              <a:t>顏色</a:t>
            </a:r>
          </a:p>
          <a:p>
            <a:pPr lvl="1" eaLnBrk="1" hangingPunct="1">
              <a:lnSpc>
                <a:spcPct val="150000"/>
              </a:lnSpc>
            </a:pPr>
            <a:endParaRPr kumimoji="0" lang="zh-TW" altLang="en-US" sz="1600" b="0" dirty="0">
              <a:latin typeface="微軟正黑體" pitchFamily="34" charset="-120"/>
              <a:ea typeface="微軟正黑體" pitchFamily="34" charset="-120"/>
            </a:endParaRPr>
          </a:p>
          <a:p>
            <a:pPr lvl="1" eaLnBrk="1" hangingPunct="1">
              <a:lnSpc>
                <a:spcPct val="150000"/>
              </a:lnSpc>
            </a:pPr>
            <a:endParaRPr kumimoji="0" lang="zh-TW" altLang="en-US" sz="1600" b="0" dirty="0">
              <a:latin typeface="微軟正黑體" pitchFamily="34" charset="-120"/>
              <a:ea typeface="微軟正黑體" pitchFamily="34" charset="-120"/>
            </a:endParaRPr>
          </a:p>
        </p:txBody>
      </p:sp>
      <p:sp>
        <p:nvSpPr>
          <p:cNvPr id="271366" name="Text Box 3"/>
          <p:cNvSpPr txBox="1">
            <a:spLocks noChangeArrowheads="1"/>
          </p:cNvSpPr>
          <p:nvPr/>
        </p:nvSpPr>
        <p:spPr bwMode="auto">
          <a:xfrm>
            <a:off x="4068763" y="620713"/>
            <a:ext cx="4535487"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bg1"/>
                </a:solidFill>
                <a:miter lim="800000"/>
                <a:headEnd/>
                <a:tailEnd/>
              </a14:hiddenLine>
            </a:ext>
          </a:extLst>
        </p:spPr>
        <p:txBody>
          <a:bodyPr lIns="0" tIns="0" rIns="0" bIns="0">
            <a:spAutoFit/>
          </a:bodyPr>
          <a:lstStyle>
            <a:lvl1pPr marL="355600" indent="-355600"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150000"/>
              </a:lnSpc>
            </a:pPr>
            <a:r>
              <a:rPr kumimoji="0" lang="en-US" altLang="zh-TW" b="0" dirty="0">
                <a:solidFill>
                  <a:srgbClr val="0000CC"/>
                </a:solidFill>
                <a:latin typeface="微軟正黑體" pitchFamily="34" charset="-120"/>
                <a:ea typeface="微軟正黑體" pitchFamily="34" charset="-120"/>
              </a:rPr>
              <a:t>4.</a:t>
            </a:r>
            <a:r>
              <a:rPr lang="zh-TW" altLang="en-US" b="0" dirty="0">
                <a:solidFill>
                  <a:srgbClr val="0000CC"/>
                </a:solidFill>
                <a:latin typeface="微軟正黑體" pitchFamily="34" charset="-120"/>
                <a:ea typeface="微軟正黑體" pitchFamily="34" charset="-120"/>
              </a:rPr>
              <a:t>共通</a:t>
            </a:r>
            <a:r>
              <a:rPr lang="en-US" altLang="zh-TW" b="0" dirty="0">
                <a:solidFill>
                  <a:srgbClr val="0000CC"/>
                </a:solidFill>
                <a:latin typeface="微軟正黑體" pitchFamily="34" charset="-120"/>
                <a:ea typeface="微軟正黑體" pitchFamily="34" charset="-120"/>
              </a:rPr>
              <a:t>UI</a:t>
            </a:r>
            <a:r>
              <a:rPr lang="zh-TW" altLang="en-US" b="0" dirty="0">
                <a:solidFill>
                  <a:srgbClr val="0000CC"/>
                </a:solidFill>
                <a:latin typeface="微軟正黑體" pitchFamily="34" charset="-120"/>
                <a:ea typeface="微軟正黑體" pitchFamily="34" charset="-120"/>
              </a:rPr>
              <a:t>操作流程</a:t>
            </a:r>
          </a:p>
          <a:p>
            <a:pPr eaLnBrk="1" hangingPunct="1">
              <a:lnSpc>
                <a:spcPct val="150000"/>
              </a:lnSpc>
            </a:pPr>
            <a:r>
              <a:rPr kumimoji="0" lang="en-US" altLang="zh-TW" sz="1600" b="0" dirty="0">
                <a:latin typeface="微軟正黑體" pitchFamily="34" charset="-120"/>
                <a:ea typeface="微軟正黑體" pitchFamily="34" charset="-120"/>
              </a:rPr>
              <a:t>         4.1 </a:t>
            </a:r>
            <a:r>
              <a:rPr kumimoji="0" lang="zh-TW" altLang="en-US" sz="1600" b="0" dirty="0">
                <a:latin typeface="微軟正黑體" pitchFamily="34" charset="-120"/>
                <a:ea typeface="微軟正黑體" pitchFamily="34" charset="-120"/>
              </a:rPr>
              <a:t>查詢</a:t>
            </a:r>
          </a:p>
          <a:p>
            <a:pPr eaLnBrk="1" hangingPunct="1">
              <a:lnSpc>
                <a:spcPct val="150000"/>
              </a:lnSpc>
            </a:pPr>
            <a:r>
              <a:rPr kumimoji="0" lang="zh-TW" altLang="en-US" sz="1600" b="0" dirty="0">
                <a:latin typeface="微軟正黑體" pitchFamily="34" charset="-120"/>
                <a:ea typeface="微軟正黑體" pitchFamily="34" charset="-120"/>
              </a:rPr>
              <a:t>         </a:t>
            </a:r>
            <a:r>
              <a:rPr kumimoji="0" lang="en-US" altLang="zh-TW" sz="1600" b="0" dirty="0">
                <a:latin typeface="微軟正黑體" pitchFamily="34" charset="-120"/>
                <a:ea typeface="微軟正黑體" pitchFamily="34" charset="-120"/>
              </a:rPr>
              <a:t>4.2 </a:t>
            </a:r>
            <a:r>
              <a:rPr kumimoji="0" lang="zh-TW" altLang="en-US" sz="1600" b="0" dirty="0">
                <a:latin typeface="微軟正黑體" pitchFamily="34" charset="-120"/>
                <a:ea typeface="微軟正黑體" pitchFamily="34" charset="-120"/>
              </a:rPr>
              <a:t>刪除</a:t>
            </a:r>
          </a:p>
          <a:p>
            <a:pPr eaLnBrk="1" hangingPunct="1">
              <a:lnSpc>
                <a:spcPct val="150000"/>
              </a:lnSpc>
            </a:pPr>
            <a:r>
              <a:rPr kumimoji="0" lang="en-US" altLang="zh-TW" sz="1600" b="0" dirty="0">
                <a:latin typeface="微軟正黑體" pitchFamily="34" charset="-120"/>
                <a:ea typeface="微軟正黑體" pitchFamily="34" charset="-120"/>
              </a:rPr>
              <a:t>         4.3 </a:t>
            </a:r>
            <a:r>
              <a:rPr kumimoji="0" lang="zh-TW" altLang="en-US" sz="1600" b="0" dirty="0">
                <a:latin typeface="微軟正黑體" pitchFamily="34" charset="-120"/>
                <a:ea typeface="微軟正黑體" pitchFamily="34" charset="-120"/>
              </a:rPr>
              <a:t>修改</a:t>
            </a:r>
          </a:p>
          <a:p>
            <a:pPr eaLnBrk="1" hangingPunct="1">
              <a:lnSpc>
                <a:spcPct val="150000"/>
              </a:lnSpc>
            </a:pPr>
            <a:r>
              <a:rPr kumimoji="0" lang="en-US" altLang="zh-TW" sz="1600" b="0" dirty="0">
                <a:latin typeface="微軟正黑體" pitchFamily="34" charset="-120"/>
                <a:ea typeface="微軟正黑體" pitchFamily="34" charset="-120"/>
              </a:rPr>
              <a:t>         4.4 </a:t>
            </a:r>
            <a:r>
              <a:rPr kumimoji="0" lang="zh-TW" altLang="en-US" sz="1600" b="0" dirty="0">
                <a:latin typeface="微軟正黑體" pitchFamily="34" charset="-120"/>
                <a:ea typeface="微軟正黑體" pitchFamily="34" charset="-120"/>
              </a:rPr>
              <a:t>新增</a:t>
            </a:r>
          </a:p>
          <a:p>
            <a:pPr eaLnBrk="1" hangingPunct="1">
              <a:lnSpc>
                <a:spcPct val="150000"/>
              </a:lnSpc>
            </a:pPr>
            <a:r>
              <a:rPr kumimoji="0" lang="en-US" altLang="zh-TW" sz="1600" b="0" dirty="0">
                <a:latin typeface="微軟正黑體" pitchFamily="34" charset="-120"/>
                <a:ea typeface="微軟正黑體" pitchFamily="34" charset="-120"/>
              </a:rPr>
              <a:t>         4.5 </a:t>
            </a:r>
            <a:r>
              <a:rPr kumimoji="0" lang="zh-TW" altLang="en-US" sz="1600" b="0" dirty="0">
                <a:latin typeface="微軟正黑體" pitchFamily="34" charset="-120"/>
                <a:ea typeface="微軟正黑體" pitchFamily="34" charset="-120"/>
              </a:rPr>
              <a:t>匯出查詢檔案</a:t>
            </a:r>
          </a:p>
          <a:p>
            <a:pPr eaLnBrk="1" hangingPunct="1">
              <a:lnSpc>
                <a:spcPct val="150000"/>
              </a:lnSpc>
            </a:pPr>
            <a:r>
              <a:rPr lang="en-US" altLang="zh-TW" b="0" dirty="0" smtClean="0">
                <a:solidFill>
                  <a:srgbClr val="0000CC"/>
                </a:solidFill>
                <a:latin typeface="微軟正黑體" pitchFamily="34" charset="-120"/>
                <a:ea typeface="微軟正黑體" pitchFamily="34" charset="-120"/>
              </a:rPr>
              <a:t>5</a:t>
            </a:r>
            <a:r>
              <a:rPr lang="en-US" altLang="zh-TW" b="0" dirty="0">
                <a:solidFill>
                  <a:srgbClr val="0000CC"/>
                </a:solidFill>
                <a:latin typeface="微軟正黑體" pitchFamily="34" charset="-120"/>
                <a:ea typeface="微軟正黑體" pitchFamily="34" charset="-120"/>
              </a:rPr>
              <a:t>.</a:t>
            </a:r>
            <a:r>
              <a:rPr lang="zh-TW" altLang="en-US" b="0" dirty="0">
                <a:solidFill>
                  <a:srgbClr val="0000CC"/>
                </a:solidFill>
                <a:latin typeface="微軟正黑體" pitchFamily="34" charset="-120"/>
                <a:ea typeface="微軟正黑體" pitchFamily="34" charset="-120"/>
              </a:rPr>
              <a:t>畫面操作功能</a:t>
            </a:r>
            <a:endParaRPr kumimoji="0" lang="en-US" altLang="zh-TW" b="0" dirty="0">
              <a:solidFill>
                <a:srgbClr val="0000CC"/>
              </a:solidFill>
              <a:latin typeface="微軟正黑體" pitchFamily="34" charset="-120"/>
              <a:ea typeface="微軟正黑體" pitchFamily="34" charset="-120"/>
            </a:endParaRPr>
          </a:p>
          <a:p>
            <a:pPr lvl="4" eaLnBrk="1" hangingPunct="1">
              <a:lnSpc>
                <a:spcPct val="150000"/>
              </a:lnSpc>
            </a:pPr>
            <a:endParaRPr kumimoji="0" lang="zh-TW" altLang="en-US" sz="1600" b="0" dirty="0">
              <a:latin typeface="Times New Roman" pitchFamily="18" charset="0"/>
              <a:ea typeface="標楷體" pitchFamily="65" charset="-120"/>
            </a:endParaRPr>
          </a:p>
          <a:p>
            <a:pPr lvl="1" eaLnBrk="1" hangingPunct="1">
              <a:lnSpc>
                <a:spcPct val="150000"/>
              </a:lnSpc>
            </a:pPr>
            <a:endParaRPr kumimoji="0" lang="zh-TW" altLang="en-US" sz="1600" b="0" dirty="0">
              <a:latin typeface="Times New Roman" pitchFamily="18" charset="0"/>
              <a:ea typeface="標楷體" pitchFamily="65" charset="-120"/>
            </a:endParaRPr>
          </a:p>
        </p:txBody>
      </p:sp>
      <p:sp>
        <p:nvSpPr>
          <p:cNvPr id="6" name="標題 1"/>
          <p:cNvSpPr>
            <a:spLocks noGrp="1"/>
          </p:cNvSpPr>
          <p:nvPr>
            <p:ph type="title"/>
          </p:nvPr>
        </p:nvSpPr>
        <p:spPr>
          <a:xfrm>
            <a:off x="0" y="0"/>
            <a:ext cx="8291513" cy="549275"/>
          </a:xfrm>
        </p:spPr>
        <p:txBody>
          <a:bodyPr/>
          <a:lstStyle/>
          <a:p>
            <a:r>
              <a:rPr lang="en-US" altLang="zh-TW" dirty="0"/>
              <a:t>A</a:t>
            </a:r>
            <a:r>
              <a:rPr lang="en-US" altLang="zh-TW" dirty="0" smtClean="0"/>
              <a:t>genda</a:t>
            </a:r>
            <a:endParaRPr lang="zh-TW" altLang="en-US" dirty="0"/>
          </a:p>
        </p:txBody>
      </p:sp>
    </p:spTree>
    <p:extLst>
      <p:ext uri="{BB962C8B-B14F-4D97-AF65-F5344CB8AC3E}">
        <p14:creationId xmlns:p14="http://schemas.microsoft.com/office/powerpoint/2010/main" val="131797401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Line 2"/>
          <p:cNvSpPr>
            <a:spLocks noChangeShapeType="1"/>
          </p:cNvSpPr>
          <p:nvPr/>
        </p:nvSpPr>
        <p:spPr bwMode="auto">
          <a:xfrm>
            <a:off x="4572000" y="838200"/>
            <a:ext cx="0" cy="54864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42019" name="Rectangle 3"/>
          <p:cNvSpPr>
            <a:spLocks noChangeArrowheads="1"/>
          </p:cNvSpPr>
          <p:nvPr/>
        </p:nvSpPr>
        <p:spPr bwMode="auto">
          <a:xfrm>
            <a:off x="22225" y="1027113"/>
            <a:ext cx="4495800" cy="168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sz="1600" dirty="0">
                <a:latin typeface="微軟正黑體" pitchFamily="34" charset="-120"/>
                <a:ea typeface="微軟正黑體" pitchFamily="34" charset="-120"/>
              </a:rPr>
              <a:t>【Radio</a:t>
            </a:r>
            <a:r>
              <a:rPr lang="ja-JP" altLang="en-US" sz="1600" dirty="0">
                <a:latin typeface="微軟正黑體" pitchFamily="34" charset="-120"/>
                <a:ea typeface="微軟正黑體" pitchFamily="34" charset="-120"/>
              </a:rPr>
              <a:t>選</a:t>
            </a:r>
            <a:r>
              <a:rPr lang="zh-TW" altLang="en-US" sz="1600" dirty="0">
                <a:latin typeface="微軟正黑體" pitchFamily="34" charset="-120"/>
                <a:ea typeface="微軟正黑體" pitchFamily="34" charset="-120"/>
              </a:rPr>
              <a:t>擇</a:t>
            </a:r>
            <a:r>
              <a:rPr lang="en-US" altLang="ja-JP" sz="1600" dirty="0">
                <a:latin typeface="微軟正黑體" pitchFamily="34" charset="-120"/>
                <a:ea typeface="微軟正黑體" pitchFamily="34" charset="-120"/>
              </a:rPr>
              <a:t>】</a:t>
            </a:r>
          </a:p>
          <a:p>
            <a:endParaRPr lang="en-US" altLang="ja-JP" sz="1600" dirty="0">
              <a:latin typeface="微軟正黑體" pitchFamily="34" charset="-120"/>
              <a:ea typeface="微軟正黑體" pitchFamily="34" charset="-120"/>
            </a:endParaRPr>
          </a:p>
          <a:p>
            <a:pPr marL="285750" indent="-285750">
              <a:lnSpc>
                <a:spcPct val="150000"/>
              </a:lnSpc>
              <a:buFont typeface="Wingdings" pitchFamily="2" charset="2"/>
              <a:buChar char="n"/>
            </a:pPr>
            <a:r>
              <a:rPr lang="zh-TW" altLang="en-US" sz="1600" b="0" dirty="0" smtClean="0">
                <a:latin typeface="微軟正黑體" pitchFamily="34" charset="-120"/>
                <a:ea typeface="微軟正黑體" pitchFamily="34" charset="-120"/>
              </a:rPr>
              <a:t>當</a:t>
            </a:r>
            <a:r>
              <a:rPr lang="ja-JP" altLang="en-US" sz="1600" b="0" dirty="0" smtClean="0">
                <a:latin typeface="微軟正黑體" pitchFamily="34" charset="-120"/>
                <a:ea typeface="微軟正黑體" pitchFamily="34" charset="-120"/>
              </a:rPr>
              <a:t>選</a:t>
            </a:r>
            <a:r>
              <a:rPr lang="zh-TW" altLang="en-US" sz="1600" b="0" dirty="0">
                <a:latin typeface="微軟正黑體" pitchFamily="34" charset="-120"/>
                <a:ea typeface="微軟正黑體" pitchFamily="34" charset="-120"/>
              </a:rPr>
              <a:t>擇項目為單選時，為因應</a:t>
            </a:r>
            <a:r>
              <a:rPr lang="ja-JP" altLang="en-US" sz="1600" b="0" dirty="0">
                <a:latin typeface="微軟正黑體" pitchFamily="34" charset="-120"/>
                <a:ea typeface="微軟正黑體" pitchFamily="34" charset="-120"/>
              </a:rPr>
              <a:t>必要</a:t>
            </a:r>
            <a:r>
              <a:rPr lang="zh-TW" altLang="en-US" sz="1600" b="0" dirty="0">
                <a:latin typeface="微軟正黑體" pitchFamily="34" charset="-120"/>
                <a:ea typeface="微軟正黑體" pitchFamily="34" charset="-120"/>
              </a:rPr>
              <a:t>則使用</a:t>
            </a:r>
            <a:r>
              <a:rPr lang="en-US" altLang="zh-TW" sz="1600" b="0" dirty="0">
                <a:latin typeface="微軟正黑體" pitchFamily="34" charset="-120"/>
                <a:ea typeface="微軟正黑體" pitchFamily="34" charset="-120"/>
              </a:rPr>
              <a:t>Radio</a:t>
            </a:r>
            <a:r>
              <a:rPr lang="zh-TW" altLang="en-US" sz="1600" b="0" dirty="0">
                <a:latin typeface="微軟正黑體" pitchFamily="34" charset="-120"/>
                <a:ea typeface="微軟正黑體" pitchFamily="34" charset="-120"/>
              </a:rPr>
              <a:t>按鍵</a:t>
            </a:r>
            <a:r>
              <a:rPr lang="ja-JP" altLang="en-US" sz="1600" b="0" dirty="0">
                <a:latin typeface="微軟正黑體" pitchFamily="34" charset="-120"/>
                <a:ea typeface="微軟正黑體" pitchFamily="34" charset="-120"/>
              </a:rPr>
              <a:t>。</a:t>
            </a:r>
            <a:r>
              <a:rPr lang="zh-TW" altLang="en-US" sz="1600" b="0" dirty="0">
                <a:latin typeface="微軟正黑體" pitchFamily="34" charset="-120"/>
                <a:ea typeface="微軟正黑體" pitchFamily="34" charset="-120"/>
              </a:rPr>
              <a:t>此物件依照</a:t>
            </a:r>
            <a:r>
              <a:rPr lang="en-US" altLang="zh-TW" sz="1600" b="0" dirty="0">
                <a:latin typeface="微軟正黑體" pitchFamily="34" charset="-120"/>
                <a:ea typeface="微軟正黑體" pitchFamily="34" charset="-120"/>
              </a:rPr>
              <a:t>html</a:t>
            </a:r>
            <a:r>
              <a:rPr lang="zh-TW" altLang="en-US" sz="1600" b="0" dirty="0">
                <a:latin typeface="微軟正黑體" pitchFamily="34" charset="-120"/>
                <a:ea typeface="微軟正黑體" pitchFamily="34" charset="-120"/>
              </a:rPr>
              <a:t>的</a:t>
            </a:r>
            <a:r>
              <a:rPr lang="en-US" altLang="ja-JP" sz="1600" b="0" dirty="0">
                <a:latin typeface="微軟正黑體" pitchFamily="34" charset="-120"/>
                <a:ea typeface="微軟正黑體" pitchFamily="34" charset="-120"/>
              </a:rPr>
              <a:t>select tag</a:t>
            </a:r>
            <a:r>
              <a:rPr lang="ja-JP" altLang="en-US" sz="1600" b="0" dirty="0">
                <a:latin typeface="微軟正黑體" pitchFamily="34" charset="-120"/>
                <a:ea typeface="微軟正黑體" pitchFamily="34" charset="-120"/>
              </a:rPr>
              <a:t>、</a:t>
            </a:r>
            <a:r>
              <a:rPr lang="zh-TW" altLang="en-US" sz="1600" b="0" dirty="0">
                <a:latin typeface="微軟正黑體" pitchFamily="34" charset="-120"/>
                <a:ea typeface="微軟正黑體" pitchFamily="34" charset="-120"/>
              </a:rPr>
              <a:t>直接利用瀏覽器的功能即可</a:t>
            </a:r>
            <a:r>
              <a:rPr lang="ja-JP" altLang="en-US" sz="1600" b="0" dirty="0">
                <a:latin typeface="微軟正黑體" pitchFamily="34" charset="-120"/>
                <a:ea typeface="微軟正黑體" pitchFamily="34" charset="-120"/>
              </a:rPr>
              <a:t>。</a:t>
            </a:r>
          </a:p>
        </p:txBody>
      </p:sp>
      <p:sp>
        <p:nvSpPr>
          <p:cNvPr id="342020" name="Rectangle 4"/>
          <p:cNvSpPr>
            <a:spLocks noChangeArrowheads="1"/>
          </p:cNvSpPr>
          <p:nvPr/>
        </p:nvSpPr>
        <p:spPr bwMode="auto">
          <a:xfrm>
            <a:off x="34925" y="2971800"/>
            <a:ext cx="4495800" cy="168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sz="1600" dirty="0">
                <a:latin typeface="微軟正黑體" pitchFamily="34" charset="-120"/>
                <a:ea typeface="微軟正黑體" pitchFamily="34" charset="-120"/>
              </a:rPr>
              <a:t>【</a:t>
            </a:r>
            <a:r>
              <a:rPr kumimoji="0" lang="en-US" altLang="ja-JP" sz="1600" dirty="0">
                <a:latin typeface="微軟正黑體" pitchFamily="34" charset="-120"/>
                <a:ea typeface="微軟正黑體" pitchFamily="34" charset="-120"/>
              </a:rPr>
              <a:t>Check</a:t>
            </a:r>
            <a:r>
              <a:rPr kumimoji="0" lang="zh-TW" altLang="en-US" sz="1600" dirty="0">
                <a:latin typeface="微軟正黑體" pitchFamily="34" charset="-120"/>
                <a:ea typeface="微軟正黑體" pitchFamily="34" charset="-120"/>
              </a:rPr>
              <a:t>按鍵</a:t>
            </a:r>
            <a:r>
              <a:rPr lang="ja-JP" altLang="en-US" sz="1600" dirty="0">
                <a:latin typeface="微軟正黑體" pitchFamily="34" charset="-120"/>
                <a:ea typeface="微軟正黑體" pitchFamily="34" charset="-120"/>
              </a:rPr>
              <a:t>選</a:t>
            </a:r>
            <a:r>
              <a:rPr lang="zh-TW" altLang="en-US" sz="1600" dirty="0">
                <a:latin typeface="微軟正黑體" pitchFamily="34" charset="-120"/>
                <a:ea typeface="微軟正黑體" pitchFamily="34" charset="-120"/>
              </a:rPr>
              <a:t>擇</a:t>
            </a:r>
            <a:r>
              <a:rPr lang="en-US" altLang="ja-JP" sz="1600" dirty="0">
                <a:latin typeface="微軟正黑體" pitchFamily="34" charset="-120"/>
                <a:ea typeface="微軟正黑體" pitchFamily="34" charset="-120"/>
              </a:rPr>
              <a:t>】</a:t>
            </a:r>
          </a:p>
          <a:p>
            <a:endParaRPr lang="en-US" altLang="ja-JP" sz="1600" dirty="0">
              <a:latin typeface="微軟正黑體" pitchFamily="34" charset="-120"/>
              <a:ea typeface="微軟正黑體" pitchFamily="34" charset="-120"/>
            </a:endParaRPr>
          </a:p>
          <a:p>
            <a:pPr marL="285750" indent="-285750">
              <a:lnSpc>
                <a:spcPct val="150000"/>
              </a:lnSpc>
              <a:buFont typeface="Wingdings" pitchFamily="2" charset="2"/>
              <a:buChar char="n"/>
            </a:pPr>
            <a:r>
              <a:rPr lang="zh-TW" altLang="en-US" sz="1600" b="0" dirty="0" smtClean="0">
                <a:latin typeface="微軟正黑體" pitchFamily="34" charset="-120"/>
                <a:ea typeface="微軟正黑體" pitchFamily="34" charset="-120"/>
              </a:rPr>
              <a:t>若</a:t>
            </a:r>
            <a:r>
              <a:rPr lang="zh-TW" altLang="en-US" sz="1600" b="0" dirty="0">
                <a:latin typeface="微軟正黑體" pitchFamily="34" charset="-120"/>
                <a:ea typeface="微軟正黑體" pitchFamily="34" charset="-120"/>
              </a:rPr>
              <a:t>選擇項目為複選時，為因應必要需使用</a:t>
            </a:r>
            <a:r>
              <a:rPr lang="en-US" altLang="zh-TW" sz="1600" b="0" dirty="0">
                <a:latin typeface="微軟正黑體" pitchFamily="34" charset="-120"/>
                <a:ea typeface="微軟正黑體" pitchFamily="34" charset="-120"/>
              </a:rPr>
              <a:t>Check </a:t>
            </a:r>
            <a:r>
              <a:rPr lang="zh-TW" altLang="en-US" sz="1600" b="0" dirty="0">
                <a:latin typeface="微軟正黑體" pitchFamily="34" charset="-120"/>
                <a:ea typeface="微軟正黑體" pitchFamily="34" charset="-120"/>
              </a:rPr>
              <a:t>按鍵</a:t>
            </a:r>
            <a:r>
              <a:rPr lang="ja-JP" altLang="en-US" sz="1600" b="0" dirty="0">
                <a:latin typeface="微軟正黑體" pitchFamily="34" charset="-120"/>
                <a:ea typeface="微軟正黑體" pitchFamily="34" charset="-120"/>
              </a:rPr>
              <a:t>。</a:t>
            </a:r>
            <a:r>
              <a:rPr lang="zh-TW" altLang="en-US" sz="1600" b="0" dirty="0">
                <a:latin typeface="微軟正黑體" pitchFamily="34" charset="-120"/>
                <a:ea typeface="微軟正黑體" pitchFamily="34" charset="-120"/>
              </a:rPr>
              <a:t>此物件依照</a:t>
            </a:r>
            <a:r>
              <a:rPr lang="en-US" altLang="zh-TW" sz="1600" b="0" dirty="0">
                <a:latin typeface="微軟正黑體" pitchFamily="34" charset="-120"/>
                <a:ea typeface="微軟正黑體" pitchFamily="34" charset="-120"/>
              </a:rPr>
              <a:t>html</a:t>
            </a:r>
            <a:r>
              <a:rPr lang="zh-TW" altLang="en-US" sz="1600" b="0" dirty="0">
                <a:latin typeface="微軟正黑體" pitchFamily="34" charset="-120"/>
                <a:ea typeface="微軟正黑體" pitchFamily="34" charset="-120"/>
              </a:rPr>
              <a:t>的</a:t>
            </a:r>
            <a:r>
              <a:rPr lang="en-US" altLang="ja-JP" sz="1600" b="0" dirty="0">
                <a:latin typeface="微軟正黑體" pitchFamily="34" charset="-120"/>
                <a:ea typeface="微軟正黑體" pitchFamily="34" charset="-120"/>
              </a:rPr>
              <a:t>select tag</a:t>
            </a:r>
            <a:r>
              <a:rPr lang="ja-JP" altLang="en-US" sz="1600" b="0" dirty="0">
                <a:latin typeface="微軟正黑體" pitchFamily="34" charset="-120"/>
                <a:ea typeface="微軟正黑體" pitchFamily="34" charset="-120"/>
              </a:rPr>
              <a:t>、</a:t>
            </a:r>
            <a:r>
              <a:rPr lang="zh-TW" altLang="en-US" sz="1600" b="0" dirty="0">
                <a:latin typeface="微軟正黑體" pitchFamily="34" charset="-120"/>
                <a:ea typeface="微軟正黑體" pitchFamily="34" charset="-120"/>
              </a:rPr>
              <a:t>直接利用瀏覽器的功能即可</a:t>
            </a:r>
            <a:r>
              <a:rPr lang="ja-JP" altLang="en-US" sz="1600" b="0" dirty="0">
                <a:latin typeface="微軟正黑體" pitchFamily="34" charset="-120"/>
                <a:ea typeface="微軟正黑體" pitchFamily="34" charset="-120"/>
              </a:rPr>
              <a:t>。</a:t>
            </a:r>
          </a:p>
        </p:txBody>
      </p:sp>
      <p:sp>
        <p:nvSpPr>
          <p:cNvPr id="342023" name="Rectangle 7"/>
          <p:cNvSpPr>
            <a:spLocks noChangeArrowheads="1"/>
          </p:cNvSpPr>
          <p:nvPr/>
        </p:nvSpPr>
        <p:spPr bwMode="auto">
          <a:xfrm>
            <a:off x="0" y="4994275"/>
            <a:ext cx="45847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sz="1600" dirty="0">
                <a:latin typeface="微軟正黑體" pitchFamily="34" charset="-120"/>
                <a:ea typeface="微軟正黑體" pitchFamily="34" charset="-120"/>
              </a:rPr>
              <a:t>【</a:t>
            </a:r>
            <a:r>
              <a:rPr kumimoji="0" lang="en-US" altLang="zh-TW" sz="1600" dirty="0">
                <a:latin typeface="微軟正黑體" pitchFamily="34" charset="-120"/>
                <a:ea typeface="微軟正黑體" pitchFamily="34" charset="-120"/>
              </a:rPr>
              <a:t>List Box</a:t>
            </a:r>
            <a:r>
              <a:rPr kumimoji="0" lang="zh-TW" altLang="en-US" sz="1600" dirty="0">
                <a:latin typeface="微軟正黑體" pitchFamily="34" charset="-120"/>
                <a:ea typeface="微軟正黑體" pitchFamily="34" charset="-120"/>
              </a:rPr>
              <a:t>單選</a:t>
            </a:r>
            <a:r>
              <a:rPr lang="en-US" altLang="ja-JP" sz="1600" dirty="0">
                <a:latin typeface="微軟正黑體" pitchFamily="34" charset="-120"/>
                <a:ea typeface="微軟正黑體" pitchFamily="34" charset="-120"/>
              </a:rPr>
              <a:t>】</a:t>
            </a:r>
          </a:p>
          <a:p>
            <a:endParaRPr lang="en-US" altLang="ja-JP" sz="1600" dirty="0">
              <a:latin typeface="微軟正黑體" pitchFamily="34" charset="-120"/>
              <a:ea typeface="微軟正黑體" pitchFamily="34" charset="-120"/>
            </a:endParaRPr>
          </a:p>
          <a:p>
            <a:pPr marL="285750" indent="-285750">
              <a:lnSpc>
                <a:spcPct val="150000"/>
              </a:lnSpc>
              <a:buFont typeface="Wingdings" pitchFamily="2" charset="2"/>
              <a:buChar char="n"/>
            </a:pPr>
            <a:r>
              <a:rPr lang="zh-TW" altLang="en-US" sz="1600" b="0" dirty="0">
                <a:latin typeface="微軟正黑體" pitchFamily="34" charset="-120"/>
                <a:ea typeface="微軟正黑體" pitchFamily="34" charset="-120"/>
              </a:rPr>
              <a:t> </a:t>
            </a:r>
            <a:r>
              <a:rPr lang="zh-TW" altLang="en-US" sz="1600" b="0" dirty="0" smtClean="0">
                <a:latin typeface="微軟正黑體" pitchFamily="34" charset="-120"/>
                <a:ea typeface="微軟正黑體" pitchFamily="34" charset="-120"/>
              </a:rPr>
              <a:t>若</a:t>
            </a:r>
            <a:r>
              <a:rPr lang="zh-TW" altLang="en-US" sz="1600" b="0" dirty="0">
                <a:latin typeface="微軟正黑體" pitchFamily="34" charset="-120"/>
                <a:ea typeface="微軟正黑體" pitchFamily="34" charset="-120"/>
              </a:rPr>
              <a:t>選擇項目在10以內</a:t>
            </a:r>
            <a:r>
              <a:rPr lang="ja-JP" altLang="en-US" sz="1600" b="0" dirty="0">
                <a:latin typeface="微軟正黑體" pitchFamily="34" charset="-120"/>
                <a:ea typeface="微軟正黑體" pitchFamily="34" charset="-120"/>
              </a:rPr>
              <a:t>、</a:t>
            </a:r>
            <a:r>
              <a:rPr lang="zh-TW" altLang="en-US" sz="1600" b="0" dirty="0">
                <a:latin typeface="微軟正黑體" pitchFamily="34" charset="-120"/>
                <a:ea typeface="微軟正黑體" pitchFamily="34" charset="-120"/>
              </a:rPr>
              <a:t>結果為單選</a:t>
            </a:r>
            <a:r>
              <a:rPr lang="ja-JP" altLang="en-US" sz="1600" b="0" dirty="0">
                <a:latin typeface="微軟正黑體" pitchFamily="34" charset="-120"/>
                <a:ea typeface="微軟正黑體" pitchFamily="34" charset="-120"/>
              </a:rPr>
              <a:t>、</a:t>
            </a:r>
            <a:r>
              <a:rPr lang="zh-TW" altLang="en-US" sz="1600" b="0" dirty="0">
                <a:latin typeface="微軟正黑體" pitchFamily="34" charset="-120"/>
                <a:ea typeface="微軟正黑體" pitchFamily="34" charset="-120"/>
              </a:rPr>
              <a:t>則使用</a:t>
            </a:r>
            <a:r>
              <a:rPr lang="en-US" altLang="zh-TW" sz="1600" b="0" dirty="0">
                <a:latin typeface="微軟正黑體" pitchFamily="34" charset="-120"/>
                <a:ea typeface="微軟正黑體" pitchFamily="34" charset="-120"/>
              </a:rPr>
              <a:t>List Box,</a:t>
            </a:r>
            <a:r>
              <a:rPr lang="zh-TW" altLang="en-US" sz="1600" b="0" dirty="0">
                <a:latin typeface="微軟正黑體" pitchFamily="34" charset="-120"/>
                <a:ea typeface="微軟正黑體" pitchFamily="34" charset="-120"/>
              </a:rPr>
              <a:t>輸入所需值即</a:t>
            </a:r>
            <a:r>
              <a:rPr lang="ja-JP" altLang="en-US" sz="1600" b="0" dirty="0">
                <a:latin typeface="微軟正黑體" pitchFamily="34" charset="-120"/>
                <a:ea typeface="微軟正黑體" pitchFamily="34" charset="-120"/>
              </a:rPr>
              <a:t>。</a:t>
            </a:r>
          </a:p>
        </p:txBody>
      </p:sp>
      <p:sp>
        <p:nvSpPr>
          <p:cNvPr id="10" name="標題 1"/>
          <p:cNvSpPr>
            <a:spLocks noGrp="1"/>
          </p:cNvSpPr>
          <p:nvPr>
            <p:ph type="title"/>
          </p:nvPr>
        </p:nvSpPr>
        <p:spPr>
          <a:xfrm>
            <a:off x="0" y="0"/>
            <a:ext cx="8291513" cy="549275"/>
          </a:xfrm>
        </p:spPr>
        <p:txBody>
          <a:bodyPr/>
          <a:lstStyle/>
          <a:p>
            <a:r>
              <a:rPr lang="en-US" altLang="zh-TW" dirty="0">
                <a:latin typeface="微軟正黑體" pitchFamily="34" charset="-120"/>
              </a:rPr>
              <a:t>5</a:t>
            </a:r>
            <a:r>
              <a:rPr lang="en-US" altLang="zh-TW" dirty="0" smtClean="0">
                <a:latin typeface="微軟正黑體" pitchFamily="34" charset="-120"/>
              </a:rPr>
              <a:t>.</a:t>
            </a:r>
            <a:r>
              <a:rPr lang="zh-TW" altLang="en-US" dirty="0" smtClean="0">
                <a:latin typeface="微軟正黑體" pitchFamily="34" charset="-120"/>
              </a:rPr>
              <a:t>畫面操作功能</a:t>
            </a:r>
            <a:endParaRPr lang="zh-TW" altLang="en-US" dirty="0">
              <a:latin typeface="微軟正黑體" pitchFamily="34" charset="-12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3110" y="1681956"/>
            <a:ext cx="297180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8155" y="3581400"/>
            <a:ext cx="272415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7885" y="4940034"/>
            <a:ext cx="28670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10866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1264" y="980728"/>
            <a:ext cx="165735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7155" name="Line 3"/>
          <p:cNvSpPr>
            <a:spLocks noChangeShapeType="1"/>
          </p:cNvSpPr>
          <p:nvPr/>
        </p:nvSpPr>
        <p:spPr bwMode="auto">
          <a:xfrm>
            <a:off x="4572000" y="838200"/>
            <a:ext cx="0" cy="54864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77156" name="Rectangle 4"/>
          <p:cNvSpPr>
            <a:spLocks noChangeArrowheads="1"/>
          </p:cNvSpPr>
          <p:nvPr/>
        </p:nvSpPr>
        <p:spPr bwMode="auto">
          <a:xfrm>
            <a:off x="0" y="765175"/>
            <a:ext cx="44958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sz="1600" dirty="0">
                <a:latin typeface="微軟正黑體" pitchFamily="34" charset="-120"/>
                <a:ea typeface="微軟正黑體" pitchFamily="34" charset="-120"/>
              </a:rPr>
              <a:t>【</a:t>
            </a:r>
            <a:r>
              <a:rPr lang="zh-TW" altLang="en-US" sz="1600" dirty="0">
                <a:latin typeface="微軟正黑體" pitchFamily="34" charset="-120"/>
                <a:ea typeface="微軟正黑體" pitchFamily="34" charset="-120"/>
              </a:rPr>
              <a:t>時間</a:t>
            </a:r>
            <a:r>
              <a:rPr lang="ja-JP" altLang="en-US" sz="1600" dirty="0">
                <a:latin typeface="微軟正黑體" pitchFamily="34" charset="-120"/>
                <a:ea typeface="微軟正黑體" pitchFamily="34" charset="-120"/>
              </a:rPr>
              <a:t>選</a:t>
            </a:r>
            <a:r>
              <a:rPr lang="zh-TW" altLang="en-US" sz="1600" dirty="0">
                <a:latin typeface="微軟正黑體" pitchFamily="34" charset="-120"/>
                <a:ea typeface="微軟正黑體" pitchFamily="34" charset="-120"/>
              </a:rPr>
              <a:t>擇</a:t>
            </a:r>
            <a:r>
              <a:rPr lang="en-US" altLang="ja-JP" sz="1600" dirty="0">
                <a:latin typeface="微軟正黑體" pitchFamily="34" charset="-120"/>
                <a:ea typeface="微軟正黑體" pitchFamily="34" charset="-120"/>
              </a:rPr>
              <a:t>】</a:t>
            </a:r>
          </a:p>
          <a:p>
            <a:endParaRPr lang="en-US" altLang="ja-JP" sz="1600" dirty="0">
              <a:latin typeface="微軟正黑體" pitchFamily="34" charset="-120"/>
              <a:ea typeface="微軟正黑體" pitchFamily="34" charset="-120"/>
            </a:endParaRPr>
          </a:p>
          <a:p>
            <a:pPr marL="285750" indent="-285750">
              <a:lnSpc>
                <a:spcPct val="150000"/>
              </a:lnSpc>
              <a:buFont typeface="Wingdings" pitchFamily="2" charset="2"/>
              <a:buChar char="n"/>
            </a:pPr>
            <a:r>
              <a:rPr lang="zh-TW" altLang="en-US" sz="1600" b="0" dirty="0" smtClean="0">
                <a:solidFill>
                  <a:srgbClr val="000000"/>
                </a:solidFill>
                <a:latin typeface="微軟正黑體" pitchFamily="34" charset="-120"/>
                <a:ea typeface="微軟正黑體" pitchFamily="34" charset="-120"/>
              </a:rPr>
              <a:t>時間</a:t>
            </a:r>
            <a:r>
              <a:rPr lang="zh-TW" altLang="en-US" sz="1600" b="0" dirty="0">
                <a:solidFill>
                  <a:srgbClr val="000000"/>
                </a:solidFill>
                <a:latin typeface="微軟正黑體" pitchFamily="34" charset="-120"/>
                <a:ea typeface="微軟正黑體" pitchFamily="34" charset="-120"/>
              </a:rPr>
              <a:t>的選擇上，可透過日曆選單點選日期，或</a:t>
            </a:r>
            <a:r>
              <a:rPr lang="en-US" altLang="zh-TW" sz="1600" b="0" dirty="0">
                <a:solidFill>
                  <a:srgbClr val="000000"/>
                </a:solidFill>
                <a:latin typeface="微軟正黑體" pitchFamily="34" charset="-120"/>
                <a:ea typeface="微軟正黑體" pitchFamily="34" charset="-120"/>
              </a:rPr>
              <a:t>KEY IN</a:t>
            </a:r>
            <a:r>
              <a:rPr lang="zh-TW" altLang="en-US" sz="1600" b="0" dirty="0">
                <a:solidFill>
                  <a:srgbClr val="000000"/>
                </a:solidFill>
                <a:latin typeface="微軟正黑體" pitchFamily="34" charset="-120"/>
                <a:ea typeface="微軟正黑體" pitchFamily="34" charset="-120"/>
              </a:rPr>
              <a:t>的方式，</a:t>
            </a:r>
            <a:r>
              <a:rPr lang="en-US" altLang="zh-TW" sz="1600" b="0" dirty="0">
                <a:solidFill>
                  <a:srgbClr val="000000"/>
                </a:solidFill>
                <a:latin typeface="微軟正黑體" pitchFamily="34" charset="-120"/>
                <a:ea typeface="微軟正黑體" pitchFamily="34" charset="-120"/>
              </a:rPr>
              <a:t>KEY IN</a:t>
            </a:r>
            <a:r>
              <a:rPr lang="zh-TW" altLang="en-US" sz="1600" b="0" dirty="0">
                <a:solidFill>
                  <a:srgbClr val="000000"/>
                </a:solidFill>
                <a:latin typeface="微軟正黑體" pitchFamily="34" charset="-120"/>
                <a:ea typeface="微軟正黑體" pitchFamily="34" charset="-120"/>
              </a:rPr>
              <a:t>時間格式為</a:t>
            </a:r>
            <a:r>
              <a:rPr lang="en-US" altLang="zh-TW" sz="1600" b="0" dirty="0" err="1">
                <a:solidFill>
                  <a:srgbClr val="000000"/>
                </a:solidFill>
                <a:latin typeface="微軟正黑體" pitchFamily="34" charset="-120"/>
                <a:ea typeface="微軟正黑體" pitchFamily="34" charset="-120"/>
              </a:rPr>
              <a:t>yyyy</a:t>
            </a:r>
            <a:r>
              <a:rPr lang="en-US" altLang="zh-TW" sz="1600" b="0" dirty="0">
                <a:solidFill>
                  <a:srgbClr val="000000"/>
                </a:solidFill>
                <a:latin typeface="微軟正黑體" pitchFamily="34" charset="-120"/>
                <a:ea typeface="微軟正黑體" pitchFamily="34" charset="-120"/>
              </a:rPr>
              <a:t>/mm/</a:t>
            </a:r>
            <a:r>
              <a:rPr lang="en-US" altLang="zh-TW" sz="1600" b="0" dirty="0" err="1">
                <a:solidFill>
                  <a:srgbClr val="000000"/>
                </a:solidFill>
                <a:latin typeface="微軟正黑體" pitchFamily="34" charset="-120"/>
                <a:ea typeface="微軟正黑體" pitchFamily="34" charset="-120"/>
              </a:rPr>
              <a:t>dd</a:t>
            </a:r>
            <a:r>
              <a:rPr lang="zh-TW" altLang="en-US" sz="1600" b="0" dirty="0">
                <a:solidFill>
                  <a:srgbClr val="000000"/>
                </a:solidFill>
                <a:latin typeface="微軟正黑體" pitchFamily="34" charset="-120"/>
                <a:ea typeface="微軟正黑體" pitchFamily="34" charset="-120"/>
              </a:rPr>
              <a:t>，年月日間需透過  </a:t>
            </a:r>
            <a:r>
              <a:rPr lang="en-US" altLang="zh-TW" sz="1600" b="0" dirty="0">
                <a:solidFill>
                  <a:srgbClr val="000000"/>
                </a:solidFill>
                <a:latin typeface="微軟正黑體" pitchFamily="34" charset="-120"/>
                <a:ea typeface="微軟正黑體" pitchFamily="34" charset="-120"/>
              </a:rPr>
              <a:t>“/” </a:t>
            </a:r>
            <a:r>
              <a:rPr lang="zh-TW" altLang="en-US" sz="1600" b="0" dirty="0">
                <a:solidFill>
                  <a:srgbClr val="000000"/>
                </a:solidFill>
                <a:latin typeface="微軟正黑體" pitchFamily="34" charset="-120"/>
                <a:ea typeface="微軟正黑體" pitchFamily="34" charset="-120"/>
              </a:rPr>
              <a:t>分隔</a:t>
            </a:r>
            <a:r>
              <a:rPr lang="zh-TW" altLang="en-US" sz="1600" b="0" dirty="0" smtClean="0">
                <a:solidFill>
                  <a:srgbClr val="000000"/>
                </a:solidFill>
                <a:latin typeface="微軟正黑體" pitchFamily="34" charset="-120"/>
                <a:ea typeface="微軟正黑體" pitchFamily="34" charset="-120"/>
              </a:rPr>
              <a:t>。</a:t>
            </a:r>
            <a:endParaRPr lang="en-US" altLang="zh-TW" sz="1600" dirty="0">
              <a:solidFill>
                <a:srgbClr val="000000"/>
              </a:solidFill>
              <a:latin typeface="微軟正黑體" pitchFamily="34" charset="-120"/>
              <a:ea typeface="微軟正黑體" pitchFamily="34" charset="-120"/>
            </a:endParaRPr>
          </a:p>
          <a:p>
            <a:pPr marL="800100" lvl="1" indent="-342900">
              <a:lnSpc>
                <a:spcPct val="150000"/>
              </a:lnSpc>
              <a:buFont typeface="Wingdings" pitchFamily="2" charset="2"/>
              <a:buAutoNum type="circleNumWdWhitePlain"/>
            </a:pPr>
            <a:r>
              <a:rPr lang="zh-TW" altLang="en-US" sz="1600" b="0" dirty="0" smtClean="0">
                <a:solidFill>
                  <a:srgbClr val="000000"/>
                </a:solidFill>
                <a:latin typeface="微軟正黑體" pitchFamily="34" charset="-120"/>
                <a:ea typeface="微軟正黑體" pitchFamily="34" charset="-120"/>
              </a:rPr>
              <a:t>點選</a:t>
            </a:r>
            <a:r>
              <a:rPr lang="zh-TW" altLang="en-US" sz="1600" b="0" dirty="0">
                <a:solidFill>
                  <a:srgbClr val="000000"/>
                </a:solidFill>
                <a:latin typeface="微軟正黑體" pitchFamily="34" charset="-120"/>
                <a:ea typeface="微軟正黑體" pitchFamily="34" charset="-120"/>
              </a:rPr>
              <a:t>日曆圖示，系統顯示日曆選單。</a:t>
            </a:r>
            <a:r>
              <a:rPr lang="ja-JP" altLang="en-US" sz="1600" b="0" dirty="0">
                <a:solidFill>
                  <a:srgbClr val="000000"/>
                </a:solidFill>
                <a:latin typeface="微軟正黑體" pitchFamily="34" charset="-120"/>
                <a:ea typeface="微軟正黑體" pitchFamily="34" charset="-120"/>
              </a:rPr>
              <a:t>　</a:t>
            </a:r>
            <a:endParaRPr lang="en-US" altLang="ja-JP" sz="1600" b="0" dirty="0" smtClean="0">
              <a:solidFill>
                <a:srgbClr val="000000"/>
              </a:solidFill>
              <a:latin typeface="微軟正黑體" pitchFamily="34" charset="-120"/>
              <a:ea typeface="微軟正黑體" pitchFamily="34" charset="-120"/>
            </a:endParaRPr>
          </a:p>
        </p:txBody>
      </p:sp>
      <p:sp>
        <p:nvSpPr>
          <p:cNvPr id="177168" name="Oval 16"/>
          <p:cNvSpPr>
            <a:spLocks noChangeArrowheads="1"/>
          </p:cNvSpPr>
          <p:nvPr/>
        </p:nvSpPr>
        <p:spPr bwMode="auto">
          <a:xfrm>
            <a:off x="6443663" y="958850"/>
            <a:ext cx="152400" cy="152400"/>
          </a:xfrm>
          <a:prstGeom prst="ellipse">
            <a:avLst/>
          </a:prstGeom>
          <a:noFill/>
          <a:ln w="63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900" b="0">
                <a:solidFill>
                  <a:srgbClr val="FF0000"/>
                </a:solidFill>
                <a:latin typeface="Times New Roman" pitchFamily="18" charset="0"/>
              </a:rPr>
              <a:t>1</a:t>
            </a:r>
          </a:p>
        </p:txBody>
      </p:sp>
      <p:sp>
        <p:nvSpPr>
          <p:cNvPr id="177171" name="Rectangle 19"/>
          <p:cNvSpPr>
            <a:spLocks noChangeArrowheads="1"/>
          </p:cNvSpPr>
          <p:nvPr/>
        </p:nvSpPr>
        <p:spPr bwMode="auto">
          <a:xfrm>
            <a:off x="6227763" y="1174750"/>
            <a:ext cx="215900" cy="287338"/>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77174" name="Line 22"/>
          <p:cNvSpPr>
            <a:spLocks noChangeShapeType="1"/>
          </p:cNvSpPr>
          <p:nvPr/>
        </p:nvSpPr>
        <p:spPr bwMode="auto">
          <a:xfrm>
            <a:off x="6300788" y="1462088"/>
            <a:ext cx="0" cy="50482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 name="標題 1"/>
          <p:cNvSpPr>
            <a:spLocks noGrp="1"/>
          </p:cNvSpPr>
          <p:nvPr>
            <p:ph type="title"/>
          </p:nvPr>
        </p:nvSpPr>
        <p:spPr>
          <a:xfrm>
            <a:off x="0" y="0"/>
            <a:ext cx="8291513" cy="549275"/>
          </a:xfrm>
        </p:spPr>
        <p:txBody>
          <a:bodyPr/>
          <a:lstStyle/>
          <a:p>
            <a:r>
              <a:rPr lang="en-US" altLang="zh-TW" dirty="0">
                <a:latin typeface="微軟正黑體" pitchFamily="34" charset="-120"/>
              </a:rPr>
              <a:t>5</a:t>
            </a:r>
            <a:r>
              <a:rPr lang="en-US" altLang="zh-TW" dirty="0" smtClean="0">
                <a:latin typeface="微軟正黑體" pitchFamily="34" charset="-120"/>
              </a:rPr>
              <a:t>.</a:t>
            </a:r>
            <a:r>
              <a:rPr lang="zh-TW" altLang="en-US" dirty="0" smtClean="0">
                <a:latin typeface="微軟正黑體" pitchFamily="34" charset="-120"/>
              </a:rPr>
              <a:t>畫面操作功能</a:t>
            </a:r>
            <a:endParaRPr lang="zh-TW" altLang="en-US" dirty="0">
              <a:latin typeface="微軟正黑體" pitchFamily="34" charset="-120"/>
            </a:endParaRPr>
          </a:p>
        </p:txBody>
      </p:sp>
      <p:pic>
        <p:nvPicPr>
          <p:cNvPr id="10" name="Picture 1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7437" y="1966913"/>
            <a:ext cx="2085975"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2222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262" name="Picture 14"/>
          <p:cNvPicPr>
            <a:picLocks noChangeAspect="1" noChangeArrowheads="1"/>
          </p:cNvPicPr>
          <p:nvPr/>
        </p:nvPicPr>
        <p:blipFill>
          <a:blip r:embed="rId2">
            <a:extLst>
              <a:ext uri="{28A0092B-C50C-407E-A947-70E740481C1C}">
                <a14:useLocalDpi xmlns:a14="http://schemas.microsoft.com/office/drawing/2010/main" val="0"/>
              </a:ext>
            </a:extLst>
          </a:blip>
          <a:srcRect l="17513" t="17876" r="50000" b="78354"/>
          <a:stretch>
            <a:fillRect/>
          </a:stretch>
        </p:blipFill>
        <p:spPr bwMode="auto">
          <a:xfrm>
            <a:off x="4859338" y="1773238"/>
            <a:ext cx="3960812"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1251" name="Text Box 3"/>
          <p:cNvSpPr txBox="1">
            <a:spLocks noChangeArrowheads="1"/>
          </p:cNvSpPr>
          <p:nvPr/>
        </p:nvSpPr>
        <p:spPr bwMode="auto">
          <a:xfrm>
            <a:off x="-36513" y="1147763"/>
            <a:ext cx="4206876"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600" dirty="0">
                <a:latin typeface="微軟正黑體" pitchFamily="34" charset="-120"/>
                <a:ea typeface="微軟正黑體" pitchFamily="34" charset="-120"/>
              </a:rPr>
              <a:t>【</a:t>
            </a:r>
            <a:r>
              <a:rPr lang="zh-TW" altLang="en-US" sz="1600" dirty="0">
                <a:latin typeface="微軟正黑體" pitchFamily="34" charset="-120"/>
                <a:ea typeface="微軟正黑體" pitchFamily="34" charset="-120"/>
              </a:rPr>
              <a:t>欄位檢核</a:t>
            </a:r>
            <a:r>
              <a:rPr lang="en-US" altLang="zh-TW" sz="1600" dirty="0">
                <a:latin typeface="微軟正黑體" pitchFamily="34" charset="-120"/>
                <a:ea typeface="微軟正黑體" pitchFamily="34" charset="-120"/>
              </a:rPr>
              <a:t>】</a:t>
            </a:r>
          </a:p>
        </p:txBody>
      </p:sp>
      <p:sp>
        <p:nvSpPr>
          <p:cNvPr id="181252" name="Line 4"/>
          <p:cNvSpPr>
            <a:spLocks noChangeShapeType="1"/>
          </p:cNvSpPr>
          <p:nvPr/>
        </p:nvSpPr>
        <p:spPr bwMode="auto">
          <a:xfrm>
            <a:off x="4572000" y="762000"/>
            <a:ext cx="0" cy="5715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81253" name="Rectangle 5"/>
          <p:cNvSpPr>
            <a:spLocks noChangeArrowheads="1"/>
          </p:cNvSpPr>
          <p:nvPr/>
        </p:nvSpPr>
        <p:spPr bwMode="auto">
          <a:xfrm>
            <a:off x="36513" y="1447800"/>
            <a:ext cx="42481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lnSpc>
                <a:spcPct val="150000"/>
              </a:lnSpc>
              <a:buFont typeface="Wingdings" pitchFamily="2" charset="2"/>
              <a:buChar char="n"/>
            </a:pPr>
            <a:r>
              <a:rPr lang="zh-TW" altLang="en-US" sz="1600" b="0" dirty="0" smtClean="0">
                <a:latin typeface="微軟正黑體" pitchFamily="34" charset="-120"/>
                <a:ea typeface="微軟正黑體" pitchFamily="34" charset="-120"/>
              </a:rPr>
              <a:t>當</a:t>
            </a:r>
            <a:r>
              <a:rPr lang="en-US" altLang="zh-TW" sz="1600" b="0" dirty="0">
                <a:latin typeface="微軟正黑體" pitchFamily="34" charset="-120"/>
                <a:ea typeface="微軟正黑體" pitchFamily="34" charset="-120"/>
              </a:rPr>
              <a:t>User</a:t>
            </a:r>
            <a:r>
              <a:rPr lang="zh-TW" altLang="en-US" sz="1600" b="0" dirty="0">
                <a:latin typeface="微軟正黑體" pitchFamily="34" charset="-120"/>
                <a:ea typeface="微軟正黑體" pitchFamily="34" charset="-120"/>
              </a:rPr>
              <a:t>所輸入的</a:t>
            </a:r>
            <a:r>
              <a:rPr lang="ja-JP" altLang="en-US" sz="1600" b="0" dirty="0">
                <a:latin typeface="微軟正黑體" pitchFamily="34" charset="-120"/>
                <a:ea typeface="微軟正黑體" pitchFamily="34" charset="-120"/>
              </a:rPr>
              <a:t>値不正</a:t>
            </a:r>
            <a:r>
              <a:rPr lang="zh-TW" altLang="en-US" sz="1600" b="0" dirty="0">
                <a:latin typeface="微軟正黑體" pitchFamily="34" charset="-120"/>
                <a:ea typeface="微軟正黑體" pitchFamily="34" charset="-120"/>
              </a:rPr>
              <a:t>確時</a:t>
            </a:r>
            <a:r>
              <a:rPr lang="ja-JP" altLang="en-US" sz="1600" b="0" dirty="0">
                <a:latin typeface="微軟正黑體" pitchFamily="34" charset="-120"/>
                <a:ea typeface="微軟正黑體" pitchFamily="34" charset="-120"/>
              </a:rPr>
              <a:t>、</a:t>
            </a:r>
            <a:r>
              <a:rPr lang="en-US" altLang="ja-JP" sz="1600" b="0" dirty="0">
                <a:latin typeface="微軟正黑體" pitchFamily="34" charset="-120"/>
                <a:ea typeface="微軟正黑體" pitchFamily="34" charset="-120"/>
              </a:rPr>
              <a:t>Error</a:t>
            </a:r>
            <a:r>
              <a:rPr lang="zh-TW" altLang="en-US" sz="1600" b="0" dirty="0">
                <a:latin typeface="微軟正黑體" pitchFamily="34" charset="-120"/>
                <a:ea typeface="微軟正黑體" pitchFamily="34" charset="-120"/>
              </a:rPr>
              <a:t>訊息會顯示於畫面，</a:t>
            </a:r>
            <a:r>
              <a:rPr lang="zh-TW" altLang="en-US" sz="1600" b="0" dirty="0" smtClean="0">
                <a:latin typeface="微軟正黑體" pitchFamily="34" charset="-120"/>
                <a:ea typeface="微軟正黑體" pitchFamily="34" charset="-120"/>
              </a:rPr>
              <a:t>並通知</a:t>
            </a:r>
            <a:r>
              <a:rPr lang="en-US" altLang="ja-JP" sz="1600" b="0" dirty="0">
                <a:latin typeface="微軟正黑體" pitchFamily="34" charset="-120"/>
                <a:ea typeface="微軟正黑體" pitchFamily="34" charset="-120"/>
              </a:rPr>
              <a:t>User</a:t>
            </a:r>
            <a:r>
              <a:rPr lang="zh-TW" altLang="en-US" sz="1600" b="0" dirty="0">
                <a:latin typeface="微軟正黑體" pitchFamily="34" charset="-120"/>
                <a:ea typeface="微軟正黑體" pitchFamily="34" charset="-120"/>
              </a:rPr>
              <a:t>發生異常</a:t>
            </a:r>
            <a:r>
              <a:rPr lang="ja-JP" altLang="en-US" sz="1600" b="0" dirty="0">
                <a:latin typeface="微軟正黑體" pitchFamily="34" charset="-120"/>
                <a:ea typeface="微軟正黑體" pitchFamily="34" charset="-120"/>
              </a:rPr>
              <a:t>。</a:t>
            </a:r>
          </a:p>
        </p:txBody>
      </p:sp>
      <p:sp>
        <p:nvSpPr>
          <p:cNvPr id="181256" name="AutoShape 8"/>
          <p:cNvSpPr>
            <a:spLocks noChangeArrowheads="1"/>
          </p:cNvSpPr>
          <p:nvPr/>
        </p:nvSpPr>
        <p:spPr bwMode="auto">
          <a:xfrm>
            <a:off x="6011863" y="1773238"/>
            <a:ext cx="1584325" cy="215900"/>
          </a:xfrm>
          <a:prstGeom prst="roundRect">
            <a:avLst>
              <a:gd name="adj" fmla="val 13384"/>
            </a:avLst>
          </a:prstGeom>
          <a:noFill/>
          <a:ln w="19050">
            <a:solidFill>
              <a:srgbClr val="9933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81263" name="AutoShape 15"/>
          <p:cNvSpPr>
            <a:spLocks/>
          </p:cNvSpPr>
          <p:nvPr/>
        </p:nvSpPr>
        <p:spPr bwMode="auto">
          <a:xfrm>
            <a:off x="6877050" y="2708275"/>
            <a:ext cx="1676400" cy="304800"/>
          </a:xfrm>
          <a:prstGeom prst="borderCallout2">
            <a:avLst>
              <a:gd name="adj1" fmla="val 37500"/>
              <a:gd name="adj2" fmla="val -4546"/>
              <a:gd name="adj3" fmla="val 37500"/>
              <a:gd name="adj4" fmla="val -24241"/>
              <a:gd name="adj5" fmla="val -217708"/>
              <a:gd name="adj6" fmla="val -33995"/>
            </a:avLst>
          </a:prstGeom>
          <a:solidFill>
            <a:schemeClr val="bg1"/>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TW" altLang="en-US" sz="1200">
                <a:latin typeface="華康細圓體" pitchFamily="49" charset="-120"/>
                <a:ea typeface="華康細圓體" pitchFamily="49" charset="-120"/>
              </a:rPr>
              <a:t>欄位不得為空值</a:t>
            </a:r>
          </a:p>
        </p:txBody>
      </p:sp>
      <p:sp>
        <p:nvSpPr>
          <p:cNvPr id="181264" name="Rectangle 16"/>
          <p:cNvSpPr>
            <a:spLocks noChangeArrowheads="1"/>
          </p:cNvSpPr>
          <p:nvPr/>
        </p:nvSpPr>
        <p:spPr bwMode="auto">
          <a:xfrm>
            <a:off x="7596188" y="1701800"/>
            <a:ext cx="1152525" cy="431800"/>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1266" name="Rectangle 18"/>
          <p:cNvSpPr>
            <a:spLocks noChangeArrowheads="1"/>
          </p:cNvSpPr>
          <p:nvPr/>
        </p:nvSpPr>
        <p:spPr bwMode="auto">
          <a:xfrm>
            <a:off x="0" y="3500438"/>
            <a:ext cx="4495800" cy="192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ja-JP" sz="1600" dirty="0">
                <a:latin typeface="微軟正黑體" pitchFamily="34" charset="-120"/>
                <a:ea typeface="微軟正黑體" pitchFamily="34" charset="-120"/>
              </a:rPr>
              <a:t>【</a:t>
            </a:r>
            <a:r>
              <a:rPr lang="zh-TW" altLang="en-US" sz="1600" dirty="0">
                <a:latin typeface="微軟正黑體" pitchFamily="34" charset="-120"/>
                <a:ea typeface="微軟正黑體" pitchFamily="34" charset="-120"/>
              </a:rPr>
              <a:t>系統異常</a:t>
            </a:r>
            <a:r>
              <a:rPr lang="en-US" altLang="ja-JP" sz="1600" dirty="0">
                <a:latin typeface="微軟正黑體" pitchFamily="34" charset="-120"/>
                <a:ea typeface="微軟正黑體" pitchFamily="34" charset="-120"/>
              </a:rPr>
              <a:t>】</a:t>
            </a:r>
          </a:p>
          <a:p>
            <a:pPr marL="285750" indent="-285750">
              <a:lnSpc>
                <a:spcPct val="150000"/>
              </a:lnSpc>
              <a:buFont typeface="Wingdings" pitchFamily="2" charset="2"/>
              <a:buChar char="n"/>
            </a:pPr>
            <a:r>
              <a:rPr lang="zh-TW" altLang="en-US" sz="1600" b="0" dirty="0" smtClean="0">
                <a:latin typeface="微軟正黑體" pitchFamily="34" charset="-120"/>
                <a:ea typeface="微軟正黑體" pitchFamily="34" charset="-120"/>
              </a:rPr>
              <a:t>系統</a:t>
            </a:r>
            <a:r>
              <a:rPr lang="zh-TW" altLang="en-US" sz="1600" b="0" dirty="0">
                <a:latin typeface="微軟正黑體" pitchFamily="34" charset="-120"/>
                <a:ea typeface="微軟正黑體" pitchFamily="34" charset="-120"/>
              </a:rPr>
              <a:t>因各種不同原因(程式錯誤…..)而導致營業系統無法運行時，會顯示於畫面</a:t>
            </a:r>
            <a:r>
              <a:rPr lang="ja-JP" altLang="en-US" sz="1600" b="0" dirty="0">
                <a:latin typeface="微軟正黑體" pitchFamily="34" charset="-120"/>
                <a:ea typeface="微軟正黑體" pitchFamily="34" charset="-120"/>
              </a:rPr>
              <a:t>、</a:t>
            </a:r>
            <a:r>
              <a:rPr lang="zh-TW" altLang="en-US" sz="1600" b="0" dirty="0">
                <a:latin typeface="微軟正黑體" pitchFamily="34" charset="-120"/>
                <a:ea typeface="微軟正黑體" pitchFamily="34" charset="-120"/>
              </a:rPr>
              <a:t>並通知系統管理者發生異常</a:t>
            </a:r>
            <a:r>
              <a:rPr lang="ja-JP" altLang="en-US" sz="1600" b="0" dirty="0">
                <a:latin typeface="微軟正黑體" pitchFamily="34" charset="-120"/>
                <a:ea typeface="微軟正黑體" pitchFamily="34" charset="-120"/>
              </a:rPr>
              <a:t>。</a:t>
            </a:r>
          </a:p>
          <a:p>
            <a:pPr>
              <a:lnSpc>
                <a:spcPct val="150000"/>
              </a:lnSpc>
            </a:pPr>
            <a:endParaRPr lang="ja-JP" altLang="en-US" sz="1600" b="0" dirty="0">
              <a:latin typeface="新細明體" charset="-120"/>
            </a:endParaRPr>
          </a:p>
        </p:txBody>
      </p:sp>
      <p:pic>
        <p:nvPicPr>
          <p:cNvPr id="181271" name="Picture 2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4201"/>
          <a:stretch/>
        </p:blipFill>
        <p:spPr bwMode="auto">
          <a:xfrm>
            <a:off x="4932363" y="3644900"/>
            <a:ext cx="3757612" cy="2345083"/>
          </a:xfrm>
          <a:prstGeom prst="rect">
            <a:avLst/>
          </a:prstGeom>
          <a:noFill/>
          <a:extLst>
            <a:ext uri="{909E8E84-426E-40DD-AFC4-6F175D3DCCD1}">
              <a14:hiddenFill xmlns:a14="http://schemas.microsoft.com/office/drawing/2010/main">
                <a:solidFill>
                  <a:srgbClr val="FFFFFF"/>
                </a:solidFill>
              </a14:hiddenFill>
            </a:ext>
          </a:extLst>
        </p:spPr>
      </p:pic>
      <p:sp>
        <p:nvSpPr>
          <p:cNvPr id="12" name="標題 1"/>
          <p:cNvSpPr>
            <a:spLocks noGrp="1"/>
          </p:cNvSpPr>
          <p:nvPr>
            <p:ph type="title"/>
          </p:nvPr>
        </p:nvSpPr>
        <p:spPr>
          <a:xfrm>
            <a:off x="0" y="0"/>
            <a:ext cx="8291513" cy="549275"/>
          </a:xfrm>
        </p:spPr>
        <p:txBody>
          <a:bodyPr/>
          <a:lstStyle/>
          <a:p>
            <a:r>
              <a:rPr lang="en-US" altLang="zh-TW" dirty="0">
                <a:latin typeface="微軟正黑體" pitchFamily="34" charset="-120"/>
              </a:rPr>
              <a:t>5</a:t>
            </a:r>
            <a:r>
              <a:rPr lang="en-US" altLang="zh-TW" dirty="0" smtClean="0">
                <a:latin typeface="微軟正黑體" pitchFamily="34" charset="-120"/>
              </a:rPr>
              <a:t>.</a:t>
            </a:r>
            <a:r>
              <a:rPr lang="zh-TW" altLang="en-US" dirty="0" smtClean="0">
                <a:latin typeface="微軟正黑體" pitchFamily="34" charset="-120"/>
              </a:rPr>
              <a:t>畫面操作功能</a:t>
            </a:r>
            <a:endParaRPr lang="zh-TW" altLang="en-US" dirty="0">
              <a:latin typeface="微軟正黑體" pitchFamily="34" charset="-120"/>
            </a:endParaRPr>
          </a:p>
        </p:txBody>
      </p:sp>
      <p:sp>
        <p:nvSpPr>
          <p:cNvPr id="13" name="矩形 12"/>
          <p:cNvSpPr/>
          <p:nvPr/>
        </p:nvSpPr>
        <p:spPr>
          <a:xfrm>
            <a:off x="6083871" y="1828718"/>
            <a:ext cx="1440457" cy="160236"/>
          </a:xfrm>
          <a:prstGeom prst="rect">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972642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Line 3"/>
          <p:cNvSpPr>
            <a:spLocks noChangeShapeType="1"/>
          </p:cNvSpPr>
          <p:nvPr/>
        </p:nvSpPr>
        <p:spPr bwMode="auto">
          <a:xfrm>
            <a:off x="4572000" y="762000"/>
            <a:ext cx="0" cy="5715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84324" name="Text Box 4"/>
          <p:cNvSpPr txBox="1">
            <a:spLocks noChangeArrowheads="1"/>
          </p:cNvSpPr>
          <p:nvPr/>
        </p:nvSpPr>
        <p:spPr bwMode="auto">
          <a:xfrm>
            <a:off x="20638" y="981075"/>
            <a:ext cx="44799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lnSpc>
                <a:spcPct val="150000"/>
              </a:lnSpc>
              <a:buFont typeface="Wingdings" pitchFamily="2" charset="2"/>
              <a:buChar char="n"/>
            </a:pPr>
            <a:r>
              <a:rPr lang="zh-TW" altLang="en-US" sz="1600" b="0" dirty="0" smtClean="0">
                <a:latin typeface="微軟正黑體" pitchFamily="34" charset="-120"/>
                <a:ea typeface="微軟正黑體" pitchFamily="34" charset="-120"/>
              </a:rPr>
              <a:t>本</a:t>
            </a:r>
            <a:r>
              <a:rPr lang="zh-TW" altLang="en-US" sz="1600" b="0" dirty="0">
                <a:latin typeface="微軟正黑體" pitchFamily="34" charset="-120"/>
                <a:ea typeface="微軟正黑體" pitchFamily="34" charset="-120"/>
              </a:rPr>
              <a:t>系統中的「</a:t>
            </a:r>
            <a:r>
              <a:rPr lang="en-US" altLang="zh-TW" sz="1600" b="0" dirty="0">
                <a:latin typeface="微軟正黑體" pitchFamily="34" charset="-120"/>
                <a:ea typeface="微軟正黑體" pitchFamily="34" charset="-120"/>
              </a:rPr>
              <a:t>Pop Up</a:t>
            </a:r>
            <a:r>
              <a:rPr lang="zh-TW" altLang="en-US" sz="1600" b="0" dirty="0">
                <a:latin typeface="微軟正黑體" pitchFamily="34" charset="-120"/>
                <a:ea typeface="微軟正黑體" pitchFamily="34" charset="-120"/>
              </a:rPr>
              <a:t>視窗」有以下幾種，對使用者顯示訊息，以及對使用者的動作進行確認。</a:t>
            </a:r>
            <a:endParaRPr lang="ja-JP" altLang="en-US" sz="1600" b="0" dirty="0">
              <a:latin typeface="微軟正黑體" pitchFamily="34" charset="-120"/>
              <a:ea typeface="微軟正黑體" pitchFamily="34" charset="-120"/>
            </a:endParaRPr>
          </a:p>
        </p:txBody>
      </p:sp>
      <p:sp>
        <p:nvSpPr>
          <p:cNvPr id="184326" name="Rectangle 6"/>
          <p:cNvSpPr>
            <a:spLocks noChangeArrowheads="1"/>
          </p:cNvSpPr>
          <p:nvPr/>
        </p:nvSpPr>
        <p:spPr bwMode="auto">
          <a:xfrm>
            <a:off x="0" y="2439988"/>
            <a:ext cx="4495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50000"/>
              </a:lnSpc>
            </a:pPr>
            <a:r>
              <a:rPr lang="en-US" altLang="zh-TW" sz="1600" dirty="0">
                <a:latin typeface="微軟正黑體" pitchFamily="34" charset="-120"/>
                <a:ea typeface="微軟正黑體" pitchFamily="34" charset="-120"/>
              </a:rPr>
              <a:t>【 </a:t>
            </a:r>
            <a:r>
              <a:rPr lang="en-US" altLang="ja-JP" sz="1600" dirty="0">
                <a:latin typeface="微軟正黑體" pitchFamily="34" charset="-120"/>
                <a:ea typeface="微軟正黑體" pitchFamily="34" charset="-120"/>
              </a:rPr>
              <a:t>Message Pop Up</a:t>
            </a:r>
            <a:r>
              <a:rPr lang="zh-TW" altLang="en-US" sz="1600" dirty="0">
                <a:latin typeface="微軟正黑體" pitchFamily="34" charset="-120"/>
                <a:ea typeface="微軟正黑體" pitchFamily="34" charset="-120"/>
              </a:rPr>
              <a:t> </a:t>
            </a:r>
            <a:r>
              <a:rPr lang="en-US" altLang="zh-TW" sz="1600" dirty="0" smtClean="0">
                <a:latin typeface="微軟正黑體" pitchFamily="34" charset="-120"/>
                <a:ea typeface="微軟正黑體" pitchFamily="34" charset="-120"/>
              </a:rPr>
              <a:t>】</a:t>
            </a:r>
            <a:endParaRPr lang="en-US" altLang="zh-TW" sz="1600" dirty="0">
              <a:latin typeface="微軟正黑體" pitchFamily="34" charset="-120"/>
              <a:ea typeface="微軟正黑體" pitchFamily="34" charset="-120"/>
            </a:endParaRPr>
          </a:p>
          <a:p>
            <a:pPr marL="285750" indent="-285750" algn="just">
              <a:lnSpc>
                <a:spcPct val="150000"/>
              </a:lnSpc>
              <a:buFont typeface="Wingdings" pitchFamily="2" charset="2"/>
              <a:buChar char="n"/>
            </a:pPr>
            <a:r>
              <a:rPr lang="zh-TW" altLang="en-US" sz="1600" b="0" dirty="0" smtClean="0">
                <a:latin typeface="微軟正黑體" pitchFamily="34" charset="-120"/>
                <a:ea typeface="微軟正黑體" pitchFamily="34" charset="-120"/>
              </a:rPr>
              <a:t>在</a:t>
            </a:r>
            <a:r>
              <a:rPr lang="zh-TW" altLang="en-US" sz="1600" b="0" dirty="0">
                <a:latin typeface="微軟正黑體" pitchFamily="34" charset="-120"/>
                <a:ea typeface="微軟正黑體" pitchFamily="34" charset="-120"/>
              </a:rPr>
              <a:t>來自系統的</a:t>
            </a:r>
            <a:r>
              <a:rPr lang="en-US" altLang="zh-TW" sz="1600" b="0" dirty="0">
                <a:latin typeface="微軟正黑體" pitchFamily="34" charset="-120"/>
                <a:ea typeface="微軟正黑體" pitchFamily="34" charset="-120"/>
              </a:rPr>
              <a:t>message,</a:t>
            </a:r>
            <a:r>
              <a:rPr lang="ja-JP" altLang="en-US" sz="1600" b="0" dirty="0">
                <a:latin typeface="微軟正黑體" pitchFamily="34" charset="-120"/>
                <a:ea typeface="微軟正黑體" pitchFamily="34" charset="-120"/>
              </a:rPr>
              <a:t>警告</a:t>
            </a:r>
            <a:r>
              <a:rPr lang="en-US" altLang="ja-JP" sz="1600" b="0" dirty="0">
                <a:latin typeface="微軟正黑體" pitchFamily="34" charset="-120"/>
                <a:ea typeface="微軟正黑體" pitchFamily="34" charset="-120"/>
              </a:rPr>
              <a:t>,</a:t>
            </a:r>
            <a:r>
              <a:rPr lang="zh-TW" altLang="en-US" sz="1600" b="0" dirty="0">
                <a:latin typeface="微軟正黑體" pitchFamily="34" charset="-120"/>
                <a:ea typeface="微軟正黑體" pitchFamily="34" charset="-120"/>
              </a:rPr>
              <a:t>進行繼續處理</a:t>
            </a:r>
            <a:r>
              <a:rPr lang="ja-JP" altLang="en-US" sz="1600" b="0" dirty="0">
                <a:latin typeface="微軟正黑體" pitchFamily="34" charset="-120"/>
                <a:ea typeface="微軟正黑體" pitchFamily="34" charset="-120"/>
              </a:rPr>
              <a:t>確認</a:t>
            </a:r>
            <a:r>
              <a:rPr lang="zh-TW" altLang="en-US" sz="1600" b="0" dirty="0">
                <a:latin typeface="微軟正黑體" pitchFamily="34" charset="-120"/>
                <a:ea typeface="微軟正黑體" pitchFamily="34" charset="-120"/>
              </a:rPr>
              <a:t>的時候使用，使用 </a:t>
            </a:r>
            <a:r>
              <a:rPr lang="en-US" altLang="zh-TW" sz="1600" b="0" dirty="0">
                <a:latin typeface="微軟正黑體" pitchFamily="34" charset="-120"/>
                <a:ea typeface="微軟正黑體" pitchFamily="34" charset="-120"/>
              </a:rPr>
              <a:t>Java </a:t>
            </a:r>
            <a:r>
              <a:rPr lang="en-US" altLang="zh-TW" sz="1600" b="0" dirty="0" smtClean="0">
                <a:latin typeface="微軟正黑體" pitchFamily="34" charset="-120"/>
                <a:ea typeface="微軟正黑體" pitchFamily="34" charset="-120"/>
              </a:rPr>
              <a:t>Script / </a:t>
            </a:r>
            <a:r>
              <a:rPr lang="en-US" altLang="zh-TW" sz="1600" b="0" dirty="0" err="1" smtClean="0">
                <a:latin typeface="微軟正黑體" pitchFamily="34" charset="-120"/>
                <a:ea typeface="微軟正黑體" pitchFamily="34" charset="-120"/>
              </a:rPr>
              <a:t>JQuery</a:t>
            </a:r>
            <a:r>
              <a:rPr lang="zh-TW" altLang="en-US" sz="1600" b="0" dirty="0" smtClean="0">
                <a:latin typeface="微軟正黑體" pitchFamily="34" charset="-120"/>
                <a:ea typeface="微軟正黑體" pitchFamily="34" charset="-120"/>
              </a:rPr>
              <a:t>作為</a:t>
            </a:r>
            <a:r>
              <a:rPr lang="zh-TW" altLang="en-US" sz="1600" b="0" dirty="0">
                <a:latin typeface="微軟正黑體" pitchFamily="34" charset="-120"/>
                <a:ea typeface="微軟正黑體" pitchFamily="34" charset="-120"/>
              </a:rPr>
              <a:t>此類視窗開發的</a:t>
            </a:r>
            <a:r>
              <a:rPr lang="zh-TW" altLang="en-US" sz="1600" b="0" dirty="0" smtClean="0">
                <a:latin typeface="微軟正黑體" pitchFamily="34" charset="-120"/>
                <a:ea typeface="微軟正黑體" pitchFamily="34" charset="-120"/>
              </a:rPr>
              <a:t>工具</a:t>
            </a:r>
            <a:endParaRPr lang="en-US" altLang="zh-TW" sz="1600" b="0" dirty="0" smtClean="0">
              <a:latin typeface="微軟正黑體" pitchFamily="34" charset="-120"/>
              <a:ea typeface="微軟正黑體" pitchFamily="34" charset="-120"/>
            </a:endParaRPr>
          </a:p>
        </p:txBody>
      </p:sp>
      <p:graphicFrame>
        <p:nvGraphicFramePr>
          <p:cNvPr id="184327" name="Object 7"/>
          <p:cNvGraphicFramePr>
            <a:graphicFrameLocks noChangeAspect="1"/>
          </p:cNvGraphicFramePr>
          <p:nvPr/>
        </p:nvGraphicFramePr>
        <p:xfrm>
          <a:off x="4814888" y="4797425"/>
          <a:ext cx="1628775" cy="1114425"/>
        </p:xfrm>
        <a:graphic>
          <a:graphicData uri="http://schemas.openxmlformats.org/presentationml/2006/ole">
            <mc:AlternateContent xmlns:mc="http://schemas.openxmlformats.org/markup-compatibility/2006">
              <mc:Choice xmlns:v="urn:schemas-microsoft-com:vml" Requires="v">
                <p:oleObj spid="_x0000_s1513" name="點陣圖影像" r:id="rId3" imgW="1628571" imgH="1114581" progId="Paint.Picture">
                  <p:embed/>
                </p:oleObj>
              </mc:Choice>
              <mc:Fallback>
                <p:oleObj name="點陣圖影像" r:id="rId3" imgW="1628571" imgH="1114581"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4888" y="4797425"/>
                        <a:ext cx="162877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28" name="Object 8"/>
          <p:cNvGraphicFramePr>
            <a:graphicFrameLocks noChangeAspect="1"/>
          </p:cNvGraphicFramePr>
          <p:nvPr/>
        </p:nvGraphicFramePr>
        <p:xfrm>
          <a:off x="4787900" y="3573463"/>
          <a:ext cx="1905000" cy="1095375"/>
        </p:xfrm>
        <a:graphic>
          <a:graphicData uri="http://schemas.openxmlformats.org/presentationml/2006/ole">
            <mc:AlternateContent xmlns:mc="http://schemas.openxmlformats.org/markup-compatibility/2006">
              <mc:Choice xmlns:v="urn:schemas-microsoft-com:vml" Requires="v">
                <p:oleObj spid="_x0000_s1514" name="點陣圖影像" r:id="rId5" imgW="1905266" imgH="1095528" progId="Paint.Picture">
                  <p:embed/>
                </p:oleObj>
              </mc:Choice>
              <mc:Fallback>
                <p:oleObj name="點陣圖影像" r:id="rId5" imgW="1905266" imgH="1095528"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7900" y="3573463"/>
                        <a:ext cx="19050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32" name="Object 12"/>
          <p:cNvGraphicFramePr>
            <a:graphicFrameLocks noChangeAspect="1"/>
          </p:cNvGraphicFramePr>
          <p:nvPr/>
        </p:nvGraphicFramePr>
        <p:xfrm>
          <a:off x="5651500" y="1628775"/>
          <a:ext cx="352425" cy="323850"/>
        </p:xfrm>
        <a:graphic>
          <a:graphicData uri="http://schemas.openxmlformats.org/presentationml/2006/ole">
            <mc:AlternateContent xmlns:mc="http://schemas.openxmlformats.org/markup-compatibility/2006">
              <mc:Choice xmlns:v="urn:schemas-microsoft-com:vml" Requires="v">
                <p:oleObj spid="_x0000_s1515" name="點陣圖影像" r:id="rId7" imgW="199790" imgH="183591" progId="Paint.Picture">
                  <p:embed/>
                </p:oleObj>
              </mc:Choice>
              <mc:Fallback>
                <p:oleObj name="點陣圖影像" r:id="rId7" imgW="199790" imgH="183591"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51500" y="1628775"/>
                        <a:ext cx="352425"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31" name="Object 11"/>
          <p:cNvGraphicFramePr>
            <a:graphicFrameLocks noChangeAspect="1"/>
          </p:cNvGraphicFramePr>
          <p:nvPr/>
        </p:nvGraphicFramePr>
        <p:xfrm>
          <a:off x="5651500" y="2060575"/>
          <a:ext cx="323850" cy="342900"/>
        </p:xfrm>
        <a:graphic>
          <a:graphicData uri="http://schemas.openxmlformats.org/presentationml/2006/ole">
            <mc:AlternateContent xmlns:mc="http://schemas.openxmlformats.org/markup-compatibility/2006">
              <mc:Choice xmlns:v="urn:schemas-microsoft-com:vml" Requires="v">
                <p:oleObj spid="_x0000_s1516" name="點陣圖影像" r:id="rId9" imgW="183591" imgH="194390" progId="Paint.Picture">
                  <p:embed/>
                </p:oleObj>
              </mc:Choice>
              <mc:Fallback>
                <p:oleObj name="點陣圖影像" r:id="rId9" imgW="183591" imgH="194390" progId="Paint.Picture">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51500" y="2060575"/>
                        <a:ext cx="32385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30" name="Object 10"/>
          <p:cNvGraphicFramePr>
            <a:graphicFrameLocks noChangeAspect="1"/>
          </p:cNvGraphicFramePr>
          <p:nvPr/>
        </p:nvGraphicFramePr>
        <p:xfrm>
          <a:off x="5651500" y="2492375"/>
          <a:ext cx="352425" cy="342900"/>
        </p:xfrm>
        <a:graphic>
          <a:graphicData uri="http://schemas.openxmlformats.org/presentationml/2006/ole">
            <mc:AlternateContent xmlns:mc="http://schemas.openxmlformats.org/markup-compatibility/2006">
              <mc:Choice xmlns:v="urn:schemas-microsoft-com:vml" Requires="v">
                <p:oleObj spid="_x0000_s1517" name="點陣圖影像" r:id="rId11" imgW="199790" imgH="194390" progId="Paint.Picture">
                  <p:embed/>
                </p:oleObj>
              </mc:Choice>
              <mc:Fallback>
                <p:oleObj name="點陣圖影像" r:id="rId11" imgW="199790" imgH="194390" progId="Paint.Picture">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51500" y="2492375"/>
                        <a:ext cx="352425"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29" name="Object 9"/>
          <p:cNvGraphicFramePr>
            <a:graphicFrameLocks noChangeAspect="1"/>
          </p:cNvGraphicFramePr>
          <p:nvPr/>
        </p:nvGraphicFramePr>
        <p:xfrm>
          <a:off x="5651500" y="2924175"/>
          <a:ext cx="352425" cy="352425"/>
        </p:xfrm>
        <a:graphic>
          <a:graphicData uri="http://schemas.openxmlformats.org/presentationml/2006/ole">
            <mc:AlternateContent xmlns:mc="http://schemas.openxmlformats.org/markup-compatibility/2006">
              <mc:Choice xmlns:v="urn:schemas-microsoft-com:vml" Requires="v">
                <p:oleObj spid="_x0000_s1518" name="點陣圖影像" r:id="rId13" imgW="199790" imgH="199790" progId="Paint.Picture">
                  <p:embed/>
                </p:oleObj>
              </mc:Choice>
              <mc:Fallback>
                <p:oleObj name="點陣圖影像" r:id="rId13" imgW="199790" imgH="199790" progId="Paint.Picture">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51500" y="2924175"/>
                        <a:ext cx="352425"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38" name="Rectangle 18"/>
          <p:cNvSpPr>
            <a:spLocks noChangeArrowheads="1"/>
          </p:cNvSpPr>
          <p:nvPr/>
        </p:nvSpPr>
        <p:spPr bwMode="auto">
          <a:xfrm>
            <a:off x="2057400" y="2238375"/>
            <a:ext cx="685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TW" altLang="en-US"/>
          </a:p>
        </p:txBody>
      </p:sp>
      <p:sp>
        <p:nvSpPr>
          <p:cNvPr id="184343" name="Rectangle 23"/>
          <p:cNvSpPr>
            <a:spLocks noChangeArrowheads="1"/>
          </p:cNvSpPr>
          <p:nvPr/>
        </p:nvSpPr>
        <p:spPr bwMode="auto">
          <a:xfrm>
            <a:off x="2057400" y="2238375"/>
            <a:ext cx="685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TW" altLang="en-US"/>
          </a:p>
        </p:txBody>
      </p:sp>
      <p:sp>
        <p:nvSpPr>
          <p:cNvPr id="184348" name="Rectangle 28"/>
          <p:cNvSpPr>
            <a:spLocks noChangeArrowheads="1"/>
          </p:cNvSpPr>
          <p:nvPr/>
        </p:nvSpPr>
        <p:spPr bwMode="auto">
          <a:xfrm>
            <a:off x="2057400" y="2238375"/>
            <a:ext cx="685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TW" altLang="en-US"/>
          </a:p>
        </p:txBody>
      </p:sp>
      <p:sp>
        <p:nvSpPr>
          <p:cNvPr id="184353" name="Rectangle 33"/>
          <p:cNvSpPr>
            <a:spLocks noChangeArrowheads="1"/>
          </p:cNvSpPr>
          <p:nvPr/>
        </p:nvSpPr>
        <p:spPr bwMode="auto">
          <a:xfrm>
            <a:off x="2057400" y="2238375"/>
            <a:ext cx="685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TW" altLang="en-US"/>
          </a:p>
        </p:txBody>
      </p:sp>
      <p:graphicFrame>
        <p:nvGraphicFramePr>
          <p:cNvPr id="184489" name="Group 169"/>
          <p:cNvGraphicFramePr>
            <a:graphicFrameLocks noGrp="1"/>
          </p:cNvGraphicFramePr>
          <p:nvPr/>
        </p:nvGraphicFramePr>
        <p:xfrm>
          <a:off x="4787900" y="1268413"/>
          <a:ext cx="3744913" cy="2103120"/>
        </p:xfrm>
        <a:graphic>
          <a:graphicData uri="http://schemas.openxmlformats.org/drawingml/2006/table">
            <a:tbl>
              <a:tblPr/>
              <a:tblGrid>
                <a:gridCol w="576263"/>
                <a:gridCol w="863600"/>
                <a:gridCol w="1008062"/>
                <a:gridCol w="1296988"/>
              </a:tblGrid>
              <a:tr h="254000">
                <a:tc>
                  <a:txBody>
                    <a:bodyPr/>
                    <a:lstStyle/>
                    <a:p>
                      <a:pPr marL="0" marR="0" lvl="0" indent="0" algn="l" defTabSz="914400" rtl="0" eaLnBrk="0" fontAlgn="base" latinLnBrk="0" hangingPunct="0">
                        <a:lnSpc>
                          <a:spcPct val="100000"/>
                        </a:lnSpc>
                        <a:spcBef>
                          <a:spcPct val="0"/>
                        </a:spcBef>
                        <a:spcAft>
                          <a:spcPct val="0"/>
                        </a:spcAft>
                        <a:buClrTx/>
                        <a:buSzTx/>
                        <a:buFontTx/>
                        <a:buNone/>
                        <a:tabLst>
                          <a:tab pos="346075" algn="l"/>
                          <a:tab pos="457200" algn="l"/>
                        </a:tabLst>
                      </a:pPr>
                      <a:r>
                        <a:rPr kumimoji="1" lang="zh-TW" altLang="en-US" sz="1200" b="1" i="0" u="none" strike="noStrike" cap="none" normalizeH="0" baseline="0" smtClean="0">
                          <a:ln>
                            <a:noFill/>
                          </a:ln>
                          <a:solidFill>
                            <a:schemeClr val="tx1"/>
                          </a:solidFill>
                          <a:effectLst/>
                          <a:latin typeface="Times New Roman" pitchFamily="18" charset="0"/>
                          <a:ea typeface="標楷體" pitchFamily="65" charset="-120"/>
                        </a:rPr>
                        <a:t>編號</a:t>
                      </a:r>
                      <a:endParaRPr kumimoji="1" lang="zh-TW" altLang="en-US" sz="1600" b="0" i="0" u="none" strike="noStrike" cap="none" normalizeH="0" baseline="0" smtClean="0">
                        <a:ln>
                          <a:noFill/>
                        </a:ln>
                        <a:solidFill>
                          <a:schemeClr val="tx1"/>
                        </a:solidFill>
                        <a:effectLst/>
                        <a:latin typeface="Arial" charset="0"/>
                        <a:ea typeface="新細明體" charset="-12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346075" algn="l"/>
                          <a:tab pos="457200" algn="l"/>
                        </a:tabLst>
                      </a:pPr>
                      <a:r>
                        <a:rPr kumimoji="1" lang="zh-TW" altLang="en-US" sz="1200" b="1" i="0" u="none" strike="noStrike" cap="none" normalizeH="0" baseline="0" smtClean="0">
                          <a:ln>
                            <a:noFill/>
                          </a:ln>
                          <a:solidFill>
                            <a:schemeClr val="tx1"/>
                          </a:solidFill>
                          <a:effectLst/>
                          <a:latin typeface="Times New Roman" pitchFamily="18" charset="0"/>
                          <a:ea typeface="標楷體" pitchFamily="65" charset="-120"/>
                        </a:rPr>
                        <a:t>圖示</a:t>
                      </a:r>
                      <a:endParaRPr kumimoji="1" lang="zh-TW" altLang="en-US" sz="16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346075" algn="l"/>
                          <a:tab pos="457200" algn="l"/>
                        </a:tabLst>
                      </a:pPr>
                      <a:r>
                        <a:rPr kumimoji="1" lang="zh-TW" altLang="en-US" sz="1200" b="1" i="0" u="none" strike="noStrike" cap="none" normalizeH="0" baseline="0" smtClean="0">
                          <a:ln>
                            <a:noFill/>
                          </a:ln>
                          <a:solidFill>
                            <a:schemeClr val="tx1"/>
                          </a:solidFill>
                          <a:effectLst/>
                          <a:latin typeface="Times New Roman" pitchFamily="18" charset="0"/>
                          <a:ea typeface="標楷體" pitchFamily="65" charset="-120"/>
                        </a:rPr>
                        <a:t>類型</a:t>
                      </a:r>
                      <a:endParaRPr kumimoji="1" lang="zh-TW" altLang="en-US" sz="16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346075" algn="l"/>
                          <a:tab pos="457200" algn="l"/>
                        </a:tabLst>
                      </a:pPr>
                      <a:r>
                        <a:rPr kumimoji="1" lang="zh-TW" altLang="en-US" sz="1200" b="1" i="0" u="none" strike="noStrike" cap="none" normalizeH="0" baseline="0" smtClean="0">
                          <a:ln>
                            <a:noFill/>
                          </a:ln>
                          <a:solidFill>
                            <a:schemeClr val="tx1"/>
                          </a:solidFill>
                          <a:effectLst/>
                          <a:latin typeface="Times New Roman" pitchFamily="18" charset="0"/>
                          <a:ea typeface="標楷體" pitchFamily="65" charset="-120"/>
                        </a:rPr>
                        <a:t>說明</a:t>
                      </a:r>
                      <a:endParaRPr kumimoji="1" lang="zh-TW" altLang="en-US" sz="16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87350">
                <a:tc>
                  <a:txBody>
                    <a:bodyPr/>
                    <a:lstStyle/>
                    <a:p>
                      <a:pPr marL="0" marR="0" lvl="0" indent="0" algn="l" defTabSz="914400" rtl="0" eaLnBrk="0" fontAlgn="base" latinLnBrk="0" hangingPunct="0">
                        <a:lnSpc>
                          <a:spcPct val="100000"/>
                        </a:lnSpc>
                        <a:spcBef>
                          <a:spcPct val="0"/>
                        </a:spcBef>
                        <a:spcAft>
                          <a:spcPct val="0"/>
                        </a:spcAft>
                        <a:buClrTx/>
                        <a:buSzTx/>
                        <a:buFontTx/>
                        <a:buNone/>
                        <a:tabLst>
                          <a:tab pos="346075" algn="l"/>
                          <a:tab pos="457200" algn="l"/>
                        </a:tabLst>
                      </a:pPr>
                      <a:r>
                        <a:rPr kumimoji="1" lang="en-US" altLang="zh-TW" sz="10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1</a:t>
                      </a:r>
                      <a:endParaRPr kumimoji="1" lang="en-US" altLang="zh-TW" sz="1600" b="0" i="0" u="none" strike="noStrike" cap="none" normalizeH="0" baseline="0" smtClean="0">
                        <a:ln>
                          <a:noFill/>
                        </a:ln>
                        <a:solidFill>
                          <a:schemeClr val="tx1"/>
                        </a:solidFill>
                        <a:effectLst/>
                        <a:latin typeface="Arial" charset="0"/>
                        <a:ea typeface="標楷體" pitchFamily="65" charset="-120"/>
                        <a:cs typeface="Times New Roman"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2400" b="0" i="0" u="none" strike="noStrike" cap="none" normalizeH="0" baseline="0" smtClean="0">
                        <a:ln>
                          <a:noFill/>
                        </a:ln>
                        <a:solidFill>
                          <a:schemeClr val="tx1"/>
                        </a:solidFill>
                        <a:effectLst/>
                        <a:latin typeface="Franklin Gothic Book" pitchFamily="34" charset="0"/>
                        <a:ea typeface="新細明體"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346075" algn="l"/>
                          <a:tab pos="457200" algn="l"/>
                        </a:tabLst>
                      </a:pPr>
                      <a:r>
                        <a:rPr kumimoji="1" lang="en-US" altLang="zh-TW" sz="1000" b="0" i="0" u="none" strike="noStrike" cap="none" normalizeH="0" baseline="0" smtClean="0">
                          <a:ln>
                            <a:noFill/>
                          </a:ln>
                          <a:solidFill>
                            <a:schemeClr val="tx1"/>
                          </a:solidFill>
                          <a:effectLst/>
                          <a:latin typeface="Times New Roman" pitchFamily="18" charset="0"/>
                          <a:ea typeface="新細明體" charset="-120"/>
                          <a:cs typeface="Times New Roman" pitchFamily="18" charset="0"/>
                        </a:rPr>
                        <a:t>Error</a:t>
                      </a:r>
                      <a:endParaRPr kumimoji="1" lang="en-US" altLang="zh-TW" sz="16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346075" algn="l"/>
                          <a:tab pos="457200" algn="l"/>
                        </a:tabLst>
                      </a:pPr>
                      <a:r>
                        <a:rPr kumimoji="1" lang="zh-TW" altLang="en-US" sz="1000" b="0" i="0" u="none" strike="noStrike" cap="none" normalizeH="0" baseline="0" smtClean="0">
                          <a:ln>
                            <a:noFill/>
                          </a:ln>
                          <a:solidFill>
                            <a:schemeClr val="tx1"/>
                          </a:solidFill>
                          <a:effectLst/>
                          <a:latin typeface="Times New Roman" pitchFamily="18" charset="0"/>
                          <a:ea typeface="標楷體" pitchFamily="65" charset="-120"/>
                        </a:rPr>
                        <a:t>錯誤訊息</a:t>
                      </a:r>
                      <a:endParaRPr kumimoji="1" lang="zh-TW" altLang="en-US" sz="16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p>
                      <a:pPr marL="0" marR="0" lvl="0" indent="0" algn="l" defTabSz="914400" rtl="0" eaLnBrk="0" fontAlgn="base" latinLnBrk="0" hangingPunct="0">
                        <a:lnSpc>
                          <a:spcPct val="100000"/>
                        </a:lnSpc>
                        <a:spcBef>
                          <a:spcPct val="0"/>
                        </a:spcBef>
                        <a:spcAft>
                          <a:spcPct val="0"/>
                        </a:spcAft>
                        <a:buClrTx/>
                        <a:buSzTx/>
                        <a:buFontTx/>
                        <a:buNone/>
                        <a:tabLst>
                          <a:tab pos="346075" algn="l"/>
                          <a:tab pos="457200" algn="l"/>
                        </a:tabLst>
                      </a:pPr>
                      <a:r>
                        <a:rPr kumimoji="1" lang="en-US" altLang="zh-TW" sz="10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2</a:t>
                      </a:r>
                      <a:endParaRPr kumimoji="1" lang="en-US" altLang="zh-TW" sz="1600" b="0" i="0" u="none" strike="noStrike" cap="none" normalizeH="0" baseline="0" smtClean="0">
                        <a:ln>
                          <a:noFill/>
                        </a:ln>
                        <a:solidFill>
                          <a:schemeClr val="tx1"/>
                        </a:solidFill>
                        <a:effectLst/>
                        <a:latin typeface="Arial" charset="0"/>
                        <a:ea typeface="標楷體" pitchFamily="65" charset="-120"/>
                        <a:cs typeface="Times New Roman"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2400" b="0" i="0" u="none" strike="noStrike" cap="none" normalizeH="0" baseline="0" smtClean="0">
                        <a:ln>
                          <a:noFill/>
                        </a:ln>
                        <a:solidFill>
                          <a:schemeClr val="tx1"/>
                        </a:solidFill>
                        <a:effectLst/>
                        <a:latin typeface="Franklin Gothic Book" pitchFamily="34" charset="0"/>
                        <a:ea typeface="新細明體"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346075" algn="l"/>
                          <a:tab pos="457200" algn="l"/>
                        </a:tabLst>
                      </a:pPr>
                      <a:r>
                        <a:rPr kumimoji="1" lang="en-US" altLang="zh-TW" sz="1000" b="0" i="0" u="none" strike="noStrike" cap="none" normalizeH="0" baseline="0" smtClean="0">
                          <a:ln>
                            <a:noFill/>
                          </a:ln>
                          <a:solidFill>
                            <a:schemeClr val="tx1"/>
                          </a:solidFill>
                          <a:effectLst/>
                          <a:latin typeface="Times New Roman" pitchFamily="18" charset="0"/>
                          <a:ea typeface="新細明體" charset="-120"/>
                          <a:cs typeface="Times New Roman" pitchFamily="18" charset="0"/>
                        </a:rPr>
                        <a:t>Warning</a:t>
                      </a:r>
                      <a:endParaRPr kumimoji="1" lang="en-US" altLang="zh-TW" sz="16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346075" algn="l"/>
                          <a:tab pos="457200" algn="l"/>
                        </a:tabLst>
                      </a:pPr>
                      <a:r>
                        <a:rPr kumimoji="1" lang="zh-TW" altLang="en-US" sz="1000" b="0" i="0" u="none" strike="noStrike" cap="none" normalizeH="0" baseline="0" smtClean="0">
                          <a:ln>
                            <a:noFill/>
                          </a:ln>
                          <a:solidFill>
                            <a:schemeClr val="tx1"/>
                          </a:solidFill>
                          <a:effectLst/>
                          <a:latin typeface="Times New Roman" pitchFamily="18" charset="0"/>
                          <a:ea typeface="標楷體" pitchFamily="65" charset="-120"/>
                        </a:rPr>
                        <a:t>警告訊息</a:t>
                      </a:r>
                      <a:endParaRPr kumimoji="1" lang="zh-TW" altLang="en-US" sz="16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p>
                      <a:pPr marL="0" marR="0" lvl="0" indent="0" algn="l" defTabSz="914400" rtl="0" eaLnBrk="0" fontAlgn="base" latinLnBrk="0" hangingPunct="0">
                        <a:lnSpc>
                          <a:spcPct val="100000"/>
                        </a:lnSpc>
                        <a:spcBef>
                          <a:spcPct val="0"/>
                        </a:spcBef>
                        <a:spcAft>
                          <a:spcPct val="0"/>
                        </a:spcAft>
                        <a:buClrTx/>
                        <a:buSzTx/>
                        <a:buFontTx/>
                        <a:buNone/>
                        <a:tabLst>
                          <a:tab pos="346075" algn="l"/>
                          <a:tab pos="457200" algn="l"/>
                        </a:tabLst>
                      </a:pPr>
                      <a:r>
                        <a:rPr kumimoji="1" lang="en-US" altLang="zh-TW" sz="10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3</a:t>
                      </a:r>
                      <a:endParaRPr kumimoji="1" lang="en-US" altLang="zh-TW" sz="1600" b="0" i="0" u="none" strike="noStrike" cap="none" normalizeH="0" baseline="0" smtClean="0">
                        <a:ln>
                          <a:noFill/>
                        </a:ln>
                        <a:solidFill>
                          <a:schemeClr val="tx1"/>
                        </a:solidFill>
                        <a:effectLst/>
                        <a:latin typeface="Arial" charset="0"/>
                        <a:ea typeface="標楷體" pitchFamily="65" charset="-120"/>
                        <a:cs typeface="Times New Roman"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2400" b="0" i="0" u="none" strike="noStrike" cap="none" normalizeH="0" baseline="0" smtClean="0">
                        <a:ln>
                          <a:noFill/>
                        </a:ln>
                        <a:solidFill>
                          <a:schemeClr val="tx1"/>
                        </a:solidFill>
                        <a:effectLst/>
                        <a:latin typeface="Franklin Gothic Book" pitchFamily="34" charset="0"/>
                        <a:ea typeface="新細明體"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346075" algn="l"/>
                          <a:tab pos="457200" algn="l"/>
                        </a:tabLst>
                      </a:pPr>
                      <a:r>
                        <a:rPr kumimoji="1" lang="en-US" altLang="zh-TW" sz="1000" b="0" i="0" u="none" strike="noStrike" cap="none" normalizeH="0" baseline="0" smtClean="0">
                          <a:ln>
                            <a:noFill/>
                          </a:ln>
                          <a:solidFill>
                            <a:schemeClr val="tx1"/>
                          </a:solidFill>
                          <a:effectLst/>
                          <a:latin typeface="Times New Roman" pitchFamily="18" charset="0"/>
                          <a:ea typeface="新細明體" charset="-120"/>
                          <a:cs typeface="Times New Roman" pitchFamily="18" charset="0"/>
                        </a:rPr>
                        <a:t>Information</a:t>
                      </a:r>
                      <a:endParaRPr kumimoji="1" lang="en-US" altLang="zh-TW" sz="16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346075" algn="l"/>
                          <a:tab pos="457200" algn="l"/>
                        </a:tabLst>
                      </a:pPr>
                      <a:r>
                        <a:rPr kumimoji="1" lang="zh-TW" altLang="en-US" sz="1000" b="0" i="0" u="none" strike="noStrike" cap="none" normalizeH="0" baseline="0" smtClean="0">
                          <a:ln>
                            <a:noFill/>
                          </a:ln>
                          <a:solidFill>
                            <a:schemeClr val="tx1"/>
                          </a:solidFill>
                          <a:effectLst/>
                          <a:latin typeface="Times New Roman" pitchFamily="18" charset="0"/>
                          <a:ea typeface="標楷體" pitchFamily="65" charset="-120"/>
                        </a:rPr>
                        <a:t>提示訊息</a:t>
                      </a:r>
                      <a:endParaRPr kumimoji="1" lang="zh-TW" altLang="en-US" sz="16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p>
                      <a:pPr marL="0" marR="0" lvl="0" indent="0" algn="l" defTabSz="914400" rtl="0" eaLnBrk="0" fontAlgn="base" latinLnBrk="0" hangingPunct="0">
                        <a:lnSpc>
                          <a:spcPct val="100000"/>
                        </a:lnSpc>
                        <a:spcBef>
                          <a:spcPct val="0"/>
                        </a:spcBef>
                        <a:spcAft>
                          <a:spcPct val="0"/>
                        </a:spcAft>
                        <a:buClrTx/>
                        <a:buSzTx/>
                        <a:buFontTx/>
                        <a:buNone/>
                        <a:tabLst>
                          <a:tab pos="346075" algn="l"/>
                          <a:tab pos="457200" algn="l"/>
                        </a:tabLst>
                      </a:pPr>
                      <a:r>
                        <a:rPr kumimoji="1" lang="en-US" altLang="zh-TW" sz="10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4</a:t>
                      </a:r>
                      <a:endParaRPr kumimoji="1" lang="en-US" altLang="zh-TW" sz="1600" b="0" i="0" u="none" strike="noStrike" cap="none" normalizeH="0" baseline="0" smtClean="0">
                        <a:ln>
                          <a:noFill/>
                        </a:ln>
                        <a:solidFill>
                          <a:schemeClr val="tx1"/>
                        </a:solidFill>
                        <a:effectLst/>
                        <a:latin typeface="Arial" charset="0"/>
                        <a:ea typeface="標楷體" pitchFamily="65" charset="-120"/>
                        <a:cs typeface="Times New Roman"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2400" b="0" i="0" u="none" strike="noStrike" cap="none" normalizeH="0" baseline="0" smtClean="0">
                        <a:ln>
                          <a:noFill/>
                        </a:ln>
                        <a:solidFill>
                          <a:schemeClr val="tx1"/>
                        </a:solidFill>
                        <a:effectLst/>
                        <a:latin typeface="Franklin Gothic Book" pitchFamily="34" charset="0"/>
                        <a:ea typeface="新細明體"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346075" algn="l"/>
                          <a:tab pos="457200" algn="l"/>
                        </a:tabLst>
                      </a:pPr>
                      <a:r>
                        <a:rPr kumimoji="1" lang="en-US" altLang="zh-TW" sz="1000" b="0" i="0" u="none" strike="noStrike" cap="none" normalizeH="0" baseline="0" smtClean="0">
                          <a:ln>
                            <a:noFill/>
                          </a:ln>
                          <a:solidFill>
                            <a:schemeClr val="tx1"/>
                          </a:solidFill>
                          <a:effectLst/>
                          <a:latin typeface="Times New Roman" pitchFamily="18" charset="0"/>
                          <a:ea typeface="新細明體" charset="-120"/>
                          <a:cs typeface="Times New Roman" pitchFamily="18" charset="0"/>
                        </a:rPr>
                        <a:t>Question</a:t>
                      </a:r>
                      <a:endParaRPr kumimoji="1" lang="en-US" altLang="zh-TW" sz="16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346075" algn="l"/>
                          <a:tab pos="457200" algn="l"/>
                        </a:tabLst>
                      </a:pPr>
                      <a:r>
                        <a:rPr kumimoji="1" lang="zh-TW" altLang="en-US" sz="1000" b="0" i="0" u="none" strike="noStrike" cap="none" normalizeH="0" baseline="0" smtClean="0">
                          <a:ln>
                            <a:noFill/>
                          </a:ln>
                          <a:solidFill>
                            <a:schemeClr val="tx1"/>
                          </a:solidFill>
                          <a:effectLst/>
                          <a:latin typeface="Times New Roman" pitchFamily="18" charset="0"/>
                          <a:ea typeface="標楷體" pitchFamily="65" charset="-120"/>
                        </a:rPr>
                        <a:t>詢問訊息</a:t>
                      </a:r>
                      <a:endParaRPr kumimoji="1" lang="zh-TW" altLang="en-US" sz="16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84476" name="Rectangle 156"/>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TW" altLang="en-US"/>
          </a:p>
        </p:txBody>
      </p:sp>
      <p:sp>
        <p:nvSpPr>
          <p:cNvPr id="184480" name="Rectangle 16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TW" altLang="en-US"/>
          </a:p>
        </p:txBody>
      </p:sp>
      <p:sp>
        <p:nvSpPr>
          <p:cNvPr id="184482" name="Rectangle 162"/>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TW" altLang="en-US"/>
          </a:p>
        </p:txBody>
      </p:sp>
      <p:sp>
        <p:nvSpPr>
          <p:cNvPr id="184484" name="Rectangle 164"/>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TW" altLang="en-US"/>
          </a:p>
        </p:txBody>
      </p:sp>
      <p:sp>
        <p:nvSpPr>
          <p:cNvPr id="184486" name="Rectangle 166"/>
          <p:cNvSpPr>
            <a:spLocks noChangeArrowheads="1"/>
          </p:cNvSpPr>
          <p:nvPr/>
        </p:nvSpPr>
        <p:spPr bwMode="auto">
          <a:xfrm>
            <a:off x="0" y="3267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TW" altLang="en-US"/>
          </a:p>
        </p:txBody>
      </p:sp>
      <p:sp>
        <p:nvSpPr>
          <p:cNvPr id="22" name="標題 1"/>
          <p:cNvSpPr>
            <a:spLocks noGrp="1"/>
          </p:cNvSpPr>
          <p:nvPr>
            <p:ph type="title"/>
          </p:nvPr>
        </p:nvSpPr>
        <p:spPr>
          <a:xfrm>
            <a:off x="0" y="0"/>
            <a:ext cx="8291513" cy="549275"/>
          </a:xfrm>
        </p:spPr>
        <p:txBody>
          <a:bodyPr/>
          <a:lstStyle/>
          <a:p>
            <a:r>
              <a:rPr lang="en-US" altLang="zh-TW" dirty="0">
                <a:latin typeface="微軟正黑體" pitchFamily="34" charset="-120"/>
              </a:rPr>
              <a:t>5</a:t>
            </a:r>
            <a:r>
              <a:rPr lang="en-US" altLang="zh-TW" dirty="0" smtClean="0">
                <a:latin typeface="微軟正黑體" pitchFamily="34" charset="-120"/>
              </a:rPr>
              <a:t>.</a:t>
            </a:r>
            <a:r>
              <a:rPr lang="zh-TW" altLang="en-US" dirty="0" smtClean="0">
                <a:latin typeface="微軟正黑體" pitchFamily="34" charset="-120"/>
              </a:rPr>
              <a:t>畫面操作功能</a:t>
            </a:r>
            <a:endParaRPr lang="zh-TW" altLang="en-US" dirty="0">
              <a:latin typeface="微軟正黑體" pitchFamily="34" charset="-120"/>
            </a:endParaRPr>
          </a:p>
        </p:txBody>
      </p:sp>
    </p:spTree>
    <p:extLst>
      <p:ext uri="{BB962C8B-B14F-4D97-AF65-F5344CB8AC3E}">
        <p14:creationId xmlns:p14="http://schemas.microsoft.com/office/powerpoint/2010/main" val="20154899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228600" y="2971800"/>
            <a:ext cx="8562975" cy="914400"/>
          </a:xfrm>
          <a:prstGeom prst="rect">
            <a:avLst/>
          </a:prstGeom>
          <a:noFill/>
          <a:ln w="12700">
            <a:noFill/>
            <a:miter lim="800000"/>
            <a:headEnd/>
            <a:tailEnd/>
          </a:ln>
          <a:effectLst/>
        </p:spPr>
        <p:txBody>
          <a:bodyPr lIns="0" tIns="0" rIns="0" bIns="0"/>
          <a:lstStyle/>
          <a:p>
            <a:pPr algn="ctr" eaLnBrk="0" hangingPunct="0">
              <a:defRPr/>
            </a:pPr>
            <a:r>
              <a:rPr lang="en-US" altLang="zh-TW" sz="5400" b="1" i="1">
                <a:solidFill>
                  <a:srgbClr val="4F709D"/>
                </a:solidFill>
                <a:effectLst>
                  <a:outerShdw blurRad="38100" dist="38100" dir="2700000" algn="tl">
                    <a:srgbClr val="C0C0C0"/>
                  </a:outerShdw>
                </a:effectLst>
                <a:ea typeface="標楷體" pitchFamily="65" charset="-120"/>
              </a:rPr>
              <a:t>~ The End ~</a:t>
            </a:r>
          </a:p>
        </p:txBody>
      </p:sp>
    </p:spTree>
    <p:extLst>
      <p:ext uri="{BB962C8B-B14F-4D97-AF65-F5344CB8AC3E}">
        <p14:creationId xmlns:p14="http://schemas.microsoft.com/office/powerpoint/2010/main" val="2532475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Text Box 3"/>
          <p:cNvSpPr txBox="1">
            <a:spLocks noChangeArrowheads="1"/>
          </p:cNvSpPr>
          <p:nvPr/>
        </p:nvSpPr>
        <p:spPr bwMode="auto">
          <a:xfrm>
            <a:off x="365125" y="1036638"/>
            <a:ext cx="8321675" cy="5678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zh-TW" altLang="en-US" b="1" u="sng" dirty="0" smtClean="0">
                <a:latin typeface="微軟正黑體" pitchFamily="34" charset="-120"/>
                <a:ea typeface="微軟正黑體" pitchFamily="34" charset="-120"/>
              </a:rPr>
              <a:t>前提條件</a:t>
            </a:r>
            <a:endParaRPr lang="en-US" altLang="zh-TW" b="1" u="sng" dirty="0" smtClean="0">
              <a:latin typeface="微軟正黑體" pitchFamily="34" charset="-120"/>
              <a:ea typeface="微軟正黑體" pitchFamily="34" charset="-120"/>
            </a:endParaRPr>
          </a:p>
          <a:p>
            <a:pPr>
              <a:lnSpc>
                <a:spcPct val="150000"/>
              </a:lnSpc>
            </a:pPr>
            <a:r>
              <a:rPr lang="ja-JP" altLang="en-US" sz="1600" b="0" dirty="0" smtClean="0">
                <a:latin typeface="微軟正黑體" pitchFamily="34" charset="-120"/>
                <a:ea typeface="微軟正黑體" pitchFamily="34" charset="-120"/>
              </a:rPr>
              <a:t>        本</a:t>
            </a:r>
            <a:r>
              <a:rPr lang="zh-TW" altLang="en-US" sz="1600" b="0" dirty="0">
                <a:latin typeface="微軟正黑體" pitchFamily="34" charset="-120"/>
                <a:ea typeface="微軟正黑體" pitchFamily="34" charset="-120"/>
              </a:rPr>
              <a:t>系統根據</a:t>
            </a:r>
            <a:r>
              <a:rPr lang="ja-JP" altLang="en-US" sz="1600" b="0" dirty="0">
                <a:latin typeface="微軟正黑體" pitchFamily="34" charset="-120"/>
                <a:ea typeface="微軟正黑體" pitchFamily="34" charset="-120"/>
              </a:rPr>
              <a:t>以下</a:t>
            </a:r>
            <a:r>
              <a:rPr lang="zh-TW" altLang="en-US" sz="1600" b="0" dirty="0">
                <a:latin typeface="微軟正黑體" pitchFamily="34" charset="-120"/>
                <a:ea typeface="微軟正黑體" pitchFamily="34" charset="-120"/>
              </a:rPr>
              <a:t>所舉之</a:t>
            </a:r>
            <a:r>
              <a:rPr lang="ja-JP" altLang="en-US" sz="1600" b="0" dirty="0">
                <a:latin typeface="微軟正黑體" pitchFamily="34" charset="-120"/>
                <a:ea typeface="微軟正黑體" pitchFamily="34" charset="-120"/>
              </a:rPr>
              <a:t>前提</a:t>
            </a:r>
            <a:r>
              <a:rPr lang="zh-TW" altLang="en-US" sz="1600" b="0" dirty="0">
                <a:latin typeface="微軟正黑體" pitchFamily="34" charset="-120"/>
                <a:ea typeface="微軟正黑體" pitchFamily="34" charset="-120"/>
              </a:rPr>
              <a:t>條件</a:t>
            </a:r>
            <a:r>
              <a:rPr lang="ja-JP" altLang="en-US" sz="1600" b="0" dirty="0">
                <a:latin typeface="微軟正黑體" pitchFamily="34" charset="-120"/>
                <a:ea typeface="微軟正黑體" pitchFamily="34" charset="-120"/>
              </a:rPr>
              <a:t>、</a:t>
            </a:r>
            <a:r>
              <a:rPr lang="zh-TW" altLang="en-US" sz="1600" b="0" dirty="0">
                <a:latin typeface="微軟正黑體" pitchFamily="34" charset="-120"/>
                <a:ea typeface="微軟正黑體" pitchFamily="34" charset="-120"/>
              </a:rPr>
              <a:t>進行畫</a:t>
            </a:r>
            <a:r>
              <a:rPr lang="ja-JP" altLang="en-US" sz="1600" b="0" dirty="0">
                <a:latin typeface="微軟正黑體" pitchFamily="34" charset="-120"/>
                <a:ea typeface="微軟正黑體" pitchFamily="34" charset="-120"/>
              </a:rPr>
              <a:t>面</a:t>
            </a:r>
            <a:r>
              <a:rPr lang="zh-TW" altLang="en-US" sz="1600" b="0" dirty="0">
                <a:latin typeface="微軟正黑體" pitchFamily="34" charset="-120"/>
                <a:ea typeface="微軟正黑體" pitchFamily="34" charset="-120"/>
              </a:rPr>
              <a:t>的</a:t>
            </a:r>
            <a:r>
              <a:rPr lang="ja-JP" altLang="en-US" sz="1600" b="0" dirty="0">
                <a:latin typeface="微軟正黑體" pitchFamily="34" charset="-120"/>
                <a:ea typeface="微軟正黑體" pitchFamily="34" charset="-120"/>
              </a:rPr>
              <a:t>設計／</a:t>
            </a:r>
            <a:r>
              <a:rPr lang="zh-TW" altLang="en-US" sz="1600" b="0" dirty="0">
                <a:latin typeface="微軟正黑體" pitchFamily="34" charset="-120"/>
                <a:ea typeface="微軟正黑體" pitchFamily="34" charset="-120"/>
              </a:rPr>
              <a:t>開發</a:t>
            </a:r>
            <a:r>
              <a:rPr lang="ja-JP" altLang="en-US" sz="1600" b="0" dirty="0">
                <a:latin typeface="微軟正黑體" pitchFamily="34" charset="-120"/>
                <a:ea typeface="微軟正黑體" pitchFamily="34" charset="-120"/>
              </a:rPr>
              <a:t>。 </a:t>
            </a:r>
            <a:r>
              <a:rPr lang="ja-JP" altLang="en-US" sz="1600" b="0" dirty="0">
                <a:solidFill>
                  <a:schemeClr val="folHlink"/>
                </a:solidFill>
                <a:latin typeface="微軟正黑體" pitchFamily="34" charset="-120"/>
                <a:ea typeface="微軟正黑體" pitchFamily="34" charset="-120"/>
              </a:rPr>
              <a:t>　</a:t>
            </a:r>
            <a:endParaRPr lang="en-US" altLang="ja-JP" sz="1600" dirty="0" smtClean="0">
              <a:solidFill>
                <a:schemeClr val="folHlink"/>
              </a:solidFill>
              <a:latin typeface="微軟正黑體" pitchFamily="34" charset="-120"/>
              <a:ea typeface="微軟正黑體" pitchFamily="34" charset="-120"/>
            </a:endParaRPr>
          </a:p>
          <a:p>
            <a:pPr marL="800100" lvl="1" indent="-342900">
              <a:lnSpc>
                <a:spcPct val="150000"/>
              </a:lnSpc>
              <a:buFont typeface="+mj-lt"/>
              <a:buAutoNum type="arabicParenR"/>
            </a:pPr>
            <a:r>
              <a:rPr lang="zh-TW" altLang="en-US" sz="1600" dirty="0" smtClean="0">
                <a:solidFill>
                  <a:srgbClr val="0000CC"/>
                </a:solidFill>
                <a:latin typeface="微軟正黑體" pitchFamily="34" charset="-120"/>
                <a:ea typeface="微軟正黑體" pitchFamily="34" charset="-120"/>
              </a:rPr>
              <a:t>對應</a:t>
            </a:r>
            <a:r>
              <a:rPr lang="zh-TW" altLang="en-US" sz="1600" dirty="0">
                <a:solidFill>
                  <a:srgbClr val="0000CC"/>
                </a:solidFill>
                <a:latin typeface="微軟正黑體" pitchFamily="34" charset="-120"/>
                <a:ea typeface="微軟正黑體" pitchFamily="34" charset="-120"/>
              </a:rPr>
              <a:t>之</a:t>
            </a:r>
            <a:r>
              <a:rPr lang="zh-TW" altLang="en-US" sz="1600" dirty="0" smtClean="0">
                <a:solidFill>
                  <a:srgbClr val="0000CC"/>
                </a:solidFill>
                <a:latin typeface="微軟正黑體" pitchFamily="34" charset="-120"/>
                <a:ea typeface="微軟正黑體" pitchFamily="34" charset="-120"/>
              </a:rPr>
              <a:t>作業系統</a:t>
            </a:r>
            <a:endParaRPr lang="en-US" altLang="zh-TW" sz="1600" dirty="0" smtClean="0">
              <a:solidFill>
                <a:srgbClr val="0000CC"/>
              </a:solidFill>
              <a:latin typeface="微軟正黑體" pitchFamily="34" charset="-120"/>
              <a:ea typeface="微軟正黑體" pitchFamily="34" charset="-120"/>
            </a:endParaRPr>
          </a:p>
          <a:p>
            <a:pPr lvl="2">
              <a:lnSpc>
                <a:spcPct val="150000"/>
              </a:lnSpc>
            </a:pPr>
            <a:r>
              <a:rPr lang="ja-JP" altLang="en-US" sz="1600" dirty="0">
                <a:latin typeface="微軟正黑體" pitchFamily="34" charset="-120"/>
                <a:ea typeface="微軟正黑體" pitchFamily="34" charset="-120"/>
              </a:rPr>
              <a:t>本</a:t>
            </a:r>
            <a:r>
              <a:rPr lang="zh-TW" altLang="en-US" sz="1600" dirty="0">
                <a:latin typeface="微軟正黑體" pitchFamily="34" charset="-120"/>
                <a:ea typeface="微軟正黑體" pitchFamily="34" charset="-120"/>
              </a:rPr>
              <a:t>系統建議</a:t>
            </a:r>
            <a:r>
              <a:rPr lang="en-US" altLang="zh-TW" sz="1600" dirty="0">
                <a:latin typeface="微軟正黑體" pitchFamily="34" charset="-120"/>
                <a:ea typeface="微軟正黑體" pitchFamily="34" charset="-120"/>
              </a:rPr>
              <a:t>OS</a:t>
            </a:r>
            <a:r>
              <a:rPr lang="zh-TW" altLang="en-US" sz="1600" dirty="0">
                <a:latin typeface="微軟正黑體" pitchFamily="34" charset="-120"/>
                <a:ea typeface="微軟正黑體" pitchFamily="34" charset="-120"/>
              </a:rPr>
              <a:t>如以下</a:t>
            </a:r>
            <a:r>
              <a:rPr lang="zh-TW" altLang="en-US" sz="1600" dirty="0" smtClean="0">
                <a:latin typeface="微軟正黑體" pitchFamily="34" charset="-120"/>
                <a:ea typeface="微軟正黑體" pitchFamily="34" charset="-120"/>
              </a:rPr>
              <a:t>所示</a:t>
            </a:r>
            <a:endParaRPr lang="en-US" altLang="zh-TW" sz="1600" dirty="0">
              <a:solidFill>
                <a:srgbClr val="0000CC"/>
              </a:solidFill>
              <a:latin typeface="微軟正黑體" pitchFamily="34" charset="-120"/>
              <a:ea typeface="微軟正黑體" pitchFamily="34" charset="-120"/>
            </a:endParaRPr>
          </a:p>
          <a:p>
            <a:pPr marL="1257300" lvl="2" indent="-342900">
              <a:lnSpc>
                <a:spcPct val="150000"/>
              </a:lnSpc>
              <a:buFont typeface="Wingdings" pitchFamily="2" charset="2"/>
              <a:buAutoNum type="circleNumWdWhitePlain"/>
            </a:pPr>
            <a:r>
              <a:rPr lang="en-US" altLang="zh-TW" sz="1600" b="0" dirty="0" smtClean="0">
                <a:latin typeface="微軟正黑體" pitchFamily="34" charset="-120"/>
                <a:ea typeface="微軟正黑體" pitchFamily="34" charset="-120"/>
              </a:rPr>
              <a:t>Windows </a:t>
            </a:r>
            <a:r>
              <a:rPr lang="en-US" altLang="zh-TW" sz="1600" b="0" dirty="0">
                <a:latin typeface="微軟正黑體" pitchFamily="34" charset="-120"/>
                <a:ea typeface="微軟正黑體" pitchFamily="34" charset="-120"/>
              </a:rPr>
              <a:t>XP</a:t>
            </a:r>
            <a:r>
              <a:rPr lang="en-US" altLang="ja-JP" sz="1600" b="0" dirty="0">
                <a:latin typeface="微軟正黑體" pitchFamily="34" charset="-120"/>
                <a:ea typeface="微軟正黑體" pitchFamily="34" charset="-120"/>
              </a:rPr>
              <a:t> (SP2 </a:t>
            </a:r>
            <a:r>
              <a:rPr lang="zh-TW" altLang="en-US" sz="1600" b="0" dirty="0">
                <a:latin typeface="微軟正黑體" pitchFamily="34" charset="-120"/>
                <a:ea typeface="微軟正黑體" pitchFamily="34" charset="-120"/>
              </a:rPr>
              <a:t>以上版本</a:t>
            </a:r>
            <a:r>
              <a:rPr lang="en-US" altLang="ja-JP" sz="1600" b="0" dirty="0" smtClean="0">
                <a:latin typeface="微軟正黑體" pitchFamily="34" charset="-120"/>
                <a:ea typeface="微軟正黑體" pitchFamily="34" charset="-120"/>
              </a:rPr>
              <a:t>)</a:t>
            </a:r>
          </a:p>
          <a:p>
            <a:pPr marL="1257300" lvl="2" indent="-342900">
              <a:lnSpc>
                <a:spcPct val="150000"/>
              </a:lnSpc>
              <a:buFont typeface="Wingdings" pitchFamily="2" charset="2"/>
              <a:buAutoNum type="circleNumWdWhitePlain"/>
            </a:pPr>
            <a:r>
              <a:rPr lang="en-US" altLang="zh-TW" sz="1600" dirty="0">
                <a:latin typeface="微軟正黑體" pitchFamily="34" charset="-120"/>
                <a:ea typeface="微軟正黑體" pitchFamily="34" charset="-120"/>
              </a:rPr>
              <a:t>Windows 7</a:t>
            </a:r>
            <a:r>
              <a:rPr lang="en-US" altLang="ja-JP" sz="1600" dirty="0" smtClean="0">
                <a:latin typeface="微軟正黑體" pitchFamily="34" charset="-120"/>
                <a:ea typeface="微軟正黑體" pitchFamily="34" charset="-120"/>
              </a:rPr>
              <a:t> </a:t>
            </a:r>
            <a:r>
              <a:rPr lang="en-US" altLang="ja-JP" sz="1600" dirty="0">
                <a:latin typeface="微軟正黑體" pitchFamily="34" charset="-120"/>
                <a:ea typeface="微軟正黑體" pitchFamily="34" charset="-120"/>
              </a:rPr>
              <a:t>(SP2 </a:t>
            </a:r>
            <a:r>
              <a:rPr lang="zh-TW" altLang="en-US" sz="1600" dirty="0">
                <a:latin typeface="微軟正黑體" pitchFamily="34" charset="-120"/>
                <a:ea typeface="微軟正黑體" pitchFamily="34" charset="-120"/>
              </a:rPr>
              <a:t>以上</a:t>
            </a:r>
            <a:r>
              <a:rPr lang="zh-TW" altLang="en-US" sz="1600" dirty="0" smtClean="0">
                <a:latin typeface="微軟正黑體" pitchFamily="34" charset="-120"/>
                <a:ea typeface="微軟正黑體" pitchFamily="34" charset="-120"/>
              </a:rPr>
              <a:t>版本</a:t>
            </a:r>
            <a:r>
              <a:rPr lang="en-US" altLang="zh-TW" sz="1600" dirty="0" smtClean="0">
                <a:latin typeface="微軟正黑體" pitchFamily="34" charset="-120"/>
                <a:ea typeface="微軟正黑體" pitchFamily="34" charset="-120"/>
              </a:rPr>
              <a:t>)</a:t>
            </a:r>
            <a:endParaRPr lang="en-US" altLang="zh-TW" sz="1600" dirty="0">
              <a:solidFill>
                <a:srgbClr val="0000CC"/>
              </a:solidFill>
              <a:latin typeface="微軟正黑體" pitchFamily="34" charset="-120"/>
              <a:ea typeface="微軟正黑體" pitchFamily="34" charset="-120"/>
            </a:endParaRPr>
          </a:p>
          <a:p>
            <a:pPr marL="800100" lvl="1" indent="-342900">
              <a:lnSpc>
                <a:spcPct val="150000"/>
              </a:lnSpc>
              <a:buFont typeface="+mj-lt"/>
              <a:buAutoNum type="arabicParenR"/>
            </a:pPr>
            <a:r>
              <a:rPr lang="zh-TW" altLang="en-US" sz="1600" dirty="0" smtClean="0">
                <a:solidFill>
                  <a:srgbClr val="0000CC"/>
                </a:solidFill>
                <a:latin typeface="微軟正黑體" pitchFamily="34" charset="-120"/>
                <a:ea typeface="微軟正黑體" pitchFamily="34" charset="-120"/>
              </a:rPr>
              <a:t>對應</a:t>
            </a:r>
            <a:r>
              <a:rPr lang="zh-TW" altLang="en-US" sz="1600" dirty="0">
                <a:solidFill>
                  <a:srgbClr val="0000CC"/>
                </a:solidFill>
                <a:latin typeface="微軟正黑體" pitchFamily="34" charset="-120"/>
                <a:ea typeface="微軟正黑體" pitchFamily="34" charset="-120"/>
              </a:rPr>
              <a:t>之瀏覽器</a:t>
            </a:r>
            <a:endParaRPr lang="ja-JP" altLang="en-US" sz="1600" dirty="0">
              <a:solidFill>
                <a:srgbClr val="0000CC"/>
              </a:solidFill>
              <a:latin typeface="微軟正黑體" pitchFamily="34" charset="-120"/>
              <a:ea typeface="微軟正黑體" pitchFamily="34" charset="-120"/>
            </a:endParaRPr>
          </a:p>
          <a:p>
            <a:pPr algn="just">
              <a:lnSpc>
                <a:spcPct val="150000"/>
              </a:lnSpc>
            </a:pPr>
            <a:r>
              <a:rPr lang="ja-JP" altLang="en-US" sz="1600" b="0" dirty="0">
                <a:latin typeface="微軟正黑體" pitchFamily="34" charset="-120"/>
                <a:ea typeface="微軟正黑體" pitchFamily="34" charset="-120"/>
              </a:rPr>
              <a:t>　　　　　本系統</a:t>
            </a:r>
            <a:r>
              <a:rPr lang="zh-TW" altLang="en-US" sz="1600" b="0" dirty="0">
                <a:latin typeface="微軟正黑體" pitchFamily="34" charset="-120"/>
                <a:ea typeface="微軟正黑體" pitchFamily="34" charset="-120"/>
              </a:rPr>
              <a:t>所</a:t>
            </a:r>
            <a:r>
              <a:rPr lang="ja-JP" altLang="en-US" sz="1600" b="0" dirty="0">
                <a:latin typeface="微軟正黑體" pitchFamily="34" charset="-120"/>
                <a:ea typeface="微軟正黑體" pitchFamily="34" charset="-120"/>
              </a:rPr>
              <a:t>使</a:t>
            </a:r>
            <a:r>
              <a:rPr lang="zh-TW" altLang="en-US" sz="1600" b="0" dirty="0">
                <a:latin typeface="微軟正黑體" pitchFamily="34" charset="-120"/>
                <a:ea typeface="微軟正黑體" pitchFamily="34" charset="-120"/>
              </a:rPr>
              <a:t>用的瀏覽器如以下</a:t>
            </a:r>
            <a:r>
              <a:rPr lang="zh-TW" altLang="en-US" sz="1600" b="0" dirty="0" smtClean="0">
                <a:latin typeface="微軟正黑體" pitchFamily="34" charset="-120"/>
                <a:ea typeface="微軟正黑體" pitchFamily="34" charset="-120"/>
              </a:rPr>
              <a:t>所示</a:t>
            </a:r>
            <a:endParaRPr lang="ja-JP" altLang="en-US" sz="1600" b="0" dirty="0">
              <a:latin typeface="微軟正黑體" pitchFamily="34" charset="-120"/>
              <a:ea typeface="微軟正黑體" pitchFamily="34" charset="-120"/>
            </a:endParaRPr>
          </a:p>
          <a:p>
            <a:pPr marL="1257300" lvl="2" indent="-342900">
              <a:lnSpc>
                <a:spcPct val="150000"/>
              </a:lnSpc>
              <a:buFont typeface="Wingdings" pitchFamily="2" charset="2"/>
              <a:buAutoNum type="circleNumWdWhitePlain"/>
            </a:pPr>
            <a:r>
              <a:rPr lang="en-US" altLang="zh-TW" sz="1600" dirty="0" smtClean="0">
                <a:latin typeface="微軟正黑體" pitchFamily="34" charset="-120"/>
                <a:ea typeface="微軟正黑體" pitchFamily="34" charset="-120"/>
              </a:rPr>
              <a:t>IE 9.</a:t>
            </a:r>
            <a:r>
              <a:rPr lang="en-US" altLang="ja-JP" sz="1600" dirty="0" smtClean="0">
                <a:latin typeface="微軟正黑體" pitchFamily="34" charset="-120"/>
                <a:ea typeface="微軟正黑體" pitchFamily="34" charset="-120"/>
              </a:rPr>
              <a:t>0</a:t>
            </a:r>
            <a:r>
              <a:rPr lang="en-US" altLang="zh-TW" sz="1600" dirty="0" smtClean="0">
                <a:latin typeface="微軟正黑體" pitchFamily="34" charset="-120"/>
                <a:ea typeface="微軟正黑體" pitchFamily="34" charset="-120"/>
              </a:rPr>
              <a:t> </a:t>
            </a:r>
            <a:r>
              <a:rPr lang="en-US" altLang="zh-TW" sz="1600" dirty="0">
                <a:latin typeface="微軟正黑體" pitchFamily="34" charset="-120"/>
                <a:ea typeface="微軟正黑體" pitchFamily="34" charset="-120"/>
              </a:rPr>
              <a:t>(</a:t>
            </a:r>
            <a:r>
              <a:rPr lang="zh-TW" altLang="en-US" sz="1600" dirty="0">
                <a:latin typeface="微軟正黑體" pitchFamily="34" charset="-120"/>
                <a:ea typeface="微軟正黑體" pitchFamily="34" charset="-120"/>
              </a:rPr>
              <a:t>含</a:t>
            </a:r>
            <a:r>
              <a:rPr lang="en-US" altLang="zh-TW" sz="1600" dirty="0">
                <a:latin typeface="微軟正黑體" pitchFamily="34" charset="-120"/>
                <a:ea typeface="微軟正黑體" pitchFamily="34" charset="-120"/>
              </a:rPr>
              <a:t>)</a:t>
            </a:r>
            <a:r>
              <a:rPr lang="zh-TW" altLang="en-US" sz="1600" dirty="0">
                <a:latin typeface="微軟正黑體" pitchFamily="34" charset="-120"/>
                <a:ea typeface="微軟正黑體" pitchFamily="34" charset="-120"/>
              </a:rPr>
              <a:t>以上</a:t>
            </a:r>
            <a:r>
              <a:rPr lang="zh-TW" altLang="en-US" sz="1600" dirty="0" smtClean="0">
                <a:latin typeface="微軟正黑體" pitchFamily="34" charset="-120"/>
                <a:ea typeface="微軟正黑體" pitchFamily="34" charset="-120"/>
              </a:rPr>
              <a:t>版本</a:t>
            </a:r>
            <a:endParaRPr lang="en-US" altLang="zh-TW" sz="1600" dirty="0" smtClean="0">
              <a:latin typeface="微軟正黑體" pitchFamily="34" charset="-120"/>
              <a:ea typeface="微軟正黑體" pitchFamily="34" charset="-120"/>
            </a:endParaRPr>
          </a:p>
          <a:p>
            <a:pPr marL="1257300" lvl="2" indent="-342900">
              <a:lnSpc>
                <a:spcPct val="150000"/>
              </a:lnSpc>
              <a:buFont typeface="Wingdings" pitchFamily="2" charset="2"/>
              <a:buAutoNum type="circleNumWdWhitePlain"/>
            </a:pPr>
            <a:r>
              <a:rPr lang="zh-TW" altLang="en-US" sz="1600" dirty="0" smtClean="0">
                <a:latin typeface="微軟正黑體" pitchFamily="34" charset="-120"/>
                <a:ea typeface="微軟正黑體" pitchFamily="34" charset="-120"/>
              </a:rPr>
              <a:t>可採用</a:t>
            </a:r>
            <a:r>
              <a:rPr lang="en-US" altLang="ja-JP" sz="1600" dirty="0" smtClean="0">
                <a:latin typeface="微軟正黑體" pitchFamily="34" charset="-120"/>
                <a:ea typeface="微軟正黑體" pitchFamily="34" charset="-120"/>
              </a:rPr>
              <a:t>Chrome</a:t>
            </a:r>
            <a:r>
              <a:rPr lang="zh-TW" altLang="en-US" sz="1600" dirty="0" smtClean="0">
                <a:latin typeface="微軟正黑體" pitchFamily="34" charset="-120"/>
                <a:ea typeface="微軟正黑體" pitchFamily="34" charset="-120"/>
              </a:rPr>
              <a:t>，基本運作功能</a:t>
            </a:r>
            <a:r>
              <a:rPr lang="zh-TW" altLang="en-US" sz="1600" dirty="0">
                <a:latin typeface="微軟正黑體" pitchFamily="34" charset="-120"/>
                <a:ea typeface="微軟正黑體" pitchFamily="34" charset="-120"/>
              </a:rPr>
              <a:t>需</a:t>
            </a:r>
            <a:r>
              <a:rPr lang="zh-TW" altLang="en-US" sz="1600" dirty="0" smtClean="0">
                <a:latin typeface="微軟正黑體" pitchFamily="34" charset="-120"/>
                <a:ea typeface="微軟正黑體" pitchFamily="34" charset="-120"/>
              </a:rPr>
              <a:t>能正常處理，部份</a:t>
            </a:r>
            <a:r>
              <a:rPr lang="en-US" altLang="zh-TW" sz="1600" dirty="0" smtClean="0">
                <a:latin typeface="微軟正黑體" pitchFamily="34" charset="-120"/>
                <a:ea typeface="微軟正黑體" pitchFamily="34" charset="-120"/>
              </a:rPr>
              <a:t>Java Script/</a:t>
            </a:r>
            <a:r>
              <a:rPr lang="en-US" altLang="zh-TW" sz="1600" dirty="0" err="1" smtClean="0">
                <a:latin typeface="微軟正黑體" pitchFamily="34" charset="-120"/>
                <a:ea typeface="微軟正黑體" pitchFamily="34" charset="-120"/>
              </a:rPr>
              <a:t>JQuery</a:t>
            </a:r>
            <a:r>
              <a:rPr lang="zh-TW" altLang="en-US" sz="1600" dirty="0" smtClean="0">
                <a:latin typeface="微軟正黑體" pitchFamily="34" charset="-120"/>
                <a:ea typeface="微軟正黑體" pitchFamily="34" charset="-120"/>
              </a:rPr>
              <a:t>或特殊要求</a:t>
            </a:r>
            <a:r>
              <a:rPr lang="en-US" altLang="zh-TW" sz="1600" dirty="0" smtClean="0">
                <a:latin typeface="微軟正黑體" pitchFamily="34" charset="-120"/>
                <a:ea typeface="微軟正黑體" pitchFamily="34" charset="-120"/>
              </a:rPr>
              <a:t>(ex:</a:t>
            </a:r>
            <a:r>
              <a:rPr lang="zh-TW" altLang="en-US" sz="1600" dirty="0" smtClean="0">
                <a:latin typeface="微軟正黑體" pitchFamily="34" charset="-120"/>
                <a:ea typeface="微軟正黑體" pitchFamily="34" charset="-120"/>
              </a:rPr>
              <a:t>鎖定右鍵</a:t>
            </a:r>
            <a:r>
              <a:rPr lang="en-US" altLang="zh-TW"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則將受限瀏覽器不同的影響</a:t>
            </a:r>
            <a:endParaRPr lang="ja-JP" altLang="en-US" sz="1600" dirty="0">
              <a:latin typeface="微軟正黑體" pitchFamily="34" charset="-120"/>
              <a:ea typeface="微軟正黑體" pitchFamily="34" charset="-120"/>
            </a:endParaRPr>
          </a:p>
          <a:p>
            <a:pPr marL="800100" lvl="1" indent="-342900">
              <a:lnSpc>
                <a:spcPct val="150000"/>
              </a:lnSpc>
              <a:buFont typeface="+mj-lt"/>
              <a:buAutoNum type="arabicParenR" startAt="3"/>
            </a:pPr>
            <a:r>
              <a:rPr lang="zh-TW" altLang="en-US" sz="1600" dirty="0">
                <a:solidFill>
                  <a:srgbClr val="0000CC"/>
                </a:solidFill>
                <a:latin typeface="微軟正黑體" pitchFamily="34" charset="-120"/>
                <a:ea typeface="微軟正黑體" pitchFamily="34" charset="-120"/>
              </a:rPr>
              <a:t>畫面</a:t>
            </a:r>
            <a:r>
              <a:rPr lang="ja-JP" altLang="en-US" sz="1600" dirty="0">
                <a:solidFill>
                  <a:srgbClr val="0000CC"/>
                </a:solidFill>
                <a:latin typeface="微軟正黑體" pitchFamily="34" charset="-120"/>
                <a:ea typeface="微軟正黑體" pitchFamily="34" charset="-120"/>
              </a:rPr>
              <a:t>設定</a:t>
            </a:r>
          </a:p>
          <a:p>
            <a:pPr algn="just">
              <a:lnSpc>
                <a:spcPct val="150000"/>
              </a:lnSpc>
            </a:pPr>
            <a:r>
              <a:rPr lang="ja-JP" altLang="en-US" sz="1600" b="0" dirty="0">
                <a:latin typeface="微軟正黑體" pitchFamily="34" charset="-120"/>
                <a:ea typeface="微軟正黑體" pitchFamily="34" charset="-120"/>
              </a:rPr>
              <a:t>　　　　　</a:t>
            </a:r>
            <a:r>
              <a:rPr lang="zh-TW" altLang="en-US" sz="1600" b="0" dirty="0">
                <a:latin typeface="微軟正黑體" pitchFamily="34" charset="-120"/>
                <a:ea typeface="微軟正黑體" pitchFamily="34" charset="-120"/>
              </a:rPr>
              <a:t>推薦</a:t>
            </a:r>
            <a:r>
              <a:rPr lang="en-US" altLang="ja-JP" sz="1600" b="0" dirty="0">
                <a:latin typeface="微軟正黑體" pitchFamily="34" charset="-120"/>
                <a:ea typeface="微軟正黑體" pitchFamily="34" charset="-120"/>
              </a:rPr>
              <a:t>Display</a:t>
            </a:r>
            <a:r>
              <a:rPr lang="zh-TW" altLang="en-US" sz="1600" b="0" dirty="0">
                <a:latin typeface="微軟正黑體" pitchFamily="34" charset="-120"/>
                <a:ea typeface="微軟正黑體" pitchFamily="34" charset="-120"/>
              </a:rPr>
              <a:t>之</a:t>
            </a:r>
            <a:r>
              <a:rPr lang="ja-JP" altLang="en-US" sz="1600" b="0" dirty="0">
                <a:latin typeface="微軟正黑體" pitchFamily="34" charset="-120"/>
                <a:ea typeface="微軟正黑體" pitchFamily="34" charset="-120"/>
              </a:rPr>
              <a:t>設定</a:t>
            </a:r>
            <a:r>
              <a:rPr lang="zh-TW" altLang="en-US" sz="1600" b="0" dirty="0">
                <a:latin typeface="微軟正黑體" pitchFamily="34" charset="-120"/>
                <a:ea typeface="微軟正黑體" pitchFamily="34" charset="-120"/>
              </a:rPr>
              <a:t>如以下</a:t>
            </a:r>
            <a:r>
              <a:rPr lang="zh-TW" altLang="en-US" sz="1600" b="0" dirty="0" smtClean="0">
                <a:latin typeface="微軟正黑體" pitchFamily="34" charset="-120"/>
                <a:ea typeface="微軟正黑體" pitchFamily="34" charset="-120"/>
              </a:rPr>
              <a:t>所示</a:t>
            </a:r>
            <a:endParaRPr lang="ja-JP" altLang="en-US" sz="1600" b="0" dirty="0">
              <a:latin typeface="微軟正黑體" pitchFamily="34" charset="-120"/>
              <a:ea typeface="微軟正黑體" pitchFamily="34" charset="-120"/>
            </a:endParaRPr>
          </a:p>
          <a:p>
            <a:pPr marL="1257300" lvl="2" indent="-342900">
              <a:lnSpc>
                <a:spcPct val="150000"/>
              </a:lnSpc>
              <a:buFont typeface="Wingdings" pitchFamily="2" charset="2"/>
              <a:buAutoNum type="circleNumWdWhitePlain"/>
            </a:pPr>
            <a:r>
              <a:rPr lang="zh-TW" altLang="en-US" sz="1600" dirty="0" smtClean="0">
                <a:latin typeface="微軟正黑體" pitchFamily="34" charset="-120"/>
                <a:ea typeface="微軟正黑體" pitchFamily="34" charset="-120"/>
              </a:rPr>
              <a:t>畫</a:t>
            </a:r>
            <a:r>
              <a:rPr lang="ja-JP" altLang="en-US" sz="1600" dirty="0" smtClean="0">
                <a:latin typeface="微軟正黑體" pitchFamily="34" charset="-120"/>
                <a:ea typeface="微軟正黑體" pitchFamily="34" charset="-120"/>
              </a:rPr>
              <a:t>面</a:t>
            </a:r>
            <a:r>
              <a:rPr lang="en-US" altLang="zh-TW" sz="1600" dirty="0">
                <a:latin typeface="微軟正黑體" pitchFamily="34" charset="-120"/>
                <a:ea typeface="微軟正黑體" pitchFamily="34" charset="-120"/>
              </a:rPr>
              <a:t>size</a:t>
            </a:r>
            <a:r>
              <a:rPr lang="ja-JP" altLang="en-US" sz="1600" dirty="0">
                <a:latin typeface="微軟正黑體" pitchFamily="34" charset="-120"/>
                <a:ea typeface="微軟正黑體" pitchFamily="34" charset="-120"/>
              </a:rPr>
              <a:t>（</a:t>
            </a:r>
            <a:r>
              <a:rPr lang="zh-TW" altLang="en-US" sz="1600" dirty="0">
                <a:latin typeface="微軟正黑體" pitchFamily="34" charset="-120"/>
                <a:ea typeface="微軟正黑體" pitchFamily="34" charset="-120"/>
              </a:rPr>
              <a:t>長</a:t>
            </a:r>
            <a:r>
              <a:rPr lang="en-US" altLang="ja-JP" sz="1600" dirty="0">
                <a:latin typeface="微軟正黑體" pitchFamily="34" charset="-120"/>
                <a:ea typeface="微軟正黑體" pitchFamily="34" charset="-120"/>
              </a:rPr>
              <a:t>×</a:t>
            </a:r>
            <a:r>
              <a:rPr lang="zh-TW" altLang="en-US" sz="1600" dirty="0">
                <a:latin typeface="微軟正黑體" pitchFamily="34" charset="-120"/>
                <a:ea typeface="微軟正黑體" pitchFamily="34" charset="-120"/>
              </a:rPr>
              <a:t>寬</a:t>
            </a:r>
            <a:r>
              <a:rPr lang="ja-JP" altLang="en-US" sz="1600" dirty="0">
                <a:latin typeface="微軟正黑體" pitchFamily="34" charset="-120"/>
                <a:ea typeface="微軟正黑體" pitchFamily="34" charset="-120"/>
              </a:rPr>
              <a:t>）：</a:t>
            </a:r>
            <a:r>
              <a:rPr lang="en-US" altLang="zh-TW" sz="1600" dirty="0">
                <a:latin typeface="微軟正黑體" pitchFamily="34" charset="-120"/>
                <a:ea typeface="微軟正黑體" pitchFamily="34" charset="-120"/>
              </a:rPr>
              <a:t>1024 x 768</a:t>
            </a:r>
            <a:r>
              <a:rPr lang="zh-TW" altLang="en-US" sz="1600" dirty="0">
                <a:latin typeface="微軟正黑體" pitchFamily="34" charset="-120"/>
                <a:ea typeface="微軟正黑體" pitchFamily="34" charset="-120"/>
              </a:rPr>
              <a:t>畫素</a:t>
            </a:r>
            <a:endParaRPr lang="ja-JP" altLang="en-US" sz="1600" dirty="0">
              <a:latin typeface="微軟正黑體" pitchFamily="34" charset="-120"/>
              <a:ea typeface="微軟正黑體" pitchFamily="34" charset="-120"/>
            </a:endParaRPr>
          </a:p>
          <a:p>
            <a:pPr marL="1257300" lvl="2" indent="-342900">
              <a:lnSpc>
                <a:spcPct val="150000"/>
              </a:lnSpc>
              <a:buFont typeface="Wingdings" pitchFamily="2" charset="2"/>
              <a:buAutoNum type="circleNumWdWhitePlain"/>
            </a:pPr>
            <a:r>
              <a:rPr lang="zh-TW" altLang="en-US" sz="1600" dirty="0" smtClean="0">
                <a:latin typeface="微軟正黑體" pitchFamily="34" charset="-120"/>
                <a:ea typeface="微軟正黑體" pitchFamily="34" charset="-120"/>
              </a:rPr>
              <a:t>畫面</a:t>
            </a:r>
            <a:r>
              <a:rPr lang="ja-JP" altLang="en-US" sz="1600" dirty="0">
                <a:latin typeface="微軟正黑體" pitchFamily="34" charset="-120"/>
                <a:ea typeface="微軟正黑體" pitchFamily="34" charset="-120"/>
              </a:rPr>
              <a:t>表示色</a:t>
            </a:r>
            <a:r>
              <a:rPr lang="zh-TW" altLang="en-US" sz="1600" dirty="0">
                <a:latin typeface="微軟正黑體" pitchFamily="34" charset="-120"/>
                <a:ea typeface="微軟正黑體" pitchFamily="34" charset="-120"/>
              </a:rPr>
              <a:t>數</a:t>
            </a:r>
            <a:r>
              <a:rPr lang="ja-JP" altLang="en-US" sz="1600" dirty="0">
                <a:latin typeface="微軟正黑體" pitchFamily="34" charset="-120"/>
                <a:ea typeface="微軟正黑體" pitchFamily="34" charset="-120"/>
              </a:rPr>
              <a:t>：</a:t>
            </a:r>
            <a:r>
              <a:rPr lang="en-US" altLang="zh-TW" sz="1600" dirty="0">
                <a:latin typeface="微軟正黑體" pitchFamily="34" charset="-120"/>
                <a:ea typeface="微軟正黑體" pitchFamily="34" charset="-120"/>
              </a:rPr>
              <a:t>65536 </a:t>
            </a:r>
            <a:r>
              <a:rPr lang="ja-JP" altLang="en-US" sz="1600" dirty="0">
                <a:latin typeface="微軟正黑體" pitchFamily="34" charset="-120"/>
                <a:ea typeface="微軟正黑體" pitchFamily="34" charset="-120"/>
              </a:rPr>
              <a:t>色以上</a:t>
            </a:r>
          </a:p>
        </p:txBody>
      </p:sp>
      <p:sp>
        <p:nvSpPr>
          <p:cNvPr id="4" name="標題 1"/>
          <p:cNvSpPr>
            <a:spLocks noGrp="1"/>
          </p:cNvSpPr>
          <p:nvPr>
            <p:ph type="title"/>
          </p:nvPr>
        </p:nvSpPr>
        <p:spPr>
          <a:xfrm>
            <a:off x="0" y="0"/>
            <a:ext cx="8291513" cy="549275"/>
          </a:xfrm>
        </p:spPr>
        <p:txBody>
          <a:bodyPr/>
          <a:lstStyle/>
          <a:p>
            <a:r>
              <a:rPr lang="en-US" altLang="zh-TW" dirty="0" smtClean="0"/>
              <a:t>1.</a:t>
            </a:r>
            <a:r>
              <a:rPr lang="zh-TW" altLang="en-US" dirty="0" smtClean="0"/>
              <a:t>系統需求</a:t>
            </a:r>
            <a:endParaRPr lang="zh-TW" altLang="en-US" dirty="0"/>
          </a:p>
        </p:txBody>
      </p:sp>
    </p:spTree>
    <p:extLst>
      <p:ext uri="{BB962C8B-B14F-4D97-AF65-F5344CB8AC3E}">
        <p14:creationId xmlns:p14="http://schemas.microsoft.com/office/powerpoint/2010/main" val="33232160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0" name="Text Box 4"/>
          <p:cNvSpPr txBox="1">
            <a:spLocks noChangeArrowheads="1"/>
          </p:cNvSpPr>
          <p:nvPr/>
        </p:nvSpPr>
        <p:spPr bwMode="auto">
          <a:xfrm>
            <a:off x="365125" y="755650"/>
            <a:ext cx="8321675"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endParaRPr lang="ja-JP" altLang="en-US" sz="1600" b="0" dirty="0">
              <a:latin typeface="微軟正黑體" pitchFamily="34" charset="-120"/>
              <a:ea typeface="微軟正黑體" pitchFamily="34" charset="-120"/>
            </a:endParaRPr>
          </a:p>
          <a:p>
            <a:pPr marL="800100" lvl="1" indent="-342900">
              <a:lnSpc>
                <a:spcPct val="150000"/>
              </a:lnSpc>
              <a:buFont typeface="+mj-lt"/>
              <a:buAutoNum type="arabicParenR" startAt="4"/>
            </a:pPr>
            <a:r>
              <a:rPr lang="zh-TW" altLang="en-US" sz="1600" dirty="0" smtClean="0">
                <a:solidFill>
                  <a:srgbClr val="0000CC"/>
                </a:solidFill>
                <a:latin typeface="微軟正黑體" pitchFamily="34" charset="-120"/>
                <a:ea typeface="微軟正黑體" pitchFamily="34" charset="-120"/>
              </a:rPr>
              <a:t>瀏覽器</a:t>
            </a:r>
            <a:r>
              <a:rPr lang="ja-JP" altLang="en-US" sz="1600" dirty="0">
                <a:solidFill>
                  <a:srgbClr val="0000CC"/>
                </a:solidFill>
                <a:latin typeface="微軟正黑體" pitchFamily="34" charset="-120"/>
                <a:ea typeface="微軟正黑體" pitchFamily="34" charset="-120"/>
              </a:rPr>
              <a:t>「</a:t>
            </a:r>
            <a:r>
              <a:rPr lang="zh-TW" altLang="en-US" sz="1600" dirty="0">
                <a:solidFill>
                  <a:srgbClr val="0000CC"/>
                </a:solidFill>
                <a:latin typeface="微軟正黑體" pitchFamily="34" charset="-120"/>
                <a:ea typeface="微軟正黑體" pitchFamily="34" charset="-120"/>
              </a:rPr>
              <a:t>上一頁</a:t>
            </a:r>
            <a:r>
              <a:rPr lang="ja-JP" altLang="en-US" sz="1600" dirty="0">
                <a:solidFill>
                  <a:srgbClr val="0000CC"/>
                </a:solidFill>
                <a:latin typeface="微軟正黑體" pitchFamily="34" charset="-120"/>
                <a:ea typeface="微軟正黑體" pitchFamily="34" charset="-120"/>
              </a:rPr>
              <a:t>」</a:t>
            </a:r>
            <a:r>
              <a:rPr lang="zh-TW" altLang="en-US" sz="1600" dirty="0">
                <a:solidFill>
                  <a:srgbClr val="0000CC"/>
                </a:solidFill>
                <a:latin typeface="微軟正黑體" pitchFamily="34" charset="-120"/>
                <a:ea typeface="微軟正黑體" pitchFamily="34" charset="-120"/>
              </a:rPr>
              <a:t>鍵之</a:t>
            </a:r>
            <a:r>
              <a:rPr lang="ja-JP" altLang="en-US" sz="1600" dirty="0">
                <a:solidFill>
                  <a:srgbClr val="0000CC"/>
                </a:solidFill>
                <a:latin typeface="微軟正黑體" pitchFamily="34" charset="-120"/>
                <a:ea typeface="微軟正黑體" pitchFamily="34" charset="-120"/>
              </a:rPr>
              <a:t>使用</a:t>
            </a:r>
          </a:p>
          <a:p>
            <a:pPr algn="just">
              <a:lnSpc>
                <a:spcPct val="150000"/>
              </a:lnSpc>
            </a:pPr>
            <a:r>
              <a:rPr lang="ja-JP" altLang="en-US" sz="1600" b="0" dirty="0">
                <a:latin typeface="微軟正黑體" pitchFamily="34" charset="-120"/>
                <a:ea typeface="微軟正黑體" pitchFamily="34" charset="-120"/>
              </a:rPr>
              <a:t>　　　　  本</a:t>
            </a:r>
            <a:r>
              <a:rPr lang="zh-TW" altLang="en-US" sz="1600" b="0" dirty="0" smtClean="0">
                <a:latin typeface="微軟正黑體" pitchFamily="34" charset="-120"/>
                <a:ea typeface="微軟正黑體" pitchFamily="34" charset="-120"/>
              </a:rPr>
              <a:t>系統不</a:t>
            </a:r>
            <a:r>
              <a:rPr lang="zh-TW" altLang="en-US" sz="1600" b="0" dirty="0">
                <a:latin typeface="微軟正黑體" pitchFamily="34" charset="-120"/>
                <a:ea typeface="微軟正黑體" pitchFamily="34" charset="-120"/>
              </a:rPr>
              <a:t>使用瀏覽器的</a:t>
            </a:r>
            <a:r>
              <a:rPr lang="ja-JP" altLang="en-US" sz="1600" b="0" dirty="0">
                <a:latin typeface="微軟正黑體" pitchFamily="34" charset="-120"/>
                <a:ea typeface="微軟正黑體" pitchFamily="34" charset="-120"/>
              </a:rPr>
              <a:t>「</a:t>
            </a:r>
            <a:r>
              <a:rPr lang="zh-TW" altLang="en-US" sz="1600" b="0" dirty="0">
                <a:latin typeface="微軟正黑體" pitchFamily="34" charset="-120"/>
                <a:ea typeface="微軟正黑體" pitchFamily="34" charset="-120"/>
              </a:rPr>
              <a:t>上一頁</a:t>
            </a:r>
            <a:r>
              <a:rPr lang="ja-JP" altLang="en-US" sz="1600" b="0" dirty="0">
                <a:latin typeface="微軟正黑體" pitchFamily="34" charset="-120"/>
                <a:ea typeface="微軟正黑體" pitchFamily="34" charset="-120"/>
              </a:rPr>
              <a:t>」</a:t>
            </a:r>
            <a:r>
              <a:rPr lang="zh-TW" altLang="en-US" sz="1600" b="0" dirty="0" smtClean="0">
                <a:latin typeface="微軟正黑體" pitchFamily="34" charset="-120"/>
                <a:ea typeface="微軟正黑體" pitchFamily="34" charset="-120"/>
              </a:rPr>
              <a:t>功</a:t>
            </a:r>
            <a:r>
              <a:rPr lang="ja-JP" altLang="en-US" sz="1600" b="0" dirty="0" smtClean="0">
                <a:latin typeface="微軟正黑體" pitchFamily="34" charset="-120"/>
                <a:ea typeface="微軟正黑體" pitchFamily="34" charset="-120"/>
              </a:rPr>
              <a:t>能</a:t>
            </a:r>
            <a:r>
              <a:rPr lang="zh-TW" altLang="en-US" sz="1600" b="0" dirty="0" smtClean="0">
                <a:latin typeface="微軟正黑體" pitchFamily="34" charset="-120"/>
                <a:ea typeface="微軟正黑體" pitchFamily="34" charset="-120"/>
              </a:rPr>
              <a:t> </a:t>
            </a:r>
          </a:p>
          <a:p>
            <a:pPr marL="1257300" lvl="2" indent="-342900">
              <a:lnSpc>
                <a:spcPct val="150000"/>
              </a:lnSpc>
              <a:buFont typeface="Wingdings" pitchFamily="2" charset="2"/>
              <a:buAutoNum type="circleNumWdWhitePlain"/>
            </a:pPr>
            <a:r>
              <a:rPr lang="en-US" altLang="zh-TW" sz="1600" dirty="0" smtClean="0">
                <a:latin typeface="微軟正黑體" pitchFamily="34" charset="-120"/>
                <a:ea typeface="微軟正黑體" pitchFamily="34" charset="-120"/>
              </a:rPr>
              <a:t>JavaScript</a:t>
            </a:r>
            <a:r>
              <a:rPr lang="zh-TW" altLang="en-US" sz="1600" dirty="0">
                <a:latin typeface="微軟正黑體" pitchFamily="34" charset="-120"/>
                <a:ea typeface="微軟正黑體" pitchFamily="34" charset="-120"/>
              </a:rPr>
              <a:t>的</a:t>
            </a:r>
            <a:r>
              <a:rPr lang="ja-JP" altLang="en-US" sz="1600" dirty="0">
                <a:latin typeface="微軟正黑體" pitchFamily="34" charset="-120"/>
                <a:ea typeface="微軟正黑體" pitchFamily="34" charset="-120"/>
              </a:rPr>
              <a:t> </a:t>
            </a:r>
            <a:r>
              <a:rPr lang="en-US" altLang="ja-JP" sz="1600" dirty="0" err="1">
                <a:latin typeface="微軟正黑體" pitchFamily="34" charset="-120"/>
                <a:ea typeface="微軟正黑體" pitchFamily="34" charset="-120"/>
              </a:rPr>
              <a:t>history.back</a:t>
            </a:r>
            <a:r>
              <a:rPr lang="en-US" altLang="ja-JP" sz="1600" dirty="0">
                <a:latin typeface="微軟正黑體" pitchFamily="34" charset="-120"/>
                <a:ea typeface="微軟正黑體" pitchFamily="34" charset="-120"/>
              </a:rPr>
              <a:t>()</a:t>
            </a:r>
            <a:r>
              <a:rPr lang="zh-TW" altLang="en-US" sz="1600" dirty="0">
                <a:latin typeface="微軟正黑體" pitchFamily="34" charset="-120"/>
                <a:ea typeface="微軟正黑體" pitchFamily="34" charset="-120"/>
              </a:rPr>
              <a:t>功</a:t>
            </a:r>
            <a:r>
              <a:rPr lang="ja-JP" altLang="en-US" sz="1600" dirty="0">
                <a:latin typeface="微軟正黑體" pitchFamily="34" charset="-120"/>
                <a:ea typeface="微軟正黑體" pitchFamily="34" charset="-120"/>
              </a:rPr>
              <a:t>能</a:t>
            </a:r>
            <a:r>
              <a:rPr lang="zh-TW" altLang="en-US" sz="1600" dirty="0">
                <a:latin typeface="微軟正黑體" pitchFamily="34" charset="-120"/>
                <a:ea typeface="微軟正黑體" pitchFamily="34" charset="-120"/>
              </a:rPr>
              <a:t>也不</a:t>
            </a:r>
            <a:r>
              <a:rPr lang="zh-TW" altLang="en-US" sz="1600" dirty="0" smtClean="0">
                <a:latin typeface="微軟正黑體" pitchFamily="34" charset="-120"/>
                <a:ea typeface="微軟正黑體" pitchFamily="34" charset="-120"/>
              </a:rPr>
              <a:t>使用</a:t>
            </a:r>
            <a:endParaRPr lang="ja-JP" altLang="en-US" sz="1600" dirty="0">
              <a:latin typeface="微軟正黑體" pitchFamily="34" charset="-120"/>
              <a:ea typeface="微軟正黑體" pitchFamily="34" charset="-120"/>
            </a:endParaRPr>
          </a:p>
          <a:p>
            <a:pPr marL="1257300" lvl="2" indent="-342900">
              <a:lnSpc>
                <a:spcPct val="150000"/>
              </a:lnSpc>
              <a:buFont typeface="Wingdings" pitchFamily="2" charset="2"/>
              <a:buAutoNum type="circleNumWdWhitePlain"/>
            </a:pPr>
            <a:r>
              <a:rPr lang="zh-TW" altLang="en-US" sz="1600" dirty="0" smtClean="0">
                <a:latin typeface="微軟正黑體" pitchFamily="34" charset="-120"/>
                <a:ea typeface="微軟正黑體" pitchFamily="34" charset="-120"/>
              </a:rPr>
              <a:t>瀏覽器</a:t>
            </a:r>
            <a:r>
              <a:rPr lang="zh-TW" altLang="en-US" sz="1600" dirty="0">
                <a:latin typeface="微軟正黑體" pitchFamily="34" charset="-120"/>
                <a:ea typeface="微軟正黑體" pitchFamily="34" charset="-120"/>
              </a:rPr>
              <a:t>的</a:t>
            </a:r>
            <a:r>
              <a:rPr lang="en-US" altLang="zh-TW" sz="1600" dirty="0">
                <a:latin typeface="微軟正黑體" pitchFamily="34" charset="-120"/>
                <a:ea typeface="微軟正黑體" pitchFamily="34" charset="-120"/>
              </a:rPr>
              <a:t>Menu</a:t>
            </a:r>
            <a:r>
              <a:rPr lang="zh-TW" altLang="en-US" sz="1600" dirty="0">
                <a:latin typeface="微軟正黑體" pitchFamily="34" charset="-120"/>
                <a:ea typeface="微軟正黑體" pitchFamily="34" charset="-120"/>
              </a:rPr>
              <a:t>及工具列將不會顯示在螢幕</a:t>
            </a:r>
            <a:r>
              <a:rPr lang="zh-TW" altLang="en-US" sz="1600" dirty="0" smtClean="0">
                <a:latin typeface="微軟正黑體" pitchFamily="34" charset="-120"/>
                <a:ea typeface="微軟正黑體" pitchFamily="34" charset="-120"/>
              </a:rPr>
              <a:t>上</a:t>
            </a:r>
            <a:endParaRPr lang="en-US" altLang="zh-TW" sz="1600" dirty="0" smtClean="0">
              <a:latin typeface="微軟正黑體" pitchFamily="34" charset="-120"/>
              <a:ea typeface="微軟正黑體" pitchFamily="34" charset="-120"/>
            </a:endParaRPr>
          </a:p>
          <a:p>
            <a:pPr marL="1257300" lvl="2" indent="-342900">
              <a:lnSpc>
                <a:spcPct val="150000"/>
              </a:lnSpc>
              <a:buFont typeface="Wingdings" pitchFamily="2" charset="2"/>
              <a:buAutoNum type="circleNumWdWhitePlain"/>
            </a:pPr>
            <a:r>
              <a:rPr lang="zh-TW" altLang="en-US" sz="1600" dirty="0" smtClean="0">
                <a:latin typeface="微軟正黑體" pitchFamily="34" charset="-120"/>
                <a:ea typeface="微軟正黑體" pitchFamily="34" charset="-120"/>
              </a:rPr>
              <a:t>滑鼠功</a:t>
            </a:r>
            <a:r>
              <a:rPr lang="zh-TW" altLang="en-US" sz="1600" dirty="0">
                <a:latin typeface="微軟正黑體" pitchFamily="34" charset="-120"/>
                <a:ea typeface="微軟正黑體" pitchFamily="34" charset="-120"/>
              </a:rPr>
              <a:t>能</a:t>
            </a:r>
            <a:r>
              <a:rPr lang="en-US" altLang="zh-TW"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點選右鍵</a:t>
            </a:r>
            <a:r>
              <a:rPr lang="en-US" altLang="zh-TW"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不允許使用</a:t>
            </a:r>
            <a:endParaRPr lang="zh-TW" altLang="en-US" sz="1600" dirty="0">
              <a:latin typeface="微軟正黑體" pitchFamily="34" charset="-120"/>
              <a:ea typeface="微軟正黑體" pitchFamily="34" charset="-120"/>
            </a:endParaRPr>
          </a:p>
          <a:p>
            <a:pPr marL="800100" lvl="1" indent="-342900">
              <a:lnSpc>
                <a:spcPct val="150000"/>
              </a:lnSpc>
              <a:buFont typeface="+mj-lt"/>
              <a:buAutoNum type="arabicParenR" startAt="5"/>
            </a:pPr>
            <a:r>
              <a:rPr lang="zh-TW" altLang="en-US" sz="1600" dirty="0" smtClean="0">
                <a:solidFill>
                  <a:srgbClr val="0000CC"/>
                </a:solidFill>
                <a:latin typeface="微軟正黑體" pitchFamily="34" charset="-120"/>
                <a:ea typeface="微軟正黑體" pitchFamily="34" charset="-120"/>
              </a:rPr>
              <a:t>瀏覽器</a:t>
            </a:r>
            <a:r>
              <a:rPr lang="ja-JP" altLang="en-US" sz="1600" dirty="0">
                <a:solidFill>
                  <a:srgbClr val="0000CC"/>
                </a:solidFill>
                <a:latin typeface="微軟正黑體" pitchFamily="34" charset="-120"/>
                <a:ea typeface="微軟正黑體" pitchFamily="34" charset="-120"/>
              </a:rPr>
              <a:t>設定</a:t>
            </a:r>
          </a:p>
          <a:p>
            <a:pPr>
              <a:lnSpc>
                <a:spcPct val="150000"/>
              </a:lnSpc>
            </a:pPr>
            <a:r>
              <a:rPr lang="ja-JP" altLang="en-US" sz="1600" b="0" dirty="0">
                <a:latin typeface="微軟正黑體" pitchFamily="34" charset="-120"/>
                <a:ea typeface="微軟正黑體" pitchFamily="34" charset="-120"/>
              </a:rPr>
              <a:t>　　　　　</a:t>
            </a:r>
            <a:r>
              <a:rPr lang="zh-TW" altLang="en-US" sz="1600" b="0" dirty="0">
                <a:latin typeface="微軟正黑體" pitchFamily="34" charset="-120"/>
                <a:ea typeface="微軟正黑體" pitchFamily="34" charset="-120"/>
              </a:rPr>
              <a:t>為求</a:t>
            </a:r>
            <a:r>
              <a:rPr lang="ja-JP" altLang="en-US" sz="1600" b="0" dirty="0">
                <a:latin typeface="微軟正黑體" pitchFamily="34" charset="-120"/>
                <a:ea typeface="微軟正黑體" pitchFamily="34" charset="-120"/>
              </a:rPr>
              <a:t>本系統</a:t>
            </a:r>
            <a:r>
              <a:rPr lang="zh-TW" altLang="en-US" sz="1600" b="0" dirty="0">
                <a:latin typeface="微軟正黑體" pitchFamily="34" charset="-120"/>
                <a:ea typeface="微軟正黑體" pitchFamily="34" charset="-120"/>
              </a:rPr>
              <a:t>的功</a:t>
            </a:r>
            <a:r>
              <a:rPr lang="ja-JP" altLang="en-US" sz="1600" b="0" dirty="0">
                <a:latin typeface="微軟正黑體" pitchFamily="34" charset="-120"/>
                <a:ea typeface="微軟正黑體" pitchFamily="34" charset="-120"/>
              </a:rPr>
              <a:t>能</a:t>
            </a:r>
            <a:r>
              <a:rPr lang="zh-TW" altLang="en-US" sz="1600" b="0" dirty="0">
                <a:latin typeface="微軟正黑體" pitchFamily="34" charset="-120"/>
                <a:ea typeface="微軟正黑體" pitchFamily="34" charset="-120"/>
              </a:rPr>
              <a:t>得以</a:t>
            </a:r>
            <a:r>
              <a:rPr lang="ja-JP" altLang="en-US" sz="1600" b="0" dirty="0">
                <a:latin typeface="微軟正黑體" pitchFamily="34" charset="-120"/>
                <a:ea typeface="微軟正黑體" pitchFamily="34" charset="-120"/>
              </a:rPr>
              <a:t>正常使用、</a:t>
            </a:r>
            <a:r>
              <a:rPr lang="zh-TW" altLang="en-US" sz="1600" b="0" dirty="0">
                <a:latin typeface="微軟正黑體" pitchFamily="34" charset="-120"/>
                <a:ea typeface="微軟正黑體" pitchFamily="34" charset="-120"/>
              </a:rPr>
              <a:t>瀏覽器需進行</a:t>
            </a:r>
            <a:r>
              <a:rPr lang="ja-JP" altLang="en-US" sz="1600" b="0" dirty="0">
                <a:latin typeface="微軟正黑體" pitchFamily="34" charset="-120"/>
                <a:ea typeface="微軟正黑體" pitchFamily="34" charset="-120"/>
              </a:rPr>
              <a:t>以下</a:t>
            </a:r>
            <a:r>
              <a:rPr lang="ja-JP" altLang="en-US" sz="1600" b="0" dirty="0" smtClean="0">
                <a:latin typeface="微軟正黑體" pitchFamily="34" charset="-120"/>
                <a:ea typeface="微軟正黑體" pitchFamily="34" charset="-120"/>
              </a:rPr>
              <a:t>設定</a:t>
            </a:r>
            <a:endParaRPr lang="ja-JP" altLang="en-US" sz="1600" b="0" dirty="0">
              <a:latin typeface="微軟正黑體" pitchFamily="34" charset="-120"/>
              <a:ea typeface="微軟正黑體" pitchFamily="34" charset="-120"/>
            </a:endParaRPr>
          </a:p>
          <a:p>
            <a:pPr marL="1257300" lvl="2" indent="-342900">
              <a:lnSpc>
                <a:spcPct val="150000"/>
              </a:lnSpc>
              <a:buFont typeface="Wingdings" pitchFamily="2" charset="2"/>
              <a:buAutoNum type="circleNumWdWhitePlain"/>
            </a:pPr>
            <a:r>
              <a:rPr lang="en-US" altLang="zh-TW" sz="1600" dirty="0" smtClean="0">
                <a:latin typeface="微軟正黑體" pitchFamily="34" charset="-120"/>
                <a:ea typeface="微軟正黑體" pitchFamily="34" charset="-120"/>
              </a:rPr>
              <a:t>JavaScript</a:t>
            </a:r>
            <a:r>
              <a:rPr lang="ja-JP" altLang="en-US" sz="1600" dirty="0">
                <a:latin typeface="微軟正黑體" pitchFamily="34" charset="-120"/>
                <a:ea typeface="微軟正黑體" pitchFamily="34" charset="-120"/>
              </a:rPr>
              <a:t>：有</a:t>
            </a:r>
            <a:r>
              <a:rPr lang="zh-TW" altLang="en-US" sz="1600" dirty="0">
                <a:latin typeface="微軟正黑體" pitchFamily="34" charset="-120"/>
                <a:ea typeface="微軟正黑體" pitchFamily="34" charset="-120"/>
              </a:rPr>
              <a:t>效</a:t>
            </a:r>
            <a:endParaRPr lang="ja-JP" altLang="en-US" sz="1600" dirty="0">
              <a:latin typeface="微軟正黑體" pitchFamily="34" charset="-120"/>
              <a:ea typeface="微軟正黑體" pitchFamily="34" charset="-120"/>
            </a:endParaRPr>
          </a:p>
          <a:p>
            <a:pPr marL="1257300" lvl="2" indent="-342900">
              <a:lnSpc>
                <a:spcPct val="150000"/>
              </a:lnSpc>
              <a:buFont typeface="Wingdings" pitchFamily="2" charset="2"/>
              <a:buAutoNum type="circleNumWdWhitePlain"/>
            </a:pPr>
            <a:r>
              <a:rPr lang="en-US" altLang="zh-TW" sz="1600" dirty="0" smtClean="0">
                <a:latin typeface="微軟正黑體" pitchFamily="34" charset="-120"/>
                <a:ea typeface="微軟正黑體" pitchFamily="34" charset="-120"/>
              </a:rPr>
              <a:t>ActiveX</a:t>
            </a:r>
            <a:r>
              <a:rPr lang="ja-JP" altLang="en-US" sz="1600" dirty="0">
                <a:latin typeface="微軟正黑體" pitchFamily="34" charset="-120"/>
                <a:ea typeface="微軟正黑體" pitchFamily="34" charset="-120"/>
              </a:rPr>
              <a:t>：有</a:t>
            </a:r>
            <a:r>
              <a:rPr lang="zh-TW" altLang="en-US" sz="1600" dirty="0" smtClean="0">
                <a:latin typeface="微軟正黑體" pitchFamily="34" charset="-120"/>
                <a:ea typeface="微軟正黑體" pitchFamily="34" charset="-120"/>
              </a:rPr>
              <a:t>效</a:t>
            </a:r>
            <a:endParaRPr lang="en-US" altLang="zh-TW" sz="1600" dirty="0" smtClean="0">
              <a:latin typeface="微軟正黑體" pitchFamily="34" charset="-120"/>
              <a:ea typeface="微軟正黑體" pitchFamily="34" charset="-120"/>
            </a:endParaRPr>
          </a:p>
          <a:p>
            <a:pPr marL="1257300" lvl="2" indent="-342900">
              <a:lnSpc>
                <a:spcPct val="150000"/>
              </a:lnSpc>
              <a:buFont typeface="Wingdings" pitchFamily="2" charset="2"/>
              <a:buAutoNum type="circleNumWdWhitePlain"/>
            </a:pPr>
            <a:r>
              <a:rPr lang="en-US" altLang="zh-TW" sz="1600" dirty="0" smtClean="0">
                <a:latin typeface="微軟正黑體" pitchFamily="34" charset="-120"/>
                <a:ea typeface="微軟正黑體" pitchFamily="34" charset="-120"/>
              </a:rPr>
              <a:t>Cookies</a:t>
            </a:r>
            <a:r>
              <a:rPr lang="zh-TW" altLang="en-US" sz="1600" dirty="0" smtClean="0">
                <a:latin typeface="微軟正黑體" pitchFamily="34" charset="-120"/>
                <a:ea typeface="微軟正黑體" pitchFamily="34" charset="-120"/>
              </a:rPr>
              <a:t>：有效</a:t>
            </a:r>
            <a:endParaRPr lang="ja-JP" altLang="en-US" sz="1600" b="0" dirty="0">
              <a:latin typeface="微軟正黑體" pitchFamily="34" charset="-120"/>
              <a:ea typeface="微軟正黑體" pitchFamily="34" charset="-120"/>
            </a:endParaRPr>
          </a:p>
          <a:p>
            <a:pPr marL="800100" lvl="1" indent="-342900">
              <a:lnSpc>
                <a:spcPct val="150000"/>
              </a:lnSpc>
              <a:buFont typeface="+mj-lt"/>
              <a:buAutoNum type="arabicParenR" startAt="6"/>
            </a:pPr>
            <a:r>
              <a:rPr lang="zh-TW" altLang="en-US" sz="1600" dirty="0" smtClean="0">
                <a:solidFill>
                  <a:srgbClr val="0000CC"/>
                </a:solidFill>
                <a:latin typeface="微軟正黑體" pitchFamily="34" charset="-120"/>
                <a:ea typeface="微軟正黑體" pitchFamily="34" charset="-120"/>
              </a:rPr>
              <a:t>軟體</a:t>
            </a:r>
            <a:r>
              <a:rPr lang="zh-TW" altLang="en-US" sz="1600" dirty="0">
                <a:solidFill>
                  <a:srgbClr val="0000CC"/>
                </a:solidFill>
                <a:latin typeface="微軟正黑體" pitchFamily="34" charset="-120"/>
                <a:ea typeface="微軟正黑體" pitchFamily="34" charset="-120"/>
              </a:rPr>
              <a:t>需求</a:t>
            </a:r>
          </a:p>
          <a:p>
            <a:pPr>
              <a:lnSpc>
                <a:spcPct val="150000"/>
              </a:lnSpc>
            </a:pPr>
            <a:r>
              <a:rPr lang="ja-JP" altLang="en-US" sz="1600" b="0" dirty="0">
                <a:latin typeface="微軟正黑體" pitchFamily="34" charset="-120"/>
                <a:ea typeface="微軟正黑體" pitchFamily="34" charset="-120"/>
              </a:rPr>
              <a:t>　　　　　</a:t>
            </a:r>
            <a:r>
              <a:rPr lang="zh-TW" altLang="en-US" sz="1600" b="0" dirty="0">
                <a:latin typeface="微軟正黑體" pitchFamily="34" charset="-120"/>
                <a:ea typeface="微軟正黑體" pitchFamily="34" charset="-120"/>
              </a:rPr>
              <a:t>為求</a:t>
            </a:r>
            <a:r>
              <a:rPr lang="ja-JP" altLang="en-US" sz="1600" b="0" dirty="0">
                <a:latin typeface="微軟正黑體" pitchFamily="34" charset="-120"/>
                <a:ea typeface="微軟正黑體" pitchFamily="34" charset="-120"/>
              </a:rPr>
              <a:t>本系統</a:t>
            </a:r>
            <a:r>
              <a:rPr lang="zh-TW" altLang="en-US" sz="1600" b="0" dirty="0">
                <a:latin typeface="微軟正黑體" pitchFamily="34" charset="-120"/>
                <a:ea typeface="微軟正黑體" pitchFamily="34" charset="-120"/>
              </a:rPr>
              <a:t>報表功能得以</a:t>
            </a:r>
            <a:r>
              <a:rPr lang="ja-JP" altLang="en-US" sz="1600" b="0" dirty="0">
                <a:latin typeface="微軟正黑體" pitchFamily="34" charset="-120"/>
                <a:ea typeface="微軟正黑體" pitchFamily="34" charset="-120"/>
              </a:rPr>
              <a:t>正常使用</a:t>
            </a:r>
            <a:r>
              <a:rPr lang="zh-TW" altLang="en-US" sz="1600" b="0" dirty="0">
                <a:latin typeface="微軟正黑體" pitchFamily="34" charset="-120"/>
                <a:ea typeface="微軟正黑體" pitchFamily="34" charset="-120"/>
              </a:rPr>
              <a:t>，進行</a:t>
            </a:r>
            <a:r>
              <a:rPr lang="ja-JP" altLang="en-US" sz="1600" b="0" dirty="0">
                <a:latin typeface="微軟正黑體" pitchFamily="34" charset="-120"/>
                <a:ea typeface="微軟正黑體" pitchFamily="34" charset="-120"/>
              </a:rPr>
              <a:t>以下</a:t>
            </a:r>
            <a:r>
              <a:rPr lang="zh-TW" altLang="en-US" sz="1600" b="0" dirty="0">
                <a:latin typeface="微軟正黑體" pitchFamily="34" charset="-120"/>
                <a:ea typeface="微軟正黑體" pitchFamily="34" charset="-120"/>
              </a:rPr>
              <a:t>軟體</a:t>
            </a:r>
            <a:r>
              <a:rPr lang="zh-TW" altLang="en-US" sz="1600" b="0" dirty="0" smtClean="0">
                <a:latin typeface="微軟正黑體" pitchFamily="34" charset="-120"/>
                <a:ea typeface="微軟正黑體" pitchFamily="34" charset="-120"/>
              </a:rPr>
              <a:t>安裝</a:t>
            </a:r>
            <a:endParaRPr lang="ja-JP" altLang="en-US" sz="1600" b="0" dirty="0">
              <a:latin typeface="微軟正黑體" pitchFamily="34" charset="-120"/>
              <a:ea typeface="微軟正黑體" pitchFamily="34" charset="-120"/>
            </a:endParaRPr>
          </a:p>
          <a:p>
            <a:pPr marL="1257300" lvl="2" indent="-342900">
              <a:lnSpc>
                <a:spcPct val="150000"/>
              </a:lnSpc>
              <a:buFont typeface="Wingdings" pitchFamily="2" charset="2"/>
              <a:buAutoNum type="circleNumWdWhitePlain"/>
            </a:pPr>
            <a:r>
              <a:rPr lang="en-US" altLang="zh-TW" sz="1600" dirty="0" smtClean="0">
                <a:latin typeface="微軟正黑體" pitchFamily="34" charset="-120"/>
                <a:ea typeface="微軟正黑體" pitchFamily="34" charset="-120"/>
              </a:rPr>
              <a:t>PDF </a:t>
            </a:r>
            <a:r>
              <a:rPr lang="en-US" altLang="zh-TW" sz="1600" dirty="0">
                <a:latin typeface="微軟正黑體" pitchFamily="34" charset="-120"/>
                <a:ea typeface="微軟正黑體" pitchFamily="34" charset="-120"/>
              </a:rPr>
              <a:t>Reader</a:t>
            </a:r>
            <a:endParaRPr lang="zh-TW" altLang="en-US" sz="1600" dirty="0">
              <a:latin typeface="微軟正黑體" pitchFamily="34" charset="-120"/>
              <a:ea typeface="微軟正黑體" pitchFamily="34" charset="-120"/>
            </a:endParaRPr>
          </a:p>
          <a:p>
            <a:pPr>
              <a:lnSpc>
                <a:spcPct val="150000"/>
              </a:lnSpc>
            </a:pPr>
            <a:endParaRPr lang="ja-JP" altLang="en-US" sz="1600" b="0" dirty="0">
              <a:solidFill>
                <a:schemeClr val="folHlink"/>
              </a:solidFill>
              <a:latin typeface="微軟正黑體" pitchFamily="34" charset="-120"/>
              <a:ea typeface="微軟正黑體" pitchFamily="34" charset="-120"/>
            </a:endParaRPr>
          </a:p>
        </p:txBody>
      </p:sp>
      <p:sp>
        <p:nvSpPr>
          <p:cNvPr id="4" name="標題 1"/>
          <p:cNvSpPr>
            <a:spLocks noGrp="1"/>
          </p:cNvSpPr>
          <p:nvPr>
            <p:ph type="title"/>
          </p:nvPr>
        </p:nvSpPr>
        <p:spPr>
          <a:xfrm>
            <a:off x="0" y="0"/>
            <a:ext cx="8291513" cy="549275"/>
          </a:xfrm>
        </p:spPr>
        <p:txBody>
          <a:bodyPr/>
          <a:lstStyle/>
          <a:p>
            <a:r>
              <a:rPr lang="en-US" altLang="zh-TW" dirty="0" smtClean="0"/>
              <a:t>1.</a:t>
            </a:r>
            <a:r>
              <a:rPr lang="zh-TW" altLang="en-US" dirty="0" smtClean="0"/>
              <a:t>系統需求</a:t>
            </a:r>
            <a:endParaRPr lang="zh-TW" altLang="en-US" dirty="0"/>
          </a:p>
        </p:txBody>
      </p:sp>
    </p:spTree>
    <p:extLst>
      <p:ext uri="{BB962C8B-B14F-4D97-AF65-F5344CB8AC3E}">
        <p14:creationId xmlns:p14="http://schemas.microsoft.com/office/powerpoint/2010/main" val="36670197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Documents and Settings\P10073676\My Documents\速達3代\AP Fframework\功能UI規劃\速達LOING_0923(修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78" y="2276872"/>
            <a:ext cx="3877366" cy="2269977"/>
          </a:xfrm>
          <a:prstGeom prst="rect">
            <a:avLst/>
          </a:prstGeom>
          <a:noFill/>
          <a:extLst>
            <a:ext uri="{909E8E84-426E-40DD-AFC4-6F175D3DCCD1}">
              <a14:hiddenFill xmlns:a14="http://schemas.microsoft.com/office/drawing/2010/main">
                <a:solidFill>
                  <a:srgbClr val="FFFFFF"/>
                </a:solidFill>
              </a14:hiddenFill>
            </a:ext>
          </a:extLst>
        </p:spPr>
      </p:pic>
      <p:sp>
        <p:nvSpPr>
          <p:cNvPr id="188422" name="Text Box 6"/>
          <p:cNvSpPr txBox="1">
            <a:spLocks noChangeArrowheads="1"/>
          </p:cNvSpPr>
          <p:nvPr/>
        </p:nvSpPr>
        <p:spPr bwMode="auto">
          <a:xfrm>
            <a:off x="323850" y="908050"/>
            <a:ext cx="64801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a:solidFill>
                  <a:schemeClr val="tx1"/>
                </a:solidFill>
                <a:latin typeface="Arial" charset="0"/>
                <a:ea typeface="新細明體" charset="-120"/>
              </a:defRPr>
            </a:lvl1pPr>
            <a:lvl2pPr marL="800100" indent="-342900" eaLnBrk="0" hangingPunct="0">
              <a:defRPr kumimoji="1">
                <a:solidFill>
                  <a:schemeClr val="tx1"/>
                </a:solidFill>
                <a:latin typeface="Arial" charset="0"/>
                <a:ea typeface="新細明體" charset="-120"/>
              </a:defRPr>
            </a:lvl2pPr>
            <a:lvl3pPr marL="1257300" indent="-342900" eaLnBrk="0" hangingPunct="0">
              <a:defRPr kumimoji="1">
                <a:solidFill>
                  <a:schemeClr val="tx1"/>
                </a:solidFill>
                <a:latin typeface="Arial" charset="0"/>
                <a:ea typeface="新細明體" charset="-120"/>
              </a:defRPr>
            </a:lvl3pPr>
            <a:lvl4pPr marL="1714500" indent="-342900" eaLnBrk="0" hangingPunct="0">
              <a:defRPr kumimoji="1">
                <a:solidFill>
                  <a:schemeClr val="tx1"/>
                </a:solidFill>
                <a:latin typeface="Arial" charset="0"/>
                <a:ea typeface="新細明體" charset="-120"/>
              </a:defRPr>
            </a:lvl4pPr>
            <a:lvl5pPr marL="2171700" indent="-342900" eaLnBrk="0" hangingPunct="0">
              <a:defRPr kumimoji="1">
                <a:solidFill>
                  <a:schemeClr val="tx1"/>
                </a:solidFill>
                <a:latin typeface="Arial" charset="0"/>
                <a:ea typeface="新細明體" charset="-120"/>
              </a:defRPr>
            </a:lvl5pPr>
            <a:lvl6pPr marL="2628900" indent="-342900" eaLnBrk="0" fontAlgn="base" hangingPunct="0">
              <a:spcBef>
                <a:spcPct val="0"/>
              </a:spcBef>
              <a:spcAft>
                <a:spcPct val="0"/>
              </a:spcAft>
              <a:defRPr kumimoji="1">
                <a:solidFill>
                  <a:schemeClr val="tx1"/>
                </a:solidFill>
                <a:latin typeface="Arial" charset="0"/>
                <a:ea typeface="新細明體" charset="-120"/>
              </a:defRPr>
            </a:lvl6pPr>
            <a:lvl7pPr marL="3086100" indent="-342900" eaLnBrk="0" fontAlgn="base" hangingPunct="0">
              <a:spcBef>
                <a:spcPct val="0"/>
              </a:spcBef>
              <a:spcAft>
                <a:spcPct val="0"/>
              </a:spcAft>
              <a:defRPr kumimoji="1">
                <a:solidFill>
                  <a:schemeClr val="tx1"/>
                </a:solidFill>
                <a:latin typeface="Arial" charset="0"/>
                <a:ea typeface="新細明體" charset="-120"/>
              </a:defRPr>
            </a:lvl7pPr>
            <a:lvl8pPr marL="3543300" indent="-342900" eaLnBrk="0" fontAlgn="base" hangingPunct="0">
              <a:spcBef>
                <a:spcPct val="0"/>
              </a:spcBef>
              <a:spcAft>
                <a:spcPct val="0"/>
              </a:spcAft>
              <a:defRPr kumimoji="1">
                <a:solidFill>
                  <a:schemeClr val="tx1"/>
                </a:solidFill>
                <a:latin typeface="Arial" charset="0"/>
                <a:ea typeface="新細明體" charset="-120"/>
              </a:defRPr>
            </a:lvl8pPr>
            <a:lvl9pPr marL="4000500" indent="-3429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150000"/>
              </a:lnSpc>
            </a:pPr>
            <a:r>
              <a:rPr lang="en-US" altLang="zh-TW" sz="1600" u="sng" dirty="0">
                <a:latin typeface="微軟正黑體" pitchFamily="34" charset="-120"/>
                <a:ea typeface="微軟正黑體" pitchFamily="34" charset="-120"/>
              </a:rPr>
              <a:t>2.1 </a:t>
            </a:r>
            <a:r>
              <a:rPr lang="zh-TW" altLang="en-US" sz="1600" u="sng" dirty="0">
                <a:latin typeface="微軟正黑體" pitchFamily="34" charset="-120"/>
                <a:ea typeface="微軟正黑體" pitchFamily="34" charset="-120"/>
              </a:rPr>
              <a:t>系統登入頁</a:t>
            </a:r>
            <a:r>
              <a:rPr lang="zh-TW" altLang="en-US" u="sng" dirty="0">
                <a:latin typeface="微軟正黑體" pitchFamily="34" charset="-120"/>
                <a:ea typeface="微軟正黑體" pitchFamily="34" charset="-120"/>
              </a:rPr>
              <a:t>：</a:t>
            </a:r>
            <a:r>
              <a:rPr lang="zh-TW" altLang="en-US" sz="1600" b="0" dirty="0">
                <a:latin typeface="微軟正黑體" pitchFamily="34" charset="-120"/>
                <a:ea typeface="微軟正黑體" pitchFamily="34" charset="-120"/>
              </a:rPr>
              <a:t>輸入欄位</a:t>
            </a:r>
            <a:r>
              <a:rPr lang="zh-TW" altLang="en-US" sz="1600" b="0" dirty="0" smtClean="0">
                <a:latin typeface="微軟正黑體" pitchFamily="34" charset="-120"/>
                <a:ea typeface="微軟正黑體" pitchFamily="34" charset="-120"/>
              </a:rPr>
              <a:t>包含   使用者</a:t>
            </a:r>
            <a:r>
              <a:rPr lang="zh-TW" altLang="en-US" sz="1600" b="0" dirty="0">
                <a:latin typeface="微軟正黑體" pitchFamily="34" charset="-120"/>
                <a:ea typeface="微軟正黑體" pitchFamily="34" charset="-120"/>
              </a:rPr>
              <a:t>帳號    </a:t>
            </a:r>
            <a:r>
              <a:rPr lang="zh-TW" altLang="en-US" sz="1600" b="0" dirty="0" smtClean="0">
                <a:latin typeface="微軟正黑體" pitchFamily="34" charset="-120"/>
                <a:ea typeface="微軟正黑體" pitchFamily="34" charset="-120"/>
              </a:rPr>
              <a:t> 密碼      </a:t>
            </a:r>
            <a:endParaRPr lang="zh-TW" altLang="en-US" sz="1600" b="0" dirty="0">
              <a:latin typeface="微軟正黑體" pitchFamily="34" charset="-120"/>
              <a:ea typeface="微軟正黑體" pitchFamily="34" charset="-120"/>
            </a:endParaRPr>
          </a:p>
        </p:txBody>
      </p:sp>
      <p:sp>
        <p:nvSpPr>
          <p:cNvPr id="188423" name="Text Box 7"/>
          <p:cNvSpPr txBox="1">
            <a:spLocks noChangeArrowheads="1"/>
          </p:cNvSpPr>
          <p:nvPr/>
        </p:nvSpPr>
        <p:spPr bwMode="auto">
          <a:xfrm>
            <a:off x="3814763" y="1700213"/>
            <a:ext cx="5329237"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a:solidFill>
                  <a:schemeClr val="tx1"/>
                </a:solidFill>
                <a:latin typeface="Arial" charset="0"/>
                <a:ea typeface="新細明體" charset="-120"/>
              </a:defRPr>
            </a:lvl1pPr>
            <a:lvl2pPr marL="800100" indent="-342900" eaLnBrk="0" hangingPunct="0">
              <a:defRPr kumimoji="1">
                <a:solidFill>
                  <a:schemeClr val="tx1"/>
                </a:solidFill>
                <a:latin typeface="Arial" charset="0"/>
                <a:ea typeface="新細明體" charset="-120"/>
              </a:defRPr>
            </a:lvl2pPr>
            <a:lvl3pPr marL="1257300" indent="-342900" eaLnBrk="0" hangingPunct="0">
              <a:defRPr kumimoji="1">
                <a:solidFill>
                  <a:schemeClr val="tx1"/>
                </a:solidFill>
                <a:latin typeface="Arial" charset="0"/>
                <a:ea typeface="新細明體" charset="-120"/>
              </a:defRPr>
            </a:lvl3pPr>
            <a:lvl4pPr marL="1714500" indent="-342900" eaLnBrk="0" hangingPunct="0">
              <a:defRPr kumimoji="1">
                <a:solidFill>
                  <a:schemeClr val="tx1"/>
                </a:solidFill>
                <a:latin typeface="Arial" charset="0"/>
                <a:ea typeface="新細明體" charset="-120"/>
              </a:defRPr>
            </a:lvl4pPr>
            <a:lvl5pPr marL="2171700" indent="-342900" eaLnBrk="0" hangingPunct="0">
              <a:defRPr kumimoji="1">
                <a:solidFill>
                  <a:schemeClr val="tx1"/>
                </a:solidFill>
                <a:latin typeface="Arial" charset="0"/>
                <a:ea typeface="新細明體" charset="-120"/>
              </a:defRPr>
            </a:lvl5pPr>
            <a:lvl6pPr marL="2628900" indent="-342900" eaLnBrk="0" fontAlgn="base" hangingPunct="0">
              <a:spcBef>
                <a:spcPct val="0"/>
              </a:spcBef>
              <a:spcAft>
                <a:spcPct val="0"/>
              </a:spcAft>
              <a:defRPr kumimoji="1">
                <a:solidFill>
                  <a:schemeClr val="tx1"/>
                </a:solidFill>
                <a:latin typeface="Arial" charset="0"/>
                <a:ea typeface="新細明體" charset="-120"/>
              </a:defRPr>
            </a:lvl6pPr>
            <a:lvl7pPr marL="3086100" indent="-342900" eaLnBrk="0" fontAlgn="base" hangingPunct="0">
              <a:spcBef>
                <a:spcPct val="0"/>
              </a:spcBef>
              <a:spcAft>
                <a:spcPct val="0"/>
              </a:spcAft>
              <a:defRPr kumimoji="1">
                <a:solidFill>
                  <a:schemeClr val="tx1"/>
                </a:solidFill>
                <a:latin typeface="Arial" charset="0"/>
                <a:ea typeface="新細明體" charset="-120"/>
              </a:defRPr>
            </a:lvl7pPr>
            <a:lvl8pPr marL="3543300" indent="-342900" eaLnBrk="0" fontAlgn="base" hangingPunct="0">
              <a:spcBef>
                <a:spcPct val="0"/>
              </a:spcBef>
              <a:spcAft>
                <a:spcPct val="0"/>
              </a:spcAft>
              <a:defRPr kumimoji="1">
                <a:solidFill>
                  <a:schemeClr val="tx1"/>
                </a:solidFill>
                <a:latin typeface="Arial" charset="0"/>
                <a:ea typeface="新細明體" charset="-120"/>
              </a:defRPr>
            </a:lvl8pPr>
            <a:lvl9pPr marL="4000500" indent="-3429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150000"/>
              </a:lnSpc>
            </a:pPr>
            <a:r>
              <a:rPr lang="zh-TW" altLang="en-US" sz="1600" b="0" u="sng" dirty="0" smtClean="0">
                <a:latin typeface="微軟正黑體" pitchFamily="34" charset="-120"/>
                <a:ea typeface="微軟正黑體" pitchFamily="34" charset="-120"/>
              </a:rPr>
              <a:t>登入</a:t>
            </a:r>
            <a:r>
              <a:rPr lang="zh-TW" altLang="en-US" sz="1600" b="0" u="sng" dirty="0">
                <a:latin typeface="微軟正黑體" pitchFamily="34" charset="-120"/>
                <a:ea typeface="微軟正黑體" pitchFamily="34" charset="-120"/>
              </a:rPr>
              <a:t>資安機制</a:t>
            </a:r>
            <a:r>
              <a:rPr lang="zh-TW" altLang="en-US" sz="1600" b="0" u="sng" dirty="0" smtClean="0">
                <a:latin typeface="微軟正黑體" pitchFamily="34" charset="-120"/>
                <a:ea typeface="微軟正黑體" pitchFamily="34" charset="-120"/>
              </a:rPr>
              <a:t>：</a:t>
            </a:r>
            <a:endParaRPr lang="zh-TW" altLang="en-US" sz="1600" b="0" u="sng" dirty="0">
              <a:latin typeface="微軟正黑體" pitchFamily="34" charset="-120"/>
              <a:ea typeface="微軟正黑體" pitchFamily="34" charset="-120"/>
            </a:endParaRPr>
          </a:p>
          <a:p>
            <a:pPr lvl="1" eaLnBrk="1" hangingPunct="1">
              <a:lnSpc>
                <a:spcPct val="150000"/>
              </a:lnSpc>
              <a:buFontTx/>
              <a:buAutoNum type="arabicPeriod"/>
            </a:pPr>
            <a:r>
              <a:rPr lang="zh-TW" altLang="en-US" sz="1600" b="0" dirty="0" smtClean="0">
                <a:latin typeface="微軟正黑體" pitchFamily="34" charset="-120"/>
                <a:ea typeface="微軟正黑體" pitchFamily="34" charset="-120"/>
              </a:rPr>
              <a:t>帳號輸入錯誤</a:t>
            </a:r>
            <a:r>
              <a:rPr lang="en-US" altLang="zh-TW" sz="1600" dirty="0">
                <a:latin typeface="微軟正黑體" pitchFamily="34" charset="-120"/>
                <a:ea typeface="微軟正黑體" pitchFamily="34" charset="-120"/>
              </a:rPr>
              <a:t> </a:t>
            </a:r>
            <a:r>
              <a:rPr lang="en-US" altLang="zh-TW" sz="1600" dirty="0" smtClean="0">
                <a:latin typeface="微軟正黑體" pitchFamily="34" charset="-120"/>
                <a:ea typeface="微軟正黑體" pitchFamily="34" charset="-120"/>
              </a:rPr>
              <a:t>/ </a:t>
            </a:r>
            <a:r>
              <a:rPr lang="zh-TW" altLang="en-US" sz="1600" dirty="0" smtClean="0">
                <a:latin typeface="微軟正黑體" pitchFamily="34" charset="-120"/>
                <a:ea typeface="微軟正黑體" pitchFamily="34" charset="-120"/>
              </a:rPr>
              <a:t>密碼</a:t>
            </a:r>
            <a:r>
              <a:rPr lang="zh-TW" altLang="en-US" sz="1600" dirty="0">
                <a:latin typeface="微軟正黑體" pitchFamily="34" charset="-120"/>
                <a:ea typeface="微軟正黑體" pitchFamily="34" charset="-120"/>
              </a:rPr>
              <a:t>輸入</a:t>
            </a:r>
            <a:r>
              <a:rPr lang="zh-TW" altLang="en-US" sz="1600" dirty="0" smtClean="0">
                <a:latin typeface="微軟正黑體" pitchFamily="34" charset="-120"/>
                <a:ea typeface="微軟正黑體" pitchFamily="34" charset="-120"/>
              </a:rPr>
              <a:t>錯誤</a:t>
            </a:r>
            <a:r>
              <a:rPr lang="en-US" altLang="zh-TW" sz="1600" dirty="0">
                <a:latin typeface="微軟正黑體" pitchFamily="34" charset="-120"/>
                <a:ea typeface="微軟正黑體" pitchFamily="34" charset="-120"/>
              </a:rPr>
              <a:t> </a:t>
            </a:r>
            <a:r>
              <a:rPr lang="en-US" altLang="zh-TW" sz="1600" dirty="0" smtClean="0">
                <a:latin typeface="微軟正黑體" pitchFamily="34" charset="-120"/>
                <a:ea typeface="微軟正黑體" pitchFamily="34" charset="-120"/>
              </a:rPr>
              <a:t>/ </a:t>
            </a:r>
            <a:r>
              <a:rPr lang="zh-TW" altLang="en-US" sz="1600" b="0" dirty="0" smtClean="0">
                <a:latin typeface="微軟正黑體" pitchFamily="34" charset="-120"/>
                <a:ea typeface="微軟正黑體" pitchFamily="34" charset="-120"/>
              </a:rPr>
              <a:t>帳號驗證失效，系統訊息皆為</a:t>
            </a:r>
            <a:r>
              <a:rPr lang="zh-TW" altLang="en-US" sz="1600" dirty="0" smtClean="0">
                <a:latin typeface="微軟正黑體" pitchFamily="34" charset="-120"/>
                <a:ea typeface="微軟正黑體" pitchFamily="34" charset="-120"/>
              </a:rPr>
              <a:t>「使用者帳號或密碼不正</a:t>
            </a:r>
            <a:r>
              <a:rPr lang="zh-TW" altLang="en-US" sz="1600" dirty="0">
                <a:latin typeface="微軟正黑體" pitchFamily="34" charset="-120"/>
                <a:ea typeface="微軟正黑體" pitchFamily="34" charset="-120"/>
              </a:rPr>
              <a:t>確</a:t>
            </a:r>
            <a:r>
              <a:rPr lang="zh-TW" altLang="en-US" sz="1600" dirty="0" smtClean="0">
                <a:latin typeface="微軟正黑體" pitchFamily="34" charset="-120"/>
                <a:ea typeface="微軟正黑體" pitchFamily="34" charset="-120"/>
              </a:rPr>
              <a:t>」</a:t>
            </a:r>
            <a:endParaRPr lang="zh-TW" altLang="en-US" sz="1600" b="0" dirty="0">
              <a:latin typeface="微軟正黑體" pitchFamily="34" charset="-120"/>
              <a:ea typeface="微軟正黑體" pitchFamily="34" charset="-120"/>
            </a:endParaRPr>
          </a:p>
          <a:p>
            <a:pPr lvl="1" eaLnBrk="1" hangingPunct="1">
              <a:lnSpc>
                <a:spcPct val="150000"/>
              </a:lnSpc>
              <a:buFontTx/>
              <a:buAutoNum type="arabicPeriod"/>
            </a:pPr>
            <a:r>
              <a:rPr lang="zh-TW" altLang="en-US" sz="1600" b="0" dirty="0">
                <a:latin typeface="微軟正黑體" pitchFamily="34" charset="-120"/>
                <a:ea typeface="微軟正黑體" pitchFamily="34" charset="-120"/>
              </a:rPr>
              <a:t>密碼強度檢核</a:t>
            </a:r>
            <a:r>
              <a:rPr lang="en-US" altLang="zh-TW" sz="1600" b="0" dirty="0">
                <a:solidFill>
                  <a:srgbClr val="0000FF"/>
                </a:solidFill>
                <a:latin typeface="微軟正黑體" pitchFamily="34" charset="-120"/>
                <a:ea typeface="微軟正黑體" pitchFamily="34" charset="-120"/>
              </a:rPr>
              <a:t>(</a:t>
            </a:r>
            <a:r>
              <a:rPr lang="zh-TW" altLang="en-US" sz="1600" b="0" dirty="0">
                <a:solidFill>
                  <a:srgbClr val="0000FF"/>
                </a:solidFill>
                <a:latin typeface="微軟正黑體" pitchFamily="34" charset="-120"/>
                <a:ea typeface="微軟正黑體" pitchFamily="34" charset="-120"/>
              </a:rPr>
              <a:t>密碼需含英</a:t>
            </a:r>
            <a:r>
              <a:rPr lang="zh-TW" altLang="en-US" sz="1600" b="0" dirty="0" smtClean="0">
                <a:solidFill>
                  <a:srgbClr val="0000FF"/>
                </a:solidFill>
                <a:latin typeface="微軟正黑體" pitchFamily="34" charset="-120"/>
                <a:ea typeface="微軟正黑體" pitchFamily="34" charset="-120"/>
              </a:rPr>
              <a:t>數字</a:t>
            </a:r>
            <a:r>
              <a:rPr lang="zh-TW" altLang="en-US" sz="1600" dirty="0" smtClean="0">
                <a:solidFill>
                  <a:srgbClr val="0000FF"/>
                </a:solidFill>
                <a:latin typeface="微軟正黑體" pitchFamily="34" charset="-120"/>
                <a:ea typeface="微軟正黑體" pitchFamily="34" charset="-120"/>
              </a:rPr>
              <a:t>夾雜</a:t>
            </a:r>
            <a:r>
              <a:rPr lang="zh-TW" altLang="en-US" sz="1600" b="0" dirty="0" smtClean="0">
                <a:solidFill>
                  <a:srgbClr val="0000FF"/>
                </a:solidFill>
                <a:latin typeface="微軟正黑體" pitchFamily="34" charset="-120"/>
                <a:ea typeface="微軟正黑體" pitchFamily="34" charset="-120"/>
              </a:rPr>
              <a:t>、</a:t>
            </a:r>
            <a:r>
              <a:rPr lang="zh-TW" altLang="en-US" sz="1600" b="0" dirty="0">
                <a:solidFill>
                  <a:srgbClr val="0000FF"/>
                </a:solidFill>
                <a:latin typeface="微軟正黑體" pitchFamily="34" charset="-120"/>
                <a:ea typeface="微軟正黑體" pitchFamily="34" charset="-120"/>
              </a:rPr>
              <a:t>密碼長度八碼以上、帳號密碼不得</a:t>
            </a:r>
            <a:r>
              <a:rPr lang="zh-TW" altLang="en-US" sz="1600" b="0" dirty="0" smtClean="0">
                <a:solidFill>
                  <a:srgbClr val="0000FF"/>
                </a:solidFill>
                <a:latin typeface="微軟正黑體" pitchFamily="34" charset="-120"/>
                <a:ea typeface="微軟正黑體" pitchFamily="34" charset="-120"/>
              </a:rPr>
              <a:t>相同，密碼不得與前次相同</a:t>
            </a:r>
            <a:r>
              <a:rPr lang="en-US" altLang="zh-TW" sz="1600" b="0" dirty="0" smtClean="0">
                <a:solidFill>
                  <a:srgbClr val="0000FF"/>
                </a:solidFill>
                <a:latin typeface="微軟正黑體" pitchFamily="34" charset="-120"/>
                <a:ea typeface="微軟正黑體" pitchFamily="34" charset="-120"/>
              </a:rPr>
              <a:t>)</a:t>
            </a:r>
            <a:endParaRPr lang="en-US" altLang="zh-TW" sz="1600" b="0" dirty="0">
              <a:solidFill>
                <a:srgbClr val="0000FF"/>
              </a:solidFill>
              <a:latin typeface="微軟正黑體" pitchFamily="34" charset="-120"/>
              <a:ea typeface="微軟正黑體" pitchFamily="34" charset="-120"/>
            </a:endParaRPr>
          </a:p>
          <a:p>
            <a:pPr lvl="1" eaLnBrk="1" hangingPunct="1">
              <a:lnSpc>
                <a:spcPct val="150000"/>
              </a:lnSpc>
              <a:buFontTx/>
              <a:buAutoNum type="arabicPeriod"/>
            </a:pPr>
            <a:r>
              <a:rPr lang="zh-TW" altLang="en-US" sz="1600" b="0" dirty="0" smtClean="0">
                <a:solidFill>
                  <a:srgbClr val="0000CC"/>
                </a:solidFill>
                <a:latin typeface="微軟正黑體" pitchFamily="34" charset="-120"/>
                <a:ea typeface="微軟正黑體" pitchFamily="34" charset="-120"/>
              </a:rPr>
              <a:t>定期</a:t>
            </a:r>
            <a:r>
              <a:rPr lang="en-US" altLang="zh-TW" sz="1600" dirty="0" smtClean="0">
                <a:solidFill>
                  <a:srgbClr val="0000CC"/>
                </a:solidFill>
                <a:latin typeface="微軟正黑體" pitchFamily="34" charset="-120"/>
                <a:ea typeface="微軟正黑體" pitchFamily="34" charset="-120"/>
              </a:rPr>
              <a:t>2</a:t>
            </a:r>
            <a:r>
              <a:rPr lang="zh-TW" altLang="en-US" sz="1600" b="0" dirty="0" smtClean="0">
                <a:solidFill>
                  <a:srgbClr val="0000CC"/>
                </a:solidFill>
                <a:latin typeface="微軟正黑體" pitchFamily="34" charset="-120"/>
                <a:ea typeface="微軟正黑體" pitchFamily="34" charset="-120"/>
              </a:rPr>
              <a:t>個</a:t>
            </a:r>
            <a:r>
              <a:rPr lang="zh-TW" altLang="en-US" sz="1600" b="0" dirty="0">
                <a:solidFill>
                  <a:srgbClr val="0000CC"/>
                </a:solidFill>
                <a:latin typeface="微軟正黑體" pitchFamily="34" charset="-120"/>
                <a:ea typeface="微軟正黑體" pitchFamily="34" charset="-120"/>
              </a:rPr>
              <a:t>月強迫更換密碼</a:t>
            </a:r>
            <a:endParaRPr lang="en-US" altLang="zh-TW" sz="1600" b="0" dirty="0">
              <a:solidFill>
                <a:srgbClr val="0000FF"/>
              </a:solidFill>
              <a:latin typeface="微軟正黑體" pitchFamily="34" charset="-120"/>
              <a:ea typeface="微軟正黑體" pitchFamily="34" charset="-120"/>
            </a:endParaRPr>
          </a:p>
          <a:p>
            <a:pPr lvl="1" eaLnBrk="1" hangingPunct="1">
              <a:lnSpc>
                <a:spcPct val="150000"/>
              </a:lnSpc>
              <a:buFontTx/>
              <a:buAutoNum type="arabicPeriod"/>
            </a:pPr>
            <a:endParaRPr lang="zh-TW" altLang="en-US" sz="1600" b="0" dirty="0">
              <a:latin typeface="微軟正黑體" pitchFamily="34" charset="-120"/>
              <a:ea typeface="微軟正黑體" pitchFamily="34" charset="-120"/>
            </a:endParaRPr>
          </a:p>
        </p:txBody>
      </p:sp>
      <p:sp>
        <p:nvSpPr>
          <p:cNvPr id="188425" name="Oval 9"/>
          <p:cNvSpPr>
            <a:spLocks noChangeArrowheads="1"/>
          </p:cNvSpPr>
          <p:nvPr/>
        </p:nvSpPr>
        <p:spPr bwMode="auto">
          <a:xfrm>
            <a:off x="2403376" y="3356992"/>
            <a:ext cx="152400" cy="152400"/>
          </a:xfrm>
          <a:prstGeom prst="ellipse">
            <a:avLst/>
          </a:prstGeom>
          <a:noFill/>
          <a:ln w="63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200" b="0" dirty="0">
                <a:solidFill>
                  <a:srgbClr val="FF0000"/>
                </a:solidFill>
                <a:latin typeface="微軟正黑體" pitchFamily="34" charset="-120"/>
                <a:ea typeface="微軟正黑體" pitchFamily="34" charset="-120"/>
              </a:rPr>
              <a:t>2</a:t>
            </a:r>
          </a:p>
        </p:txBody>
      </p:sp>
      <p:sp>
        <p:nvSpPr>
          <p:cNvPr id="188426" name="Oval 10"/>
          <p:cNvSpPr>
            <a:spLocks noChangeArrowheads="1"/>
          </p:cNvSpPr>
          <p:nvPr/>
        </p:nvSpPr>
        <p:spPr bwMode="auto">
          <a:xfrm>
            <a:off x="2403376" y="3132584"/>
            <a:ext cx="152400" cy="152400"/>
          </a:xfrm>
          <a:prstGeom prst="ellipse">
            <a:avLst/>
          </a:prstGeom>
          <a:noFill/>
          <a:ln w="63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200" b="0">
                <a:solidFill>
                  <a:srgbClr val="FF0000"/>
                </a:solidFill>
                <a:latin typeface="微軟正黑體" pitchFamily="34" charset="-120"/>
                <a:ea typeface="微軟正黑體" pitchFamily="34" charset="-120"/>
              </a:rPr>
              <a:t>1</a:t>
            </a:r>
          </a:p>
        </p:txBody>
      </p:sp>
      <p:sp>
        <p:nvSpPr>
          <p:cNvPr id="188427" name="Oval 11"/>
          <p:cNvSpPr>
            <a:spLocks noChangeArrowheads="1"/>
          </p:cNvSpPr>
          <p:nvPr/>
        </p:nvSpPr>
        <p:spPr bwMode="auto">
          <a:xfrm>
            <a:off x="3195464" y="1052513"/>
            <a:ext cx="152400" cy="152400"/>
          </a:xfrm>
          <a:prstGeom prst="ellipse">
            <a:avLst/>
          </a:prstGeom>
          <a:noFill/>
          <a:ln w="63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600" b="0" dirty="0">
                <a:solidFill>
                  <a:srgbClr val="FF0000"/>
                </a:solidFill>
                <a:latin typeface="微軟正黑體" pitchFamily="34" charset="-120"/>
                <a:ea typeface="微軟正黑體" pitchFamily="34" charset="-120"/>
              </a:rPr>
              <a:t>1</a:t>
            </a:r>
          </a:p>
        </p:txBody>
      </p:sp>
      <p:sp>
        <p:nvSpPr>
          <p:cNvPr id="188428" name="Oval 12"/>
          <p:cNvSpPr>
            <a:spLocks noChangeArrowheads="1"/>
          </p:cNvSpPr>
          <p:nvPr/>
        </p:nvSpPr>
        <p:spPr bwMode="auto">
          <a:xfrm>
            <a:off x="4419600" y="1052513"/>
            <a:ext cx="152400" cy="152400"/>
          </a:xfrm>
          <a:prstGeom prst="ellipse">
            <a:avLst/>
          </a:prstGeom>
          <a:noFill/>
          <a:ln w="63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600" b="0">
                <a:solidFill>
                  <a:srgbClr val="FF0000"/>
                </a:solidFill>
                <a:latin typeface="微軟正黑體" pitchFamily="34" charset="-120"/>
                <a:ea typeface="微軟正黑體" pitchFamily="34" charset="-120"/>
              </a:rPr>
              <a:t>2</a:t>
            </a:r>
          </a:p>
        </p:txBody>
      </p:sp>
      <p:sp>
        <p:nvSpPr>
          <p:cNvPr id="12" name="標題 1"/>
          <p:cNvSpPr>
            <a:spLocks noGrp="1"/>
          </p:cNvSpPr>
          <p:nvPr>
            <p:ph type="title"/>
          </p:nvPr>
        </p:nvSpPr>
        <p:spPr>
          <a:xfrm>
            <a:off x="0" y="0"/>
            <a:ext cx="8291513" cy="549275"/>
          </a:xfrm>
        </p:spPr>
        <p:txBody>
          <a:bodyPr/>
          <a:lstStyle/>
          <a:p>
            <a:r>
              <a:rPr lang="en-US" altLang="zh-TW" dirty="0">
                <a:latin typeface="微軟正黑體" pitchFamily="34" charset="-120"/>
              </a:rPr>
              <a:t>2</a:t>
            </a:r>
            <a:r>
              <a:rPr lang="en-US" altLang="zh-TW" dirty="0" smtClean="0">
                <a:latin typeface="微軟正黑體" pitchFamily="34" charset="-120"/>
              </a:rPr>
              <a:t>.</a:t>
            </a:r>
            <a:r>
              <a:rPr lang="zh-TW" altLang="en-US" dirty="0" smtClean="0">
                <a:latin typeface="微軟正黑體" pitchFamily="34" charset="-120"/>
              </a:rPr>
              <a:t>畫面設計 </a:t>
            </a:r>
            <a:r>
              <a:rPr lang="en-US" altLang="zh-TW" dirty="0" smtClean="0">
                <a:latin typeface="微軟正黑體" pitchFamily="34" charset="-120"/>
              </a:rPr>
              <a:t>– </a:t>
            </a:r>
            <a:r>
              <a:rPr lang="zh-TW" altLang="en-US" dirty="0" smtClean="0">
                <a:latin typeface="微軟正黑體" pitchFamily="34" charset="-120"/>
              </a:rPr>
              <a:t>系統登入</a:t>
            </a:r>
            <a:endParaRPr lang="zh-TW" altLang="en-US" dirty="0">
              <a:latin typeface="微軟正黑體" pitchFamily="34" charset="-120"/>
            </a:endParaRPr>
          </a:p>
        </p:txBody>
      </p:sp>
    </p:spTree>
    <p:extLst>
      <p:ext uri="{BB962C8B-B14F-4D97-AF65-F5344CB8AC3E}">
        <p14:creationId xmlns:p14="http://schemas.microsoft.com/office/powerpoint/2010/main" val="2878555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Documents and Settings\P10073676\My Documents\速達3代\AP Fframework\功能UI規劃\速達內頁_2013091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276" y="3068960"/>
            <a:ext cx="5644012" cy="3312368"/>
          </a:xfrm>
          <a:prstGeom prst="rect">
            <a:avLst/>
          </a:prstGeom>
          <a:noFill/>
          <a:extLst>
            <a:ext uri="{909E8E84-426E-40DD-AFC4-6F175D3DCCD1}">
              <a14:hiddenFill xmlns:a14="http://schemas.microsoft.com/office/drawing/2010/main">
                <a:solidFill>
                  <a:srgbClr val="FFFFFF"/>
                </a:solidFill>
              </a14:hiddenFill>
            </a:ext>
          </a:extLst>
        </p:spPr>
      </p:pic>
      <p:sp>
        <p:nvSpPr>
          <p:cNvPr id="291845" name="Text Box 5"/>
          <p:cNvSpPr txBox="1">
            <a:spLocks noChangeArrowheads="1"/>
          </p:cNvSpPr>
          <p:nvPr/>
        </p:nvSpPr>
        <p:spPr bwMode="auto">
          <a:xfrm>
            <a:off x="395288" y="765175"/>
            <a:ext cx="792112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kumimoji="1">
                <a:solidFill>
                  <a:schemeClr val="tx1"/>
                </a:solidFill>
                <a:latin typeface="Arial" charset="0"/>
                <a:ea typeface="新細明體" charset="-120"/>
              </a:defRPr>
            </a:lvl1pPr>
            <a:lvl2pPr marL="800100" indent="-342900" eaLnBrk="0" hangingPunct="0">
              <a:defRPr kumimoji="1">
                <a:solidFill>
                  <a:schemeClr val="tx1"/>
                </a:solidFill>
                <a:latin typeface="Arial" charset="0"/>
                <a:ea typeface="新細明體" charset="-120"/>
              </a:defRPr>
            </a:lvl2pPr>
            <a:lvl3pPr marL="1257300" indent="-342900" eaLnBrk="0" hangingPunct="0">
              <a:defRPr kumimoji="1">
                <a:solidFill>
                  <a:schemeClr val="tx1"/>
                </a:solidFill>
                <a:latin typeface="Arial" charset="0"/>
                <a:ea typeface="新細明體" charset="-120"/>
              </a:defRPr>
            </a:lvl3pPr>
            <a:lvl4pPr marL="1714500" indent="-342900" eaLnBrk="0" hangingPunct="0">
              <a:defRPr kumimoji="1">
                <a:solidFill>
                  <a:schemeClr val="tx1"/>
                </a:solidFill>
                <a:latin typeface="Arial" charset="0"/>
                <a:ea typeface="新細明體" charset="-120"/>
              </a:defRPr>
            </a:lvl4pPr>
            <a:lvl5pPr marL="2171700" indent="-342900" eaLnBrk="0" hangingPunct="0">
              <a:defRPr kumimoji="1">
                <a:solidFill>
                  <a:schemeClr val="tx1"/>
                </a:solidFill>
                <a:latin typeface="Arial" charset="0"/>
                <a:ea typeface="新細明體" charset="-120"/>
              </a:defRPr>
            </a:lvl5pPr>
            <a:lvl6pPr marL="2628900" indent="-342900" eaLnBrk="0" fontAlgn="base" hangingPunct="0">
              <a:spcBef>
                <a:spcPct val="0"/>
              </a:spcBef>
              <a:spcAft>
                <a:spcPct val="0"/>
              </a:spcAft>
              <a:defRPr kumimoji="1">
                <a:solidFill>
                  <a:schemeClr val="tx1"/>
                </a:solidFill>
                <a:latin typeface="Arial" charset="0"/>
                <a:ea typeface="新細明體" charset="-120"/>
              </a:defRPr>
            </a:lvl6pPr>
            <a:lvl7pPr marL="3086100" indent="-342900" eaLnBrk="0" fontAlgn="base" hangingPunct="0">
              <a:spcBef>
                <a:spcPct val="0"/>
              </a:spcBef>
              <a:spcAft>
                <a:spcPct val="0"/>
              </a:spcAft>
              <a:defRPr kumimoji="1">
                <a:solidFill>
                  <a:schemeClr val="tx1"/>
                </a:solidFill>
                <a:latin typeface="Arial" charset="0"/>
                <a:ea typeface="新細明體" charset="-120"/>
              </a:defRPr>
            </a:lvl7pPr>
            <a:lvl8pPr marL="3543300" indent="-342900" eaLnBrk="0" fontAlgn="base" hangingPunct="0">
              <a:spcBef>
                <a:spcPct val="0"/>
              </a:spcBef>
              <a:spcAft>
                <a:spcPct val="0"/>
              </a:spcAft>
              <a:defRPr kumimoji="1">
                <a:solidFill>
                  <a:schemeClr val="tx1"/>
                </a:solidFill>
                <a:latin typeface="Arial" charset="0"/>
                <a:ea typeface="新細明體" charset="-120"/>
              </a:defRPr>
            </a:lvl8pPr>
            <a:lvl9pPr marL="4000500" indent="-3429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150000"/>
              </a:lnSpc>
              <a:buFont typeface="Wingdings" pitchFamily="2" charset="2"/>
              <a:buChar char="n"/>
            </a:pPr>
            <a:r>
              <a:rPr lang="zh-TW" altLang="en-US" sz="1600" b="0" dirty="0" smtClean="0">
                <a:latin typeface="微軟正黑體" pitchFamily="34" charset="-120"/>
                <a:ea typeface="微軟正黑體" pitchFamily="34" charset="-120"/>
              </a:rPr>
              <a:t>登入</a:t>
            </a:r>
            <a:r>
              <a:rPr lang="zh-TW" altLang="en-US" sz="1600" b="0" dirty="0">
                <a:latin typeface="微軟正黑體" pitchFamily="34" charset="-120"/>
                <a:ea typeface="微軟正黑體" pitchFamily="34" charset="-120"/>
              </a:rPr>
              <a:t>首頁內容：</a:t>
            </a:r>
          </a:p>
          <a:p>
            <a:pPr lvl="1" eaLnBrk="1" hangingPunct="1">
              <a:lnSpc>
                <a:spcPct val="150000"/>
              </a:lnSpc>
              <a:buFontTx/>
              <a:buAutoNum type="arabicPeriod"/>
            </a:pPr>
            <a:r>
              <a:rPr lang="zh-TW" altLang="en-US" sz="1600" dirty="0" smtClean="0">
                <a:latin typeface="微軟正黑體" pitchFamily="34" charset="-120"/>
                <a:ea typeface="微軟正黑體" pitchFamily="34" charset="-120"/>
              </a:rPr>
              <a:t>人員資訊：帳號、姓名、部門、職稱等登入人員資訊顯示，另顯示目前時間</a:t>
            </a:r>
            <a:endParaRPr lang="en-US" altLang="zh-TW" sz="1600" dirty="0" smtClean="0">
              <a:latin typeface="微軟正黑體" pitchFamily="34" charset="-120"/>
              <a:ea typeface="微軟正黑體" pitchFamily="34" charset="-120"/>
            </a:endParaRPr>
          </a:p>
          <a:p>
            <a:pPr lvl="1" eaLnBrk="1" hangingPunct="1">
              <a:lnSpc>
                <a:spcPct val="150000"/>
              </a:lnSpc>
              <a:buFontTx/>
              <a:buAutoNum type="arabicPeriod"/>
            </a:pPr>
            <a:r>
              <a:rPr lang="en-US" altLang="zh-TW" sz="1600" dirty="0" smtClean="0">
                <a:latin typeface="微軟正黑體" pitchFamily="34" charset="-120"/>
                <a:ea typeface="微軟正黑體" pitchFamily="34" charset="-120"/>
              </a:rPr>
              <a:t>Tab</a:t>
            </a:r>
            <a:r>
              <a:rPr lang="zh-TW" altLang="en-US" sz="1600" dirty="0" smtClean="0">
                <a:latin typeface="微軟正黑體" pitchFamily="34" charset="-120"/>
                <a:ea typeface="微軟正黑體" pitchFamily="34" charset="-120"/>
              </a:rPr>
              <a:t>區塊 </a:t>
            </a:r>
            <a:r>
              <a:rPr lang="zh-TW" altLang="en-US" sz="1600" b="0" dirty="0" smtClean="0">
                <a:latin typeface="微軟正黑體" pitchFamily="34" charset="-120"/>
                <a:ea typeface="微軟正黑體" pitchFamily="34" charset="-120"/>
              </a:rPr>
              <a:t>：顯示至</a:t>
            </a:r>
            <a:r>
              <a:rPr lang="en-US" altLang="zh-TW" sz="1600" b="0" dirty="0" smtClean="0">
                <a:latin typeface="微軟正黑體" pitchFamily="34" charset="-120"/>
                <a:ea typeface="微軟正黑體" pitchFamily="34" charset="-120"/>
              </a:rPr>
              <a:t>[</a:t>
            </a:r>
            <a:r>
              <a:rPr lang="zh-TW" altLang="en-US" sz="1600" b="0" dirty="0" smtClean="0">
                <a:latin typeface="微軟正黑體" pitchFamily="34" charset="-120"/>
                <a:ea typeface="微軟正黑體" pitchFamily="34" charset="-120"/>
              </a:rPr>
              <a:t>首頁</a:t>
            </a:r>
            <a:r>
              <a:rPr lang="en-US" altLang="zh-TW" sz="1600" b="0" dirty="0" smtClean="0">
                <a:latin typeface="微軟正黑體" pitchFamily="34" charset="-120"/>
                <a:ea typeface="微軟正黑體" pitchFamily="34" charset="-120"/>
              </a:rPr>
              <a:t>]</a:t>
            </a:r>
            <a:r>
              <a:rPr lang="zh-TW" altLang="en-US" sz="1600" b="0" dirty="0" smtClean="0">
                <a:latin typeface="微軟正黑體" pitchFamily="34" charset="-120"/>
                <a:ea typeface="微軟正黑體" pitchFamily="34" charset="-120"/>
              </a:rPr>
              <a:t>，現行置放歡迎圖檔</a:t>
            </a:r>
            <a:endParaRPr lang="en-US" altLang="zh-TW" sz="1600" b="0" dirty="0" smtClean="0">
              <a:latin typeface="微軟正黑體" pitchFamily="34" charset="-120"/>
              <a:ea typeface="微軟正黑體" pitchFamily="34" charset="-120"/>
            </a:endParaRPr>
          </a:p>
          <a:p>
            <a:pPr lvl="1" eaLnBrk="1" hangingPunct="1">
              <a:lnSpc>
                <a:spcPct val="150000"/>
              </a:lnSpc>
              <a:buFontTx/>
              <a:buAutoNum type="arabicPeriod"/>
            </a:pPr>
            <a:r>
              <a:rPr lang="zh-TW" altLang="en-US" sz="1600" b="0" dirty="0" smtClean="0">
                <a:latin typeface="微軟正黑體" pitchFamily="34" charset="-120"/>
                <a:ea typeface="微軟正黑體" pitchFamily="34" charset="-120"/>
              </a:rPr>
              <a:t>待辦</a:t>
            </a:r>
            <a:r>
              <a:rPr lang="zh-TW" altLang="en-US" sz="1600" b="0" dirty="0">
                <a:latin typeface="微軟正黑體" pitchFamily="34" charset="-120"/>
                <a:ea typeface="微軟正黑體" pitchFamily="34" charset="-120"/>
              </a:rPr>
              <a:t>事項：可直接點選該連結進入相關</a:t>
            </a:r>
            <a:r>
              <a:rPr lang="zh-TW" altLang="en-US" sz="1600" b="0" dirty="0" smtClean="0">
                <a:latin typeface="微軟正黑體" pitchFamily="34" charset="-120"/>
                <a:ea typeface="微軟正黑體" pitchFamily="34" charset="-120"/>
              </a:rPr>
              <a:t>作業</a:t>
            </a:r>
            <a:endParaRPr lang="en-US" altLang="zh-TW" sz="1600" b="0" dirty="0" smtClean="0">
              <a:latin typeface="微軟正黑體" pitchFamily="34" charset="-120"/>
              <a:ea typeface="微軟正黑體" pitchFamily="34" charset="-120"/>
            </a:endParaRPr>
          </a:p>
          <a:p>
            <a:pPr lvl="1" eaLnBrk="1" hangingPunct="1">
              <a:lnSpc>
                <a:spcPct val="150000"/>
              </a:lnSpc>
              <a:buFontTx/>
              <a:buAutoNum type="arabicPeriod"/>
            </a:pPr>
            <a:r>
              <a:rPr lang="zh-TW" altLang="en-US" sz="1600" dirty="0" smtClean="0">
                <a:latin typeface="微軟正黑體" pitchFamily="34" charset="-120"/>
                <a:ea typeface="微軟正黑體" pitchFamily="34" charset="-120"/>
              </a:rPr>
              <a:t>通知訊息</a:t>
            </a:r>
            <a:r>
              <a:rPr lang="zh-TW" altLang="en-US" sz="1600" b="0" dirty="0" smtClean="0">
                <a:latin typeface="微軟正黑體" pitchFamily="34" charset="-120"/>
                <a:ea typeface="微軟正黑體" pitchFamily="34" charset="-120"/>
              </a:rPr>
              <a:t>：以跑馬燈方式呈現</a:t>
            </a:r>
            <a:endParaRPr lang="zh-TW" altLang="en-US" sz="1600" b="0" dirty="0">
              <a:latin typeface="微軟正黑體" pitchFamily="34" charset="-120"/>
              <a:ea typeface="微軟正黑體" pitchFamily="34" charset="-120"/>
            </a:endParaRPr>
          </a:p>
          <a:p>
            <a:pPr lvl="1" eaLnBrk="1" hangingPunct="1">
              <a:lnSpc>
                <a:spcPct val="150000"/>
              </a:lnSpc>
              <a:buFontTx/>
              <a:buAutoNum type="arabicPeriod"/>
            </a:pPr>
            <a:r>
              <a:rPr lang="zh-TW" altLang="en-US" sz="1600" b="0" dirty="0" smtClean="0">
                <a:latin typeface="微軟正黑體" pitchFamily="34" charset="-120"/>
                <a:ea typeface="微軟正黑體" pitchFamily="34" charset="-120"/>
              </a:rPr>
              <a:t>功能表</a:t>
            </a:r>
            <a:r>
              <a:rPr lang="zh-TW" altLang="en-US" sz="1600" b="0" dirty="0">
                <a:latin typeface="微軟正黑體" pitchFamily="34" charset="-120"/>
                <a:ea typeface="微軟正黑體" pitchFamily="34" charset="-120"/>
              </a:rPr>
              <a:t>區域：</a:t>
            </a:r>
            <a:r>
              <a:rPr lang="zh-TW" altLang="en-US" sz="1600" b="0" dirty="0" smtClean="0">
                <a:latin typeface="微軟正黑體" pitchFamily="34" charset="-120"/>
                <a:ea typeface="微軟正黑體" pitchFamily="34" charset="-120"/>
              </a:rPr>
              <a:t>見後續章節</a:t>
            </a:r>
            <a:endParaRPr lang="en-US" altLang="zh-TW" sz="1600" b="0" dirty="0">
              <a:latin typeface="微軟正黑體" pitchFamily="34" charset="-120"/>
              <a:ea typeface="微軟正黑體" pitchFamily="34" charset="-120"/>
            </a:endParaRPr>
          </a:p>
        </p:txBody>
      </p:sp>
      <p:sp>
        <p:nvSpPr>
          <p:cNvPr id="291846" name="Rectangle 6"/>
          <p:cNvSpPr>
            <a:spLocks noChangeArrowheads="1"/>
          </p:cNvSpPr>
          <p:nvPr/>
        </p:nvSpPr>
        <p:spPr bwMode="auto">
          <a:xfrm>
            <a:off x="2483768" y="3442530"/>
            <a:ext cx="3744416" cy="2996371"/>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1847" name="Oval 7"/>
          <p:cNvSpPr>
            <a:spLocks noChangeArrowheads="1"/>
          </p:cNvSpPr>
          <p:nvPr/>
        </p:nvSpPr>
        <p:spPr bwMode="auto">
          <a:xfrm>
            <a:off x="4860032" y="2972040"/>
            <a:ext cx="139700" cy="136525"/>
          </a:xfrm>
          <a:prstGeom prst="ellipse">
            <a:avLst/>
          </a:prstGeom>
          <a:noFill/>
          <a:ln w="63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900" b="0" dirty="0">
                <a:solidFill>
                  <a:srgbClr val="FF0000"/>
                </a:solidFill>
                <a:latin typeface="Times New Roman" pitchFamily="18" charset="0"/>
              </a:rPr>
              <a:t>1</a:t>
            </a:r>
          </a:p>
        </p:txBody>
      </p:sp>
      <p:sp>
        <p:nvSpPr>
          <p:cNvPr id="291849" name="Oval 9"/>
          <p:cNvSpPr>
            <a:spLocks noChangeArrowheads="1"/>
          </p:cNvSpPr>
          <p:nvPr/>
        </p:nvSpPr>
        <p:spPr bwMode="auto">
          <a:xfrm>
            <a:off x="2703513" y="3573016"/>
            <a:ext cx="139700" cy="136525"/>
          </a:xfrm>
          <a:prstGeom prst="ellipse">
            <a:avLst/>
          </a:prstGeom>
          <a:noFill/>
          <a:ln w="63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900" b="0">
                <a:solidFill>
                  <a:srgbClr val="FF0000"/>
                </a:solidFill>
                <a:latin typeface="Times New Roman" pitchFamily="18" charset="0"/>
              </a:rPr>
              <a:t>2</a:t>
            </a:r>
          </a:p>
        </p:txBody>
      </p:sp>
      <p:sp>
        <p:nvSpPr>
          <p:cNvPr id="291850" name="Rectangle 10"/>
          <p:cNvSpPr>
            <a:spLocks noChangeArrowheads="1"/>
          </p:cNvSpPr>
          <p:nvPr/>
        </p:nvSpPr>
        <p:spPr bwMode="auto">
          <a:xfrm>
            <a:off x="6300192" y="3443434"/>
            <a:ext cx="864096" cy="2995467"/>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1852" name="Rectangle 12"/>
          <p:cNvSpPr>
            <a:spLocks noChangeArrowheads="1"/>
          </p:cNvSpPr>
          <p:nvPr/>
        </p:nvSpPr>
        <p:spPr bwMode="auto">
          <a:xfrm>
            <a:off x="4644008" y="2996952"/>
            <a:ext cx="2334143" cy="246710"/>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1853" name="Oval 13"/>
          <p:cNvSpPr>
            <a:spLocks noChangeArrowheads="1"/>
          </p:cNvSpPr>
          <p:nvPr/>
        </p:nvSpPr>
        <p:spPr bwMode="auto">
          <a:xfrm>
            <a:off x="6444208" y="3641278"/>
            <a:ext cx="139700" cy="136525"/>
          </a:xfrm>
          <a:prstGeom prst="ellipse">
            <a:avLst/>
          </a:prstGeom>
          <a:solidFill>
            <a:schemeClr val="bg1"/>
          </a:solidFill>
          <a:ln w="63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900" b="0">
                <a:solidFill>
                  <a:srgbClr val="FF0000"/>
                </a:solidFill>
                <a:latin typeface="Times New Roman" pitchFamily="18" charset="0"/>
              </a:rPr>
              <a:t>3</a:t>
            </a:r>
          </a:p>
        </p:txBody>
      </p:sp>
      <p:sp>
        <p:nvSpPr>
          <p:cNvPr id="291854" name="Rectangle 14"/>
          <p:cNvSpPr>
            <a:spLocks noChangeArrowheads="1"/>
          </p:cNvSpPr>
          <p:nvPr/>
        </p:nvSpPr>
        <p:spPr bwMode="auto">
          <a:xfrm>
            <a:off x="1479550" y="3374268"/>
            <a:ext cx="900411" cy="1263142"/>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1855" name="Oval 15"/>
          <p:cNvSpPr>
            <a:spLocks noChangeArrowheads="1"/>
          </p:cNvSpPr>
          <p:nvPr/>
        </p:nvSpPr>
        <p:spPr bwMode="auto">
          <a:xfrm>
            <a:off x="4034562" y="3218135"/>
            <a:ext cx="139700" cy="136525"/>
          </a:xfrm>
          <a:prstGeom prst="ellipse">
            <a:avLst/>
          </a:prstGeom>
          <a:solidFill>
            <a:schemeClr val="bg1"/>
          </a:solidFill>
          <a:ln w="63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900" b="0">
                <a:solidFill>
                  <a:srgbClr val="FF0000"/>
                </a:solidFill>
                <a:latin typeface="Times New Roman" pitchFamily="18" charset="0"/>
              </a:rPr>
              <a:t>4</a:t>
            </a:r>
          </a:p>
        </p:txBody>
      </p:sp>
      <p:sp>
        <p:nvSpPr>
          <p:cNvPr id="13" name="標題 1"/>
          <p:cNvSpPr>
            <a:spLocks noGrp="1"/>
          </p:cNvSpPr>
          <p:nvPr>
            <p:ph type="title"/>
          </p:nvPr>
        </p:nvSpPr>
        <p:spPr>
          <a:xfrm>
            <a:off x="0" y="0"/>
            <a:ext cx="8291513" cy="549275"/>
          </a:xfrm>
        </p:spPr>
        <p:txBody>
          <a:bodyPr/>
          <a:lstStyle/>
          <a:p>
            <a:r>
              <a:rPr lang="en-US" altLang="zh-TW" dirty="0">
                <a:latin typeface="微軟正黑體" pitchFamily="34" charset="-120"/>
              </a:rPr>
              <a:t>2</a:t>
            </a:r>
            <a:r>
              <a:rPr lang="en-US" altLang="zh-TW" dirty="0" smtClean="0">
                <a:latin typeface="微軟正黑體" pitchFamily="34" charset="-120"/>
              </a:rPr>
              <a:t>.</a:t>
            </a:r>
            <a:r>
              <a:rPr lang="zh-TW" altLang="en-US" dirty="0" smtClean="0">
                <a:latin typeface="微軟正黑體" pitchFamily="34" charset="-120"/>
              </a:rPr>
              <a:t>畫面設計 </a:t>
            </a:r>
            <a:r>
              <a:rPr lang="en-US" altLang="zh-TW" dirty="0" smtClean="0">
                <a:latin typeface="微軟正黑體" pitchFamily="34" charset="-120"/>
              </a:rPr>
              <a:t>– </a:t>
            </a:r>
            <a:r>
              <a:rPr lang="zh-TW" altLang="en-US" dirty="0" smtClean="0">
                <a:latin typeface="微軟正黑體" pitchFamily="34" charset="-120"/>
              </a:rPr>
              <a:t>登入主頁</a:t>
            </a:r>
            <a:endParaRPr lang="zh-TW" altLang="en-US" dirty="0">
              <a:latin typeface="微軟正黑體" pitchFamily="34" charset="-120"/>
            </a:endParaRPr>
          </a:p>
        </p:txBody>
      </p:sp>
      <p:sp>
        <p:nvSpPr>
          <p:cNvPr id="14" name="Rectangle 12"/>
          <p:cNvSpPr>
            <a:spLocks noChangeArrowheads="1"/>
          </p:cNvSpPr>
          <p:nvPr/>
        </p:nvSpPr>
        <p:spPr bwMode="auto">
          <a:xfrm>
            <a:off x="2379961" y="3179115"/>
            <a:ext cx="3053977" cy="178448"/>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 name="Oval 15"/>
          <p:cNvSpPr>
            <a:spLocks noChangeArrowheads="1"/>
          </p:cNvSpPr>
          <p:nvPr/>
        </p:nvSpPr>
        <p:spPr bwMode="auto">
          <a:xfrm>
            <a:off x="1701800" y="4373488"/>
            <a:ext cx="139700" cy="136525"/>
          </a:xfrm>
          <a:prstGeom prst="ellipse">
            <a:avLst/>
          </a:prstGeom>
          <a:solidFill>
            <a:schemeClr val="bg1"/>
          </a:solidFill>
          <a:ln w="63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900" dirty="0">
                <a:solidFill>
                  <a:srgbClr val="FF0000"/>
                </a:solidFill>
                <a:latin typeface="Times New Roman" pitchFamily="18" charset="0"/>
              </a:rPr>
              <a:t>5</a:t>
            </a:r>
            <a:endParaRPr lang="en-US" altLang="zh-TW" sz="900" b="0" dirty="0">
              <a:solidFill>
                <a:srgbClr val="FF0000"/>
              </a:solidFill>
              <a:latin typeface="Times New Roman" pitchFamily="18" charset="0"/>
            </a:endParaRPr>
          </a:p>
        </p:txBody>
      </p:sp>
    </p:spTree>
    <p:extLst>
      <p:ext uri="{BB962C8B-B14F-4D97-AF65-F5344CB8AC3E}">
        <p14:creationId xmlns:p14="http://schemas.microsoft.com/office/powerpoint/2010/main" val="5884799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p:cNvGrpSpPr/>
          <p:nvPr/>
        </p:nvGrpSpPr>
        <p:grpSpPr>
          <a:xfrm>
            <a:off x="220861" y="1628800"/>
            <a:ext cx="5663207" cy="3600400"/>
            <a:chOff x="220861" y="1556792"/>
            <a:chExt cx="5663207" cy="3600400"/>
          </a:xfrm>
        </p:grpSpPr>
        <p:pic>
          <p:nvPicPr>
            <p:cNvPr id="1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61" y="1556792"/>
              <a:ext cx="5663207"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43" y="1690688"/>
              <a:ext cx="5648325" cy="333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3471863"/>
            <a:ext cx="4775708" cy="300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8899" name="Text Box 3"/>
          <p:cNvSpPr txBox="1">
            <a:spLocks noChangeArrowheads="1"/>
          </p:cNvSpPr>
          <p:nvPr/>
        </p:nvSpPr>
        <p:spPr bwMode="auto">
          <a:xfrm>
            <a:off x="36513" y="842963"/>
            <a:ext cx="87122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a:solidFill>
                  <a:schemeClr val="tx1"/>
                </a:solidFill>
                <a:latin typeface="Arial" charset="0"/>
                <a:ea typeface="新細明體" charset="-120"/>
              </a:defRPr>
            </a:lvl1pPr>
            <a:lvl2pPr marL="800100" indent="-342900" eaLnBrk="0" hangingPunct="0">
              <a:defRPr kumimoji="1">
                <a:solidFill>
                  <a:schemeClr val="tx1"/>
                </a:solidFill>
                <a:latin typeface="Arial" charset="0"/>
                <a:ea typeface="新細明體" charset="-120"/>
              </a:defRPr>
            </a:lvl2pPr>
            <a:lvl3pPr marL="1257300" indent="-342900" eaLnBrk="0" hangingPunct="0">
              <a:defRPr kumimoji="1">
                <a:solidFill>
                  <a:schemeClr val="tx1"/>
                </a:solidFill>
                <a:latin typeface="Arial" charset="0"/>
                <a:ea typeface="新細明體" charset="-120"/>
              </a:defRPr>
            </a:lvl3pPr>
            <a:lvl4pPr marL="1714500" indent="-342900" eaLnBrk="0" hangingPunct="0">
              <a:defRPr kumimoji="1">
                <a:solidFill>
                  <a:schemeClr val="tx1"/>
                </a:solidFill>
                <a:latin typeface="Arial" charset="0"/>
                <a:ea typeface="新細明體" charset="-120"/>
              </a:defRPr>
            </a:lvl4pPr>
            <a:lvl5pPr marL="2171700" indent="-342900" eaLnBrk="0" hangingPunct="0">
              <a:defRPr kumimoji="1">
                <a:solidFill>
                  <a:schemeClr val="tx1"/>
                </a:solidFill>
                <a:latin typeface="Arial" charset="0"/>
                <a:ea typeface="新細明體" charset="-120"/>
              </a:defRPr>
            </a:lvl5pPr>
            <a:lvl6pPr marL="2628900" indent="-342900" eaLnBrk="0" fontAlgn="base" hangingPunct="0">
              <a:spcBef>
                <a:spcPct val="0"/>
              </a:spcBef>
              <a:spcAft>
                <a:spcPct val="0"/>
              </a:spcAft>
              <a:defRPr kumimoji="1">
                <a:solidFill>
                  <a:schemeClr val="tx1"/>
                </a:solidFill>
                <a:latin typeface="Arial" charset="0"/>
                <a:ea typeface="新細明體" charset="-120"/>
              </a:defRPr>
            </a:lvl6pPr>
            <a:lvl7pPr marL="3086100" indent="-342900" eaLnBrk="0" fontAlgn="base" hangingPunct="0">
              <a:spcBef>
                <a:spcPct val="0"/>
              </a:spcBef>
              <a:spcAft>
                <a:spcPct val="0"/>
              </a:spcAft>
              <a:defRPr kumimoji="1">
                <a:solidFill>
                  <a:schemeClr val="tx1"/>
                </a:solidFill>
                <a:latin typeface="Arial" charset="0"/>
                <a:ea typeface="新細明體" charset="-120"/>
              </a:defRPr>
            </a:lvl7pPr>
            <a:lvl8pPr marL="3543300" indent="-342900" eaLnBrk="0" fontAlgn="base" hangingPunct="0">
              <a:spcBef>
                <a:spcPct val="0"/>
              </a:spcBef>
              <a:spcAft>
                <a:spcPct val="0"/>
              </a:spcAft>
              <a:defRPr kumimoji="1">
                <a:solidFill>
                  <a:schemeClr val="tx1"/>
                </a:solidFill>
                <a:latin typeface="Arial" charset="0"/>
                <a:ea typeface="新細明體" charset="-120"/>
              </a:defRPr>
            </a:lvl8pPr>
            <a:lvl9pPr marL="4000500" indent="-3429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150000"/>
              </a:lnSpc>
            </a:pPr>
            <a:r>
              <a:rPr kumimoji="0" lang="en-US" altLang="zh-TW" sz="1600" u="sng" dirty="0">
                <a:latin typeface="微軟正黑體" pitchFamily="34" charset="-120"/>
                <a:ea typeface="微軟正黑體" pitchFamily="34" charset="-120"/>
              </a:rPr>
              <a:t>  2.2 </a:t>
            </a:r>
            <a:r>
              <a:rPr kumimoji="0" lang="zh-TW" altLang="en-US" sz="1600" u="sng" dirty="0">
                <a:latin typeface="微軟正黑體" pitchFamily="34" charset="-120"/>
                <a:ea typeface="微軟正黑體" pitchFamily="34" charset="-120"/>
              </a:rPr>
              <a:t>框</a:t>
            </a:r>
            <a:r>
              <a:rPr lang="zh-TW" altLang="en-US" sz="1600" u="sng" dirty="0">
                <a:latin typeface="微軟正黑體" pitchFamily="34" charset="-120"/>
                <a:ea typeface="微軟正黑體" pitchFamily="34" charset="-120"/>
              </a:rPr>
              <a:t>架設計</a:t>
            </a:r>
            <a:r>
              <a:rPr lang="zh-TW" altLang="en-US" u="sng" dirty="0">
                <a:latin typeface="微軟正黑體" pitchFamily="34" charset="-120"/>
                <a:ea typeface="微軟正黑體" pitchFamily="34" charset="-120"/>
              </a:rPr>
              <a:t>：</a:t>
            </a:r>
            <a:r>
              <a:rPr lang="zh-TW" altLang="en-US" sz="1600" b="0" dirty="0">
                <a:latin typeface="微軟正黑體" pitchFamily="34" charset="-120"/>
                <a:ea typeface="微軟正黑體" pitchFamily="34" charset="-120"/>
              </a:rPr>
              <a:t>系統登入頁面預設為左右框架，左方為</a:t>
            </a:r>
            <a:r>
              <a:rPr lang="en-US" altLang="zh-TW" sz="1600" b="0" dirty="0">
                <a:latin typeface="微軟正黑體" pitchFamily="34" charset="-120"/>
                <a:ea typeface="微軟正黑體" pitchFamily="34" charset="-120"/>
              </a:rPr>
              <a:t>MENU TREE</a:t>
            </a:r>
            <a:r>
              <a:rPr lang="zh-TW" altLang="en-US" sz="1600" b="0" dirty="0">
                <a:latin typeface="微軟正黑體" pitchFamily="34" charset="-120"/>
                <a:ea typeface="微軟正黑體" pitchFamily="34" charset="-120"/>
              </a:rPr>
              <a:t>，右方為資料編輯區，點選          ，可將左方</a:t>
            </a:r>
            <a:r>
              <a:rPr lang="en-US" altLang="zh-TW" sz="1600" b="0" dirty="0">
                <a:latin typeface="微軟正黑體" pitchFamily="34" charset="-120"/>
                <a:ea typeface="微軟正黑體" pitchFamily="34" charset="-120"/>
              </a:rPr>
              <a:t>MENU TREE</a:t>
            </a:r>
            <a:r>
              <a:rPr lang="zh-TW" altLang="en-US" sz="1600" b="0" dirty="0">
                <a:latin typeface="微軟正黑體" pitchFamily="34" charset="-120"/>
                <a:ea typeface="微軟正黑體" pitchFamily="34" charset="-120"/>
              </a:rPr>
              <a:t>最小或最大化</a:t>
            </a:r>
          </a:p>
        </p:txBody>
      </p:sp>
      <p:sp>
        <p:nvSpPr>
          <p:cNvPr id="208903" name="Oval 7"/>
          <p:cNvSpPr>
            <a:spLocks noChangeArrowheads="1"/>
          </p:cNvSpPr>
          <p:nvPr/>
        </p:nvSpPr>
        <p:spPr bwMode="auto">
          <a:xfrm>
            <a:off x="890588" y="1412875"/>
            <a:ext cx="152400" cy="152400"/>
          </a:xfrm>
          <a:prstGeom prst="ellipse">
            <a:avLst/>
          </a:prstGeom>
          <a:noFill/>
          <a:ln w="63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600" b="0">
                <a:solidFill>
                  <a:srgbClr val="FF0000"/>
                </a:solidFill>
                <a:latin typeface="Times New Roman" pitchFamily="18" charset="0"/>
              </a:rPr>
              <a:t>1</a:t>
            </a:r>
          </a:p>
        </p:txBody>
      </p:sp>
      <p:sp>
        <p:nvSpPr>
          <p:cNvPr id="208904" name="Oval 8"/>
          <p:cNvSpPr>
            <a:spLocks noChangeArrowheads="1"/>
          </p:cNvSpPr>
          <p:nvPr/>
        </p:nvSpPr>
        <p:spPr bwMode="auto">
          <a:xfrm>
            <a:off x="891208" y="2786063"/>
            <a:ext cx="152400" cy="152400"/>
          </a:xfrm>
          <a:prstGeom prst="ellipse">
            <a:avLst/>
          </a:prstGeom>
          <a:noFill/>
          <a:ln w="63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900" b="0">
                <a:solidFill>
                  <a:srgbClr val="FF0000"/>
                </a:solidFill>
                <a:latin typeface="Times New Roman" pitchFamily="18" charset="0"/>
              </a:rPr>
              <a:t>1</a:t>
            </a:r>
          </a:p>
        </p:txBody>
      </p:sp>
      <p:sp>
        <p:nvSpPr>
          <p:cNvPr id="208910" name="Rectangle 14"/>
          <p:cNvSpPr>
            <a:spLocks noChangeArrowheads="1"/>
          </p:cNvSpPr>
          <p:nvPr/>
        </p:nvSpPr>
        <p:spPr bwMode="auto">
          <a:xfrm>
            <a:off x="1051369" y="2885854"/>
            <a:ext cx="142875" cy="647700"/>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8911" name="Line 15"/>
          <p:cNvSpPr>
            <a:spLocks noChangeShapeType="1"/>
          </p:cNvSpPr>
          <p:nvPr/>
        </p:nvSpPr>
        <p:spPr bwMode="auto">
          <a:xfrm>
            <a:off x="1194244" y="3219450"/>
            <a:ext cx="4530281"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08912" name="Line 16"/>
          <p:cNvSpPr>
            <a:spLocks noChangeShapeType="1"/>
          </p:cNvSpPr>
          <p:nvPr/>
        </p:nvSpPr>
        <p:spPr bwMode="auto">
          <a:xfrm>
            <a:off x="5724525" y="3219450"/>
            <a:ext cx="0" cy="2809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08913" name="Rectangle 17"/>
          <p:cNvSpPr>
            <a:spLocks noChangeArrowheads="1"/>
          </p:cNvSpPr>
          <p:nvPr/>
        </p:nvSpPr>
        <p:spPr bwMode="auto">
          <a:xfrm>
            <a:off x="4283968" y="4581128"/>
            <a:ext cx="142875" cy="647700"/>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8914" name="Oval 18"/>
          <p:cNvSpPr>
            <a:spLocks noChangeArrowheads="1"/>
          </p:cNvSpPr>
          <p:nvPr/>
        </p:nvSpPr>
        <p:spPr bwMode="auto">
          <a:xfrm>
            <a:off x="4067944" y="5301208"/>
            <a:ext cx="152400" cy="152400"/>
          </a:xfrm>
          <a:prstGeom prst="ellipse">
            <a:avLst/>
          </a:prstGeom>
          <a:noFill/>
          <a:ln w="63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900" b="0">
                <a:solidFill>
                  <a:srgbClr val="FF0000"/>
                </a:solidFill>
                <a:latin typeface="Times New Roman" pitchFamily="18" charset="0"/>
              </a:rPr>
              <a:t>1</a:t>
            </a:r>
          </a:p>
        </p:txBody>
      </p:sp>
      <p:sp>
        <p:nvSpPr>
          <p:cNvPr id="208915" name="Line 19"/>
          <p:cNvSpPr>
            <a:spLocks noChangeShapeType="1"/>
          </p:cNvSpPr>
          <p:nvPr/>
        </p:nvSpPr>
        <p:spPr bwMode="auto">
          <a:xfrm>
            <a:off x="1763713" y="5876925"/>
            <a:ext cx="2592387"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08916" name="Line 20"/>
          <p:cNvSpPr>
            <a:spLocks noChangeShapeType="1"/>
          </p:cNvSpPr>
          <p:nvPr/>
        </p:nvSpPr>
        <p:spPr bwMode="auto">
          <a:xfrm flipV="1">
            <a:off x="1763713" y="5013325"/>
            <a:ext cx="0" cy="8636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5" name="標題 1"/>
          <p:cNvSpPr>
            <a:spLocks noGrp="1"/>
          </p:cNvSpPr>
          <p:nvPr>
            <p:ph type="title"/>
          </p:nvPr>
        </p:nvSpPr>
        <p:spPr>
          <a:xfrm>
            <a:off x="0" y="0"/>
            <a:ext cx="8291513" cy="549275"/>
          </a:xfrm>
        </p:spPr>
        <p:txBody>
          <a:bodyPr/>
          <a:lstStyle/>
          <a:p>
            <a:r>
              <a:rPr lang="en-US" altLang="zh-TW" dirty="0">
                <a:latin typeface="微軟正黑體" pitchFamily="34" charset="-120"/>
              </a:rPr>
              <a:t>2</a:t>
            </a:r>
            <a:r>
              <a:rPr lang="en-US" altLang="zh-TW" dirty="0" smtClean="0">
                <a:latin typeface="微軟正黑體" pitchFamily="34" charset="-120"/>
              </a:rPr>
              <a:t>.</a:t>
            </a:r>
            <a:r>
              <a:rPr lang="zh-TW" altLang="en-US" dirty="0" smtClean="0">
                <a:latin typeface="微軟正黑體" pitchFamily="34" charset="-120"/>
              </a:rPr>
              <a:t>畫面設計 </a:t>
            </a:r>
            <a:r>
              <a:rPr lang="en-US" altLang="zh-TW" dirty="0" smtClean="0">
                <a:latin typeface="微軟正黑體" pitchFamily="34" charset="-120"/>
              </a:rPr>
              <a:t>– </a:t>
            </a:r>
            <a:r>
              <a:rPr lang="zh-TW" altLang="en-US" dirty="0" smtClean="0">
                <a:latin typeface="微軟正黑體" pitchFamily="34" charset="-120"/>
              </a:rPr>
              <a:t>框架設計</a:t>
            </a:r>
            <a:r>
              <a:rPr lang="en-US" altLang="zh-TW" dirty="0" smtClean="0">
                <a:latin typeface="微軟正黑體" pitchFamily="34" charset="-120"/>
              </a:rPr>
              <a:t>(1/2)</a:t>
            </a:r>
            <a:endParaRPr lang="zh-TW" altLang="en-US" dirty="0">
              <a:latin typeface="微軟正黑體" pitchFamily="34" charset="-120"/>
            </a:endParaRPr>
          </a:p>
        </p:txBody>
      </p:sp>
    </p:spTree>
    <p:extLst>
      <p:ext uri="{BB962C8B-B14F-4D97-AF65-F5344CB8AC3E}">
        <p14:creationId xmlns:p14="http://schemas.microsoft.com/office/powerpoint/2010/main" val="1670180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群組 25"/>
          <p:cNvGrpSpPr/>
          <p:nvPr/>
        </p:nvGrpSpPr>
        <p:grpSpPr>
          <a:xfrm>
            <a:off x="276945" y="1868909"/>
            <a:ext cx="5663207" cy="3720207"/>
            <a:chOff x="220861" y="1556792"/>
            <a:chExt cx="5663207" cy="3600400"/>
          </a:xfrm>
        </p:grpSpPr>
        <p:pic>
          <p:nvPicPr>
            <p:cNvPr id="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61" y="1556792"/>
              <a:ext cx="5663207"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43" y="1753685"/>
              <a:ext cx="5648325" cy="333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87396" name="AutoShape 4"/>
          <p:cNvSpPr>
            <a:spLocks/>
          </p:cNvSpPr>
          <p:nvPr/>
        </p:nvSpPr>
        <p:spPr bwMode="auto">
          <a:xfrm>
            <a:off x="5999584" y="2132856"/>
            <a:ext cx="228600" cy="209550"/>
          </a:xfrm>
          <a:prstGeom prst="rightBrace">
            <a:avLst>
              <a:gd name="adj1" fmla="val 8333"/>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87397" name="AutoShape 5"/>
          <p:cNvSpPr>
            <a:spLocks/>
          </p:cNvSpPr>
          <p:nvPr/>
        </p:nvSpPr>
        <p:spPr bwMode="auto">
          <a:xfrm>
            <a:off x="5996136" y="2533650"/>
            <a:ext cx="232048" cy="838200"/>
          </a:xfrm>
          <a:prstGeom prst="rightBrace">
            <a:avLst>
              <a:gd name="adj1" fmla="val 20617"/>
              <a:gd name="adj2" fmla="val 38157"/>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87398" name="AutoShape 6"/>
          <p:cNvSpPr>
            <a:spLocks/>
          </p:cNvSpPr>
          <p:nvPr/>
        </p:nvSpPr>
        <p:spPr bwMode="auto">
          <a:xfrm>
            <a:off x="6023397" y="3429000"/>
            <a:ext cx="204787" cy="114300"/>
          </a:xfrm>
          <a:prstGeom prst="rightBrace">
            <a:avLst>
              <a:gd name="adj1" fmla="val 8333"/>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87399" name="Text Box 7"/>
          <p:cNvSpPr txBox="1">
            <a:spLocks noChangeArrowheads="1"/>
          </p:cNvSpPr>
          <p:nvPr/>
        </p:nvSpPr>
        <p:spPr bwMode="auto">
          <a:xfrm>
            <a:off x="6264274" y="1844824"/>
            <a:ext cx="291623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ja-JP" sz="1200" b="0" dirty="0">
                <a:latin typeface="微軟正黑體" pitchFamily="34" charset="-120"/>
                <a:ea typeface="微軟正黑體" pitchFamily="34" charset="-120"/>
              </a:rPr>
              <a:t>(1)</a:t>
            </a:r>
            <a:r>
              <a:rPr kumimoji="0" lang="zh-TW" altLang="en-US" sz="1200" b="0" dirty="0">
                <a:latin typeface="微軟正黑體" pitchFamily="34" charset="-120"/>
                <a:ea typeface="微軟正黑體" pitchFamily="34" charset="-120"/>
              </a:rPr>
              <a:t>瀏覽器視窗邊框</a:t>
            </a:r>
            <a:r>
              <a:rPr kumimoji="0" lang="ja-JP" altLang="en-US" sz="1200" b="0" dirty="0" smtClean="0">
                <a:latin typeface="微軟正黑體" pitchFamily="34" charset="-120"/>
                <a:ea typeface="微軟正黑體" pitchFamily="34" charset="-120"/>
              </a:rPr>
              <a:t>區域</a:t>
            </a:r>
            <a:endParaRPr kumimoji="0" lang="ja-JP" altLang="zh-TW" sz="1200" b="0" dirty="0" smtClean="0">
              <a:latin typeface="微軟正黑體" pitchFamily="34" charset="-120"/>
              <a:ea typeface="微軟正黑體" pitchFamily="34" charset="-120"/>
            </a:endParaRPr>
          </a:p>
          <a:p>
            <a:pPr algn="just" eaLnBrk="0" hangingPunct="0"/>
            <a:r>
              <a:rPr kumimoji="0" lang="zh-TW" altLang="en-US" sz="1200" b="0" dirty="0" smtClean="0">
                <a:latin typeface="微軟正黑體" pitchFamily="34" charset="-120"/>
                <a:ea typeface="微軟正黑體" pitchFamily="34" charset="-120"/>
              </a:rPr>
              <a:t>   (</a:t>
            </a:r>
            <a:r>
              <a:rPr kumimoji="0" lang="en-US" altLang="zh-TW" sz="1200" b="0" dirty="0" smtClean="0">
                <a:latin typeface="微軟正黑體" pitchFamily="34" charset="-120"/>
                <a:ea typeface="微軟正黑體" pitchFamily="34" charset="-120"/>
              </a:rPr>
              <a:t>Frame,</a:t>
            </a:r>
            <a:r>
              <a:rPr kumimoji="0" lang="zh-TW" altLang="en-US" sz="1200" b="0" dirty="0" smtClean="0">
                <a:latin typeface="微軟正黑體" pitchFamily="34" charset="-120"/>
                <a:ea typeface="微軟正黑體" pitchFamily="34" charset="-120"/>
              </a:rPr>
              <a:t>區域大小固定)</a:t>
            </a:r>
            <a:endParaRPr kumimoji="0" lang="en-US" altLang="ja-JP" sz="1200" b="0" dirty="0">
              <a:latin typeface="微軟正黑體" pitchFamily="34" charset="-120"/>
              <a:ea typeface="微軟正黑體" pitchFamily="34" charset="-120"/>
            </a:endParaRPr>
          </a:p>
        </p:txBody>
      </p:sp>
      <p:sp>
        <p:nvSpPr>
          <p:cNvPr id="187400" name="Text Box 8"/>
          <p:cNvSpPr txBox="1">
            <a:spLocks noChangeArrowheads="1"/>
          </p:cNvSpPr>
          <p:nvPr/>
        </p:nvSpPr>
        <p:spPr bwMode="auto">
          <a:xfrm>
            <a:off x="6296025" y="2204864"/>
            <a:ext cx="28130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ja-JP" sz="1200" b="0" dirty="0">
                <a:latin typeface="微軟正黑體" pitchFamily="34" charset="-120"/>
                <a:ea typeface="微軟正黑體" pitchFamily="34" charset="-120"/>
              </a:rPr>
              <a:t>(2)Title </a:t>
            </a:r>
            <a:r>
              <a:rPr kumimoji="0" lang="ja-JP" altLang="en-US" sz="1200" b="0" dirty="0">
                <a:latin typeface="微軟正黑體" pitchFamily="34" charset="-120"/>
                <a:ea typeface="微軟正黑體" pitchFamily="34" charset="-120"/>
              </a:rPr>
              <a:t>區域</a:t>
            </a:r>
            <a:r>
              <a:rPr kumimoji="0" lang="zh-TW" altLang="en-US" sz="1200" b="0" dirty="0">
                <a:latin typeface="微軟正黑體" pitchFamily="34" charset="-120"/>
                <a:ea typeface="微軟正黑體" pitchFamily="34" charset="-120"/>
              </a:rPr>
              <a:t>(區域大小固定)</a:t>
            </a:r>
            <a:endParaRPr kumimoji="0" lang="en-US" altLang="ja-JP" sz="1200" b="0" dirty="0">
              <a:latin typeface="微軟正黑體" pitchFamily="34" charset="-120"/>
              <a:ea typeface="微軟正黑體" pitchFamily="34" charset="-120"/>
            </a:endParaRPr>
          </a:p>
        </p:txBody>
      </p:sp>
      <p:sp>
        <p:nvSpPr>
          <p:cNvPr id="187401" name="Text Box 9"/>
          <p:cNvSpPr txBox="1">
            <a:spLocks noChangeArrowheads="1"/>
          </p:cNvSpPr>
          <p:nvPr/>
        </p:nvSpPr>
        <p:spPr bwMode="auto">
          <a:xfrm>
            <a:off x="6313402" y="2726290"/>
            <a:ext cx="24749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ja-JP" sz="1200" b="0" dirty="0">
                <a:latin typeface="微軟正黑體" pitchFamily="34" charset="-120"/>
                <a:ea typeface="微軟正黑體" pitchFamily="34" charset="-120"/>
              </a:rPr>
              <a:t>(3)</a:t>
            </a:r>
            <a:r>
              <a:rPr kumimoji="0" lang="ja-JP" altLang="en-US" sz="1200" b="0" dirty="0">
                <a:latin typeface="微軟正黑體" pitchFamily="34" charset="-120"/>
                <a:ea typeface="微軟正黑體" pitchFamily="34" charset="-120"/>
              </a:rPr>
              <a:t>主</a:t>
            </a:r>
            <a:r>
              <a:rPr kumimoji="0" lang="zh-TW" altLang="en-US" sz="1200" b="0" dirty="0">
                <a:latin typeface="微軟正黑體" pitchFamily="34" charset="-120"/>
                <a:ea typeface="微軟正黑體" pitchFamily="34" charset="-120"/>
              </a:rPr>
              <a:t>要</a:t>
            </a:r>
            <a:r>
              <a:rPr kumimoji="0" lang="ja-JP" altLang="en-US" sz="1200" b="0" dirty="0">
                <a:latin typeface="微軟正黑體" pitchFamily="34" charset="-120"/>
                <a:ea typeface="微軟正黑體" pitchFamily="34" charset="-120"/>
              </a:rPr>
              <a:t>業務區域</a:t>
            </a:r>
            <a:r>
              <a:rPr kumimoji="0" lang="en-US" altLang="ja-JP" sz="1200" b="0" dirty="0">
                <a:latin typeface="微軟正黑體" pitchFamily="34" charset="-120"/>
                <a:ea typeface="微軟正黑體" pitchFamily="34" charset="-120"/>
              </a:rPr>
              <a:t>1</a:t>
            </a:r>
            <a:r>
              <a:rPr kumimoji="0" lang="en-US" altLang="zh-TW" sz="1200" b="0" dirty="0">
                <a:latin typeface="微軟正黑體" pitchFamily="34" charset="-120"/>
                <a:ea typeface="微軟正黑體" pitchFamily="34" charset="-120"/>
              </a:rPr>
              <a:t>(</a:t>
            </a:r>
            <a:r>
              <a:rPr kumimoji="0" lang="zh-TW" altLang="en-US" sz="1200" b="0" dirty="0">
                <a:latin typeface="微軟正黑體" pitchFamily="34" charset="-120"/>
                <a:ea typeface="微軟正黑體" pitchFamily="34" charset="-120"/>
              </a:rPr>
              <a:t>查詢條件輸入區</a:t>
            </a:r>
            <a:r>
              <a:rPr kumimoji="0" lang="en-US" altLang="zh-TW" sz="1200" b="0" dirty="0">
                <a:latin typeface="微軟正黑體" pitchFamily="34" charset="-120"/>
                <a:ea typeface="微軟正黑體" pitchFamily="34" charset="-120"/>
              </a:rPr>
              <a:t>)</a:t>
            </a:r>
          </a:p>
        </p:txBody>
      </p:sp>
      <p:sp>
        <p:nvSpPr>
          <p:cNvPr id="187402" name="Text Box 10"/>
          <p:cNvSpPr txBox="1">
            <a:spLocks noChangeArrowheads="1"/>
          </p:cNvSpPr>
          <p:nvPr/>
        </p:nvSpPr>
        <p:spPr bwMode="auto">
          <a:xfrm>
            <a:off x="6300788" y="3371850"/>
            <a:ext cx="23891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ja-JP" sz="1200" b="0" dirty="0">
                <a:latin typeface="微軟正黑體" pitchFamily="34" charset="-120"/>
                <a:ea typeface="微軟正黑體" pitchFamily="34" charset="-120"/>
              </a:rPr>
              <a:t>(4)</a:t>
            </a:r>
            <a:r>
              <a:rPr kumimoji="0" lang="ja-JP" altLang="en-US" sz="1200" b="0" dirty="0">
                <a:latin typeface="微軟正黑體" pitchFamily="34" charset="-120"/>
                <a:ea typeface="微軟正黑體" pitchFamily="34" charset="-120"/>
              </a:rPr>
              <a:t>業務</a:t>
            </a:r>
            <a:r>
              <a:rPr kumimoji="0" lang="en-US" altLang="ja-JP" sz="1200" b="0" dirty="0">
                <a:latin typeface="微軟正黑體" pitchFamily="34" charset="-120"/>
                <a:ea typeface="微軟正黑體" pitchFamily="34" charset="-120"/>
              </a:rPr>
              <a:t>1</a:t>
            </a:r>
            <a:r>
              <a:rPr kumimoji="0" lang="zh-TW" altLang="en-US" sz="1200" b="0" dirty="0">
                <a:latin typeface="微軟正黑體" pitchFamily="34" charset="-120"/>
                <a:ea typeface="微軟正黑體" pitchFamily="34" charset="-120"/>
              </a:rPr>
              <a:t>按鈕</a:t>
            </a:r>
            <a:r>
              <a:rPr kumimoji="0" lang="zh-TW" altLang="en-US" sz="1200" b="0" dirty="0" smtClean="0">
                <a:latin typeface="微軟正黑體" pitchFamily="34" charset="-120"/>
                <a:ea typeface="微軟正黑體" pitchFamily="34" charset="-120"/>
              </a:rPr>
              <a:t>區域</a:t>
            </a:r>
            <a:r>
              <a:rPr kumimoji="0" lang="en-US" altLang="zh-TW" sz="1200" b="0" dirty="0" smtClean="0">
                <a:latin typeface="微軟正黑體" pitchFamily="34" charset="-120"/>
                <a:ea typeface="微軟正黑體" pitchFamily="34" charset="-120"/>
              </a:rPr>
              <a:t>(</a:t>
            </a:r>
            <a:r>
              <a:rPr kumimoji="0" lang="zh-TW" altLang="en-US" sz="1200" b="0" dirty="0" smtClean="0">
                <a:latin typeface="微軟正黑體" pitchFamily="34" charset="-120"/>
                <a:ea typeface="微軟正黑體" pitchFamily="34" charset="-120"/>
              </a:rPr>
              <a:t>查詢</a:t>
            </a:r>
            <a:r>
              <a:rPr lang="zh-TW" altLang="en-US" sz="1200" dirty="0" smtClean="0">
                <a:latin typeface="微軟正黑體" pitchFamily="34" charset="-120"/>
                <a:ea typeface="微軟正黑體" pitchFamily="34" charset="-120"/>
              </a:rPr>
              <a:t>區</a:t>
            </a:r>
            <a:r>
              <a:rPr lang="zh-TW" altLang="en-US" sz="1200" dirty="0">
                <a:latin typeface="微軟正黑體" pitchFamily="34" charset="-120"/>
                <a:ea typeface="微軟正黑體" pitchFamily="34" charset="-120"/>
              </a:rPr>
              <a:t>塊</a:t>
            </a:r>
            <a:r>
              <a:rPr kumimoji="0" lang="zh-TW" altLang="en-US" sz="1200" b="0" dirty="0" smtClean="0">
                <a:latin typeface="微軟正黑體" pitchFamily="34" charset="-120"/>
                <a:ea typeface="微軟正黑體" pitchFamily="34" charset="-120"/>
              </a:rPr>
              <a:t>使用</a:t>
            </a:r>
            <a:r>
              <a:rPr kumimoji="0" lang="en-US" altLang="zh-TW" sz="1200" b="0" dirty="0" smtClean="0">
                <a:latin typeface="微軟正黑體" pitchFamily="34" charset="-120"/>
                <a:ea typeface="微軟正黑體" pitchFamily="34" charset="-120"/>
              </a:rPr>
              <a:t>)</a:t>
            </a:r>
            <a:r>
              <a:rPr kumimoji="0" lang="zh-TW" altLang="en-US" sz="1200" b="0" dirty="0" smtClean="0">
                <a:latin typeface="微軟正黑體" pitchFamily="34" charset="-120"/>
                <a:ea typeface="微軟正黑體" pitchFamily="34" charset="-120"/>
              </a:rPr>
              <a:t>  </a:t>
            </a:r>
            <a:endParaRPr kumimoji="0" lang="ja-JP" altLang="en-US" sz="1200" b="0" dirty="0">
              <a:latin typeface="微軟正黑體" pitchFamily="34" charset="-120"/>
              <a:ea typeface="微軟正黑體" pitchFamily="34" charset="-120"/>
            </a:endParaRPr>
          </a:p>
        </p:txBody>
      </p:sp>
      <p:sp>
        <p:nvSpPr>
          <p:cNvPr id="187403" name="Text Box 11"/>
          <p:cNvSpPr txBox="1">
            <a:spLocks noChangeArrowheads="1"/>
          </p:cNvSpPr>
          <p:nvPr/>
        </p:nvSpPr>
        <p:spPr bwMode="auto">
          <a:xfrm>
            <a:off x="103188" y="765175"/>
            <a:ext cx="7924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lnSpc>
                <a:spcPct val="150000"/>
              </a:lnSpc>
              <a:buFont typeface="Wingdings" pitchFamily="2" charset="2"/>
              <a:buChar char="n"/>
            </a:pPr>
            <a:r>
              <a:rPr lang="zh-TW" altLang="en-US" sz="1600" b="0" dirty="0" smtClean="0">
                <a:latin typeface="微軟正黑體" pitchFamily="34" charset="-120"/>
                <a:ea typeface="微軟正黑體" pitchFamily="34" charset="-120"/>
              </a:rPr>
              <a:t>對</a:t>
            </a:r>
            <a:r>
              <a:rPr lang="zh-TW" altLang="en-US" sz="1600" b="0" dirty="0">
                <a:latin typeface="微軟正黑體" pitchFamily="34" charset="-120"/>
                <a:ea typeface="微軟正黑體" pitchFamily="34" charset="-120"/>
              </a:rPr>
              <a:t>瀏覽器所顯示的畫面,區分不同的功能及各代表意義來表示，此</a:t>
            </a:r>
            <a:r>
              <a:rPr lang="ja-JP" altLang="en-US" sz="1600" b="0" dirty="0">
                <a:latin typeface="微軟正黑體" pitchFamily="34" charset="-120"/>
                <a:ea typeface="微軟正黑體" pitchFamily="34" charset="-120"/>
              </a:rPr>
              <a:t>分割</a:t>
            </a:r>
            <a:r>
              <a:rPr lang="zh-TW" altLang="en-US" sz="1600" b="0" dirty="0">
                <a:latin typeface="微軟正黑體" pitchFamily="34" charset="-120"/>
                <a:ea typeface="微軟正黑體" pitchFamily="34" charset="-120"/>
              </a:rPr>
              <a:t>單位稱為</a:t>
            </a:r>
            <a:r>
              <a:rPr lang="ja-JP" altLang="en-US" sz="1600" b="0" dirty="0">
                <a:latin typeface="微軟正黑體" pitchFamily="34" charset="-120"/>
                <a:ea typeface="微軟正黑體" pitchFamily="34" charset="-120"/>
              </a:rPr>
              <a:t>「區域」、各區域</a:t>
            </a:r>
            <a:r>
              <a:rPr lang="zh-TW" altLang="en-US" sz="1600" b="0" dirty="0">
                <a:latin typeface="微軟正黑體" pitchFamily="34" charset="-120"/>
                <a:ea typeface="微軟正黑體" pitchFamily="34" charset="-120"/>
              </a:rPr>
              <a:t>司不同的職權進行管理</a:t>
            </a:r>
            <a:r>
              <a:rPr lang="ja-JP" altLang="en-US" sz="1600" b="0" dirty="0">
                <a:latin typeface="新細明體" charset="-120"/>
              </a:rPr>
              <a:t>。</a:t>
            </a:r>
          </a:p>
        </p:txBody>
      </p:sp>
      <p:sp>
        <p:nvSpPr>
          <p:cNvPr id="187404" name="AutoShape 12"/>
          <p:cNvSpPr>
            <a:spLocks/>
          </p:cNvSpPr>
          <p:nvPr/>
        </p:nvSpPr>
        <p:spPr bwMode="auto">
          <a:xfrm>
            <a:off x="5999584" y="1909018"/>
            <a:ext cx="228600" cy="223838"/>
          </a:xfrm>
          <a:prstGeom prst="rightBrace">
            <a:avLst>
              <a:gd name="adj1" fmla="val 8333"/>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87405" name="AutoShape 13"/>
          <p:cNvSpPr>
            <a:spLocks noChangeArrowheads="1"/>
          </p:cNvSpPr>
          <p:nvPr/>
        </p:nvSpPr>
        <p:spPr bwMode="auto">
          <a:xfrm>
            <a:off x="251148" y="2219995"/>
            <a:ext cx="997339" cy="1833563"/>
          </a:xfrm>
          <a:prstGeom prst="roundRect">
            <a:avLst>
              <a:gd name="adj" fmla="val 16667"/>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7407" name="Text Box 15"/>
          <p:cNvSpPr txBox="1">
            <a:spLocks noChangeArrowheads="1"/>
          </p:cNvSpPr>
          <p:nvPr/>
        </p:nvSpPr>
        <p:spPr bwMode="auto">
          <a:xfrm>
            <a:off x="6300788" y="6021288"/>
            <a:ext cx="26209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TW" sz="1200" b="0" dirty="0" smtClean="0">
                <a:latin typeface="微軟正黑體" pitchFamily="34" charset="-120"/>
                <a:ea typeface="微軟正黑體" pitchFamily="34" charset="-120"/>
              </a:rPr>
              <a:t>(8)</a:t>
            </a:r>
            <a:r>
              <a:rPr kumimoji="0" lang="zh-TW" altLang="en-US" sz="1200" b="0" dirty="0">
                <a:latin typeface="微軟正黑體" pitchFamily="34" charset="-120"/>
                <a:ea typeface="微軟正黑體" pitchFamily="34" charset="-120"/>
              </a:rPr>
              <a:t>功能表(</a:t>
            </a:r>
            <a:r>
              <a:rPr kumimoji="0" lang="en-US" altLang="zh-TW" sz="1200" b="0" dirty="0">
                <a:latin typeface="微軟正黑體" pitchFamily="34" charset="-120"/>
                <a:ea typeface="微軟正黑體" pitchFamily="34" charset="-120"/>
              </a:rPr>
              <a:t>Frame,</a:t>
            </a:r>
            <a:r>
              <a:rPr kumimoji="0" lang="zh-TW" altLang="en-US" sz="1200" b="0" dirty="0">
                <a:latin typeface="微軟正黑體" pitchFamily="34" charset="-120"/>
                <a:ea typeface="微軟正黑體" pitchFamily="34" charset="-120"/>
              </a:rPr>
              <a:t> 大小可縮放</a:t>
            </a:r>
            <a:r>
              <a:rPr kumimoji="0" lang="en-US" altLang="zh-TW" sz="1200" b="0" dirty="0">
                <a:latin typeface="微軟正黑體" pitchFamily="34" charset="-120"/>
                <a:ea typeface="微軟正黑體" pitchFamily="34" charset="-120"/>
              </a:rPr>
              <a:t>)</a:t>
            </a:r>
            <a:endParaRPr kumimoji="0" lang="en-US" altLang="ja-JP" sz="1200" b="0" dirty="0">
              <a:latin typeface="微軟正黑體" pitchFamily="34" charset="-120"/>
              <a:ea typeface="微軟正黑體" pitchFamily="34" charset="-120"/>
            </a:endParaRPr>
          </a:p>
        </p:txBody>
      </p:sp>
      <p:cxnSp>
        <p:nvCxnSpPr>
          <p:cNvPr id="187408" name="AutoShape 16"/>
          <p:cNvCxnSpPr>
            <a:cxnSpLocks noChangeShapeType="1"/>
            <a:stCxn id="187405" idx="2"/>
          </p:cNvCxnSpPr>
          <p:nvPr/>
        </p:nvCxnSpPr>
        <p:spPr bwMode="auto">
          <a:xfrm>
            <a:off x="749818" y="4053558"/>
            <a:ext cx="975049" cy="2051051"/>
          </a:xfrm>
          <a:prstGeom prst="straightConnector1">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7409" name="AutoShape 17"/>
          <p:cNvSpPr>
            <a:spLocks/>
          </p:cNvSpPr>
          <p:nvPr/>
        </p:nvSpPr>
        <p:spPr bwMode="auto">
          <a:xfrm>
            <a:off x="6023397" y="3921794"/>
            <a:ext cx="204786" cy="1451422"/>
          </a:xfrm>
          <a:prstGeom prst="rightBrace">
            <a:avLst>
              <a:gd name="adj1" fmla="val 44487"/>
              <a:gd name="adj2" fmla="val 38157"/>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87410" name="Text Box 18"/>
          <p:cNvSpPr txBox="1">
            <a:spLocks noChangeArrowheads="1"/>
          </p:cNvSpPr>
          <p:nvPr/>
        </p:nvSpPr>
        <p:spPr bwMode="auto">
          <a:xfrm>
            <a:off x="6300788" y="4235450"/>
            <a:ext cx="26638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TW" sz="1200" b="0" dirty="0" smtClean="0">
                <a:latin typeface="微軟正黑體" pitchFamily="34" charset="-120"/>
                <a:ea typeface="微軟正黑體" pitchFamily="34" charset="-120"/>
              </a:rPr>
              <a:t>(6)</a:t>
            </a:r>
            <a:r>
              <a:rPr kumimoji="0" lang="ja-JP" altLang="en-US" sz="1200" b="0" dirty="0">
                <a:latin typeface="微軟正黑體" pitchFamily="34" charset="-120"/>
                <a:ea typeface="微軟正黑體" pitchFamily="34" charset="-120"/>
              </a:rPr>
              <a:t>主</a:t>
            </a:r>
            <a:r>
              <a:rPr kumimoji="0" lang="zh-TW" altLang="en-US" sz="1200" b="0" dirty="0">
                <a:latin typeface="微軟正黑體" pitchFamily="34" charset="-120"/>
                <a:ea typeface="微軟正黑體" pitchFamily="34" charset="-120"/>
              </a:rPr>
              <a:t>要</a:t>
            </a:r>
            <a:r>
              <a:rPr kumimoji="0" lang="ja-JP" altLang="en-US" sz="1200" b="0" dirty="0">
                <a:latin typeface="微軟正黑體" pitchFamily="34" charset="-120"/>
                <a:ea typeface="微軟正黑體" pitchFamily="34" charset="-120"/>
              </a:rPr>
              <a:t>業務區域</a:t>
            </a:r>
            <a:r>
              <a:rPr kumimoji="0" lang="en-US" altLang="ja-JP" sz="1200" b="0" dirty="0">
                <a:latin typeface="微軟正黑體" pitchFamily="34" charset="-120"/>
                <a:ea typeface="微軟正黑體" pitchFamily="34" charset="-120"/>
              </a:rPr>
              <a:t>2 </a:t>
            </a:r>
            <a:r>
              <a:rPr kumimoji="0" lang="en-US" altLang="zh-TW" sz="1200" b="0" dirty="0">
                <a:latin typeface="微軟正黑體" pitchFamily="34" charset="-120"/>
                <a:ea typeface="微軟正黑體" pitchFamily="34" charset="-120"/>
              </a:rPr>
              <a:t>(</a:t>
            </a:r>
            <a:r>
              <a:rPr kumimoji="0" lang="zh-TW" altLang="en-US" sz="1200" b="0" dirty="0">
                <a:latin typeface="微軟正黑體" pitchFamily="34" charset="-120"/>
                <a:ea typeface="微軟正黑體" pitchFamily="34" charset="-120"/>
              </a:rPr>
              <a:t>查詢資料顯示區</a:t>
            </a:r>
            <a:r>
              <a:rPr kumimoji="0" lang="en-US" altLang="zh-TW" sz="1200" b="0" dirty="0">
                <a:latin typeface="微軟正黑體" pitchFamily="34" charset="-120"/>
                <a:ea typeface="微軟正黑體" pitchFamily="34" charset="-120"/>
              </a:rPr>
              <a:t>)</a:t>
            </a:r>
            <a:endParaRPr kumimoji="0" lang="en-US" altLang="ja-JP" sz="1200" b="0" dirty="0">
              <a:latin typeface="微軟正黑體" pitchFamily="34" charset="-120"/>
              <a:ea typeface="微軟正黑體" pitchFamily="34" charset="-120"/>
            </a:endParaRPr>
          </a:p>
        </p:txBody>
      </p:sp>
      <p:sp>
        <p:nvSpPr>
          <p:cNvPr id="187411" name="Rectangle 19"/>
          <p:cNvSpPr>
            <a:spLocks noChangeArrowheads="1"/>
          </p:cNvSpPr>
          <p:nvPr/>
        </p:nvSpPr>
        <p:spPr bwMode="auto">
          <a:xfrm>
            <a:off x="1885950" y="1509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TW" altLang="en-US"/>
          </a:p>
        </p:txBody>
      </p:sp>
      <p:sp>
        <p:nvSpPr>
          <p:cNvPr id="187416" name="AutoShape 24"/>
          <p:cNvSpPr>
            <a:spLocks/>
          </p:cNvSpPr>
          <p:nvPr/>
        </p:nvSpPr>
        <p:spPr bwMode="auto">
          <a:xfrm>
            <a:off x="6012160" y="5445224"/>
            <a:ext cx="204788" cy="114300"/>
          </a:xfrm>
          <a:prstGeom prst="rightBrace">
            <a:avLst>
              <a:gd name="adj1" fmla="val 8333"/>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87417" name="Text Box 25"/>
          <p:cNvSpPr txBox="1">
            <a:spLocks noChangeArrowheads="1"/>
          </p:cNvSpPr>
          <p:nvPr/>
        </p:nvSpPr>
        <p:spPr bwMode="auto">
          <a:xfrm>
            <a:off x="6300192" y="5373216"/>
            <a:ext cx="23764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ja-JP" sz="1200" b="0" dirty="0" smtClean="0">
                <a:latin typeface="微軟正黑體" pitchFamily="34" charset="-120"/>
                <a:ea typeface="微軟正黑體" pitchFamily="34" charset="-120"/>
              </a:rPr>
              <a:t>(</a:t>
            </a:r>
            <a:r>
              <a:rPr lang="en-US" altLang="ja-JP" sz="1200" dirty="0" smtClean="0">
                <a:latin typeface="微軟正黑體" pitchFamily="34" charset="-120"/>
                <a:ea typeface="微軟正黑體" pitchFamily="34" charset="-120"/>
              </a:rPr>
              <a:t>7)</a:t>
            </a:r>
            <a:r>
              <a:rPr lang="zh-TW" altLang="en-US" sz="1200" dirty="0" smtClean="0">
                <a:latin typeface="微軟正黑體" pitchFamily="34" charset="-120"/>
                <a:ea typeface="微軟正黑體" pitchFamily="34" charset="-120"/>
              </a:rPr>
              <a:t>狀態列</a:t>
            </a:r>
            <a:r>
              <a:rPr kumimoji="0" lang="zh-TW" altLang="en-US" sz="1200" b="0" dirty="0" smtClean="0">
                <a:latin typeface="微軟正黑體" pitchFamily="34" charset="-120"/>
                <a:ea typeface="微軟正黑體" pitchFamily="34" charset="-120"/>
              </a:rPr>
              <a:t>  </a:t>
            </a:r>
            <a:endParaRPr kumimoji="0" lang="ja-JP" altLang="en-US" sz="1200" b="0" dirty="0">
              <a:latin typeface="微軟正黑體" pitchFamily="34" charset="-120"/>
              <a:ea typeface="微軟正黑體" pitchFamily="34" charset="-120"/>
            </a:endParaRPr>
          </a:p>
        </p:txBody>
      </p:sp>
      <p:sp>
        <p:nvSpPr>
          <p:cNvPr id="187422" name="Line 30"/>
          <p:cNvSpPr>
            <a:spLocks noChangeShapeType="1"/>
          </p:cNvSpPr>
          <p:nvPr/>
        </p:nvSpPr>
        <p:spPr bwMode="auto">
          <a:xfrm>
            <a:off x="1724867" y="6093296"/>
            <a:ext cx="4503317"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2" name="標題 1"/>
          <p:cNvSpPr>
            <a:spLocks noGrp="1"/>
          </p:cNvSpPr>
          <p:nvPr>
            <p:ph type="title"/>
          </p:nvPr>
        </p:nvSpPr>
        <p:spPr>
          <a:xfrm>
            <a:off x="0" y="0"/>
            <a:ext cx="8291513" cy="549275"/>
          </a:xfrm>
        </p:spPr>
        <p:txBody>
          <a:bodyPr/>
          <a:lstStyle/>
          <a:p>
            <a:r>
              <a:rPr lang="en-US" altLang="zh-TW" dirty="0">
                <a:latin typeface="微軟正黑體" pitchFamily="34" charset="-120"/>
              </a:rPr>
              <a:t>2</a:t>
            </a:r>
            <a:r>
              <a:rPr lang="en-US" altLang="zh-TW" dirty="0" smtClean="0">
                <a:latin typeface="微軟正黑體" pitchFamily="34" charset="-120"/>
              </a:rPr>
              <a:t>.</a:t>
            </a:r>
            <a:r>
              <a:rPr lang="zh-TW" altLang="en-US" dirty="0" smtClean="0">
                <a:latin typeface="微軟正黑體" pitchFamily="34" charset="-120"/>
              </a:rPr>
              <a:t>畫面設計 </a:t>
            </a:r>
            <a:r>
              <a:rPr lang="en-US" altLang="zh-TW" dirty="0" smtClean="0">
                <a:latin typeface="微軟正黑體" pitchFamily="34" charset="-120"/>
              </a:rPr>
              <a:t>– </a:t>
            </a:r>
            <a:r>
              <a:rPr lang="zh-TW" altLang="en-US" dirty="0" smtClean="0">
                <a:latin typeface="微軟正黑體" pitchFamily="34" charset="-120"/>
              </a:rPr>
              <a:t>框架設計</a:t>
            </a:r>
            <a:r>
              <a:rPr lang="en-US" altLang="zh-TW" dirty="0" smtClean="0">
                <a:latin typeface="微軟正黑體" pitchFamily="34" charset="-120"/>
              </a:rPr>
              <a:t>(2/2)</a:t>
            </a:r>
            <a:endParaRPr lang="zh-TW" altLang="en-US" dirty="0">
              <a:latin typeface="微軟正黑體" pitchFamily="34" charset="-120"/>
            </a:endParaRPr>
          </a:p>
        </p:txBody>
      </p:sp>
      <p:sp>
        <p:nvSpPr>
          <p:cNvPr id="31" name="AutoShape 6"/>
          <p:cNvSpPr>
            <a:spLocks/>
          </p:cNvSpPr>
          <p:nvPr/>
        </p:nvSpPr>
        <p:spPr bwMode="auto">
          <a:xfrm>
            <a:off x="6023397" y="3757139"/>
            <a:ext cx="204787" cy="103909"/>
          </a:xfrm>
          <a:prstGeom prst="rightBrace">
            <a:avLst>
              <a:gd name="adj1" fmla="val 8333"/>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2" name="Text Box 10"/>
          <p:cNvSpPr txBox="1">
            <a:spLocks noChangeArrowheads="1"/>
          </p:cNvSpPr>
          <p:nvPr/>
        </p:nvSpPr>
        <p:spPr bwMode="auto">
          <a:xfrm>
            <a:off x="6300192" y="3717156"/>
            <a:ext cx="262155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ja-JP" sz="1200" b="0" dirty="0" smtClean="0">
                <a:latin typeface="微軟正黑體" pitchFamily="34" charset="-120"/>
                <a:ea typeface="微軟正黑體" pitchFamily="34" charset="-120"/>
              </a:rPr>
              <a:t>(5)</a:t>
            </a:r>
            <a:r>
              <a:rPr kumimoji="0" lang="ja-JP" altLang="en-US" sz="1200" b="0" dirty="0" smtClean="0">
                <a:latin typeface="微軟正黑體" pitchFamily="34" charset="-120"/>
                <a:ea typeface="微軟正黑體" pitchFamily="34" charset="-120"/>
              </a:rPr>
              <a:t>業務</a:t>
            </a:r>
            <a:r>
              <a:rPr lang="en-US" altLang="ja-JP" sz="1200" dirty="0">
                <a:latin typeface="微軟正黑體" pitchFamily="34" charset="-120"/>
                <a:ea typeface="微軟正黑體" pitchFamily="34" charset="-120"/>
              </a:rPr>
              <a:t>2</a:t>
            </a:r>
            <a:r>
              <a:rPr kumimoji="0" lang="zh-TW" altLang="en-US" sz="1200" b="0" dirty="0" smtClean="0">
                <a:latin typeface="微軟正黑體" pitchFamily="34" charset="-120"/>
                <a:ea typeface="微軟正黑體" pitchFamily="34" charset="-120"/>
              </a:rPr>
              <a:t>按鈕區域</a:t>
            </a:r>
            <a:r>
              <a:rPr kumimoji="0" lang="en-US" altLang="zh-TW" sz="1200" b="0" dirty="0" smtClean="0">
                <a:latin typeface="微軟正黑體" pitchFamily="34" charset="-120"/>
                <a:ea typeface="微軟正黑體" pitchFamily="34" charset="-120"/>
              </a:rPr>
              <a:t>(</a:t>
            </a:r>
            <a:r>
              <a:rPr kumimoji="0" lang="zh-TW" altLang="en-US" sz="1200" b="0" dirty="0" smtClean="0">
                <a:latin typeface="微軟正黑體" pitchFamily="34" charset="-120"/>
                <a:ea typeface="微軟正黑體" pitchFamily="34" charset="-120"/>
              </a:rPr>
              <a:t>資料</a:t>
            </a:r>
            <a:r>
              <a:rPr lang="zh-TW" altLang="en-US" sz="1200" dirty="0" smtClean="0">
                <a:latin typeface="微軟正黑體" pitchFamily="34" charset="-120"/>
                <a:ea typeface="微軟正黑體" pitchFamily="34" charset="-120"/>
              </a:rPr>
              <a:t>顯示區塊</a:t>
            </a:r>
            <a:r>
              <a:rPr kumimoji="0" lang="zh-TW" altLang="en-US" sz="1200" b="0" dirty="0" smtClean="0">
                <a:latin typeface="微軟正黑體" pitchFamily="34" charset="-120"/>
                <a:ea typeface="微軟正黑體" pitchFamily="34" charset="-120"/>
              </a:rPr>
              <a:t>使用</a:t>
            </a:r>
            <a:r>
              <a:rPr kumimoji="0" lang="en-US" altLang="zh-TW" sz="1200" b="0" dirty="0" smtClean="0">
                <a:latin typeface="微軟正黑體" pitchFamily="34" charset="-120"/>
                <a:ea typeface="微軟正黑體" pitchFamily="34" charset="-120"/>
              </a:rPr>
              <a:t>)</a:t>
            </a:r>
            <a:r>
              <a:rPr kumimoji="0" lang="zh-TW" altLang="en-US" sz="1200" b="0" dirty="0" smtClean="0">
                <a:latin typeface="微軟正黑體" pitchFamily="34" charset="-120"/>
                <a:ea typeface="微軟正黑體" pitchFamily="34" charset="-120"/>
              </a:rPr>
              <a:t>  </a:t>
            </a:r>
            <a:endParaRPr kumimoji="0" lang="ja-JP" altLang="en-US" sz="1200" b="0" dirty="0">
              <a:latin typeface="微軟正黑體" pitchFamily="34" charset="-120"/>
              <a:ea typeface="微軟正黑體" pitchFamily="34" charset="-120"/>
            </a:endParaRPr>
          </a:p>
        </p:txBody>
      </p:sp>
    </p:spTree>
    <p:extLst>
      <p:ext uri="{BB962C8B-B14F-4D97-AF65-F5344CB8AC3E}">
        <p14:creationId xmlns:p14="http://schemas.microsoft.com/office/powerpoint/2010/main" val="463359336"/>
      </p:ext>
    </p:extLst>
  </p:cSld>
  <p:clrMapOvr>
    <a:masterClrMapping/>
  </p:clrMapOvr>
  <p:timing>
    <p:tnLst>
      <p:par>
        <p:cTn id="1" dur="indefinite" restart="never" nodeType="tmRoot"/>
      </p:par>
    </p:tnLst>
  </p:timing>
</p:sld>
</file>

<file path=ppt/theme/theme1.xml><?xml version="1.0" encoding="utf-8"?>
<a:theme xmlns:a="http://schemas.openxmlformats.org/drawingml/2006/main" name="PIC">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290cf893-62dc-4201-9a88-dd0ce834617c" Revision="1" Stencil="System.MyShapes" StencilVersion="1.0"/>
</Control>
</file>

<file path=customXml/item10.xml><?xml version="1.0" encoding="utf-8"?>
<Control xmlns="http://schemas.microsoft.com/VisualStudio/2011/storyboarding/control">
  <Id Name="290cf893-62dc-4201-9a88-dd0ce834617c" Revision="1" Stencil="System.MyShapes" StencilVersion="1.0"/>
</Control>
</file>

<file path=customXml/item11.xml><?xml version="1.0" encoding="utf-8"?>
<Control xmlns="http://schemas.microsoft.com/VisualStudio/2011/storyboarding/control">
  <Id Name="System.Storyboarding.Common.TextInput" Revision="1" Stencil="System.Storyboarding.Common" StencilVersion="0.1"/>
</Control>
</file>

<file path=customXml/item12.xml><?xml version="1.0" encoding="utf-8"?>
<Control xmlns="http://schemas.microsoft.com/VisualStudio/2011/storyboarding/control">
  <Id Name="290cf893-62dc-4201-9a88-dd0ce834617c" Revision="1" Stencil="System.MyShapes" StencilVersion="1.0"/>
</Control>
</file>

<file path=customXml/item13.xml><?xml version="1.0" encoding="utf-8"?>
<Control xmlns="http://schemas.microsoft.com/VisualStudio/2011/storyboarding/control">
  <Id Name="290cf893-62dc-4201-9a88-dd0ce834617c" Revision="1" Stencil="System.MyShapes" StencilVersion="1.0"/>
</Control>
</file>

<file path=customXml/item14.xml><?xml version="1.0" encoding="utf-8"?>
<Control xmlns="http://schemas.microsoft.com/VisualStudio/2011/storyboarding/control">
  <Id Name="System.Storyboarding.Common.Button" Revision="1" Stencil="System.Storyboarding.Common" StencilVersion="0.1"/>
</Control>
</file>

<file path=customXml/item15.xml><?xml version="1.0" encoding="utf-8"?>
<Control xmlns="http://schemas.microsoft.com/VisualStudio/2011/storyboarding/control">
  <Id Name="290cf893-62dc-4201-9a88-dd0ce834617c" Revision="1" Stencil="System.MyShapes" StencilVersion="1.0"/>
</Control>
</file>

<file path=customXml/item16.xml><?xml version="1.0" encoding="utf-8"?>
<Control xmlns="http://schemas.microsoft.com/VisualStudio/2011/storyboarding/control">
  <Id Name="System.Storyboarding.Common.Button" Revision="1" Stencil="System.Storyboarding.Common" StencilVersion="0.1"/>
</Control>
</file>

<file path=customXml/item2.xml><?xml version="1.0" encoding="utf-8"?>
<Control xmlns="http://schemas.microsoft.com/VisualStudio/2011/storyboarding/control">
  <Id Name="System.Storyboarding.Common.Text" Revision="1" Stencil="System.Storyboarding.Common" StencilVersion="0.1"/>
</Control>
</file>

<file path=customXml/item3.xml><?xml version="1.0" encoding="utf-8"?>
<Control xmlns="http://schemas.microsoft.com/VisualStudio/2011/storyboarding/control">
  <Id Name="290cf893-62dc-4201-9a88-dd0ce834617c" Revision="1" Stencil="System.MyShapes" StencilVersion="1.0"/>
</Control>
</file>

<file path=customXml/item4.xml><?xml version="1.0" encoding="utf-8"?>
<Control xmlns="http://schemas.microsoft.com/VisualStudio/2011/storyboarding/control">
  <Id Name="290cf893-62dc-4201-9a88-dd0ce834617c" Revision="1" Stencil="System.MyShapes" StencilVersion="1.0"/>
</Control>
</file>

<file path=customXml/item5.xml><?xml version="1.0" encoding="utf-8"?>
<Control xmlns="http://schemas.microsoft.com/VisualStudio/2011/storyboarding/control">
  <Id Name="290cf893-62dc-4201-9a88-dd0ce834617c" Revision="1" Stencil="System.MyShapes" StencilVersion="1.0"/>
</Control>
</file>

<file path=customXml/item6.xml><?xml version="1.0" encoding="utf-8"?>
<Control xmlns="http://schemas.microsoft.com/VisualStudio/2011/storyboarding/control">
  <Id Name="290cf893-62dc-4201-9a88-dd0ce834617c" Revision="1" Stencil="System.MyShapes" StencilVersion="1.0"/>
</Control>
</file>

<file path=customXml/item7.xml><?xml version="1.0" encoding="utf-8"?>
<Control xmlns="http://schemas.microsoft.com/VisualStudio/2011/storyboarding/control">
  <Id Name="290cf893-62dc-4201-9a88-dd0ce834617c" Revision="1" Stencil="System.MyShapes" StencilVersion="1.0"/>
</Control>
</file>

<file path=customXml/item8.xml><?xml version="1.0" encoding="utf-8"?>
<Control xmlns="http://schemas.microsoft.com/VisualStudio/2011/storyboarding/control">
  <Id Name="System.Storyboarding.Common.TextInput" Revision="1" Stencil="System.Storyboarding.Common" StencilVersion="0.1"/>
</Control>
</file>

<file path=customXml/item9.xml><?xml version="1.0" encoding="utf-8"?>
<Control xmlns="http://schemas.microsoft.com/VisualStudio/2011/storyboarding/control">
  <Id Name="System.Storyboarding.Common.Text" Revision="1" Stencil="System.Storyboarding.Common" StencilVersion="0.1"/>
</Control>
</file>

<file path=customXml/itemProps1.xml><?xml version="1.0" encoding="utf-8"?>
<ds:datastoreItem xmlns:ds="http://schemas.openxmlformats.org/officeDocument/2006/customXml" ds:itemID="{6C5AD6F2-30AE-42CC-BE8F-886354BDD142}">
  <ds:schemaRefs>
    <ds:schemaRef ds:uri="http://schemas.microsoft.com/VisualStudio/2011/storyboarding/control"/>
  </ds:schemaRefs>
</ds:datastoreItem>
</file>

<file path=customXml/itemProps10.xml><?xml version="1.0" encoding="utf-8"?>
<ds:datastoreItem xmlns:ds="http://schemas.openxmlformats.org/officeDocument/2006/customXml" ds:itemID="{A1298E0B-36F4-4433-A57F-02E6E5C41CE4}">
  <ds:schemaRefs>
    <ds:schemaRef ds:uri="http://schemas.microsoft.com/VisualStudio/2011/storyboarding/control"/>
  </ds:schemaRefs>
</ds:datastoreItem>
</file>

<file path=customXml/itemProps11.xml><?xml version="1.0" encoding="utf-8"?>
<ds:datastoreItem xmlns:ds="http://schemas.openxmlformats.org/officeDocument/2006/customXml" ds:itemID="{F6C0792F-5BAB-4541-8551-E9AB1A895CE3}">
  <ds:schemaRefs>
    <ds:schemaRef ds:uri="http://schemas.microsoft.com/VisualStudio/2011/storyboarding/control"/>
  </ds:schemaRefs>
</ds:datastoreItem>
</file>

<file path=customXml/itemProps12.xml><?xml version="1.0" encoding="utf-8"?>
<ds:datastoreItem xmlns:ds="http://schemas.openxmlformats.org/officeDocument/2006/customXml" ds:itemID="{5F4C7294-A96C-44E8-A5C6-23ABE949D30D}">
  <ds:schemaRefs>
    <ds:schemaRef ds:uri="http://schemas.microsoft.com/VisualStudio/2011/storyboarding/control"/>
  </ds:schemaRefs>
</ds:datastoreItem>
</file>

<file path=customXml/itemProps13.xml><?xml version="1.0" encoding="utf-8"?>
<ds:datastoreItem xmlns:ds="http://schemas.openxmlformats.org/officeDocument/2006/customXml" ds:itemID="{91FACD69-13EB-4E41-8D07-02CD451890CC}">
  <ds:schemaRefs>
    <ds:schemaRef ds:uri="http://schemas.microsoft.com/VisualStudio/2011/storyboarding/control"/>
  </ds:schemaRefs>
</ds:datastoreItem>
</file>

<file path=customXml/itemProps14.xml><?xml version="1.0" encoding="utf-8"?>
<ds:datastoreItem xmlns:ds="http://schemas.openxmlformats.org/officeDocument/2006/customXml" ds:itemID="{8DDA9412-5EAB-446E-A7C0-60C4C3E3735D}">
  <ds:schemaRefs>
    <ds:schemaRef ds:uri="http://schemas.microsoft.com/VisualStudio/2011/storyboarding/control"/>
  </ds:schemaRefs>
</ds:datastoreItem>
</file>

<file path=customXml/itemProps15.xml><?xml version="1.0" encoding="utf-8"?>
<ds:datastoreItem xmlns:ds="http://schemas.openxmlformats.org/officeDocument/2006/customXml" ds:itemID="{0CE498F8-0BA2-45B7-BA0F-C18BFCA7997A}">
  <ds:schemaRefs>
    <ds:schemaRef ds:uri="http://schemas.microsoft.com/VisualStudio/2011/storyboarding/control"/>
  </ds:schemaRefs>
</ds:datastoreItem>
</file>

<file path=customXml/itemProps16.xml><?xml version="1.0" encoding="utf-8"?>
<ds:datastoreItem xmlns:ds="http://schemas.openxmlformats.org/officeDocument/2006/customXml" ds:itemID="{9496C9E9-1EFF-4DA8-B691-AC67FF16684B}">
  <ds:schemaRefs>
    <ds:schemaRef ds:uri="http://schemas.microsoft.com/VisualStudio/2011/storyboarding/control"/>
  </ds:schemaRefs>
</ds:datastoreItem>
</file>

<file path=customXml/itemProps2.xml><?xml version="1.0" encoding="utf-8"?>
<ds:datastoreItem xmlns:ds="http://schemas.openxmlformats.org/officeDocument/2006/customXml" ds:itemID="{DA5CFF1D-907B-4A29-9A19-171551E42EC7}">
  <ds:schemaRefs>
    <ds:schemaRef ds:uri="http://schemas.microsoft.com/VisualStudio/2011/storyboarding/control"/>
  </ds:schemaRefs>
</ds:datastoreItem>
</file>

<file path=customXml/itemProps3.xml><?xml version="1.0" encoding="utf-8"?>
<ds:datastoreItem xmlns:ds="http://schemas.openxmlformats.org/officeDocument/2006/customXml" ds:itemID="{5699E956-AA06-41E5-B601-D8C56FDE987E}">
  <ds:schemaRefs>
    <ds:schemaRef ds:uri="http://schemas.microsoft.com/VisualStudio/2011/storyboarding/control"/>
  </ds:schemaRefs>
</ds:datastoreItem>
</file>

<file path=customXml/itemProps4.xml><?xml version="1.0" encoding="utf-8"?>
<ds:datastoreItem xmlns:ds="http://schemas.openxmlformats.org/officeDocument/2006/customXml" ds:itemID="{065A7AF7-C2D0-4F91-9ACC-594192CC44A3}">
  <ds:schemaRefs>
    <ds:schemaRef ds:uri="http://schemas.microsoft.com/VisualStudio/2011/storyboarding/control"/>
  </ds:schemaRefs>
</ds:datastoreItem>
</file>

<file path=customXml/itemProps5.xml><?xml version="1.0" encoding="utf-8"?>
<ds:datastoreItem xmlns:ds="http://schemas.openxmlformats.org/officeDocument/2006/customXml" ds:itemID="{37A3E88E-6261-4291-A6BB-D44A6FCE31F8}">
  <ds:schemaRefs>
    <ds:schemaRef ds:uri="http://schemas.microsoft.com/VisualStudio/2011/storyboarding/control"/>
  </ds:schemaRefs>
</ds:datastoreItem>
</file>

<file path=customXml/itemProps6.xml><?xml version="1.0" encoding="utf-8"?>
<ds:datastoreItem xmlns:ds="http://schemas.openxmlformats.org/officeDocument/2006/customXml" ds:itemID="{04DD7960-FF29-4A18-819D-763814D7F611}">
  <ds:schemaRefs>
    <ds:schemaRef ds:uri="http://schemas.microsoft.com/VisualStudio/2011/storyboarding/control"/>
  </ds:schemaRefs>
</ds:datastoreItem>
</file>

<file path=customXml/itemProps7.xml><?xml version="1.0" encoding="utf-8"?>
<ds:datastoreItem xmlns:ds="http://schemas.openxmlformats.org/officeDocument/2006/customXml" ds:itemID="{0D620225-29A6-427E-A823-FA2899B06CC7}">
  <ds:schemaRefs>
    <ds:schemaRef ds:uri="http://schemas.microsoft.com/VisualStudio/2011/storyboarding/control"/>
  </ds:schemaRefs>
</ds:datastoreItem>
</file>

<file path=customXml/itemProps8.xml><?xml version="1.0" encoding="utf-8"?>
<ds:datastoreItem xmlns:ds="http://schemas.openxmlformats.org/officeDocument/2006/customXml" ds:itemID="{6C3EE622-FDB1-46B2-810F-32ED00CB6B77}">
  <ds:schemaRefs>
    <ds:schemaRef ds:uri="http://schemas.microsoft.com/VisualStudio/2011/storyboarding/control"/>
  </ds:schemaRefs>
</ds:datastoreItem>
</file>

<file path=customXml/itemProps9.xml><?xml version="1.0" encoding="utf-8"?>
<ds:datastoreItem xmlns:ds="http://schemas.openxmlformats.org/officeDocument/2006/customXml" ds:itemID="{CF53020E-3054-4C2A-912B-93E674127D74}">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PIC</Template>
  <TotalTime>908</TotalTime>
  <Words>2912</Words>
  <Application>Microsoft Office PowerPoint</Application>
  <PresentationFormat>如螢幕大小 (4:3)</PresentationFormat>
  <Paragraphs>471</Paragraphs>
  <Slides>34</Slides>
  <Notes>2</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34</vt:i4>
      </vt:variant>
    </vt:vector>
  </HeadingPairs>
  <TitlesOfParts>
    <vt:vector size="36" baseType="lpstr">
      <vt:lpstr>PIC</vt:lpstr>
      <vt:lpstr>點陣圖影像</vt:lpstr>
      <vt:lpstr>速達三代營業系統 UI標準規範</vt:lpstr>
      <vt:lpstr>異動履歷</vt:lpstr>
      <vt:lpstr>Agenda</vt:lpstr>
      <vt:lpstr>1.系統需求</vt:lpstr>
      <vt:lpstr>1.系統需求</vt:lpstr>
      <vt:lpstr>2.畫面設計 – 系統登入</vt:lpstr>
      <vt:lpstr>2.畫面設計 – 登入主頁</vt:lpstr>
      <vt:lpstr>2.畫面設計 – 框架設計(1/2)</vt:lpstr>
      <vt:lpstr>2.畫面設計 – 框架設計(2/2)</vt:lpstr>
      <vt:lpstr>2.畫面設計 – 瀏覽器視窗邊框區域</vt:lpstr>
      <vt:lpstr>2.畫面設計 – 主要業務區域1</vt:lpstr>
      <vt:lpstr>2.畫面設計 – 主要業務區域1</vt:lpstr>
      <vt:lpstr>2.畫面設計 – 主要業務區域2</vt:lpstr>
      <vt:lpstr>2.畫面設計 – 主要業務區域2</vt:lpstr>
      <vt:lpstr>2.畫面設計 – 功能表區域</vt:lpstr>
      <vt:lpstr>2.顯示項目 – 文字顯示</vt:lpstr>
      <vt:lpstr>3.顯示項目 – 表單</vt:lpstr>
      <vt:lpstr>3.顯示項目 – 查詢GRID</vt:lpstr>
      <vt:lpstr>2.顯示項目 – 日期</vt:lpstr>
      <vt:lpstr>3.顯示項目 – 顏色</vt:lpstr>
      <vt:lpstr>3.顯示項目 – Process處理圖示</vt:lpstr>
      <vt:lpstr>3.顯示項目 – 色碼示意圖</vt:lpstr>
      <vt:lpstr>4.共通UI操作流程 – 查詢</vt:lpstr>
      <vt:lpstr>4.共通UI操作流程 – 刪除</vt:lpstr>
      <vt:lpstr>4.共通UI操作流程 – 修改</vt:lpstr>
      <vt:lpstr>4.共通UI操作流程 – 新增</vt:lpstr>
      <vt:lpstr>4.共通UI操作流程 – 匯出檔案</vt:lpstr>
      <vt:lpstr>5.畫面操作功能</vt:lpstr>
      <vt:lpstr>5.畫面操作功能</vt:lpstr>
      <vt:lpstr>5.畫面操作功能</vt:lpstr>
      <vt:lpstr>5.畫面操作功能</vt:lpstr>
      <vt:lpstr>5.畫面操作功能</vt:lpstr>
      <vt:lpstr>5.畫面操作功能</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速達三代營業系統 UI標準規範</dc:title>
  <dc:creator>李哲維 p10198446</dc:creator>
  <cp:lastModifiedBy>p10073676</cp:lastModifiedBy>
  <cp:revision>96</cp:revision>
  <dcterms:modified xsi:type="dcterms:W3CDTF">2013-10-25T03:35:25Z</dcterms:modified>
</cp:coreProperties>
</file>