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61" r:id="rId6"/>
    <p:sldId id="259" r:id="rId7"/>
    <p:sldId id="260" r:id="rId8"/>
    <p:sldId id="262" r:id="rId9"/>
    <p:sldId id="263" r:id="rId10"/>
    <p:sldId id="265" r:id="rId11"/>
    <p:sldId id="269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bg1"/>
                </a:solidFill>
              </a:rPr>
              <a:t>Health Care Expenditures</a:t>
            </a:r>
            <a:r>
              <a:rPr lang="en-US" sz="1200" b="1" baseline="0" dirty="0">
                <a:solidFill>
                  <a:schemeClr val="bg1"/>
                </a:solidFill>
              </a:rPr>
              <a:t> in the United States</a:t>
            </a:r>
            <a:r>
              <a:rPr lang="en-US" sz="1200" b="1" baseline="30000" dirty="0">
                <a:solidFill>
                  <a:schemeClr val="bg1"/>
                </a:solidFill>
              </a:rPr>
              <a:t>1</a:t>
            </a:r>
          </a:p>
        </c:rich>
      </c:tx>
      <c:layout>
        <c:manualLayout>
          <c:xMode val="edge"/>
          <c:yMode val="edge"/>
          <c:x val="0.125806695180225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696781053335235"/>
          <c:y val="0.17589125949696038"/>
          <c:w val="0.73703160912801546"/>
          <c:h val="0.700163829554000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National Health Expenditures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1960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1990</c:v>
                </c:pt>
                <c:pt idx="5">
                  <c:v>2000</c:v>
                </c:pt>
                <c:pt idx="6">
                  <c:v>2009</c:v>
                </c:pt>
                <c:pt idx="7">
                  <c:v>2015</c:v>
                </c:pt>
                <c:pt idx="8">
                  <c:v>2016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27.2</c:v>
                </c:pt>
                <c:pt idx="1">
                  <c:v>74.599999999999994</c:v>
                </c:pt>
                <c:pt idx="2">
                  <c:v>133.30000000000001</c:v>
                </c:pt>
                <c:pt idx="3">
                  <c:v>255.3</c:v>
                </c:pt>
                <c:pt idx="4">
                  <c:v>721.4</c:v>
                </c:pt>
                <c:pt idx="5">
                  <c:v>1369.1</c:v>
                </c:pt>
                <c:pt idx="6">
                  <c:v>2495.4</c:v>
                </c:pt>
                <c:pt idx="7">
                  <c:v>3200.8</c:v>
                </c:pt>
                <c:pt idx="8">
                  <c:v>3337.2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7D-44E9-A3FE-7CE06A99F2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Hospital Care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1960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1990</c:v>
                </c:pt>
                <c:pt idx="5">
                  <c:v>2000</c:v>
                </c:pt>
                <c:pt idx="6">
                  <c:v>2009</c:v>
                </c:pt>
                <c:pt idx="7">
                  <c:v>2015</c:v>
                </c:pt>
                <c:pt idx="8">
                  <c:v>2016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9</c:v>
                </c:pt>
                <c:pt idx="1">
                  <c:v>27.2</c:v>
                </c:pt>
                <c:pt idx="2">
                  <c:v>51.2</c:v>
                </c:pt>
                <c:pt idx="3">
                  <c:v>100.5</c:v>
                </c:pt>
                <c:pt idx="4">
                  <c:v>250.4</c:v>
                </c:pt>
                <c:pt idx="5">
                  <c:v>415.5</c:v>
                </c:pt>
                <c:pt idx="6">
                  <c:v>779.6</c:v>
                </c:pt>
                <c:pt idx="7">
                  <c:v>1033.4000000000001</c:v>
                </c:pt>
                <c:pt idx="8">
                  <c:v>1082.5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7D-44E9-A3FE-7CE06A99F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7770575"/>
        <c:axId val="911868655"/>
      </c:lineChart>
      <c:catAx>
        <c:axId val="91777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868655"/>
        <c:crosses val="autoZero"/>
        <c:auto val="1"/>
        <c:lblAlgn val="ctr"/>
        <c:lblOffset val="100"/>
        <c:noMultiLvlLbl val="0"/>
      </c:catAx>
      <c:valAx>
        <c:axId val="91186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USD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(Billions)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77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297177188568566"/>
          <c:y val="0.19170648332008991"/>
          <c:w val="0.70809946055823314"/>
          <c:h val="0.158279309756202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FE3ED-27CA-4756-B6B0-B78BF22B845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8EC45-0740-4C88-9F55-B9CD822E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A7E6-B359-448B-8184-4D40930FFF76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1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8C58-CF72-4909-B224-5DE51257E26E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2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B75D-DDBE-4C4D-B672-BE019911EE63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1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E2B3-9DD5-48D4-B95E-45D48A50A5B5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67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647B-EFFD-4E5E-83F5-1F32765D82E1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15D4-32C1-4C49-8D0D-151D6BFBF41C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9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28E-B2AE-4A49-BC09-8C087E4C1264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6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7787-7187-46C6-8BA4-DFADB699CEE4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5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B675-D7E5-49BA-A20E-57AA53BC0EBB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4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C61-FAED-4615-A3CE-8DF02ACF238E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3C67-448C-4F85-A419-58B360ED9D33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CA67-B618-496D-8E07-969A3350C161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666-5FC2-4D9A-B644-D76F55F61FCC}" type="datetime1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C6E6-96CD-4AD1-8593-B4832ABF463B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E1D-99CD-4C14-B43B-71F6BB42D4C1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5736-881B-4E65-B403-D38B53E2708E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FE4-E1F8-4C25-88CA-EE0F16E9E47A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6F40B0-05EC-4FED-9855-9D7F104C630D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ectorstock.com/royalty-free-vector/pill-bottles-vector-428318" TargetMode="External"/><Relationship Id="rId3" Type="http://schemas.openxmlformats.org/officeDocument/2006/relationships/hyperlink" Target="https://www.cdc.gov/diabetes/statistics/slides/long_term_trends.pdf" TargetMode="External"/><Relationship Id="rId7" Type="http://schemas.openxmlformats.org/officeDocument/2006/relationships/hyperlink" Target="http://www.nature.com/articles/nrendo.2014.161" TargetMode="External"/><Relationship Id="rId2" Type="http://schemas.openxmlformats.org/officeDocument/2006/relationships/hyperlink" Target="http://www.cdc.gov/nchs/hus/contents2017.htm#09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sabled-world.com/disability/caregivers/home-care-costs.php" TargetMode="External"/><Relationship Id="rId5" Type="http://schemas.openxmlformats.org/officeDocument/2006/relationships/hyperlink" Target="https://archive.ics.uci.edu/ml/datasets/Diabetes+130-US+hospitals+for+years+1999-2008" TargetMode="External"/><Relationship Id="rId4" Type="http://schemas.openxmlformats.org/officeDocument/2006/relationships/hyperlink" Target="https://hcup-us.ahrq.gov/reports/statbriefs/sb248-Hospital-Readmissions-2010-2016.pdf" TargetMode="External"/><Relationship Id="rId9" Type="http://schemas.openxmlformats.org/officeDocument/2006/relationships/hyperlink" Target="https://www.adwdiabetes.com/articles/testing-a1c-leve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07D8-8A2A-4608-BBA4-932C1A6D4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Hospital Readmittance: a predictive study among diabetic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FD5E5-4B99-4416-90DD-60ACF5D3F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 and data science 95-865 spring 2019</a:t>
            </a:r>
          </a:p>
          <a:p>
            <a:r>
              <a:rPr lang="en-US" dirty="0"/>
              <a:t>Carol Xiang / Daniel Lesser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CF61-A2E2-4A92-831F-DFE76985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638-F878-4110-B9DC-12D3C921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A81D-FA54-4E0F-8A85-27B8A16D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87386" cy="4195481"/>
          </a:xfrm>
        </p:spPr>
        <p:txBody>
          <a:bodyPr/>
          <a:lstStyle/>
          <a:p>
            <a:r>
              <a:rPr lang="en-US" dirty="0"/>
              <a:t>We are able to provide a directional prediction on whether or not a patient is likely to be readmitted within 30 days.</a:t>
            </a:r>
          </a:p>
          <a:p>
            <a:pPr lvl="1"/>
            <a:r>
              <a:rPr lang="en-US" dirty="0"/>
              <a:t>The follow features are the greatest contributors/detractors to readmittance: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803A-6AD7-463B-8F93-745D611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4F6E84-ACA7-40FE-8189-354CECCDF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50335"/>
              </p:ext>
            </p:extLst>
          </p:nvPr>
        </p:nvGraphicFramePr>
        <p:xfrm>
          <a:off x="1766210" y="3162598"/>
          <a:ext cx="8128000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9680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95527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Positive Impact on Readmittance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Negative Impact on Readmittance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4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Transferred to Psychiatric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Trauma admittance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2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Discharged to Medicare-approved swing bed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Referred to this hospital for outpatient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8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Admitted as inpatient to hospital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Transfer from critical access hospital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Discharged to Rehab Facility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Referred to another hospital for outpatient services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2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Number of preceding inpatient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Increase in acetohexamide (diabetes) medication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6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Number of diagnoses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Discharged for neonatal aftercare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8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Discharged to home with home health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Discharged to a federal care facility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9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Number of medications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Increase in troglitazone (diabetes) medication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6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638-F878-4110-B9DC-12D3C921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Suggestions: offer follow-up care to reduce patient recidivism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A81D-FA54-4E0F-8A85-27B8A16D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093207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patients that were identified at risk of readmittance, follow-up care and/or check-ins could be provided at cost to the hospital</a:t>
            </a:r>
          </a:p>
          <a:p>
            <a:r>
              <a:rPr lang="en-US" dirty="0"/>
              <a:t>Hourly home nurse cost of ~$30.  Six visits over 2 weeks ~$180</a:t>
            </a:r>
            <a:r>
              <a:rPr lang="en-US" baseline="30000" dirty="0"/>
              <a:t>4</a:t>
            </a:r>
            <a:endParaRPr lang="en-US" dirty="0"/>
          </a:p>
          <a:p>
            <a:r>
              <a:rPr lang="en-US" dirty="0"/>
              <a:t>Cost of a readmittance for diabetic patients $13,500</a:t>
            </a:r>
            <a:r>
              <a:rPr lang="en-US" baseline="30000" dirty="0"/>
              <a:t>2</a:t>
            </a:r>
          </a:p>
          <a:p>
            <a:r>
              <a:rPr lang="en-US" dirty="0"/>
              <a:t>Cost of care for patients identified in test set: $1,386,180</a:t>
            </a:r>
          </a:p>
          <a:p>
            <a:r>
              <a:rPr lang="en-US" dirty="0"/>
              <a:t>Assuming 50% reduction in patient readmittance.  Savings: $8,977,500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803A-6AD7-463B-8F93-745D611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EF452F9D-E9C5-4873-A144-84F76C78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2271"/>
            <a:ext cx="12192000" cy="295729"/>
          </a:xfrm>
        </p:spPr>
        <p:txBody>
          <a:bodyPr/>
          <a:lstStyle/>
          <a:p>
            <a:r>
              <a:rPr lang="en-US" dirty="0"/>
              <a:t>4.   Disabled World</a:t>
            </a:r>
          </a:p>
          <a:p>
            <a:r>
              <a:rPr lang="en-US" dirty="0"/>
              <a:t>2.   Agency for Healthcare Research and Quality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87EFF7-B78D-45CF-90CD-8BA53E255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57" y="2167120"/>
            <a:ext cx="4537731" cy="352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8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0A94-615F-4BD0-9558-63F2E4F6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BA24-B283-4AA7-902E-D303116E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the impact of additional features on readmission that were not available or incomplete</a:t>
            </a:r>
          </a:p>
          <a:p>
            <a:endParaRPr lang="en-US" dirty="0"/>
          </a:p>
          <a:p>
            <a:pPr lvl="1"/>
            <a:r>
              <a:rPr lang="en-US" dirty="0"/>
              <a:t>Patient’s type of insurance (Payer Codes)</a:t>
            </a:r>
          </a:p>
          <a:p>
            <a:pPr lvl="1"/>
            <a:r>
              <a:rPr lang="en-US" dirty="0"/>
              <a:t>Robust demographics and medical histories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Expand the panel beyond diabetic patients to measure readmittance rates for a broader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9DC1A-E948-4879-A47A-20EAC0E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4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780E-F96E-46CC-B3B8-33FA373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D60F-0159-4FA9-AF8D-83C858EE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Research and Data Sources</a:t>
            </a:r>
          </a:p>
          <a:p>
            <a:r>
              <a:rPr lang="en-US" dirty="0"/>
              <a:t>1. “Data Finder - Health, United States - Products.” </a:t>
            </a:r>
            <a:r>
              <a:rPr lang="en-US" i="1" dirty="0"/>
              <a:t>Centers for Disease Control and Prevention</a:t>
            </a:r>
            <a:r>
              <a:rPr lang="en-US" dirty="0"/>
              <a:t>, Centers for Disease Control and Prevention, 29 Apr. 2019, </a:t>
            </a:r>
            <a:r>
              <a:rPr lang="en-US" dirty="0">
                <a:hlinkClick r:id="rId2"/>
              </a:rPr>
              <a:t>www.cdc.gov/nchs/hus/contents2017.htm#093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https://www.cdc.gov/diabetes/statistics/slides/long_term_trends.pdf</a:t>
            </a:r>
            <a:r>
              <a:rPr lang="en-US" dirty="0"/>
              <a:t>.</a:t>
            </a:r>
          </a:p>
          <a:p>
            <a:r>
              <a:rPr lang="en-US" dirty="0"/>
              <a:t>2. Bailey, Molly et al. </a:t>
            </a:r>
            <a:r>
              <a:rPr lang="en-US" i="1" dirty="0"/>
              <a:t>Characteristics of 30-Day All-Cause Hospital Readmissions, 2010–2016</a:t>
            </a:r>
            <a:r>
              <a:rPr lang="en-US" dirty="0"/>
              <a:t>. 2019, pp. 1–14, </a:t>
            </a:r>
            <a:r>
              <a:rPr lang="en-US" dirty="0">
                <a:hlinkClick r:id="rId4"/>
              </a:rPr>
              <a:t>https://hcup-us.ahrq.gov/reports/statbriefs/sb248-Hospital-Readmissions-2010-2016.pdf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Clore</a:t>
            </a:r>
            <a:r>
              <a:rPr lang="en-US" dirty="0"/>
              <a:t> et al, John. </a:t>
            </a:r>
            <a:r>
              <a:rPr lang="en-US" i="1" dirty="0"/>
              <a:t>UCI Machine Learning Repository</a:t>
            </a:r>
            <a:r>
              <a:rPr lang="en-US" dirty="0"/>
              <a:t>, 29 Apr. 2019, </a:t>
            </a:r>
            <a:r>
              <a:rPr lang="en-US" dirty="0">
                <a:hlinkClick r:id="rId5"/>
              </a:rPr>
              <a:t>https://archive.ics.uci.edu/ml/datasets/Diabetes+130-US+hospitals+for+years+1999-2008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Slobac</a:t>
            </a:r>
            <a:r>
              <a:rPr lang="en-US" dirty="0"/>
              <a:t>, Susan. “Cost of U.S. Home Health Care.” </a:t>
            </a:r>
            <a:r>
              <a:rPr lang="en-US" i="1" dirty="0"/>
              <a:t>Disabled World</a:t>
            </a:r>
            <a:r>
              <a:rPr lang="en-US" dirty="0"/>
              <a:t>, Disabled World, 10 Aug. 2017, </a:t>
            </a:r>
            <a:r>
              <a:rPr lang="en-US" dirty="0">
                <a:hlinkClick r:id="rId6"/>
              </a:rPr>
              <a:t>www.disabled-world.com/disability/caregivers/home-care-costs.php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Images</a:t>
            </a:r>
          </a:p>
          <a:p>
            <a:r>
              <a:rPr lang="fr-FR" i="1" dirty="0"/>
              <a:t>Nature</a:t>
            </a:r>
            <a:r>
              <a:rPr lang="fr-FR" dirty="0"/>
              <a:t>, 29 Apr. 2019, </a:t>
            </a:r>
            <a:r>
              <a:rPr lang="fr-FR" dirty="0">
                <a:hlinkClick r:id="rId7"/>
              </a:rPr>
              <a:t>www.nature.com/articles/nrendo.2014.161</a:t>
            </a:r>
            <a:r>
              <a:rPr lang="fr-FR" dirty="0"/>
              <a:t>.</a:t>
            </a:r>
          </a:p>
          <a:p>
            <a:r>
              <a:rPr lang="en-US" i="1" dirty="0" err="1"/>
              <a:t>Vectorstock</a:t>
            </a:r>
            <a:r>
              <a:rPr lang="en-US" dirty="0"/>
              <a:t>, 29 Apr. 2019, </a:t>
            </a:r>
            <a:r>
              <a:rPr lang="en-US" dirty="0">
                <a:hlinkClick r:id="rId8"/>
              </a:rPr>
              <a:t>www.vectorstock.com/royalty-free-vector/pill-bottles-vector-428318</a:t>
            </a:r>
            <a:r>
              <a:rPr lang="en-US" dirty="0"/>
              <a:t>.</a:t>
            </a:r>
          </a:p>
          <a:p>
            <a:r>
              <a:rPr lang="en-US" i="1" dirty="0" err="1"/>
              <a:t>AdwDiabetes</a:t>
            </a:r>
            <a:r>
              <a:rPr lang="en-US" i="1" dirty="0"/>
              <a:t>, 29 Apr. 2019, </a:t>
            </a:r>
            <a:r>
              <a:rPr lang="en-US" dirty="0">
                <a:hlinkClick r:id="rId9"/>
              </a:rPr>
              <a:t>https://www.adwdiabetes.com/articles/testing-a1c-levels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72DA2-1932-450B-BD90-1FFF230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3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4C51-A137-4026-BAF3-B9858DE4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 care expenditures are on the rise and readmission rates remain elevated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7A5B5A-BF65-4FD0-87A1-C6B361EC0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89694"/>
              </p:ext>
            </p:extLst>
          </p:nvPr>
        </p:nvGraphicFramePr>
        <p:xfrm>
          <a:off x="646111" y="2203564"/>
          <a:ext cx="3880493" cy="366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2F7BD2-A604-4176-976F-8B20C69F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00489EC-499F-42AD-AC2E-F6B79AE5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2271"/>
            <a:ext cx="12192000" cy="295729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Centers for Disease Control and Prevention</a:t>
            </a:r>
          </a:p>
          <a:p>
            <a:pPr marL="228600" indent="-228600">
              <a:buAutoNum type="arabicPeriod"/>
            </a:pPr>
            <a:r>
              <a:rPr lang="en-US" dirty="0"/>
              <a:t>Agency for Healthcare Research and Quality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52E343-394E-4638-B117-E30756FE015B}"/>
              </a:ext>
            </a:extLst>
          </p:cNvPr>
          <p:cNvGrpSpPr/>
          <p:nvPr/>
        </p:nvGrpSpPr>
        <p:grpSpPr>
          <a:xfrm>
            <a:off x="5348472" y="2128469"/>
            <a:ext cx="5751595" cy="3703481"/>
            <a:chOff x="5348472" y="2128469"/>
            <a:chExt cx="5751595" cy="370348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BF9558-6C13-4DA5-858F-30212B0F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8472" y="2202967"/>
              <a:ext cx="5751595" cy="362898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A939E-CE28-46A7-93F4-21034DD0B33F}"/>
                </a:ext>
              </a:extLst>
            </p:cNvPr>
            <p:cNvSpPr/>
            <p:nvPr/>
          </p:nvSpPr>
          <p:spPr>
            <a:xfrm>
              <a:off x="5369668" y="2203564"/>
              <a:ext cx="573932" cy="1897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C7F7E2-CB04-488C-86A8-80D499182278}"/>
                </a:ext>
              </a:extLst>
            </p:cNvPr>
            <p:cNvSpPr txBox="1"/>
            <p:nvPr/>
          </p:nvSpPr>
          <p:spPr>
            <a:xfrm>
              <a:off x="10117678" y="2128469"/>
              <a:ext cx="3381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3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636D2-E401-4994-BCD3-E66FE066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367152-78C3-4981-8B32-FC736BA0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dirty="0"/>
              <a:t>Readmissions cost more than a typical visit; Diabetes rates are on the rise</a:t>
            </a: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id="{9310E740-20F0-433A-ABE8-C689DE4F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2271"/>
            <a:ext cx="12192000" cy="295729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Centers for Disease Control and Prevention</a:t>
            </a:r>
          </a:p>
          <a:p>
            <a:pPr marL="228600" indent="-228600">
              <a:buAutoNum type="arabicPeriod"/>
            </a:pPr>
            <a:r>
              <a:rPr lang="en-US" dirty="0"/>
              <a:t>Agency for Healthcare Research and Quality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59853B-8233-4ABE-9D2F-59AB7EB78299}"/>
              </a:ext>
            </a:extLst>
          </p:cNvPr>
          <p:cNvGrpSpPr/>
          <p:nvPr/>
        </p:nvGrpSpPr>
        <p:grpSpPr>
          <a:xfrm>
            <a:off x="5635278" y="2250451"/>
            <a:ext cx="5555461" cy="3589331"/>
            <a:chOff x="5635278" y="2245813"/>
            <a:chExt cx="5555461" cy="358933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044D96-8316-4ABC-AAEE-BC0C55E4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78" y="2245813"/>
              <a:ext cx="5555461" cy="35893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7FB3CD-1F54-4E05-9A83-4C3EEC644455}"/>
                </a:ext>
              </a:extLst>
            </p:cNvPr>
            <p:cNvSpPr txBox="1"/>
            <p:nvPr/>
          </p:nvSpPr>
          <p:spPr>
            <a:xfrm>
              <a:off x="8764619" y="2394115"/>
              <a:ext cx="2334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A0D5E1-584E-4171-87FA-EAE1AD6DA5BD}"/>
              </a:ext>
            </a:extLst>
          </p:cNvPr>
          <p:cNvGrpSpPr/>
          <p:nvPr/>
        </p:nvGrpSpPr>
        <p:grpSpPr>
          <a:xfrm>
            <a:off x="762845" y="1587865"/>
            <a:ext cx="4344180" cy="4817418"/>
            <a:chOff x="646110" y="1587865"/>
            <a:chExt cx="4344180" cy="481741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262871B-7D35-45DE-B25B-8E86E86AB54E}"/>
                </a:ext>
              </a:extLst>
            </p:cNvPr>
            <p:cNvGrpSpPr/>
            <p:nvPr/>
          </p:nvGrpSpPr>
          <p:grpSpPr>
            <a:xfrm>
              <a:off x="646112" y="1684951"/>
              <a:ext cx="4344178" cy="4720332"/>
              <a:chOff x="3470682" y="1131512"/>
              <a:chExt cx="5250635" cy="556308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1A913A1-6D8C-4D40-9671-B1C5D2A870E1}"/>
                  </a:ext>
                </a:extLst>
              </p:cNvPr>
              <p:cNvGrpSpPr/>
              <p:nvPr/>
            </p:nvGrpSpPr>
            <p:grpSpPr>
              <a:xfrm>
                <a:off x="3470682" y="1131512"/>
                <a:ext cx="5250635" cy="5563082"/>
                <a:chOff x="3470682" y="1131512"/>
                <a:chExt cx="5250635" cy="5563082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4E4AF004-5880-4844-ACD9-299C1B8E68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0682" y="1131512"/>
                  <a:ext cx="5250635" cy="5563082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C0723B5-E14C-4BE3-ADF9-3B4F3EBFEC9D}"/>
                    </a:ext>
                  </a:extLst>
                </p:cNvPr>
                <p:cNvSpPr/>
                <p:nvPr/>
              </p:nvSpPr>
              <p:spPr>
                <a:xfrm>
                  <a:off x="3470682" y="1131512"/>
                  <a:ext cx="546841" cy="1719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5177876-E477-4588-8947-9A5924533C60}"/>
                    </a:ext>
                  </a:extLst>
                </p:cNvPr>
                <p:cNvSpPr txBox="1"/>
                <p:nvPr/>
              </p:nvSpPr>
              <p:spPr>
                <a:xfrm>
                  <a:off x="7267475" y="1217509"/>
                  <a:ext cx="3381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1"/>
                      </a:solidFill>
                    </a:rPr>
                    <a:t> 2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DCF356-76E5-4427-9558-99DF30496BE6}"/>
                  </a:ext>
                </a:extLst>
              </p:cNvPr>
              <p:cNvSpPr/>
              <p:nvPr/>
            </p:nvSpPr>
            <p:spPr>
              <a:xfrm>
                <a:off x="3803516" y="4873557"/>
                <a:ext cx="4863830" cy="2957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B46A40-08A4-43BC-8AAB-EF32C0022ABE}"/>
                  </a:ext>
                </a:extLst>
              </p:cNvPr>
              <p:cNvSpPr/>
              <p:nvPr/>
            </p:nvSpPr>
            <p:spPr>
              <a:xfrm>
                <a:off x="3803516" y="3933165"/>
                <a:ext cx="4863830" cy="2957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278020-062D-43D1-80C3-978E2D1299FA}"/>
                </a:ext>
              </a:extLst>
            </p:cNvPr>
            <p:cNvSpPr txBox="1"/>
            <p:nvPr/>
          </p:nvSpPr>
          <p:spPr>
            <a:xfrm>
              <a:off x="646110" y="1587865"/>
              <a:ext cx="4344178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Average Hospital Admission Costs by Principal Diagnosis, 2016</a:t>
              </a:r>
              <a:r>
                <a:rPr lang="en-US" sz="1200" b="1" baseline="3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25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EC2-67E1-4959-AB7D-45862BF2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0709-DD65-466D-A32C-78369926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reduce the cost of health care by identifying patients that are at risk of readmission and proactively offering them additional treatment or monitoring?</a:t>
            </a:r>
          </a:p>
          <a:p>
            <a:endParaRPr lang="en-US" dirty="0"/>
          </a:p>
          <a:p>
            <a:r>
              <a:rPr lang="en-US" dirty="0"/>
              <a:t>Can we improve patient outcomes by identifying patients that are at risk of readmission? </a:t>
            </a:r>
          </a:p>
          <a:p>
            <a:endParaRPr lang="en-US" dirty="0"/>
          </a:p>
          <a:p>
            <a:r>
              <a:rPr lang="en-US" dirty="0"/>
              <a:t>Can machine learning techniques be used to address these issues, specifically among diabetic patients?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1D29F-7E8C-4ED5-A65C-FB9BC9A4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B2AE-5205-4F73-B227-7BA2AECA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1351-AA4E-4767-9B47-2A9297B4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strong indicators within a patient’s medical history and admission circumstances that can be used to provide a real-time estimate of whether or not the patient is likely to be readmitted within 30 days.</a:t>
            </a:r>
          </a:p>
          <a:p>
            <a:r>
              <a:rPr lang="en-US" dirty="0"/>
              <a:t>Certain features we expect to be strong indicators include: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32533-8C49-4836-B2D3-8F25D35A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hospital admission">
            <a:extLst>
              <a:ext uri="{FF2B5EF4-FFF2-40B4-BE49-F238E27FC236}">
                <a16:creationId xmlns:a16="http://schemas.microsoft.com/office/drawing/2014/main" id="{25BE89C4-66FC-4E1F-9143-DD3167F1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28" y="4150658"/>
            <a:ext cx="1905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F79D6-E34E-4C94-B043-35FD366F7169}"/>
              </a:ext>
            </a:extLst>
          </p:cNvPr>
          <p:cNvSpPr txBox="1"/>
          <p:nvPr/>
        </p:nvSpPr>
        <p:spPr>
          <a:xfrm>
            <a:off x="1495627" y="5766345"/>
            <a:ext cx="1905000" cy="37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Admission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4F59A-96B8-4B72-AD4C-FE0CB87F3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0"/>
          <a:stretch/>
        </p:blipFill>
        <p:spPr>
          <a:xfrm>
            <a:off x="3842808" y="4150657"/>
            <a:ext cx="1905000" cy="1619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F0D4B7-19E8-4E64-8A3A-401E5A5739D2}"/>
              </a:ext>
            </a:extLst>
          </p:cNvPr>
          <p:cNvSpPr txBox="1"/>
          <p:nvPr/>
        </p:nvSpPr>
        <p:spPr>
          <a:xfrm>
            <a:off x="3792869" y="5769906"/>
            <a:ext cx="1905000" cy="37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Meds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80BCEF-718B-4F4D-82A3-A72FC1CFA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80" b="1548"/>
          <a:stretch/>
        </p:blipFill>
        <p:spPr>
          <a:xfrm>
            <a:off x="6189988" y="4150657"/>
            <a:ext cx="1905000" cy="1634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A26850-DDB0-4B24-A9F8-3436D39931B5}"/>
              </a:ext>
            </a:extLst>
          </p:cNvPr>
          <p:cNvSpPr txBox="1"/>
          <p:nvPr/>
        </p:nvSpPr>
        <p:spPr>
          <a:xfrm>
            <a:off x="6090111" y="5769906"/>
            <a:ext cx="205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A1C Test Results</a:t>
            </a:r>
          </a:p>
        </p:txBody>
      </p:sp>
      <p:pic>
        <p:nvPicPr>
          <p:cNvPr id="1028" name="Picture 4" descr="Image result for small pill next to big pill">
            <a:extLst>
              <a:ext uri="{FF2B5EF4-FFF2-40B4-BE49-F238E27FC236}">
                <a16:creationId xmlns:a16="http://schemas.microsoft.com/office/drawing/2014/main" id="{3F0717EC-67B7-4628-AE33-9126F414B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 r="9631"/>
          <a:stretch/>
        </p:blipFill>
        <p:spPr bwMode="auto">
          <a:xfrm>
            <a:off x="8537169" y="4150657"/>
            <a:ext cx="2159203" cy="1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AAD443-DAB8-47BD-9833-B91D1178A8DA}"/>
              </a:ext>
            </a:extLst>
          </p:cNvPr>
          <p:cNvSpPr txBox="1"/>
          <p:nvPr/>
        </p:nvSpPr>
        <p:spPr>
          <a:xfrm>
            <a:off x="8537168" y="5807003"/>
            <a:ext cx="215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in Meds</a:t>
            </a:r>
          </a:p>
        </p:txBody>
      </p:sp>
    </p:spTree>
    <p:extLst>
      <p:ext uri="{BB962C8B-B14F-4D97-AF65-F5344CB8AC3E}">
        <p14:creationId xmlns:p14="http://schemas.microsoft.com/office/powerpoint/2010/main" val="389316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0881-0DAD-4CB4-9BDE-DFA9114E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2DFE-BE60-413E-925E-332AAA87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87427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10 years of clinical care at 130 US hospitals covering 100,000 observations</a:t>
            </a:r>
          </a:p>
          <a:p>
            <a:endParaRPr lang="en-US" dirty="0"/>
          </a:p>
          <a:p>
            <a:r>
              <a:rPr lang="en-US" dirty="0"/>
              <a:t>Hospital admissions that included diabetes as a diagnosis</a:t>
            </a:r>
          </a:p>
          <a:p>
            <a:endParaRPr lang="en-US" dirty="0"/>
          </a:p>
          <a:p>
            <a:r>
              <a:rPr lang="en-US" dirty="0"/>
              <a:t>Laboratory tests and medications were administered</a:t>
            </a:r>
          </a:p>
          <a:p>
            <a:endParaRPr lang="en-US" dirty="0"/>
          </a:p>
          <a:p>
            <a:r>
              <a:rPr lang="en-US" dirty="0"/>
              <a:t>Length of stay between 1 and 14 days</a:t>
            </a:r>
          </a:p>
          <a:p>
            <a:endParaRPr lang="en-US" dirty="0"/>
          </a:p>
          <a:p>
            <a:r>
              <a:rPr lang="en-US" dirty="0"/>
              <a:t>&gt;50 Features covering Basic Demographics, admission, medications, diseases</a:t>
            </a:r>
          </a:p>
          <a:p>
            <a:endParaRPr lang="en-US" dirty="0"/>
          </a:p>
          <a:p>
            <a:r>
              <a:rPr lang="en-US" dirty="0"/>
              <a:t>Days to patient readmission: &lt;30 days, ≥30 days, no readmission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2E266-1930-4422-8966-80FBF20A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2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5DC2-2747-45EE-A6A1-F2EA3477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dirty="0"/>
              <a:t>Common Diseases, Medications and 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6B60C-C645-43AD-8B7D-E9731F3C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2410F-47F8-4EA7-AB8C-612E3C70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65" y="2254391"/>
            <a:ext cx="5049412" cy="335117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B9E35F-4A41-4CB2-98DA-00F3786C34DC}"/>
              </a:ext>
            </a:extLst>
          </p:cNvPr>
          <p:cNvGrpSpPr/>
          <p:nvPr/>
        </p:nvGrpSpPr>
        <p:grpSpPr>
          <a:xfrm>
            <a:off x="515306" y="3817983"/>
            <a:ext cx="5518610" cy="2846433"/>
            <a:chOff x="515306" y="3817983"/>
            <a:chExt cx="5518610" cy="28464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FC8E08-44C3-492D-AB34-550B516C02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389" r="1"/>
            <a:stretch/>
          </p:blipFill>
          <p:spPr>
            <a:xfrm>
              <a:off x="564204" y="4027251"/>
              <a:ext cx="5469712" cy="2637165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45678E-C76D-43EA-ACEF-CD9E2F5606FE}"/>
                </a:ext>
              </a:extLst>
            </p:cNvPr>
            <p:cNvSpPr txBox="1"/>
            <p:nvPr/>
          </p:nvSpPr>
          <p:spPr>
            <a:xfrm rot="16200000">
              <a:off x="-443387" y="4776676"/>
              <a:ext cx="2178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Patients (%)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190CBE-C4EA-44E5-AE44-A7C5BDB6EBA8}"/>
              </a:ext>
            </a:extLst>
          </p:cNvPr>
          <p:cNvGrpSpPr/>
          <p:nvPr/>
        </p:nvGrpSpPr>
        <p:grpSpPr>
          <a:xfrm>
            <a:off x="564204" y="861021"/>
            <a:ext cx="5469713" cy="3068959"/>
            <a:chOff x="564204" y="861021"/>
            <a:chExt cx="5469713" cy="30689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FED937-DFBA-4205-96E1-F971D482B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389" r="1"/>
            <a:stretch/>
          </p:blipFill>
          <p:spPr>
            <a:xfrm>
              <a:off x="564205" y="1292815"/>
              <a:ext cx="5469712" cy="2637165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99D549-6491-4491-A90A-56D9F3375616}"/>
                </a:ext>
              </a:extLst>
            </p:cNvPr>
            <p:cNvSpPr txBox="1"/>
            <p:nvPr/>
          </p:nvSpPr>
          <p:spPr>
            <a:xfrm rot="16200000">
              <a:off x="-394489" y="1819714"/>
              <a:ext cx="2178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Patients (%)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979FD2-16EF-4FC1-96CC-CB83056044B2}"/>
                </a:ext>
              </a:extLst>
            </p:cNvPr>
            <p:cNvSpPr/>
            <p:nvPr/>
          </p:nvSpPr>
          <p:spPr>
            <a:xfrm>
              <a:off x="1235413" y="1614791"/>
              <a:ext cx="261611" cy="335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503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58F3-9611-4893-9907-B9075104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E1EA-E71B-47D0-8185-11F914AD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280" y="1670296"/>
            <a:ext cx="4548459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Data Transformations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Removing Missing Values</a:t>
            </a:r>
          </a:p>
          <a:p>
            <a:endParaRPr lang="en-US" dirty="0"/>
          </a:p>
          <a:p>
            <a:r>
              <a:rPr lang="en-US" dirty="0"/>
              <a:t>Transforming categorical features into ordinal or binary features</a:t>
            </a:r>
          </a:p>
          <a:p>
            <a:endParaRPr lang="en-US" dirty="0"/>
          </a:p>
          <a:p>
            <a:r>
              <a:rPr lang="en-US" dirty="0"/>
              <a:t>Combining diagnoses into binary disease features</a:t>
            </a:r>
          </a:p>
          <a:p>
            <a:endParaRPr lang="en-US" dirty="0"/>
          </a:p>
          <a:p>
            <a:r>
              <a:rPr lang="en-US" dirty="0"/>
              <a:t>Feature creation (diabetes type)</a:t>
            </a:r>
          </a:p>
          <a:p>
            <a:endParaRPr lang="en-US" dirty="0"/>
          </a:p>
          <a:p>
            <a:r>
              <a:rPr lang="en-US" dirty="0"/>
              <a:t>Dimensionality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1F72-FCCA-4A39-BC91-8C34016F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F1A3DF-47FC-4E28-9351-D429C5398F9E}"/>
              </a:ext>
            </a:extLst>
          </p:cNvPr>
          <p:cNvSpPr txBox="1">
            <a:spLocks/>
          </p:cNvSpPr>
          <p:nvPr/>
        </p:nvSpPr>
        <p:spPr>
          <a:xfrm>
            <a:off x="646111" y="1670295"/>
            <a:ext cx="4548459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/>
              <a:t>Classification Models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Naïve Bayes (Baseline)</a:t>
            </a:r>
          </a:p>
          <a:p>
            <a:endParaRPr lang="en-US" dirty="0"/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r>
              <a:rPr lang="en-US" dirty="0"/>
              <a:t>Support Vector Machines</a:t>
            </a:r>
          </a:p>
          <a:p>
            <a:endParaRPr lang="en-US" dirty="0"/>
          </a:p>
          <a:p>
            <a:r>
              <a:rPr lang="en-US" dirty="0"/>
              <a:t>Decision Tree</a:t>
            </a:r>
          </a:p>
          <a:p>
            <a:endParaRPr lang="en-US" dirty="0"/>
          </a:p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95024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0E53-DDF2-49E8-B872-57ACB781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is the best performing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1C86B-5ACF-4D8A-9D20-73E467DA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AE9AB5-A929-4B25-A666-F2E61A97B30B}"/>
              </a:ext>
            </a:extLst>
          </p:cNvPr>
          <p:cNvSpPr txBox="1">
            <a:spLocks/>
          </p:cNvSpPr>
          <p:nvPr/>
        </p:nvSpPr>
        <p:spPr>
          <a:xfrm>
            <a:off x="646112" y="2370044"/>
            <a:ext cx="31332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/>
              <a:t>Hospital Administrators</a:t>
            </a:r>
          </a:p>
          <a:p>
            <a:r>
              <a:rPr lang="en-US" dirty="0"/>
              <a:t>Care about reducing cost</a:t>
            </a:r>
          </a:p>
          <a:p>
            <a:endParaRPr lang="en-US" dirty="0"/>
          </a:p>
          <a:p>
            <a:r>
              <a:rPr lang="en-US" dirty="0"/>
              <a:t>Want a low False Positive Rate to minimize unnecessary treatments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B991DE-DBE9-49BC-857E-8CCC197B50EE}"/>
              </a:ext>
            </a:extLst>
          </p:cNvPr>
          <p:cNvSpPr txBox="1">
            <a:spLocks/>
          </p:cNvSpPr>
          <p:nvPr/>
        </p:nvSpPr>
        <p:spPr>
          <a:xfrm>
            <a:off x="8484230" y="2370044"/>
            <a:ext cx="31332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/>
              <a:t>Hospital Physicians</a:t>
            </a:r>
          </a:p>
          <a:p>
            <a:r>
              <a:rPr lang="en-US" dirty="0"/>
              <a:t>Care about patient wellbeing</a:t>
            </a:r>
          </a:p>
          <a:p>
            <a:endParaRPr lang="en-US" dirty="0"/>
          </a:p>
          <a:p>
            <a:r>
              <a:rPr lang="en-US" dirty="0"/>
              <a:t>Want a high True Positive Rate to ensure all patients at risk receive 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593D1-5696-524C-BFBF-60FD3683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71" y="2025698"/>
            <a:ext cx="4704911" cy="45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3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</TotalTime>
  <Words>909</Words>
  <Application>Microsoft Macintosh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Hospital Readmittance: a predictive study among diabetic patients</vt:lpstr>
      <vt:lpstr>Health care expenditures are on the rise and readmission rates remain elevated</vt:lpstr>
      <vt:lpstr>Readmissions cost more than a typical visit; Diabetes rates are on the rise</vt:lpstr>
      <vt:lpstr>Problem statements</vt:lpstr>
      <vt:lpstr>Hypotheses</vt:lpstr>
      <vt:lpstr>Data description</vt:lpstr>
      <vt:lpstr>Common Diseases, Medications and Ages</vt:lpstr>
      <vt:lpstr>Machine learning approaches</vt:lpstr>
      <vt:lpstr>Logistic Regression is the best performing model</vt:lpstr>
      <vt:lpstr>Logistic Regression Findings</vt:lpstr>
      <vt:lpstr>Suggestions: offer follow-up care to reduce patient recidivism</vt:lpstr>
      <vt:lpstr>Opportunities for further research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Readmittance Among Diabetes Patients</dc:title>
  <dc:creator>Daniel Lesser</dc:creator>
  <cp:lastModifiedBy>xiangxia</cp:lastModifiedBy>
  <cp:revision>53</cp:revision>
  <dcterms:created xsi:type="dcterms:W3CDTF">2019-04-29T18:45:27Z</dcterms:created>
  <dcterms:modified xsi:type="dcterms:W3CDTF">2019-04-30T04:01:34Z</dcterms:modified>
</cp:coreProperties>
</file>