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80" r:id="rId3"/>
    <p:sldId id="276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9" autoAdjust="0"/>
    <p:restoredTop sz="90187" autoAdjust="0"/>
  </p:normalViewPr>
  <p:slideViewPr>
    <p:cSldViewPr snapToGrid="0">
      <p:cViewPr varScale="1">
        <p:scale>
          <a:sx n="101" d="100"/>
          <a:sy n="101" d="100"/>
        </p:scale>
        <p:origin x="-102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9466-4637-F54A-A33B-7E31DEE49D38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24008-499A-6D44-9A36-0C21CC71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6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9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7A93-C742-4BC8-98AE-E2AB01DA273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1D1F-3067-4F7E-A806-7F51F671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hdphoto" Target="../media/hdphoto4.wdp"/><Relationship Id="rId20" Type="http://schemas.openxmlformats.org/officeDocument/2006/relationships/image" Target="../media/image10.png"/><Relationship Id="rId21" Type="http://schemas.microsoft.com/office/2007/relationships/hdphoto" Target="../media/hdphoto10.wdp"/><Relationship Id="rId10" Type="http://schemas.openxmlformats.org/officeDocument/2006/relationships/image" Target="../media/image5.png"/><Relationship Id="rId11" Type="http://schemas.microsoft.com/office/2007/relationships/hdphoto" Target="../media/hdphoto5.wdp"/><Relationship Id="rId12" Type="http://schemas.openxmlformats.org/officeDocument/2006/relationships/image" Target="../media/image6.png"/><Relationship Id="rId13" Type="http://schemas.microsoft.com/office/2007/relationships/hdphoto" Target="../media/hdphoto6.wdp"/><Relationship Id="rId14" Type="http://schemas.openxmlformats.org/officeDocument/2006/relationships/image" Target="../media/image7.png"/><Relationship Id="rId15" Type="http://schemas.microsoft.com/office/2007/relationships/hdphoto" Target="../media/hdphoto7.wdp"/><Relationship Id="rId16" Type="http://schemas.openxmlformats.org/officeDocument/2006/relationships/image" Target="../media/image8.png"/><Relationship Id="rId17" Type="http://schemas.microsoft.com/office/2007/relationships/hdphoto" Target="../media/hdphoto8.wdp"/><Relationship Id="rId18" Type="http://schemas.openxmlformats.org/officeDocument/2006/relationships/image" Target="../media/image9.png"/><Relationship Id="rId19" Type="http://schemas.microsoft.com/office/2007/relationships/hdphoto" Target="../media/hdphoto9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microsoft.com/office/2007/relationships/hdphoto" Target="../media/hdphoto4.wdp"/><Relationship Id="rId20" Type="http://schemas.openxmlformats.org/officeDocument/2006/relationships/image" Target="../media/image10.png"/><Relationship Id="rId21" Type="http://schemas.microsoft.com/office/2007/relationships/hdphoto" Target="../media/hdphoto10.wdp"/><Relationship Id="rId10" Type="http://schemas.openxmlformats.org/officeDocument/2006/relationships/image" Target="../media/image5.png"/><Relationship Id="rId11" Type="http://schemas.microsoft.com/office/2007/relationships/hdphoto" Target="../media/hdphoto5.wdp"/><Relationship Id="rId12" Type="http://schemas.openxmlformats.org/officeDocument/2006/relationships/image" Target="../media/image6.png"/><Relationship Id="rId13" Type="http://schemas.microsoft.com/office/2007/relationships/hdphoto" Target="../media/hdphoto6.wdp"/><Relationship Id="rId14" Type="http://schemas.openxmlformats.org/officeDocument/2006/relationships/image" Target="../media/image7.png"/><Relationship Id="rId15" Type="http://schemas.microsoft.com/office/2007/relationships/hdphoto" Target="../media/hdphoto7.wdp"/><Relationship Id="rId16" Type="http://schemas.openxmlformats.org/officeDocument/2006/relationships/image" Target="../media/image8.png"/><Relationship Id="rId17" Type="http://schemas.microsoft.com/office/2007/relationships/hdphoto" Target="../media/hdphoto8.wdp"/><Relationship Id="rId18" Type="http://schemas.openxmlformats.org/officeDocument/2006/relationships/image" Target="../media/image9.png"/><Relationship Id="rId19" Type="http://schemas.microsoft.com/office/2007/relationships/hdphoto" Target="../media/hdphoto9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9" Type="http://schemas.microsoft.com/office/2007/relationships/hdphoto" Target="../media/hdphoto4.wdp"/><Relationship Id="rId20" Type="http://schemas.openxmlformats.org/officeDocument/2006/relationships/image" Target="../media/image10.png"/><Relationship Id="rId21" Type="http://schemas.microsoft.com/office/2007/relationships/hdphoto" Target="../media/hdphoto10.wdp"/><Relationship Id="rId10" Type="http://schemas.openxmlformats.org/officeDocument/2006/relationships/image" Target="../media/image5.png"/><Relationship Id="rId11" Type="http://schemas.microsoft.com/office/2007/relationships/hdphoto" Target="../media/hdphoto5.wdp"/><Relationship Id="rId12" Type="http://schemas.openxmlformats.org/officeDocument/2006/relationships/image" Target="../media/image6.png"/><Relationship Id="rId13" Type="http://schemas.microsoft.com/office/2007/relationships/hdphoto" Target="../media/hdphoto6.wdp"/><Relationship Id="rId14" Type="http://schemas.openxmlformats.org/officeDocument/2006/relationships/image" Target="../media/image7.png"/><Relationship Id="rId15" Type="http://schemas.microsoft.com/office/2007/relationships/hdphoto" Target="../media/hdphoto7.wdp"/><Relationship Id="rId16" Type="http://schemas.openxmlformats.org/officeDocument/2006/relationships/image" Target="../media/image8.png"/><Relationship Id="rId17" Type="http://schemas.microsoft.com/office/2007/relationships/hdphoto" Target="../media/hdphoto8.wdp"/><Relationship Id="rId18" Type="http://schemas.openxmlformats.org/officeDocument/2006/relationships/image" Target="../media/image9.png"/><Relationship Id="rId19" Type="http://schemas.microsoft.com/office/2007/relationships/hdphoto" Target="../media/hdphoto9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State 5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4" b="98516" l="8542" r="921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24" t="3389" r="33024" b="-3389"/>
          <a:stretch/>
        </p:blipFill>
        <p:spPr>
          <a:xfrm>
            <a:off x="8082057" y="1971008"/>
            <a:ext cx="2073086" cy="1884838"/>
          </a:xfrm>
          <a:prstGeom prst="rect">
            <a:avLst/>
          </a:prstGeom>
        </p:spPr>
      </p:pic>
      <p:sp>
        <p:nvSpPr>
          <p:cNvPr id="50" name="Freeform 21"/>
          <p:cNvSpPr/>
          <p:nvPr/>
        </p:nvSpPr>
        <p:spPr>
          <a:xfrm rot="9157943">
            <a:off x="3977577" y="3254199"/>
            <a:ext cx="4805297" cy="447428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842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3670683" y="318686"/>
            <a:ext cx="35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 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5454953" y="0"/>
            <a:ext cx="204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Insula-Auditory</a:t>
            </a:r>
          </a:p>
        </p:txBody>
      </p:sp>
      <p:sp>
        <p:nvSpPr>
          <p:cNvPr id="18" name="TextBox 23"/>
          <p:cNvSpPr txBox="1"/>
          <p:nvPr/>
        </p:nvSpPr>
        <p:spPr>
          <a:xfrm>
            <a:off x="3278549" y="6352853"/>
            <a:ext cx="239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Prefrontal-Limbic</a:t>
            </a:r>
          </a:p>
        </p:txBody>
      </p:sp>
      <p:sp>
        <p:nvSpPr>
          <p:cNvPr id="30" name="Freeform 20"/>
          <p:cNvSpPr/>
          <p:nvPr/>
        </p:nvSpPr>
        <p:spPr>
          <a:xfrm rot="12397826" flipV="1">
            <a:off x="7992601" y="2199702"/>
            <a:ext cx="723218" cy="9034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0800" cmpd="sng">
            <a:solidFill>
              <a:schemeClr val="accent6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37" name="Freeform 22"/>
          <p:cNvSpPr/>
          <p:nvPr/>
        </p:nvSpPr>
        <p:spPr>
          <a:xfrm rot="20682098">
            <a:off x="3548452" y="1984117"/>
            <a:ext cx="2813486" cy="548023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9906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n>
                <a:solidFill>
                  <a:schemeClr val="tx1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339389" y="714969"/>
            <a:ext cx="33913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Neutral: whole group and </a:t>
            </a:r>
            <a:r>
              <a:rPr lang="en-US" sz="1600" b="1" dirty="0" err="1" smtClean="0">
                <a:latin typeface="Helvetica"/>
                <a:cs typeface="Helvetica"/>
              </a:rPr>
              <a:t>rrMDD</a:t>
            </a:r>
            <a:r>
              <a:rPr lang="en-US" sz="1600" b="1" dirty="0" smtClean="0">
                <a:latin typeface="Helvetica"/>
                <a:cs typeface="Helvetica"/>
              </a:rPr>
              <a:t> vs Controls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36" name="Freeform 21"/>
          <p:cNvSpPr/>
          <p:nvPr/>
        </p:nvSpPr>
        <p:spPr>
          <a:xfrm rot="541825" flipV="1">
            <a:off x="3590720" y="2361089"/>
            <a:ext cx="5011436" cy="160034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168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39" name="Freeform 21"/>
          <p:cNvSpPr/>
          <p:nvPr/>
        </p:nvSpPr>
        <p:spPr>
          <a:xfrm rot="5558367">
            <a:off x="2773101" y="3261999"/>
            <a:ext cx="3002627" cy="16238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080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7979" y="2747144"/>
            <a:ext cx="176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Helvetica"/>
                <a:cs typeface="Helvetica"/>
              </a:rPr>
              <a:t>  Global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4" name="Picture 3" descr="State1.pn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5516" l="32205" r="706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95" t="1782" r="27046" b="4467"/>
          <a:stretch/>
        </p:blipFill>
        <p:spPr>
          <a:xfrm>
            <a:off x="2314374" y="1148302"/>
            <a:ext cx="1436097" cy="1664931"/>
          </a:xfrm>
          <a:prstGeom prst="rect">
            <a:avLst/>
          </a:prstGeom>
        </p:spPr>
      </p:pic>
      <p:pic>
        <p:nvPicPr>
          <p:cNvPr id="5" name="Picture 4" descr="State2.png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80" b="97113" l="26798" r="767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73" r="22098"/>
          <a:stretch/>
        </p:blipFill>
        <p:spPr>
          <a:xfrm>
            <a:off x="3882386" y="215187"/>
            <a:ext cx="1531047" cy="1751845"/>
          </a:xfrm>
          <a:prstGeom prst="rect">
            <a:avLst/>
          </a:prstGeom>
        </p:spPr>
      </p:pic>
      <p:pic>
        <p:nvPicPr>
          <p:cNvPr id="15" name="Picture 14" descr="State3.png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43" b="96242" l="8379" r="957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68" y="71889"/>
            <a:ext cx="2762740" cy="1720621"/>
          </a:xfrm>
          <a:prstGeom prst="rect">
            <a:avLst/>
          </a:prstGeom>
        </p:spPr>
      </p:pic>
      <p:pic>
        <p:nvPicPr>
          <p:cNvPr id="33" name="Picture 32" descr="State 6.png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68" b="959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81" r="33804"/>
          <a:stretch/>
        </p:blipFill>
        <p:spPr>
          <a:xfrm>
            <a:off x="8520405" y="3810442"/>
            <a:ext cx="1697208" cy="1857003"/>
          </a:xfrm>
          <a:prstGeom prst="rect">
            <a:avLst/>
          </a:prstGeom>
        </p:spPr>
      </p:pic>
      <p:pic>
        <p:nvPicPr>
          <p:cNvPr id="42" name="Picture 41" descr="state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1" b="100000" l="39323" r="64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868" r="34388"/>
          <a:stretch/>
        </p:blipFill>
        <p:spPr>
          <a:xfrm>
            <a:off x="7239274" y="4720125"/>
            <a:ext cx="1580104" cy="1795603"/>
          </a:xfrm>
          <a:prstGeom prst="rect">
            <a:avLst/>
          </a:prstGeom>
        </p:spPr>
      </p:pic>
      <p:pic>
        <p:nvPicPr>
          <p:cNvPr id="43" name="Picture 42" descr="State 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94" b="95971" l="39653" r="635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00" r="33511"/>
          <a:stretch/>
        </p:blipFill>
        <p:spPr>
          <a:xfrm>
            <a:off x="5126217" y="4885574"/>
            <a:ext cx="1661490" cy="1754641"/>
          </a:xfrm>
          <a:prstGeom prst="rect">
            <a:avLst/>
          </a:prstGeom>
        </p:spPr>
      </p:pic>
      <p:pic>
        <p:nvPicPr>
          <p:cNvPr id="44" name="Picture 43" descr="State 10.png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8013" l="39410" r="635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08" r="33414"/>
          <a:stretch/>
        </p:blipFill>
        <p:spPr>
          <a:xfrm>
            <a:off x="1697207" y="3572926"/>
            <a:ext cx="1804047" cy="1880606"/>
          </a:xfrm>
          <a:prstGeom prst="rect">
            <a:avLst/>
          </a:prstGeom>
        </p:spPr>
      </p:pic>
      <p:pic>
        <p:nvPicPr>
          <p:cNvPr id="45" name="Picture 44" descr="State 9.png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679" b="97500" l="4420" r="93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43" y="4747740"/>
            <a:ext cx="2370078" cy="1777559"/>
          </a:xfrm>
          <a:prstGeom prst="rect">
            <a:avLst/>
          </a:prstGeom>
        </p:spPr>
      </p:pic>
      <p:pic>
        <p:nvPicPr>
          <p:cNvPr id="51" name="Picture 50" descr="State4.jpg"/>
          <p:cNvPicPr>
            <a:picLocks noChangeAspect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695" b="96681" l="31673" r="730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91" t="1934" r="27671" b="5312"/>
          <a:stretch/>
        </p:blipFill>
        <p:spPr>
          <a:xfrm>
            <a:off x="7180471" y="431716"/>
            <a:ext cx="1517236" cy="164560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800982" y="0"/>
            <a:ext cx="294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/>
                <a:cs typeface="Helvetica"/>
              </a:rPr>
              <a:t>Amygdala-Hippocampus</a:t>
            </a:r>
          </a:p>
        </p:txBody>
      </p:sp>
      <p:sp>
        <p:nvSpPr>
          <p:cNvPr id="56" name="TextBox 23"/>
          <p:cNvSpPr txBox="1"/>
          <p:nvPr/>
        </p:nvSpPr>
        <p:spPr>
          <a:xfrm>
            <a:off x="9231043" y="1645548"/>
            <a:ext cx="315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Prefrontal-</a:t>
            </a:r>
            <a:r>
              <a:rPr lang="en-GB" sz="1600" dirty="0" smtClean="0">
                <a:latin typeface="Helvetica"/>
                <a:cs typeface="Helvetica"/>
              </a:rPr>
              <a:t>Striatum</a:t>
            </a:r>
          </a:p>
          <a:p>
            <a:endParaRPr lang="en-GB" sz="1600" dirty="0" smtClean="0">
              <a:latin typeface="Helvetica"/>
              <a:cs typeface="Helvetica"/>
            </a:endParaRPr>
          </a:p>
          <a:p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57" name="TextBox 23"/>
          <p:cNvSpPr txBox="1"/>
          <p:nvPr/>
        </p:nvSpPr>
        <p:spPr>
          <a:xfrm>
            <a:off x="7477441" y="91357"/>
            <a:ext cx="315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FN-DMN-Striatum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58" name="TextBox 23"/>
          <p:cNvSpPr txBox="1"/>
          <p:nvPr/>
        </p:nvSpPr>
        <p:spPr>
          <a:xfrm>
            <a:off x="9219499" y="5493134"/>
            <a:ext cx="315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Visual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59" name="TextBox 23"/>
          <p:cNvSpPr txBox="1"/>
          <p:nvPr/>
        </p:nvSpPr>
        <p:spPr>
          <a:xfrm>
            <a:off x="7482254" y="6335121"/>
            <a:ext cx="315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Somatosensory-Insula</a:t>
            </a:r>
          </a:p>
        </p:txBody>
      </p:sp>
      <p:sp>
        <p:nvSpPr>
          <p:cNvPr id="60" name="TextBox 23"/>
          <p:cNvSpPr txBox="1"/>
          <p:nvPr/>
        </p:nvSpPr>
        <p:spPr>
          <a:xfrm>
            <a:off x="5310871" y="6445341"/>
            <a:ext cx="35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Visual-Hippocampus</a:t>
            </a:r>
          </a:p>
        </p:txBody>
      </p:sp>
      <p:sp>
        <p:nvSpPr>
          <p:cNvPr id="61" name="TextBox 23"/>
          <p:cNvSpPr txBox="1"/>
          <p:nvPr/>
        </p:nvSpPr>
        <p:spPr>
          <a:xfrm>
            <a:off x="1337880" y="5357391"/>
            <a:ext cx="2943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Somatosensory-Visual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41" name="Freeform 22"/>
          <p:cNvSpPr/>
          <p:nvPr/>
        </p:nvSpPr>
        <p:spPr>
          <a:xfrm rot="19845286">
            <a:off x="3273300" y="2182212"/>
            <a:ext cx="1752775" cy="624948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1176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n>
                <a:solidFill>
                  <a:schemeClr val="tx1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47" name="Freeform 21"/>
          <p:cNvSpPr/>
          <p:nvPr/>
        </p:nvSpPr>
        <p:spPr>
          <a:xfrm rot="4423799">
            <a:off x="5126392" y="3210452"/>
            <a:ext cx="3581543" cy="327436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49" name="Freeform 21"/>
          <p:cNvSpPr/>
          <p:nvPr/>
        </p:nvSpPr>
        <p:spPr>
          <a:xfrm rot="11197721" flipV="1">
            <a:off x="3374340" y="2767500"/>
            <a:ext cx="5280890" cy="386597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588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53" name="Freeform 21"/>
          <p:cNvSpPr/>
          <p:nvPr/>
        </p:nvSpPr>
        <p:spPr>
          <a:xfrm rot="10800000">
            <a:off x="3199622" y="3810441"/>
            <a:ext cx="5674789" cy="284877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6096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62" name="Freeform 21"/>
          <p:cNvSpPr/>
          <p:nvPr/>
        </p:nvSpPr>
        <p:spPr>
          <a:xfrm rot="15197481">
            <a:off x="5690927" y="3103324"/>
            <a:ext cx="3440773" cy="174416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6096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63" name="Freeform 21"/>
          <p:cNvSpPr/>
          <p:nvPr/>
        </p:nvSpPr>
        <p:spPr>
          <a:xfrm rot="21305491" flipV="1">
            <a:off x="5906923" y="4087432"/>
            <a:ext cx="2186594" cy="791186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6350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64" name="Freeform 21"/>
          <p:cNvSpPr/>
          <p:nvPr/>
        </p:nvSpPr>
        <p:spPr>
          <a:xfrm rot="19612429" flipV="1">
            <a:off x="2824671" y="2872507"/>
            <a:ext cx="4971819" cy="4571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5880" cmpd="sng">
            <a:solidFill>
              <a:srgbClr val="BDD7EE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46" name="Freeform 21"/>
          <p:cNvSpPr/>
          <p:nvPr/>
        </p:nvSpPr>
        <p:spPr>
          <a:xfrm rot="3860525" flipV="1">
            <a:off x="2587292" y="3569493"/>
            <a:ext cx="2298333" cy="306412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0800" cmpd="sng">
            <a:solidFill>
              <a:srgbClr val="000000"/>
            </a:solidFill>
            <a:prstDash val="solid"/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71" name="Freeform 21"/>
          <p:cNvSpPr/>
          <p:nvPr/>
        </p:nvSpPr>
        <p:spPr>
          <a:xfrm rot="1115522" flipV="1">
            <a:off x="3494282" y="2828869"/>
            <a:ext cx="5667254" cy="28908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041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72" name="TextBox 32"/>
          <p:cNvSpPr txBox="1"/>
          <p:nvPr/>
        </p:nvSpPr>
        <p:spPr>
          <a:xfrm>
            <a:off x="10545708" y="404799"/>
            <a:ext cx="193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/>
                <a:cs typeface="Helvetica"/>
              </a:rPr>
              <a:t>rrMDD</a:t>
            </a:r>
            <a:r>
              <a:rPr lang="en-GB" sz="1600" dirty="0">
                <a:latin typeface="Helvetica"/>
                <a:cs typeface="Helvetica"/>
              </a:rPr>
              <a:t>&gt;controls</a:t>
            </a:r>
          </a:p>
        </p:txBody>
      </p:sp>
      <p:sp>
        <p:nvSpPr>
          <p:cNvPr id="73" name="TextBox 30"/>
          <p:cNvSpPr txBox="1"/>
          <p:nvPr/>
        </p:nvSpPr>
        <p:spPr>
          <a:xfrm>
            <a:off x="10513612" y="649181"/>
            <a:ext cx="209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Controls&gt;</a:t>
            </a:r>
            <a:r>
              <a:rPr lang="en-GB" sz="1600" dirty="0" err="1" smtClean="0">
                <a:latin typeface="Helvetica"/>
                <a:cs typeface="Helvetica"/>
              </a:rPr>
              <a:t>rrMDD</a:t>
            </a:r>
            <a:endParaRPr lang="en-GB" sz="1600" dirty="0">
              <a:latin typeface="Helvetica"/>
              <a:cs typeface="Helvetica"/>
            </a:endParaRPr>
          </a:p>
        </p:txBody>
      </p:sp>
      <p:cxnSp>
        <p:nvCxnSpPr>
          <p:cNvPr id="74" name="Straight Connector 31"/>
          <p:cNvCxnSpPr/>
          <p:nvPr/>
        </p:nvCxnSpPr>
        <p:spPr>
          <a:xfrm>
            <a:off x="10239632" y="605461"/>
            <a:ext cx="220862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9"/>
          <p:cNvCxnSpPr/>
          <p:nvPr/>
        </p:nvCxnSpPr>
        <p:spPr>
          <a:xfrm>
            <a:off x="10239632" y="841962"/>
            <a:ext cx="220862" cy="0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Freeform 21"/>
          <p:cNvSpPr/>
          <p:nvPr/>
        </p:nvSpPr>
        <p:spPr>
          <a:xfrm rot="9947800" flipV="1">
            <a:off x="3623124" y="1580225"/>
            <a:ext cx="2467649" cy="371753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63500" cmpd="sng">
            <a:solidFill>
              <a:srgbClr val="BDD7EE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77" name="Freeform 21"/>
          <p:cNvSpPr/>
          <p:nvPr/>
        </p:nvSpPr>
        <p:spPr>
          <a:xfrm rot="10061567">
            <a:off x="6137325" y="4250470"/>
            <a:ext cx="2646851" cy="52062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76200" cmpd="sng">
            <a:solidFill>
              <a:srgbClr val="BDD7EE"/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78" name="TextBox 32"/>
          <p:cNvSpPr txBox="1"/>
          <p:nvPr/>
        </p:nvSpPr>
        <p:spPr>
          <a:xfrm>
            <a:off x="9136970" y="437392"/>
            <a:ext cx="1018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≥0.20 for whole group</a:t>
            </a:r>
            <a:endParaRPr lang="en-GB" sz="1600" dirty="0">
              <a:latin typeface="Helvetica"/>
              <a:cs typeface="Helvetica"/>
            </a:endParaRPr>
          </a:p>
        </p:txBody>
      </p:sp>
      <p:cxnSp>
        <p:nvCxnSpPr>
          <p:cNvPr id="79" name="Straight Connector 31"/>
          <p:cNvCxnSpPr/>
          <p:nvPr/>
        </p:nvCxnSpPr>
        <p:spPr>
          <a:xfrm>
            <a:off x="8867306" y="605461"/>
            <a:ext cx="220862" cy="0"/>
          </a:xfrm>
          <a:prstGeom prst="line">
            <a:avLst/>
          </a:prstGeom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21"/>
          <p:cNvSpPr/>
          <p:nvPr/>
        </p:nvSpPr>
        <p:spPr>
          <a:xfrm rot="9157943">
            <a:off x="3977577" y="3254199"/>
            <a:ext cx="4805297" cy="447428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588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3670683" y="318686"/>
            <a:ext cx="35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 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9136970" y="437392"/>
            <a:ext cx="2248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≥0.20</a:t>
            </a:r>
            <a:endParaRPr lang="en-GB" sz="1600" dirty="0">
              <a:latin typeface="Helvetica"/>
              <a:cs typeface="Helvetica"/>
            </a:endParaRPr>
          </a:p>
        </p:txBody>
      </p:sp>
      <p:cxnSp>
        <p:nvCxnSpPr>
          <p:cNvPr id="28" name="Straight Connector 31"/>
          <p:cNvCxnSpPr/>
          <p:nvPr/>
        </p:nvCxnSpPr>
        <p:spPr>
          <a:xfrm>
            <a:off x="8809250" y="605461"/>
            <a:ext cx="220862" cy="0"/>
          </a:xfrm>
          <a:prstGeom prst="line">
            <a:avLst/>
          </a:prstGeom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0"/>
          <p:cNvSpPr/>
          <p:nvPr/>
        </p:nvSpPr>
        <p:spPr>
          <a:xfrm rot="12397826" flipV="1">
            <a:off x="7992601" y="2199702"/>
            <a:ext cx="723218" cy="9034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080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37" name="Freeform 22"/>
          <p:cNvSpPr/>
          <p:nvPr/>
        </p:nvSpPr>
        <p:spPr>
          <a:xfrm rot="20682098">
            <a:off x="3548452" y="1984117"/>
            <a:ext cx="2813486" cy="548023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0160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n>
                <a:solidFill>
                  <a:schemeClr val="tx1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339389" y="714969"/>
            <a:ext cx="339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Whole Group Sad 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36" name="Freeform 21"/>
          <p:cNvSpPr/>
          <p:nvPr/>
        </p:nvSpPr>
        <p:spPr>
          <a:xfrm rot="541825" flipV="1">
            <a:off x="3590720" y="2361089"/>
            <a:ext cx="5011436" cy="160034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168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39" name="Freeform 21"/>
          <p:cNvSpPr/>
          <p:nvPr/>
        </p:nvSpPr>
        <p:spPr>
          <a:xfrm rot="5558367">
            <a:off x="2773101" y="3261999"/>
            <a:ext cx="3002627" cy="16238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33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41" name="Freeform 22"/>
          <p:cNvSpPr/>
          <p:nvPr/>
        </p:nvSpPr>
        <p:spPr>
          <a:xfrm rot="19845286">
            <a:off x="3273300" y="2182212"/>
            <a:ext cx="1752775" cy="624948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041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n>
                <a:solidFill>
                  <a:schemeClr val="tx1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47" name="Freeform 21"/>
          <p:cNvSpPr/>
          <p:nvPr/>
        </p:nvSpPr>
        <p:spPr>
          <a:xfrm rot="4423799">
            <a:off x="5126392" y="3210452"/>
            <a:ext cx="3581543" cy="327436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7112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49" name="Freeform 21"/>
          <p:cNvSpPr/>
          <p:nvPr/>
        </p:nvSpPr>
        <p:spPr>
          <a:xfrm rot="11197721" flipV="1">
            <a:off x="3374340" y="2767500"/>
            <a:ext cx="5280890" cy="386597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6096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52" name="Freeform 21"/>
          <p:cNvSpPr/>
          <p:nvPr/>
        </p:nvSpPr>
        <p:spPr>
          <a:xfrm rot="10061567">
            <a:off x="6137325" y="4250470"/>
            <a:ext cx="2646851" cy="52062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8128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53" name="Freeform 21"/>
          <p:cNvSpPr/>
          <p:nvPr/>
        </p:nvSpPr>
        <p:spPr>
          <a:xfrm rot="10800000">
            <a:off x="3199622" y="3810441"/>
            <a:ext cx="5674789" cy="284877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6096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62" name="Freeform 21"/>
          <p:cNvSpPr/>
          <p:nvPr/>
        </p:nvSpPr>
        <p:spPr>
          <a:xfrm rot="15197481">
            <a:off x="5690927" y="3103324"/>
            <a:ext cx="3440773" cy="174416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33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63" name="Freeform 21"/>
          <p:cNvSpPr/>
          <p:nvPr/>
        </p:nvSpPr>
        <p:spPr>
          <a:xfrm rot="21305491" flipV="1">
            <a:off x="5906923" y="4087432"/>
            <a:ext cx="2186594" cy="791186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33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66" name="Freeform 21"/>
          <p:cNvSpPr/>
          <p:nvPr/>
        </p:nvSpPr>
        <p:spPr>
          <a:xfrm rot="9947800" flipV="1">
            <a:off x="3623924" y="1586646"/>
            <a:ext cx="2415310" cy="371753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080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71" name="Freeform 21"/>
          <p:cNvSpPr/>
          <p:nvPr/>
        </p:nvSpPr>
        <p:spPr>
          <a:xfrm rot="1115522" flipV="1">
            <a:off x="3494282" y="2828869"/>
            <a:ext cx="5667254" cy="289089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10922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67" name="Freeform 21"/>
          <p:cNvSpPr/>
          <p:nvPr/>
        </p:nvSpPr>
        <p:spPr>
          <a:xfrm rot="8906384" flipV="1">
            <a:off x="3582668" y="1605381"/>
            <a:ext cx="577376" cy="130118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080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sp>
        <p:nvSpPr>
          <p:cNvPr id="68" name="Freeform 21"/>
          <p:cNvSpPr/>
          <p:nvPr/>
        </p:nvSpPr>
        <p:spPr>
          <a:xfrm rot="19874251" flipV="1">
            <a:off x="2886072" y="2790996"/>
            <a:ext cx="4753638" cy="84385"/>
          </a:xfrm>
          <a:custGeom>
            <a:avLst/>
            <a:gdLst>
              <a:gd name="connsiteX0" fmla="*/ 0 w 1804778"/>
              <a:gd name="connsiteY0" fmla="*/ 0 h 384993"/>
              <a:gd name="connsiteX1" fmla="*/ 635014 w 1804778"/>
              <a:gd name="connsiteY1" fmla="*/ 359298 h 384993"/>
              <a:gd name="connsiteX2" fmla="*/ 1345228 w 1804778"/>
              <a:gd name="connsiteY2" fmla="*/ 317519 h 384993"/>
              <a:gd name="connsiteX3" fmla="*/ 1804778 w 1804778"/>
              <a:gd name="connsiteY3" fmla="*/ 8355 h 384993"/>
              <a:gd name="connsiteX4" fmla="*/ 1804778 w 1804778"/>
              <a:gd name="connsiteY4" fmla="*/ 8355 h 3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778" h="384993">
                <a:moveTo>
                  <a:pt x="0" y="0"/>
                </a:moveTo>
                <a:cubicBezTo>
                  <a:pt x="205404" y="153189"/>
                  <a:pt x="410809" y="306378"/>
                  <a:pt x="635014" y="359298"/>
                </a:cubicBezTo>
                <a:cubicBezTo>
                  <a:pt x="859219" y="412218"/>
                  <a:pt x="1150267" y="376009"/>
                  <a:pt x="1345228" y="317519"/>
                </a:cubicBezTo>
                <a:cubicBezTo>
                  <a:pt x="1540189" y="259029"/>
                  <a:pt x="1804778" y="8355"/>
                  <a:pt x="1804778" y="8355"/>
                </a:cubicBezTo>
                <a:lnTo>
                  <a:pt x="1804778" y="8355"/>
                </a:lnTo>
              </a:path>
            </a:pathLst>
          </a:custGeom>
          <a:noFill/>
          <a:ln w="53340" cmpd="sng">
            <a:solidFill>
              <a:schemeClr val="accent1">
                <a:lumMod val="40000"/>
                <a:lumOff val="60000"/>
              </a:schemeClr>
            </a:solidFill>
            <a:headEnd type="stealth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>
              <a:latin typeface="Helvetica"/>
              <a:cs typeface="Helvetica"/>
            </a:endParaRPr>
          </a:p>
        </p:txBody>
      </p:sp>
      <p:pic>
        <p:nvPicPr>
          <p:cNvPr id="46" name="Picture 45" descr="State 5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4" b="98516" l="8542" r="921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24" t="3389" r="33024" b="-3389"/>
          <a:stretch/>
        </p:blipFill>
        <p:spPr>
          <a:xfrm>
            <a:off x="8082057" y="1971008"/>
            <a:ext cx="2073086" cy="1884838"/>
          </a:xfrm>
          <a:prstGeom prst="rect">
            <a:avLst/>
          </a:prstGeom>
        </p:spPr>
      </p:pic>
      <p:sp>
        <p:nvSpPr>
          <p:cNvPr id="54" name="TextBox 23"/>
          <p:cNvSpPr txBox="1"/>
          <p:nvPr/>
        </p:nvSpPr>
        <p:spPr>
          <a:xfrm>
            <a:off x="3278549" y="6352853"/>
            <a:ext cx="239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Prefrontal-Limbic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17979" y="2747144"/>
            <a:ext cx="176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Helvetica"/>
                <a:cs typeface="Helvetica"/>
              </a:rPr>
              <a:t>  Global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69" name="Picture 68" descr="State1.pn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5516" l="32205" r="706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95" t="1782" r="27046" b="4467"/>
          <a:stretch/>
        </p:blipFill>
        <p:spPr>
          <a:xfrm>
            <a:off x="2314374" y="1148302"/>
            <a:ext cx="1436097" cy="1664931"/>
          </a:xfrm>
          <a:prstGeom prst="rect">
            <a:avLst/>
          </a:prstGeom>
        </p:spPr>
      </p:pic>
      <p:pic>
        <p:nvPicPr>
          <p:cNvPr id="70" name="Picture 69" descr="State2.png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80" b="97113" l="26798" r="767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73" r="22098"/>
          <a:stretch/>
        </p:blipFill>
        <p:spPr>
          <a:xfrm>
            <a:off x="3882386" y="215187"/>
            <a:ext cx="1531047" cy="1751845"/>
          </a:xfrm>
          <a:prstGeom prst="rect">
            <a:avLst/>
          </a:prstGeom>
        </p:spPr>
      </p:pic>
      <p:pic>
        <p:nvPicPr>
          <p:cNvPr id="72" name="Picture 71" descr="State3.png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43" b="96242" l="8379" r="957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431" y="132366"/>
            <a:ext cx="2762740" cy="1720621"/>
          </a:xfrm>
          <a:prstGeom prst="rect">
            <a:avLst/>
          </a:prstGeom>
        </p:spPr>
      </p:pic>
      <p:pic>
        <p:nvPicPr>
          <p:cNvPr id="73" name="Picture 72" descr="State 6.png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68" b="959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81" r="33804"/>
          <a:stretch/>
        </p:blipFill>
        <p:spPr>
          <a:xfrm>
            <a:off x="8520405" y="3810442"/>
            <a:ext cx="1697208" cy="1857003"/>
          </a:xfrm>
          <a:prstGeom prst="rect">
            <a:avLst/>
          </a:prstGeom>
        </p:spPr>
      </p:pic>
      <p:pic>
        <p:nvPicPr>
          <p:cNvPr id="74" name="Picture 73" descr="state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1" b="100000" l="39323" r="64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868" r="34388"/>
          <a:stretch/>
        </p:blipFill>
        <p:spPr>
          <a:xfrm>
            <a:off x="7239274" y="4720125"/>
            <a:ext cx="1580104" cy="1795603"/>
          </a:xfrm>
          <a:prstGeom prst="rect">
            <a:avLst/>
          </a:prstGeom>
        </p:spPr>
      </p:pic>
      <p:pic>
        <p:nvPicPr>
          <p:cNvPr id="75" name="Picture 74" descr="State 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94" b="95971" l="39653" r="635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00" r="33511"/>
          <a:stretch/>
        </p:blipFill>
        <p:spPr>
          <a:xfrm>
            <a:off x="5126217" y="4885574"/>
            <a:ext cx="1661490" cy="1754641"/>
          </a:xfrm>
          <a:prstGeom prst="rect">
            <a:avLst/>
          </a:prstGeom>
        </p:spPr>
      </p:pic>
      <p:pic>
        <p:nvPicPr>
          <p:cNvPr id="76" name="Picture 75" descr="State 10.png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8013" l="39410" r="635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08" r="33414"/>
          <a:stretch/>
        </p:blipFill>
        <p:spPr>
          <a:xfrm>
            <a:off x="1697207" y="3572926"/>
            <a:ext cx="1804047" cy="1880606"/>
          </a:xfrm>
          <a:prstGeom prst="rect">
            <a:avLst/>
          </a:prstGeom>
        </p:spPr>
      </p:pic>
      <p:pic>
        <p:nvPicPr>
          <p:cNvPr id="77" name="Picture 76" descr="State 9.png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679" b="97500" l="4420" r="93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43" y="4747740"/>
            <a:ext cx="2370078" cy="1777559"/>
          </a:xfrm>
          <a:prstGeom prst="rect">
            <a:avLst/>
          </a:prstGeom>
        </p:spPr>
      </p:pic>
      <p:pic>
        <p:nvPicPr>
          <p:cNvPr id="78" name="Picture 77" descr="State4.jpg"/>
          <p:cNvPicPr>
            <a:picLocks noChangeAspect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695" b="96681" l="31673" r="730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91" t="1934" r="27671" b="5312"/>
          <a:stretch/>
        </p:blipFill>
        <p:spPr>
          <a:xfrm>
            <a:off x="7144186" y="431716"/>
            <a:ext cx="1517236" cy="1645605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800982" y="0"/>
            <a:ext cx="294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/>
                <a:cs typeface="Helvetica"/>
              </a:rPr>
              <a:t>Amygdala-Hippocampus</a:t>
            </a:r>
          </a:p>
        </p:txBody>
      </p:sp>
      <p:sp>
        <p:nvSpPr>
          <p:cNvPr id="80" name="TextBox 23"/>
          <p:cNvSpPr txBox="1"/>
          <p:nvPr/>
        </p:nvSpPr>
        <p:spPr>
          <a:xfrm>
            <a:off x="9231043" y="1645548"/>
            <a:ext cx="315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Prefrontal-</a:t>
            </a:r>
            <a:r>
              <a:rPr lang="en-GB" sz="1600" dirty="0" smtClean="0">
                <a:latin typeface="Helvetica"/>
                <a:cs typeface="Helvetica"/>
              </a:rPr>
              <a:t>Striatum</a:t>
            </a:r>
          </a:p>
          <a:p>
            <a:endParaRPr lang="en-GB" sz="1600" dirty="0" smtClean="0">
              <a:latin typeface="Helvetica"/>
              <a:cs typeface="Helvetica"/>
            </a:endParaRPr>
          </a:p>
          <a:p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81" name="TextBox 23"/>
          <p:cNvSpPr txBox="1"/>
          <p:nvPr/>
        </p:nvSpPr>
        <p:spPr>
          <a:xfrm>
            <a:off x="7477441" y="91357"/>
            <a:ext cx="315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FN-DMN-Striatum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82" name="TextBox 23"/>
          <p:cNvSpPr txBox="1"/>
          <p:nvPr/>
        </p:nvSpPr>
        <p:spPr>
          <a:xfrm>
            <a:off x="9219499" y="5493134"/>
            <a:ext cx="315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Visual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83" name="TextBox 23"/>
          <p:cNvSpPr txBox="1"/>
          <p:nvPr/>
        </p:nvSpPr>
        <p:spPr>
          <a:xfrm>
            <a:off x="7482254" y="6335121"/>
            <a:ext cx="315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Somatosensory-Insula</a:t>
            </a:r>
          </a:p>
        </p:txBody>
      </p:sp>
      <p:sp>
        <p:nvSpPr>
          <p:cNvPr id="84" name="TextBox 23"/>
          <p:cNvSpPr txBox="1"/>
          <p:nvPr/>
        </p:nvSpPr>
        <p:spPr>
          <a:xfrm>
            <a:off x="5310871" y="6445341"/>
            <a:ext cx="35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Visual-Hippocampus</a:t>
            </a:r>
          </a:p>
        </p:txBody>
      </p:sp>
      <p:sp>
        <p:nvSpPr>
          <p:cNvPr id="85" name="TextBox 23"/>
          <p:cNvSpPr txBox="1"/>
          <p:nvPr/>
        </p:nvSpPr>
        <p:spPr>
          <a:xfrm>
            <a:off x="1337880" y="5357391"/>
            <a:ext cx="2943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Somatosensory-Visual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86" name="TextBox 23"/>
          <p:cNvSpPr txBox="1"/>
          <p:nvPr/>
        </p:nvSpPr>
        <p:spPr>
          <a:xfrm>
            <a:off x="5582956" y="-72570"/>
            <a:ext cx="223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Insula-Auditory</a:t>
            </a:r>
          </a:p>
        </p:txBody>
      </p:sp>
    </p:spTree>
    <p:extLst>
      <p:ext uri="{BB962C8B-B14F-4D97-AF65-F5344CB8AC3E}">
        <p14:creationId xmlns:p14="http://schemas.microsoft.com/office/powerpoint/2010/main" val="133869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325" y="26658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Switching probabilities whole group</a:t>
            </a:r>
            <a:endParaRPr lang="en-US" sz="2800" dirty="0"/>
          </a:p>
        </p:txBody>
      </p:sp>
      <p:pic>
        <p:nvPicPr>
          <p:cNvPr id="8" name="Content Placeholder 7" descr="whole group matrix.ep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0" b="-4110"/>
          <a:stretch/>
        </p:blipFill>
        <p:spPr>
          <a:xfrm>
            <a:off x="1191256" y="1018230"/>
            <a:ext cx="10020220" cy="4872178"/>
          </a:xfrm>
        </p:spPr>
      </p:pic>
    </p:spTree>
    <p:extLst>
      <p:ext uri="{BB962C8B-B14F-4D97-AF65-F5344CB8AC3E}">
        <p14:creationId xmlns:p14="http://schemas.microsoft.com/office/powerpoint/2010/main" val="330860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tate 5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4" b="98516" l="8542" r="921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24" t="3389" r="33024" b="-3389"/>
          <a:stretch/>
        </p:blipFill>
        <p:spPr>
          <a:xfrm>
            <a:off x="8082057" y="1971008"/>
            <a:ext cx="2073086" cy="1884838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3278549" y="6352853"/>
            <a:ext cx="239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Prefrontal-Limbic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7979" y="2747144"/>
            <a:ext cx="176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Helvetica"/>
                <a:cs typeface="Helvetica"/>
              </a:rPr>
              <a:t>  Global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7" name="Picture 6" descr="State1.pn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5516" l="32205" r="706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95" t="1782" r="27046" b="4467"/>
          <a:stretch/>
        </p:blipFill>
        <p:spPr>
          <a:xfrm>
            <a:off x="2314374" y="1148302"/>
            <a:ext cx="1436097" cy="1664931"/>
          </a:xfrm>
          <a:prstGeom prst="rect">
            <a:avLst/>
          </a:prstGeom>
        </p:spPr>
      </p:pic>
      <p:pic>
        <p:nvPicPr>
          <p:cNvPr id="8" name="Picture 7" descr="State2.png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80" b="97113" l="26798" r="767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73" r="22098"/>
          <a:stretch/>
        </p:blipFill>
        <p:spPr>
          <a:xfrm>
            <a:off x="3882386" y="215187"/>
            <a:ext cx="1531047" cy="1751845"/>
          </a:xfrm>
          <a:prstGeom prst="rect">
            <a:avLst/>
          </a:prstGeom>
        </p:spPr>
      </p:pic>
      <p:pic>
        <p:nvPicPr>
          <p:cNvPr id="9" name="Picture 8" descr="State3.png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43" b="96242" l="8379" r="957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46" y="241221"/>
            <a:ext cx="2762740" cy="1720621"/>
          </a:xfrm>
          <a:prstGeom prst="rect">
            <a:avLst/>
          </a:prstGeom>
        </p:spPr>
      </p:pic>
      <p:pic>
        <p:nvPicPr>
          <p:cNvPr id="10" name="Picture 9" descr="State 6.png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68" b="959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81" r="33804"/>
          <a:stretch/>
        </p:blipFill>
        <p:spPr>
          <a:xfrm>
            <a:off x="8520405" y="3810442"/>
            <a:ext cx="1697208" cy="1857003"/>
          </a:xfrm>
          <a:prstGeom prst="rect">
            <a:avLst/>
          </a:prstGeom>
        </p:spPr>
      </p:pic>
      <p:pic>
        <p:nvPicPr>
          <p:cNvPr id="11" name="Picture 10" descr="state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1" b="100000" l="39323" r="64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868" r="34388"/>
          <a:stretch/>
        </p:blipFill>
        <p:spPr>
          <a:xfrm>
            <a:off x="7239274" y="4720125"/>
            <a:ext cx="1580104" cy="1795603"/>
          </a:xfrm>
          <a:prstGeom prst="rect">
            <a:avLst/>
          </a:prstGeom>
        </p:spPr>
      </p:pic>
      <p:pic>
        <p:nvPicPr>
          <p:cNvPr id="12" name="Picture 11" descr="State 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94" b="95971" l="39653" r="635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00" r="33511"/>
          <a:stretch/>
        </p:blipFill>
        <p:spPr>
          <a:xfrm>
            <a:off x="5126217" y="4885574"/>
            <a:ext cx="1661490" cy="1754641"/>
          </a:xfrm>
          <a:prstGeom prst="rect">
            <a:avLst/>
          </a:prstGeom>
        </p:spPr>
      </p:pic>
      <p:pic>
        <p:nvPicPr>
          <p:cNvPr id="13" name="Picture 12" descr="State 10.png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8013" l="39410" r="635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08" r="33414"/>
          <a:stretch/>
        </p:blipFill>
        <p:spPr>
          <a:xfrm>
            <a:off x="1697207" y="3572926"/>
            <a:ext cx="1804047" cy="1880606"/>
          </a:xfrm>
          <a:prstGeom prst="rect">
            <a:avLst/>
          </a:prstGeom>
        </p:spPr>
      </p:pic>
      <p:pic>
        <p:nvPicPr>
          <p:cNvPr id="14" name="Picture 13" descr="State 9.png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679" b="97500" l="4420" r="93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43" y="4747740"/>
            <a:ext cx="2370078" cy="1777559"/>
          </a:xfrm>
          <a:prstGeom prst="rect">
            <a:avLst/>
          </a:prstGeom>
        </p:spPr>
      </p:pic>
      <p:pic>
        <p:nvPicPr>
          <p:cNvPr id="15" name="Picture 14" descr="State4.jpg"/>
          <p:cNvPicPr>
            <a:picLocks noChangeAspect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695" b="96681" l="31673" r="730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91" t="1934" r="27671" b="5312"/>
          <a:stretch/>
        </p:blipFill>
        <p:spPr>
          <a:xfrm>
            <a:off x="7180471" y="431716"/>
            <a:ext cx="1517236" cy="16456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0982" y="0"/>
            <a:ext cx="294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/>
                <a:cs typeface="Helvetica"/>
              </a:rPr>
              <a:t>Amygdala-Hippocampus</a:t>
            </a:r>
          </a:p>
        </p:txBody>
      </p:sp>
      <p:sp>
        <p:nvSpPr>
          <p:cNvPr id="17" name="TextBox 23"/>
          <p:cNvSpPr txBox="1"/>
          <p:nvPr/>
        </p:nvSpPr>
        <p:spPr>
          <a:xfrm>
            <a:off x="9231043" y="1645548"/>
            <a:ext cx="315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Prefrontal-</a:t>
            </a:r>
            <a:r>
              <a:rPr lang="en-GB" sz="1600" dirty="0" smtClean="0">
                <a:latin typeface="Helvetica"/>
                <a:cs typeface="Helvetica"/>
              </a:rPr>
              <a:t>Striatum</a:t>
            </a:r>
          </a:p>
          <a:p>
            <a:endParaRPr lang="en-GB" sz="1600" dirty="0" smtClean="0">
              <a:latin typeface="Helvetica"/>
              <a:cs typeface="Helvetica"/>
            </a:endParaRPr>
          </a:p>
          <a:p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7477441" y="91357"/>
            <a:ext cx="315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FN-DMN-Striatum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9219499" y="5493134"/>
            <a:ext cx="315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Visual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7482254" y="6335121"/>
            <a:ext cx="315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Somatosensory-Insula</a:t>
            </a:r>
          </a:p>
        </p:txBody>
      </p:sp>
      <p:sp>
        <p:nvSpPr>
          <p:cNvPr id="21" name="TextBox 23"/>
          <p:cNvSpPr txBox="1"/>
          <p:nvPr/>
        </p:nvSpPr>
        <p:spPr>
          <a:xfrm>
            <a:off x="5310871" y="6445341"/>
            <a:ext cx="35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Visual-Hippocampus</a:t>
            </a:r>
          </a:p>
        </p:txBody>
      </p:sp>
      <p:sp>
        <p:nvSpPr>
          <p:cNvPr id="22" name="TextBox 23"/>
          <p:cNvSpPr txBox="1"/>
          <p:nvPr/>
        </p:nvSpPr>
        <p:spPr>
          <a:xfrm>
            <a:off x="1337880" y="5357391"/>
            <a:ext cx="2943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Helvetica"/>
                <a:cs typeface="Helvetica"/>
              </a:rPr>
              <a:t>Somatosensory-Visual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582956" y="0"/>
            <a:ext cx="223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/>
                <a:cs typeface="Helvetica"/>
              </a:rPr>
              <a:t>Insula-Auditory</a:t>
            </a:r>
          </a:p>
        </p:txBody>
      </p:sp>
    </p:spTree>
    <p:extLst>
      <p:ext uri="{BB962C8B-B14F-4D97-AF65-F5344CB8AC3E}">
        <p14:creationId xmlns:p14="http://schemas.microsoft.com/office/powerpoint/2010/main" val="2875506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128666</TotalTime>
  <Words>117</Words>
  <Application>Microsoft Macintosh PowerPoint</Application>
  <PresentationFormat>Custom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Kantoorthema</vt:lpstr>
      <vt:lpstr>PowerPoint Presentation</vt:lpstr>
      <vt:lpstr>PowerPoint Presentation</vt:lpstr>
      <vt:lpstr>Switching probabilities whole group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Caroline figueroa</dc:creator>
  <cp:lastModifiedBy>caroline figueroa</cp:lastModifiedBy>
  <cp:revision>181</cp:revision>
  <dcterms:created xsi:type="dcterms:W3CDTF">2017-10-20T09:48:48Z</dcterms:created>
  <dcterms:modified xsi:type="dcterms:W3CDTF">2018-10-15T13:50:31Z</dcterms:modified>
</cp:coreProperties>
</file>