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FF285749-A937-41C9-97BF-7E1EE70D37B0}">
          <p14:sldIdLst>
            <p14:sldId id="259"/>
          </p14:sldIdLst>
        </p14:section>
        <p14:section name="Naamloze sectie" id="{A02252EC-651F-4AF8-899A-8C43DD527379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AF5"/>
    <a:srgbClr val="EB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1A69-FBE4-4947-B66E-3B2B3CB0FD1E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2EEE0-7B04-4757-B2B1-8F93B2AE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674BA-1506-476D-A293-15FB28533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3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2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5D92-9049-46DD-8920-EFC965612D2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731C-533F-4E1C-A9D8-9990EB0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Vrije vorm 31"/>
          <p:cNvSpPr/>
          <p:nvPr/>
        </p:nvSpPr>
        <p:spPr>
          <a:xfrm>
            <a:off x="3925195" y="1774472"/>
            <a:ext cx="1527048" cy="2214389"/>
          </a:xfrm>
          <a:custGeom>
            <a:avLst/>
            <a:gdLst>
              <a:gd name="rtl" fmla="*/ 30400 w 1155200"/>
              <a:gd name="rtt" fmla="*/ 91200 h 1375600"/>
              <a:gd name="rtr" fmla="*/ 1124800 w 1155200"/>
              <a:gd name="rtb" fmla="*/ 1375600 h 1375600"/>
            </a:gdLst>
            <a:ahLst/>
            <a:cxnLst/>
            <a:rect l="rtl" t="rtt" r="rtr" b="rtb"/>
            <a:pathLst>
              <a:path w="1155200" h="1375600">
                <a:moveTo>
                  <a:pt x="91200" y="0"/>
                </a:moveTo>
                <a:lnTo>
                  <a:pt x="1064000" y="0"/>
                </a:lnTo>
                <a:cubicBezTo>
                  <a:pt x="1114373" y="0"/>
                  <a:pt x="1155200" y="40830"/>
                  <a:pt x="1155200" y="91200"/>
                </a:cubicBezTo>
                <a:lnTo>
                  <a:pt x="1155200" y="1284400"/>
                </a:lnTo>
                <a:cubicBezTo>
                  <a:pt x="1155200" y="1334773"/>
                  <a:pt x="1114373" y="1375600"/>
                  <a:pt x="1064000" y="1375600"/>
                </a:cubicBezTo>
                <a:lnTo>
                  <a:pt x="91200" y="1375600"/>
                </a:lnTo>
                <a:cubicBezTo>
                  <a:pt x="40830" y="1375600"/>
                  <a:pt x="0" y="1334773"/>
                  <a:pt x="0" y="1284400"/>
                </a:cubicBezTo>
                <a:lnTo>
                  <a:pt x="0" y="91200"/>
                </a:lnTo>
                <a:cubicBezTo>
                  <a:pt x="0" y="40830"/>
                  <a:pt x="40830" y="0"/>
                  <a:pt x="91200" y="0"/>
                </a:cubicBezTo>
                <a:close/>
              </a:path>
            </a:pathLst>
          </a:custGeom>
          <a:solidFill>
            <a:srgbClr val="CDDDF1"/>
          </a:solidFill>
          <a:ln w="7600" cap="flat">
            <a:solidFill>
              <a:srgbClr val="CDDDF1"/>
            </a:solidFill>
            <a:bevel/>
          </a:ln>
        </p:spPr>
        <p:txBody>
          <a:bodyPr wrap="square" lIns="28000" tIns="18000" rIns="28000" bIns="1800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Helvetica"/>
                <a:cs typeface="Helvetica"/>
              </a:rPr>
              <a:t>Scan 1</a:t>
            </a:r>
          </a:p>
          <a:p>
            <a:pPr algn="ctr"/>
            <a:endParaRPr lang="en-US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"/>
                <a:cs typeface="Helvetica"/>
              </a:rPr>
              <a:t>Neutral mood </a:t>
            </a:r>
            <a:r>
              <a:rPr sz="1400" dirty="0" smtClean="0">
                <a:solidFill>
                  <a:srgbClr val="000000"/>
                </a:solidFill>
                <a:latin typeface="Helvetica"/>
                <a:cs typeface="Helvetica"/>
              </a:rPr>
              <a:t>Resting-state</a:t>
            </a:r>
            <a:r>
              <a:rPr lang="en-US" sz="1400" dirty="0" smtClean="0">
                <a:solidFill>
                  <a:srgbClr val="000000"/>
                </a:solidFill>
                <a:latin typeface="Helvetica"/>
                <a:cs typeface="Helvetica"/>
              </a:rPr>
              <a:t> fMRI</a:t>
            </a:r>
            <a:endParaRPr sz="1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3" name="Vrije vorm 32"/>
          <p:cNvSpPr/>
          <p:nvPr/>
        </p:nvSpPr>
        <p:spPr>
          <a:xfrm>
            <a:off x="7368350" y="1774471"/>
            <a:ext cx="1528860" cy="2214389"/>
          </a:xfrm>
          <a:custGeom>
            <a:avLst/>
            <a:gdLst>
              <a:gd name="rtl" fmla="*/ 30400 w 1155200"/>
              <a:gd name="rtt" fmla="*/ 91200 h 1375600"/>
              <a:gd name="rtr" fmla="*/ 1124800 w 1155200"/>
              <a:gd name="rtb" fmla="*/ 1375600 h 1375600"/>
            </a:gdLst>
            <a:ahLst/>
            <a:cxnLst/>
            <a:rect l="rtl" t="rtt" r="rtr" b="rtb"/>
            <a:pathLst>
              <a:path w="1155200" h="1375600">
                <a:moveTo>
                  <a:pt x="91200" y="0"/>
                </a:moveTo>
                <a:lnTo>
                  <a:pt x="1064000" y="0"/>
                </a:lnTo>
                <a:cubicBezTo>
                  <a:pt x="1114373" y="0"/>
                  <a:pt x="1155200" y="40830"/>
                  <a:pt x="1155200" y="91200"/>
                </a:cubicBezTo>
                <a:lnTo>
                  <a:pt x="1155200" y="1284400"/>
                </a:lnTo>
                <a:cubicBezTo>
                  <a:pt x="1155200" y="1334773"/>
                  <a:pt x="1114373" y="1375600"/>
                  <a:pt x="1064000" y="1375600"/>
                </a:cubicBezTo>
                <a:lnTo>
                  <a:pt x="91200" y="1375600"/>
                </a:lnTo>
                <a:cubicBezTo>
                  <a:pt x="40830" y="1375600"/>
                  <a:pt x="0" y="1334773"/>
                  <a:pt x="0" y="1284400"/>
                </a:cubicBezTo>
                <a:lnTo>
                  <a:pt x="0" y="91200"/>
                </a:lnTo>
                <a:cubicBezTo>
                  <a:pt x="0" y="40830"/>
                  <a:pt x="40830" y="0"/>
                  <a:pt x="91200" y="0"/>
                </a:cubicBezTo>
                <a:close/>
              </a:path>
            </a:pathLst>
          </a:custGeom>
          <a:solidFill>
            <a:srgbClr val="F4B183"/>
          </a:solidFill>
          <a:ln w="7600" cap="flat">
            <a:solidFill>
              <a:schemeClr val="bg1"/>
            </a:solidFill>
            <a:bevel/>
          </a:ln>
        </p:spPr>
        <p:txBody>
          <a:bodyPr wrap="square" lIns="28000" tIns="18000" rIns="28000" bIns="18000" rtlCol="0" anchor="ctr"/>
          <a:lstStyle/>
          <a:p>
            <a:pPr algn="ctr"/>
            <a:r>
              <a:rPr lang="en-US" sz="1400" b="1" dirty="0">
                <a:latin typeface="Helvetica"/>
                <a:cs typeface="Helvetica"/>
              </a:rPr>
              <a:t>Induction</a:t>
            </a:r>
            <a:endParaRPr lang="en-US" sz="1400" b="1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1400" dirty="0">
                <a:latin typeface="Helvetica"/>
                <a:cs typeface="Helvetica"/>
              </a:rPr>
              <a:t>Sad mood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"/>
                <a:cs typeface="Helvetica"/>
              </a:rPr>
              <a:t>'</a:t>
            </a:r>
            <a:r>
              <a:rPr lang="en-US" sz="1400" dirty="0">
                <a:latin typeface="Helvetica"/>
                <a:cs typeface="Helvetica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Helvetica"/>
                <a:cs typeface="Helvetica"/>
              </a:rPr>
              <a:t>Death of my husband''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Sad </a:t>
            </a:r>
            <a:r>
              <a:rPr lang="en-US" sz="1400" dirty="0">
                <a:latin typeface="Helvetica"/>
                <a:cs typeface="Helvetica"/>
              </a:rPr>
              <a:t>music</a:t>
            </a:r>
            <a:endParaRPr lang="en-US" sz="1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895766" y="10473939"/>
            <a:ext cx="6858000" cy="61852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In scanner mood induction paradigm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41" name="Group223"/>
          <p:cNvGrpSpPr/>
          <p:nvPr/>
        </p:nvGrpSpPr>
        <p:grpSpPr>
          <a:xfrm>
            <a:off x="2096737" y="1774474"/>
            <a:ext cx="8616926" cy="2783173"/>
            <a:chOff x="1285167" y="2965952"/>
            <a:chExt cx="6630036" cy="2259014"/>
          </a:xfrm>
        </p:grpSpPr>
        <p:grpSp>
          <p:nvGrpSpPr>
            <p:cNvPr id="42" name="List"/>
            <p:cNvGrpSpPr/>
            <p:nvPr/>
          </p:nvGrpSpPr>
          <p:grpSpPr>
            <a:xfrm>
              <a:off x="1303167" y="2965952"/>
              <a:ext cx="3863923" cy="1797348"/>
              <a:chOff x="1303167" y="2965952"/>
              <a:chExt cx="3863923" cy="1797348"/>
            </a:xfrm>
          </p:grpSpPr>
          <p:grpSp>
            <p:nvGrpSpPr>
              <p:cNvPr id="63" name="Groep 62"/>
              <p:cNvGrpSpPr/>
              <p:nvPr/>
            </p:nvGrpSpPr>
            <p:grpSpPr>
              <a:xfrm>
                <a:off x="1303167" y="2965952"/>
                <a:ext cx="1174941" cy="1797348"/>
                <a:chOff x="1303167" y="2965952"/>
                <a:chExt cx="1174941" cy="1797348"/>
              </a:xfrm>
            </p:grpSpPr>
            <p:sp>
              <p:nvSpPr>
                <p:cNvPr id="72" name="Vrije vorm 71"/>
                <p:cNvSpPr/>
                <p:nvPr/>
              </p:nvSpPr>
              <p:spPr>
                <a:xfrm>
                  <a:off x="1303167" y="2965952"/>
                  <a:ext cx="1174941" cy="1797348"/>
                </a:xfrm>
                <a:custGeom>
                  <a:avLst/>
                  <a:gdLst>
                    <a:gd name="rtl" fmla="*/ 30400 w 1155200"/>
                    <a:gd name="rtt" fmla="*/ 91200 h 1375600"/>
                    <a:gd name="rtr" fmla="*/ 1124800 w 1155200"/>
                    <a:gd name="rtb" fmla="*/ 1375600 h 1375600"/>
                  </a:gdLst>
                  <a:ahLst/>
                  <a:cxnLst/>
                  <a:rect l="rtl" t="rtt" r="rtr" b="rtb"/>
                  <a:pathLst>
                    <a:path w="1155200" h="1375600">
                      <a:moveTo>
                        <a:pt x="91200" y="0"/>
                      </a:moveTo>
                      <a:lnTo>
                        <a:pt x="1064000" y="0"/>
                      </a:lnTo>
                      <a:cubicBezTo>
                        <a:pt x="1114373" y="0"/>
                        <a:pt x="1155200" y="40830"/>
                        <a:pt x="1155200" y="91200"/>
                      </a:cubicBezTo>
                      <a:lnTo>
                        <a:pt x="1155200" y="1284400"/>
                      </a:lnTo>
                      <a:cubicBezTo>
                        <a:pt x="1155200" y="1334773"/>
                        <a:pt x="1114373" y="1375600"/>
                        <a:pt x="1064000" y="1375600"/>
                      </a:cubicBezTo>
                      <a:lnTo>
                        <a:pt x="91200" y="1375600"/>
                      </a:lnTo>
                      <a:cubicBezTo>
                        <a:pt x="40830" y="1375600"/>
                        <a:pt x="0" y="1334773"/>
                        <a:pt x="0" y="128440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7600" cap="flat">
                  <a:solidFill>
                    <a:srgbClr val="F9EBEF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lang="en-US" sz="1400" b="1" dirty="0" smtClean="0">
                      <a:latin typeface="Helvetica"/>
                      <a:cs typeface="Helvetica"/>
                    </a:rPr>
                    <a:t>Induction</a:t>
                  </a:r>
                  <a:endParaRPr lang="en-US" sz="1400" dirty="0">
                    <a:latin typeface="Helvetica"/>
                    <a:cs typeface="Helvetica"/>
                  </a:endParaRPr>
                </a:p>
                <a:p>
                  <a:pPr algn="ctr"/>
                  <a:r>
                    <a:rPr sz="14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Neutral</a:t>
                  </a:r>
                  <a:r>
                    <a:rPr lang="en-US" sz="1400" dirty="0" smtClean="0">
                      <a:latin typeface="Helvetica"/>
                      <a:cs typeface="Helvetica"/>
                    </a:rPr>
                    <a:t> mood</a:t>
                  </a:r>
                </a:p>
                <a:p>
                  <a:pPr algn="ctr"/>
                  <a:endParaRPr lang="en-US" sz="1400" dirty="0" smtClean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  <a:p>
                  <a:pPr algn="ctr"/>
                  <a:r>
                    <a:rPr sz="14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'</a:t>
                  </a:r>
                  <a:r>
                    <a:rPr lang="en-US" sz="14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‘Doing </a:t>
                  </a:r>
                  <a:r>
                    <a:rPr lang="en-US" sz="14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the dishes</a:t>
                  </a:r>
                  <a:r>
                    <a:rPr sz="14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''</a:t>
                  </a:r>
                </a:p>
                <a:p>
                  <a:pPr algn="ctr"/>
                  <a:endParaRPr sz="1400" dirty="0">
                    <a:latin typeface="Helvetica"/>
                    <a:cs typeface="Helvetica"/>
                  </a:endParaRPr>
                </a:p>
                <a:p>
                  <a:pPr algn="ctr"/>
                  <a:r>
                    <a:rPr sz="14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   </a:t>
                  </a:r>
                  <a:endParaRPr lang="en-US" sz="1400" dirty="0" smtClean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  <a:p>
                  <a:pPr algn="ctr"/>
                  <a:r>
                    <a:rPr sz="14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Neutral </a:t>
                  </a:r>
                  <a:r>
                    <a:rPr sz="14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mu</a:t>
                  </a:r>
                  <a:r>
                    <a:rPr lang="en-US" sz="1400" dirty="0">
                      <a:latin typeface="Helvetica"/>
                      <a:cs typeface="Helvetica"/>
                    </a:rPr>
                    <a:t>sic</a:t>
                  </a:r>
                  <a:endParaRPr sz="14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65" name="Groep 64"/>
              <p:cNvGrpSpPr/>
              <p:nvPr/>
            </p:nvGrpSpPr>
            <p:grpSpPr>
              <a:xfrm>
                <a:off x="4053360" y="3333947"/>
                <a:ext cx="1113730" cy="1137625"/>
                <a:chOff x="4053360" y="3333947"/>
                <a:chExt cx="1113730" cy="1137625"/>
              </a:xfrm>
            </p:grpSpPr>
            <p:sp>
              <p:nvSpPr>
                <p:cNvPr id="70" name="Vrije vorm 69"/>
                <p:cNvSpPr/>
                <p:nvPr/>
              </p:nvSpPr>
              <p:spPr>
                <a:xfrm>
                  <a:off x="4053360" y="3333947"/>
                  <a:ext cx="1113730" cy="1137625"/>
                </a:xfrm>
                <a:custGeom>
                  <a:avLst/>
                  <a:gdLst>
                    <a:gd name="rtl" fmla="*/ 30400 w 1155200"/>
                    <a:gd name="rtt" fmla="*/ 91200 h 1375600"/>
                    <a:gd name="rtr" fmla="*/ 1124800 w 1155200"/>
                    <a:gd name="rtb" fmla="*/ 1375600 h 1375600"/>
                  </a:gdLst>
                  <a:ahLst/>
                  <a:cxnLst/>
                  <a:rect l="rtl" t="rtt" r="rtr" b="rtb"/>
                  <a:pathLst>
                    <a:path w="1155200" h="1375600">
                      <a:moveTo>
                        <a:pt x="91200" y="0"/>
                      </a:moveTo>
                      <a:lnTo>
                        <a:pt x="1064000" y="0"/>
                      </a:lnTo>
                      <a:cubicBezTo>
                        <a:pt x="1114373" y="0"/>
                        <a:pt x="1155200" y="40830"/>
                        <a:pt x="1155200" y="91200"/>
                      </a:cubicBezTo>
                      <a:lnTo>
                        <a:pt x="1155200" y="1284400"/>
                      </a:lnTo>
                      <a:cubicBezTo>
                        <a:pt x="1155200" y="1334773"/>
                        <a:pt x="1114373" y="1375600"/>
                        <a:pt x="1064000" y="1375600"/>
                      </a:cubicBezTo>
                      <a:lnTo>
                        <a:pt x="91200" y="1375600"/>
                      </a:lnTo>
                      <a:cubicBezTo>
                        <a:pt x="40830" y="1375600"/>
                        <a:pt x="0" y="1334773"/>
                        <a:pt x="0" y="1284400"/>
                      </a:cubicBezTo>
                      <a:lnTo>
                        <a:pt x="0" y="91200"/>
                      </a:lnTo>
                      <a:cubicBezTo>
                        <a:pt x="0" y="40830"/>
                        <a:pt x="40830" y="0"/>
                        <a:pt x="91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AECAEA"/>
                  </a:solidFill>
                  <a:bevel/>
                </a:ln>
              </p:spPr>
              <p:txBody>
                <a:bodyPr wrap="square" lIns="28000" tIns="18000" rIns="28000" bIns="1800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Helvetica"/>
                      <a:cs typeface="Helvetica"/>
                    </a:rPr>
                    <a:t>Other fMRI tasks and </a:t>
                  </a:r>
                  <a:r>
                    <a:rPr 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Helvetica"/>
                      <a:cs typeface="Helvetica"/>
                    </a:rPr>
                    <a:t>break*</a:t>
                  </a:r>
                  <a:endParaRPr sz="1600" dirty="0">
                    <a:solidFill>
                      <a:schemeClr val="bg1">
                        <a:lumMod val="50000"/>
                      </a:schemeClr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43" name="Rounded Rectangle"/>
            <p:cNvSpPr/>
            <p:nvPr/>
          </p:nvSpPr>
          <p:spPr>
            <a:xfrm>
              <a:off x="1285167" y="4842090"/>
              <a:ext cx="1172045" cy="376484"/>
            </a:xfrm>
            <a:custGeom>
              <a:avLst/>
              <a:gdLst>
                <a:gd name="connsiteX0" fmla="*/ 443175 w 886350"/>
                <a:gd name="connsiteY0" fmla="*/ 376484 h 376484"/>
                <a:gd name="connsiteX1" fmla="*/ 443175 w 886350"/>
                <a:gd name="connsiteY1" fmla="*/ 0 h 376484"/>
                <a:gd name="connsiteX2" fmla="*/ 886350 w 886350"/>
                <a:gd name="connsiteY2" fmla="*/ 188242 h 376484"/>
                <a:gd name="connsiteX3" fmla="*/ 0 w 886350"/>
                <a:gd name="connsiteY3" fmla="*/ 188242 h 376484"/>
                <a:gd name="connsiteX4" fmla="*/ 443175 w 886350"/>
                <a:gd name="connsiteY4" fmla="*/ 188242 h 37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350" h="376484">
                  <a:moveTo>
                    <a:pt x="795150" y="376484"/>
                  </a:moveTo>
                  <a:cubicBezTo>
                    <a:pt x="845523" y="376484"/>
                    <a:pt x="886350" y="335654"/>
                    <a:pt x="886350" y="285284"/>
                  </a:cubicBezTo>
                  <a:lnTo>
                    <a:pt x="886350" y="91200"/>
                  </a:lnTo>
                  <a:cubicBezTo>
                    <a:pt x="886350" y="40830"/>
                    <a:pt x="845523" y="0"/>
                    <a:pt x="79515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285284"/>
                  </a:lnTo>
                  <a:cubicBezTo>
                    <a:pt x="0" y="335654"/>
                    <a:pt x="40830" y="376484"/>
                    <a:pt x="91200" y="376484"/>
                  </a:cubicBezTo>
                  <a:lnTo>
                    <a:pt x="795150" y="376484"/>
                  </a:lnTo>
                  <a:close/>
                </a:path>
              </a:pathLst>
            </a:custGeom>
            <a:solidFill>
              <a:srgbClr val="E9EBEF"/>
            </a:solidFill>
            <a:ln w="7600" cap="flat">
              <a:solidFill>
                <a:schemeClr val="bg1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400" dirty="0">
                  <a:solidFill>
                    <a:srgbClr val="696969"/>
                  </a:solidFill>
                  <a:latin typeface="Helvetica"/>
                  <a:cs typeface="Helvetica"/>
                </a:rPr>
                <a:t>5 min</a:t>
              </a:r>
            </a:p>
          </p:txBody>
        </p:sp>
        <p:sp>
          <p:nvSpPr>
            <p:cNvPr id="44" name="Rounded Rectangle"/>
            <p:cNvSpPr/>
            <p:nvPr/>
          </p:nvSpPr>
          <p:spPr>
            <a:xfrm>
              <a:off x="2666347" y="4844142"/>
              <a:ext cx="1174941" cy="376484"/>
            </a:xfrm>
            <a:custGeom>
              <a:avLst/>
              <a:gdLst>
                <a:gd name="connsiteX0" fmla="*/ 443175 w 886350"/>
                <a:gd name="connsiteY0" fmla="*/ 376484 h 376484"/>
                <a:gd name="connsiteX1" fmla="*/ 443175 w 886350"/>
                <a:gd name="connsiteY1" fmla="*/ 0 h 376484"/>
                <a:gd name="connsiteX2" fmla="*/ 886350 w 886350"/>
                <a:gd name="connsiteY2" fmla="*/ 188242 h 376484"/>
                <a:gd name="connsiteX3" fmla="*/ 0 w 886350"/>
                <a:gd name="connsiteY3" fmla="*/ 188242 h 376484"/>
                <a:gd name="connsiteX4" fmla="*/ 443175 w 886350"/>
                <a:gd name="connsiteY4" fmla="*/ 188242 h 37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350" h="376484">
                  <a:moveTo>
                    <a:pt x="795150" y="376484"/>
                  </a:moveTo>
                  <a:cubicBezTo>
                    <a:pt x="845523" y="376484"/>
                    <a:pt x="886350" y="335654"/>
                    <a:pt x="886350" y="285284"/>
                  </a:cubicBezTo>
                  <a:lnTo>
                    <a:pt x="886350" y="91200"/>
                  </a:lnTo>
                  <a:cubicBezTo>
                    <a:pt x="886350" y="40830"/>
                    <a:pt x="845523" y="0"/>
                    <a:pt x="79515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285284"/>
                  </a:lnTo>
                  <a:cubicBezTo>
                    <a:pt x="0" y="335654"/>
                    <a:pt x="40830" y="376484"/>
                    <a:pt x="91200" y="376484"/>
                  </a:cubicBezTo>
                  <a:lnTo>
                    <a:pt x="795150" y="376484"/>
                  </a:lnTo>
                  <a:close/>
                </a:path>
              </a:pathLst>
            </a:custGeom>
            <a:solidFill>
              <a:srgbClr val="E9EBEF"/>
            </a:solidFill>
            <a:ln w="7600" cap="flat">
              <a:solidFill>
                <a:schemeClr val="bg1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400" dirty="0">
                  <a:solidFill>
                    <a:srgbClr val="696969"/>
                  </a:solidFill>
                  <a:latin typeface="Helvetica"/>
                  <a:cs typeface="Helvetica"/>
                </a:rPr>
                <a:t>8 min</a:t>
              </a:r>
            </a:p>
          </p:txBody>
        </p:sp>
        <p:sp>
          <p:nvSpPr>
            <p:cNvPr id="45" name="Rounded Rectangle"/>
            <p:cNvSpPr/>
            <p:nvPr/>
          </p:nvSpPr>
          <p:spPr>
            <a:xfrm>
              <a:off x="5344967" y="4842090"/>
              <a:ext cx="1174941" cy="376484"/>
            </a:xfrm>
            <a:custGeom>
              <a:avLst/>
              <a:gdLst>
                <a:gd name="connsiteX0" fmla="*/ 443175 w 886350"/>
                <a:gd name="connsiteY0" fmla="*/ 376484 h 376484"/>
                <a:gd name="connsiteX1" fmla="*/ 443175 w 886350"/>
                <a:gd name="connsiteY1" fmla="*/ 0 h 376484"/>
                <a:gd name="connsiteX2" fmla="*/ 886350 w 886350"/>
                <a:gd name="connsiteY2" fmla="*/ 188242 h 376484"/>
                <a:gd name="connsiteX3" fmla="*/ 0 w 886350"/>
                <a:gd name="connsiteY3" fmla="*/ 188242 h 376484"/>
                <a:gd name="connsiteX4" fmla="*/ 443175 w 886350"/>
                <a:gd name="connsiteY4" fmla="*/ 188242 h 37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350" h="376484">
                  <a:moveTo>
                    <a:pt x="795150" y="376484"/>
                  </a:moveTo>
                  <a:cubicBezTo>
                    <a:pt x="845523" y="376484"/>
                    <a:pt x="886350" y="335654"/>
                    <a:pt x="886350" y="285284"/>
                  </a:cubicBezTo>
                  <a:lnTo>
                    <a:pt x="886350" y="91200"/>
                  </a:lnTo>
                  <a:cubicBezTo>
                    <a:pt x="886350" y="40830"/>
                    <a:pt x="845523" y="0"/>
                    <a:pt x="79515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285284"/>
                  </a:lnTo>
                  <a:cubicBezTo>
                    <a:pt x="0" y="335654"/>
                    <a:pt x="40830" y="376484"/>
                    <a:pt x="91200" y="376484"/>
                  </a:cubicBezTo>
                  <a:lnTo>
                    <a:pt x="795150" y="376484"/>
                  </a:lnTo>
                  <a:close/>
                </a:path>
              </a:pathLst>
            </a:custGeom>
            <a:solidFill>
              <a:srgbClr val="E9EBEF"/>
            </a:solidFill>
            <a:ln w="7600" cap="flat">
              <a:solidFill>
                <a:schemeClr val="bg1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400" dirty="0">
                  <a:solidFill>
                    <a:srgbClr val="696969"/>
                  </a:solidFill>
                  <a:latin typeface="Helvetica"/>
                  <a:cs typeface="Helvetica"/>
                </a:rPr>
                <a:t>5 min</a:t>
              </a:r>
            </a:p>
          </p:txBody>
        </p:sp>
        <p:sp>
          <p:nvSpPr>
            <p:cNvPr id="46" name="Rounded Rectangle"/>
            <p:cNvSpPr/>
            <p:nvPr/>
          </p:nvSpPr>
          <p:spPr>
            <a:xfrm>
              <a:off x="6740262" y="4848482"/>
              <a:ext cx="1174941" cy="376484"/>
            </a:xfrm>
            <a:custGeom>
              <a:avLst/>
              <a:gdLst>
                <a:gd name="connsiteX0" fmla="*/ 443175 w 886350"/>
                <a:gd name="connsiteY0" fmla="*/ 376484 h 376484"/>
                <a:gd name="connsiteX1" fmla="*/ 443175 w 886350"/>
                <a:gd name="connsiteY1" fmla="*/ 0 h 376484"/>
                <a:gd name="connsiteX2" fmla="*/ 886350 w 886350"/>
                <a:gd name="connsiteY2" fmla="*/ 188242 h 376484"/>
                <a:gd name="connsiteX3" fmla="*/ 0 w 886350"/>
                <a:gd name="connsiteY3" fmla="*/ 188242 h 376484"/>
                <a:gd name="connsiteX4" fmla="*/ 443175 w 886350"/>
                <a:gd name="connsiteY4" fmla="*/ 188242 h 37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350" h="376484">
                  <a:moveTo>
                    <a:pt x="795150" y="376484"/>
                  </a:moveTo>
                  <a:cubicBezTo>
                    <a:pt x="845523" y="376484"/>
                    <a:pt x="886350" y="335654"/>
                    <a:pt x="886350" y="285284"/>
                  </a:cubicBezTo>
                  <a:lnTo>
                    <a:pt x="886350" y="91200"/>
                  </a:lnTo>
                  <a:cubicBezTo>
                    <a:pt x="886350" y="40830"/>
                    <a:pt x="845523" y="0"/>
                    <a:pt x="79515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285284"/>
                  </a:lnTo>
                  <a:cubicBezTo>
                    <a:pt x="0" y="335654"/>
                    <a:pt x="40830" y="376484"/>
                    <a:pt x="91200" y="376484"/>
                  </a:cubicBezTo>
                  <a:lnTo>
                    <a:pt x="795150" y="376484"/>
                  </a:lnTo>
                  <a:close/>
                </a:path>
              </a:pathLst>
            </a:custGeom>
            <a:solidFill>
              <a:srgbClr val="E9EBEF"/>
            </a:solidFill>
            <a:ln w="7600" cap="flat">
              <a:solidFill>
                <a:schemeClr val="bg1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400" dirty="0">
                  <a:solidFill>
                    <a:srgbClr val="696969"/>
                  </a:solidFill>
                  <a:latin typeface="Helvetica"/>
                  <a:cs typeface="Helvetica"/>
                </a:rPr>
                <a:t>8 min</a:t>
              </a:r>
            </a:p>
          </p:txBody>
        </p:sp>
        <p:sp>
          <p:nvSpPr>
            <p:cNvPr id="47" name="Rounded Rectangle"/>
            <p:cNvSpPr/>
            <p:nvPr/>
          </p:nvSpPr>
          <p:spPr>
            <a:xfrm>
              <a:off x="4011267" y="4842090"/>
              <a:ext cx="1174941" cy="376484"/>
            </a:xfrm>
            <a:custGeom>
              <a:avLst/>
              <a:gdLst>
                <a:gd name="connsiteX0" fmla="*/ 443175 w 886350"/>
                <a:gd name="connsiteY0" fmla="*/ 376484 h 376484"/>
                <a:gd name="connsiteX1" fmla="*/ 443175 w 886350"/>
                <a:gd name="connsiteY1" fmla="*/ 0 h 376484"/>
                <a:gd name="connsiteX2" fmla="*/ 886350 w 886350"/>
                <a:gd name="connsiteY2" fmla="*/ 188242 h 376484"/>
                <a:gd name="connsiteX3" fmla="*/ 0 w 886350"/>
                <a:gd name="connsiteY3" fmla="*/ 188242 h 376484"/>
                <a:gd name="connsiteX4" fmla="*/ 443175 w 886350"/>
                <a:gd name="connsiteY4" fmla="*/ 188242 h 37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350" h="376484">
                  <a:moveTo>
                    <a:pt x="795150" y="376484"/>
                  </a:moveTo>
                  <a:cubicBezTo>
                    <a:pt x="845523" y="376484"/>
                    <a:pt x="886350" y="335654"/>
                    <a:pt x="886350" y="285284"/>
                  </a:cubicBezTo>
                  <a:lnTo>
                    <a:pt x="886350" y="91200"/>
                  </a:lnTo>
                  <a:cubicBezTo>
                    <a:pt x="886350" y="40830"/>
                    <a:pt x="845523" y="0"/>
                    <a:pt x="79515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285284"/>
                  </a:lnTo>
                  <a:cubicBezTo>
                    <a:pt x="0" y="335654"/>
                    <a:pt x="40830" y="376484"/>
                    <a:pt x="91200" y="376484"/>
                  </a:cubicBezTo>
                  <a:lnTo>
                    <a:pt x="795150" y="376484"/>
                  </a:lnTo>
                  <a:close/>
                </a:path>
              </a:pathLst>
            </a:custGeom>
            <a:solidFill>
              <a:srgbClr val="E9EBEF"/>
            </a:solidFill>
            <a:ln w="7600" cap="flat">
              <a:solidFill>
                <a:schemeClr val="bg1"/>
              </a:solidFill>
              <a:bevel/>
            </a:ln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400" dirty="0">
                  <a:solidFill>
                    <a:srgbClr val="696969"/>
                  </a:solidFill>
                  <a:latin typeface="Helvetica"/>
                  <a:cs typeface="Helvetica"/>
                </a:rPr>
                <a:t>145 min</a:t>
              </a:r>
            </a:p>
          </p:txBody>
        </p:sp>
        <p:sp>
          <p:nvSpPr>
            <p:cNvPr id="57" name="Vrije vorm 56"/>
            <p:cNvSpPr/>
            <p:nvPr/>
          </p:nvSpPr>
          <p:spPr>
            <a:xfrm>
              <a:off x="1344196" y="4311574"/>
              <a:ext cx="174169" cy="190540"/>
            </a:xfrm>
            <a:custGeom>
              <a:avLst/>
              <a:gdLst/>
              <a:ahLst/>
              <a:cxnLst/>
              <a:rect l="0" t="0" r="0" b="0"/>
              <a:pathLst>
                <a:path w="174169" h="190540">
                  <a:moveTo>
                    <a:pt x="0" y="152068"/>
                  </a:moveTo>
                  <a:cubicBezTo>
                    <a:pt x="0" y="137089"/>
                    <a:pt x="21229" y="121546"/>
                    <a:pt x="52260" y="118892"/>
                  </a:cubicBezTo>
                  <a:cubicBezTo>
                    <a:pt x="62499" y="118892"/>
                    <a:pt x="76298" y="121516"/>
                    <a:pt x="84425" y="124958"/>
                  </a:cubicBezTo>
                  <a:lnTo>
                    <a:pt x="84425" y="0"/>
                  </a:lnTo>
                  <a:cubicBezTo>
                    <a:pt x="84425" y="0"/>
                    <a:pt x="128409" y="-3455"/>
                    <a:pt x="160542" y="41940"/>
                  </a:cubicBezTo>
                  <a:cubicBezTo>
                    <a:pt x="190015" y="83577"/>
                    <a:pt x="165120" y="116206"/>
                    <a:pt x="148127" y="111563"/>
                  </a:cubicBezTo>
                  <a:cubicBezTo>
                    <a:pt x="137026" y="108531"/>
                    <a:pt x="153173" y="92104"/>
                    <a:pt x="142072" y="70622"/>
                  </a:cubicBezTo>
                  <a:cubicBezTo>
                    <a:pt x="132670" y="52427"/>
                    <a:pt x="106248" y="48129"/>
                    <a:pt x="106248" y="48129"/>
                  </a:cubicBezTo>
                  <a:cubicBezTo>
                    <a:pt x="106248" y="48129"/>
                    <a:pt x="105743" y="151457"/>
                    <a:pt x="105743" y="153011"/>
                  </a:cubicBezTo>
                  <a:cubicBezTo>
                    <a:pt x="105743" y="173258"/>
                    <a:pt x="83301" y="190540"/>
                    <a:pt x="53863" y="190540"/>
                  </a:cubicBezTo>
                  <a:cubicBezTo>
                    <a:pt x="24369" y="190540"/>
                    <a:pt x="-1855" y="175756"/>
                    <a:pt x="0" y="152068"/>
                  </a:cubicBezTo>
                  <a:close/>
                </a:path>
              </a:pathLst>
            </a:custGeom>
            <a:solidFill>
              <a:srgbClr val="868686"/>
            </a:solidFill>
            <a:ln w="7600" cap="flat">
              <a:noFill/>
              <a:bevel/>
            </a:ln>
          </p:spPr>
        </p:sp>
        <p:sp>
          <p:nvSpPr>
            <p:cNvPr id="54" name="Vrije vorm 53"/>
            <p:cNvSpPr/>
            <p:nvPr/>
          </p:nvSpPr>
          <p:spPr>
            <a:xfrm>
              <a:off x="5456013" y="4272141"/>
              <a:ext cx="174169" cy="190540"/>
            </a:xfrm>
            <a:custGeom>
              <a:avLst/>
              <a:gdLst/>
              <a:ahLst/>
              <a:cxnLst/>
              <a:rect l="0" t="0" r="0" b="0"/>
              <a:pathLst>
                <a:path w="174169" h="190540">
                  <a:moveTo>
                    <a:pt x="0" y="152068"/>
                  </a:moveTo>
                  <a:cubicBezTo>
                    <a:pt x="0" y="137089"/>
                    <a:pt x="21229" y="121546"/>
                    <a:pt x="52260" y="118892"/>
                  </a:cubicBezTo>
                  <a:cubicBezTo>
                    <a:pt x="62499" y="118892"/>
                    <a:pt x="76298" y="121516"/>
                    <a:pt x="84425" y="124958"/>
                  </a:cubicBezTo>
                  <a:lnTo>
                    <a:pt x="84425" y="0"/>
                  </a:lnTo>
                  <a:cubicBezTo>
                    <a:pt x="84425" y="0"/>
                    <a:pt x="128409" y="-3455"/>
                    <a:pt x="160542" y="41940"/>
                  </a:cubicBezTo>
                  <a:cubicBezTo>
                    <a:pt x="190015" y="83577"/>
                    <a:pt x="165120" y="116206"/>
                    <a:pt x="148127" y="111563"/>
                  </a:cubicBezTo>
                  <a:cubicBezTo>
                    <a:pt x="137026" y="108531"/>
                    <a:pt x="153173" y="92104"/>
                    <a:pt x="142072" y="70622"/>
                  </a:cubicBezTo>
                  <a:cubicBezTo>
                    <a:pt x="132670" y="52427"/>
                    <a:pt x="106248" y="48129"/>
                    <a:pt x="106248" y="48129"/>
                  </a:cubicBezTo>
                  <a:cubicBezTo>
                    <a:pt x="106248" y="48129"/>
                    <a:pt x="105743" y="151457"/>
                    <a:pt x="105743" y="153011"/>
                  </a:cubicBezTo>
                  <a:cubicBezTo>
                    <a:pt x="105743" y="173258"/>
                    <a:pt x="83301" y="190540"/>
                    <a:pt x="53863" y="190540"/>
                  </a:cubicBezTo>
                  <a:cubicBezTo>
                    <a:pt x="24369" y="190540"/>
                    <a:pt x="-1855" y="175756"/>
                    <a:pt x="0" y="152068"/>
                  </a:cubicBezTo>
                  <a:close/>
                </a:path>
              </a:pathLst>
            </a:custGeom>
            <a:solidFill>
              <a:srgbClr val="7E7E7E"/>
            </a:solidFill>
            <a:ln w="7600" cap="flat">
              <a:noFill/>
              <a:bevel/>
            </a:ln>
          </p:spPr>
        </p:sp>
      </p:grpSp>
      <p:sp>
        <p:nvSpPr>
          <p:cNvPr id="2" name="PIJL-RECHTS 1"/>
          <p:cNvSpPr/>
          <p:nvPr/>
        </p:nvSpPr>
        <p:spPr>
          <a:xfrm>
            <a:off x="2038108" y="4732399"/>
            <a:ext cx="8765795" cy="179028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6" name="Tekstvak 25"/>
          <p:cNvSpPr txBox="1"/>
          <p:nvPr/>
        </p:nvSpPr>
        <p:spPr>
          <a:xfrm rot="5400000">
            <a:off x="3230088" y="2832245"/>
            <a:ext cx="116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m</a:t>
            </a:r>
            <a:r>
              <a:rPr lang="en-US" sz="1400" dirty="0" smtClean="0">
                <a:latin typeface="Helvetica"/>
                <a:cs typeface="Helvetica"/>
              </a:rPr>
              <a:t>ood rating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7" name="Tekstvak 26"/>
          <p:cNvSpPr txBox="1"/>
          <p:nvPr/>
        </p:nvSpPr>
        <p:spPr>
          <a:xfrm rot="5400000">
            <a:off x="5006017" y="2814679"/>
            <a:ext cx="116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m</a:t>
            </a:r>
            <a:r>
              <a:rPr lang="en-US" sz="1400" dirty="0" smtClean="0">
                <a:latin typeface="Helvetica"/>
                <a:cs typeface="Helvetica"/>
              </a:rPr>
              <a:t>ood rating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8" name="Vrije vorm 27"/>
          <p:cNvSpPr/>
          <p:nvPr/>
        </p:nvSpPr>
        <p:spPr>
          <a:xfrm>
            <a:off x="9173415" y="1774470"/>
            <a:ext cx="1528861" cy="2214389"/>
          </a:xfrm>
          <a:custGeom>
            <a:avLst/>
            <a:gdLst>
              <a:gd name="rtl" fmla="*/ 30400 w 1155200"/>
              <a:gd name="rtt" fmla="*/ 91200 h 1375600"/>
              <a:gd name="rtr" fmla="*/ 1124800 w 1155200"/>
              <a:gd name="rtb" fmla="*/ 1375600 h 1375600"/>
            </a:gdLst>
            <a:ahLst/>
            <a:cxnLst/>
            <a:rect l="rtl" t="rtt" r="rtr" b="rtb"/>
            <a:pathLst>
              <a:path w="1155200" h="1375600">
                <a:moveTo>
                  <a:pt x="91200" y="0"/>
                </a:moveTo>
                <a:lnTo>
                  <a:pt x="1064000" y="0"/>
                </a:lnTo>
                <a:cubicBezTo>
                  <a:pt x="1114373" y="0"/>
                  <a:pt x="1155200" y="40830"/>
                  <a:pt x="1155200" y="91200"/>
                </a:cubicBezTo>
                <a:lnTo>
                  <a:pt x="1155200" y="1284400"/>
                </a:lnTo>
                <a:cubicBezTo>
                  <a:pt x="1155200" y="1334773"/>
                  <a:pt x="1114373" y="1375600"/>
                  <a:pt x="1064000" y="1375600"/>
                </a:cubicBezTo>
                <a:lnTo>
                  <a:pt x="91200" y="1375600"/>
                </a:lnTo>
                <a:cubicBezTo>
                  <a:pt x="40830" y="1375600"/>
                  <a:pt x="0" y="1334773"/>
                  <a:pt x="0" y="1284400"/>
                </a:cubicBezTo>
                <a:lnTo>
                  <a:pt x="0" y="91200"/>
                </a:lnTo>
                <a:cubicBezTo>
                  <a:pt x="0" y="40830"/>
                  <a:pt x="40830" y="0"/>
                  <a:pt x="91200" y="0"/>
                </a:cubicBezTo>
                <a:close/>
              </a:path>
            </a:pathLst>
          </a:custGeom>
          <a:solidFill>
            <a:srgbClr val="CDDDF1"/>
          </a:solidFill>
          <a:ln w="7600" cap="flat">
            <a:solidFill>
              <a:srgbClr val="CDDDF1"/>
            </a:solidFill>
            <a:bevel/>
          </a:ln>
        </p:spPr>
        <p:txBody>
          <a:bodyPr wrap="square" lIns="28000" tIns="18000" rIns="28000" bIns="18000"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Helvetica"/>
                <a:cs typeface="Helvetica"/>
              </a:rPr>
              <a:t>Scan 2</a:t>
            </a:r>
          </a:p>
          <a:p>
            <a:pPr algn="ctr"/>
            <a:endParaRPr lang="en-US" sz="1400" b="1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"/>
                <a:cs typeface="Helvetica"/>
              </a:rPr>
              <a:t>Sad mood </a:t>
            </a:r>
          </a:p>
          <a:p>
            <a:pPr algn="ctr"/>
            <a:r>
              <a:rPr sz="1400" dirty="0" smtClean="0">
                <a:solidFill>
                  <a:srgbClr val="000000"/>
                </a:solidFill>
                <a:latin typeface="Helvetica"/>
                <a:cs typeface="Helvetica"/>
              </a:rPr>
              <a:t>Resting-state</a:t>
            </a:r>
            <a:r>
              <a:rPr lang="en-US" sz="1400" dirty="0" smtClean="0">
                <a:solidFill>
                  <a:srgbClr val="000000"/>
                </a:solidFill>
                <a:latin typeface="Helvetica"/>
                <a:cs typeface="Helvetica"/>
              </a:rPr>
              <a:t> fMRI</a:t>
            </a:r>
            <a:endParaRPr sz="1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" name="Tekstvak 28"/>
          <p:cNvSpPr txBox="1"/>
          <p:nvPr/>
        </p:nvSpPr>
        <p:spPr>
          <a:xfrm rot="5400000">
            <a:off x="6698867" y="2794233"/>
            <a:ext cx="116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m</a:t>
            </a:r>
            <a:r>
              <a:rPr lang="en-US" sz="1400" dirty="0" smtClean="0">
                <a:latin typeface="Helvetica"/>
                <a:cs typeface="Helvetica"/>
              </a:rPr>
              <a:t>ood rating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0" name="Tekstvak 29"/>
          <p:cNvSpPr txBox="1"/>
          <p:nvPr/>
        </p:nvSpPr>
        <p:spPr>
          <a:xfrm rot="5400000">
            <a:off x="8474927" y="2794233"/>
            <a:ext cx="116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m</a:t>
            </a:r>
            <a:r>
              <a:rPr lang="en-US" sz="1400" dirty="0" smtClean="0">
                <a:latin typeface="Helvetica"/>
                <a:cs typeface="Helvetica"/>
              </a:rPr>
              <a:t>ood rating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1" name="Tekstvak 30"/>
          <p:cNvSpPr txBox="1"/>
          <p:nvPr/>
        </p:nvSpPr>
        <p:spPr>
          <a:xfrm rot="5400000">
            <a:off x="10212856" y="2832245"/>
            <a:ext cx="128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m</a:t>
            </a:r>
            <a:r>
              <a:rPr lang="en-US" sz="1400" dirty="0" smtClean="0">
                <a:latin typeface="Helvetica"/>
                <a:cs typeface="Helvetica"/>
              </a:rPr>
              <a:t>ood rating**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38107" y="4915186"/>
            <a:ext cx="87657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anose="02020603050405020304" pitchFamily="18" charset="0"/>
                <a:cs typeface="Helvetica"/>
              </a:rPr>
              <a:t>Figure S1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anose="02020603050405020304" pitchFamily="18" charset="0"/>
                <a:cs typeface="Helvetica"/>
              </a:rPr>
              <a:t>. In scanner mood-induction paradigm. The resting-state fMRI scans after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anose="02020603050405020304" pitchFamily="18" charset="0"/>
                <a:cs typeface="Helvetica"/>
              </a:rPr>
              <a:t> neutral and sad mood-induction were used for analysis.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anose="02020603050405020304" pitchFamily="18" charset="0"/>
                <a:cs typeface="Helvetica"/>
              </a:rPr>
              <a:t>*Information regarding other fMRI tasks and break is described in the methodological paper of this study (Mocking et al. 2016)</a:t>
            </a:r>
            <a:r>
              <a:rPr lang="en-US" altLang="en-US" sz="1200" dirty="0">
                <a:latin typeface="Helvetica"/>
                <a:cs typeface="Helvetica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anose="02020603050405020304" pitchFamily="18" charset="0"/>
                <a:cs typeface="Helvetica"/>
              </a:rPr>
              <a:t>**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anose="02020603050405020304" pitchFamily="18" charset="0"/>
                <a:cs typeface="Helvetica"/>
              </a:rPr>
              <a:t>Rating of most sad moment during the sad mood resting-state scan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353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DDDF1"/>
        </a:solidFill>
        <a:ln w="7600" cap="flat">
          <a:solidFill>
            <a:srgbClr val="CDDDF1"/>
          </a:solidFill>
          <a:bevel/>
        </a:ln>
      </a:spPr>
      <a:bodyPr wrap="square" lIns="28000" tIns="18000" rIns="28000" bIns="18000" rtlCol="0" anchor="ctr"/>
      <a:lstStyle>
        <a:defPPr algn="ctr">
          <a:defRPr sz="1400" b="1"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9613</TotalTime>
  <Words>143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Kantoorthema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Caroline figueroa</dc:creator>
  <cp:lastModifiedBy>caroline figueroa</cp:lastModifiedBy>
  <cp:revision>24</cp:revision>
  <dcterms:created xsi:type="dcterms:W3CDTF">2017-11-15T19:21:33Z</dcterms:created>
  <dcterms:modified xsi:type="dcterms:W3CDTF">2018-10-15T13:57:27Z</dcterms:modified>
</cp:coreProperties>
</file>