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5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544"/>
    <a:srgbClr val="57CA5C"/>
    <a:srgbClr val="52B75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9" autoAdjust="0"/>
    <p:restoredTop sz="90187" autoAdjust="0"/>
  </p:normalViewPr>
  <p:slideViewPr>
    <p:cSldViewPr snapToGrid="0">
      <p:cViewPr>
        <p:scale>
          <a:sx n="75" d="100"/>
          <a:sy n="75" d="100"/>
        </p:scale>
        <p:origin x="-2096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9466-4637-F54A-A33B-7E31DEE49D38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4008-499A-6D44-9A36-0C21CC71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0.png"/><Relationship Id="rId21" Type="http://schemas.microsoft.com/office/2007/relationships/hdphoto" Target="../media/hdphoto10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2" Type="http://schemas.openxmlformats.org/officeDocument/2006/relationships/image" Target="../media/image6.png"/><Relationship Id="rId13" Type="http://schemas.microsoft.com/office/2007/relationships/hdphoto" Target="../media/hdphoto6.wdp"/><Relationship Id="rId14" Type="http://schemas.openxmlformats.org/officeDocument/2006/relationships/image" Target="../media/image7.png"/><Relationship Id="rId15" Type="http://schemas.microsoft.com/office/2007/relationships/hdphoto" Target="../media/hdphoto7.wdp"/><Relationship Id="rId16" Type="http://schemas.openxmlformats.org/officeDocument/2006/relationships/image" Target="../media/image8.png"/><Relationship Id="rId17" Type="http://schemas.microsoft.com/office/2007/relationships/hdphoto" Target="../media/hdphoto8.wdp"/><Relationship Id="rId18" Type="http://schemas.openxmlformats.org/officeDocument/2006/relationships/image" Target="../media/image9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0.png"/><Relationship Id="rId21" Type="http://schemas.microsoft.com/office/2007/relationships/hdphoto" Target="../media/hdphoto10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2" Type="http://schemas.openxmlformats.org/officeDocument/2006/relationships/image" Target="../media/image6.png"/><Relationship Id="rId13" Type="http://schemas.microsoft.com/office/2007/relationships/hdphoto" Target="../media/hdphoto6.wdp"/><Relationship Id="rId14" Type="http://schemas.openxmlformats.org/officeDocument/2006/relationships/image" Target="../media/image7.png"/><Relationship Id="rId15" Type="http://schemas.microsoft.com/office/2007/relationships/hdphoto" Target="../media/hdphoto7.wdp"/><Relationship Id="rId16" Type="http://schemas.openxmlformats.org/officeDocument/2006/relationships/image" Target="../media/image8.png"/><Relationship Id="rId17" Type="http://schemas.microsoft.com/office/2007/relationships/hdphoto" Target="../media/hdphoto8.wdp"/><Relationship Id="rId18" Type="http://schemas.openxmlformats.org/officeDocument/2006/relationships/image" Target="../media/image9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e 5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4" b="98516" l="8542" r="921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3389" r="33024" b="-3389"/>
          <a:stretch/>
        </p:blipFill>
        <p:spPr>
          <a:xfrm>
            <a:off x="8368713" y="1715148"/>
            <a:ext cx="2073086" cy="1884838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3362909" y="6483441"/>
            <a:ext cx="239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Prefrontal-Limbic</a:t>
            </a:r>
            <a:endParaRPr lang="en-GB" sz="1400" dirty="0">
              <a:latin typeface="Helvetica"/>
              <a:cs typeface="Helvetica"/>
            </a:endParaRPr>
          </a:p>
        </p:txBody>
      </p:sp>
      <p:pic>
        <p:nvPicPr>
          <p:cNvPr id="7" name="Picture 6" descr="State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516" l="32205" r="70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95" t="1782" r="27046" b="4467"/>
          <a:stretch/>
        </p:blipFill>
        <p:spPr>
          <a:xfrm>
            <a:off x="2085774" y="1636342"/>
            <a:ext cx="1436097" cy="1664931"/>
          </a:xfrm>
          <a:prstGeom prst="rect">
            <a:avLst/>
          </a:prstGeom>
        </p:spPr>
      </p:pic>
      <p:pic>
        <p:nvPicPr>
          <p:cNvPr id="8" name="Picture 7" descr="State2.pn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80" b="97113" l="26798" r="76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73" r="22098"/>
          <a:stretch/>
        </p:blipFill>
        <p:spPr>
          <a:xfrm>
            <a:off x="3503198" y="368493"/>
            <a:ext cx="1531047" cy="1751845"/>
          </a:xfrm>
          <a:prstGeom prst="rect">
            <a:avLst/>
          </a:prstGeom>
        </p:spPr>
      </p:pic>
      <p:pic>
        <p:nvPicPr>
          <p:cNvPr id="9" name="Picture 8" descr="State3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3" b="96242" l="8379" r="95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46" y="317421"/>
            <a:ext cx="2762740" cy="1720621"/>
          </a:xfrm>
          <a:prstGeom prst="rect">
            <a:avLst/>
          </a:prstGeom>
        </p:spPr>
      </p:pic>
      <p:pic>
        <p:nvPicPr>
          <p:cNvPr id="10" name="Picture 9" descr="State 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68" b="959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1" r="33804"/>
          <a:stretch/>
        </p:blipFill>
        <p:spPr>
          <a:xfrm>
            <a:off x="8711811" y="3677092"/>
            <a:ext cx="1697208" cy="1857003"/>
          </a:xfrm>
          <a:prstGeom prst="rect">
            <a:avLst/>
          </a:prstGeom>
        </p:spPr>
      </p:pic>
      <p:pic>
        <p:nvPicPr>
          <p:cNvPr id="11" name="Picture 10" descr="state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" b="100000" l="39323" r="64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68" r="34388"/>
          <a:stretch/>
        </p:blipFill>
        <p:spPr>
          <a:xfrm>
            <a:off x="7152190" y="4705611"/>
            <a:ext cx="1580104" cy="1795603"/>
          </a:xfrm>
          <a:prstGeom prst="rect">
            <a:avLst/>
          </a:prstGeom>
        </p:spPr>
      </p:pic>
      <p:pic>
        <p:nvPicPr>
          <p:cNvPr id="12" name="Picture 11" descr="State 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94" b="95971" l="39653" r="635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00" r="33511"/>
          <a:stretch/>
        </p:blipFill>
        <p:spPr>
          <a:xfrm>
            <a:off x="5278617" y="4914602"/>
            <a:ext cx="1661490" cy="1754641"/>
          </a:xfrm>
          <a:prstGeom prst="rect">
            <a:avLst/>
          </a:prstGeom>
        </p:spPr>
      </p:pic>
      <p:pic>
        <p:nvPicPr>
          <p:cNvPr id="13" name="Picture 12" descr="State 10.png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8013" l="39410" r="635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3414"/>
          <a:stretch/>
        </p:blipFill>
        <p:spPr>
          <a:xfrm>
            <a:off x="1844165" y="3511240"/>
            <a:ext cx="1804047" cy="1880606"/>
          </a:xfrm>
          <a:prstGeom prst="rect">
            <a:avLst/>
          </a:prstGeom>
        </p:spPr>
      </p:pic>
      <p:pic>
        <p:nvPicPr>
          <p:cNvPr id="14" name="Picture 13" descr="State 9.png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679" b="97500" l="4420" r="93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15" y="4718712"/>
            <a:ext cx="2370078" cy="1777559"/>
          </a:xfrm>
          <a:prstGeom prst="rect">
            <a:avLst/>
          </a:prstGeom>
        </p:spPr>
      </p:pic>
      <p:pic>
        <p:nvPicPr>
          <p:cNvPr id="15" name="Picture 14" descr="State4.jpg"/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695" b="96681" l="31673" r="730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91" t="1934" r="27671" b="5312"/>
          <a:stretch/>
        </p:blipFill>
        <p:spPr>
          <a:xfrm>
            <a:off x="7151443" y="402688"/>
            <a:ext cx="1517236" cy="16456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17094" y="38100"/>
            <a:ext cx="294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Amygdala-Hippo-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campus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9620204" y="1330718"/>
            <a:ext cx="1265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Prefrontal-</a:t>
            </a:r>
          </a:p>
          <a:p>
            <a:pPr algn="r"/>
            <a:r>
              <a:rPr lang="en-GB" sz="1400" dirty="0" smtClean="0">
                <a:latin typeface="Helvetica"/>
                <a:cs typeface="Helvetica"/>
              </a:rPr>
              <a:t>Striatum</a:t>
            </a:r>
          </a:p>
          <a:p>
            <a:endParaRPr lang="en-GB" sz="1400" dirty="0" smtClean="0">
              <a:latin typeface="Helvetica"/>
              <a:cs typeface="Helvetica"/>
            </a:endParaRPr>
          </a:p>
          <a:p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7085563" y="38100"/>
            <a:ext cx="315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FN-DMN-Striatum-SN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9901670" y="3511240"/>
            <a:ext cx="98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Visual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7177460" y="6483076"/>
            <a:ext cx="315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/>
                <a:cs typeface="Helvetica"/>
              </a:rPr>
              <a:t>Somatosensory-Insula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5078647" y="6501213"/>
            <a:ext cx="20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/>
                <a:cs typeface="Helvetica"/>
              </a:rPr>
              <a:t>Visual-Hippocampus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1122427" y="3369730"/>
            <a:ext cx="165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latin typeface="Helvetica"/>
                <a:cs typeface="Helvetica"/>
              </a:rPr>
              <a:t>Somato</a:t>
            </a:r>
            <a:r>
              <a:rPr lang="en-GB" sz="1400" dirty="0" smtClean="0">
                <a:latin typeface="Helvetica"/>
                <a:cs typeface="Helvetica"/>
              </a:rPr>
              <a:t>-sensory-</a:t>
            </a:r>
          </a:p>
          <a:p>
            <a:r>
              <a:rPr lang="en-GB" sz="1400" dirty="0" smtClean="0">
                <a:latin typeface="Helvetica"/>
                <a:cs typeface="Helvetica"/>
              </a:rPr>
              <a:t>Visual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5306" y="38100"/>
            <a:ext cx="223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/>
                <a:cs typeface="Helvetica"/>
              </a:rPr>
              <a:t>Insula-Auditory</a:t>
            </a:r>
          </a:p>
        </p:txBody>
      </p:sp>
      <p:sp>
        <p:nvSpPr>
          <p:cNvPr id="24" name="TextBox 32"/>
          <p:cNvSpPr txBox="1"/>
          <p:nvPr/>
        </p:nvSpPr>
        <p:spPr>
          <a:xfrm>
            <a:off x="1052502" y="5493445"/>
            <a:ext cx="227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≥0.20 for whole group</a:t>
            </a:r>
            <a:endParaRPr lang="en-GB" sz="1400" dirty="0">
              <a:latin typeface="Helvetica"/>
              <a:cs typeface="Helvetica"/>
            </a:endParaRPr>
          </a:p>
        </p:txBody>
      </p:sp>
      <p:cxnSp>
        <p:nvCxnSpPr>
          <p:cNvPr id="25" name="Straight Connector 31"/>
          <p:cNvCxnSpPr/>
          <p:nvPr/>
        </p:nvCxnSpPr>
        <p:spPr>
          <a:xfrm>
            <a:off x="781704" y="5661513"/>
            <a:ext cx="216000" cy="0"/>
          </a:xfrm>
          <a:prstGeom prst="line">
            <a:avLst/>
          </a:prstGeom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32"/>
          <p:cNvSpPr txBox="1"/>
          <p:nvPr/>
        </p:nvSpPr>
        <p:spPr>
          <a:xfrm>
            <a:off x="1052502" y="5814743"/>
            <a:ext cx="193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neutral&gt;sad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1052502" y="6143427"/>
            <a:ext cx="209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sad&gt;neutral</a:t>
            </a:r>
            <a:endParaRPr lang="en-GB" sz="1400" dirty="0">
              <a:latin typeface="Helvetica"/>
              <a:cs typeface="Helvetica"/>
            </a:endParaRPr>
          </a:p>
        </p:txBody>
      </p:sp>
      <p:cxnSp>
        <p:nvCxnSpPr>
          <p:cNvPr id="29" name="Straight Connector 31"/>
          <p:cNvCxnSpPr/>
          <p:nvPr/>
        </p:nvCxnSpPr>
        <p:spPr>
          <a:xfrm>
            <a:off x="781704" y="5995996"/>
            <a:ext cx="216000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704" y="6298190"/>
            <a:ext cx="216000" cy="0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5"/>
          <p:cNvSpPr txBox="1"/>
          <p:nvPr/>
        </p:nvSpPr>
        <p:spPr>
          <a:xfrm>
            <a:off x="1593287" y="1330718"/>
            <a:ext cx="176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  Global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609604" y="127291"/>
            <a:ext cx="13920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Helvetica"/>
                <a:cs typeface="Helvetica"/>
              </a:rPr>
              <a:t>rrMDD</a:t>
            </a:r>
            <a:r>
              <a:rPr lang="en-US" sz="1400" b="1" dirty="0" smtClean="0">
                <a:latin typeface="Helvetica"/>
                <a:cs typeface="Helvetica"/>
              </a:rPr>
              <a:t>:</a:t>
            </a:r>
          </a:p>
          <a:p>
            <a:r>
              <a:rPr lang="en-US" sz="1400" b="1" dirty="0">
                <a:latin typeface="Helvetica"/>
                <a:cs typeface="Helvetica"/>
              </a:rPr>
              <a:t>n</a:t>
            </a:r>
            <a:r>
              <a:rPr lang="en-US" sz="1400" b="1" dirty="0" smtClean="0">
                <a:latin typeface="Helvetica"/>
                <a:cs typeface="Helvetica"/>
              </a:rPr>
              <a:t>eutral vs sad</a:t>
            </a:r>
            <a:endParaRPr lang="nl-NL" sz="1400" b="1" dirty="0">
              <a:latin typeface="Helvetica"/>
              <a:cs typeface="Helvetica"/>
            </a:endParaRPr>
          </a:p>
        </p:txBody>
      </p:sp>
      <p:sp>
        <p:nvSpPr>
          <p:cNvPr id="37" name="Freeform 21"/>
          <p:cNvSpPr/>
          <p:nvPr/>
        </p:nvSpPr>
        <p:spPr>
          <a:xfrm rot="9947800" flipV="1">
            <a:off x="3401051" y="2154709"/>
            <a:ext cx="2408355" cy="22799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096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38" name="Freeform 21"/>
          <p:cNvSpPr/>
          <p:nvPr/>
        </p:nvSpPr>
        <p:spPr>
          <a:xfrm rot="10800000" flipV="1">
            <a:off x="3356580" y="2857500"/>
            <a:ext cx="5517830" cy="213002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39" name="Freeform 21"/>
          <p:cNvSpPr/>
          <p:nvPr/>
        </p:nvSpPr>
        <p:spPr>
          <a:xfrm rot="9567621">
            <a:off x="3104944" y="1480494"/>
            <a:ext cx="527083" cy="14685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0" name="Freeform 22"/>
          <p:cNvSpPr/>
          <p:nvPr/>
        </p:nvSpPr>
        <p:spPr>
          <a:xfrm rot="20682098">
            <a:off x="3216603" y="1766433"/>
            <a:ext cx="532910" cy="66180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92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41" name="Freeform 22"/>
          <p:cNvSpPr/>
          <p:nvPr/>
        </p:nvSpPr>
        <p:spPr>
          <a:xfrm rot="20682098">
            <a:off x="3362846" y="2306910"/>
            <a:ext cx="2813486" cy="35130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16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42" name="Freeform 21"/>
          <p:cNvSpPr/>
          <p:nvPr/>
        </p:nvSpPr>
        <p:spPr>
          <a:xfrm rot="14647651">
            <a:off x="5700381" y="3135729"/>
            <a:ext cx="3169475" cy="18027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84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4" name="Freeform 21"/>
          <p:cNvSpPr/>
          <p:nvPr/>
        </p:nvSpPr>
        <p:spPr>
          <a:xfrm rot="19612429">
            <a:off x="3076024" y="3013651"/>
            <a:ext cx="4695858" cy="68500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5" name="Freeform 21"/>
          <p:cNvSpPr/>
          <p:nvPr/>
        </p:nvSpPr>
        <p:spPr>
          <a:xfrm rot="276402" flipV="1">
            <a:off x="3292443" y="2223317"/>
            <a:ext cx="5531657" cy="14087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117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6" name="Freeform 21"/>
          <p:cNvSpPr/>
          <p:nvPr/>
        </p:nvSpPr>
        <p:spPr>
          <a:xfrm rot="1039354" flipV="1">
            <a:off x="3269160" y="2931774"/>
            <a:ext cx="5865349" cy="240645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92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7" name="Freeform 21"/>
          <p:cNvSpPr/>
          <p:nvPr/>
        </p:nvSpPr>
        <p:spPr>
          <a:xfrm rot="3906207">
            <a:off x="5309638" y="3279274"/>
            <a:ext cx="3080807" cy="17502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736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8" name="Freeform 21"/>
          <p:cNvSpPr/>
          <p:nvPr/>
        </p:nvSpPr>
        <p:spPr>
          <a:xfrm rot="21305491" flipV="1">
            <a:off x="6483652" y="4742567"/>
            <a:ext cx="932312" cy="27773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0960" cmpd="sng">
            <a:solidFill>
              <a:schemeClr val="tx1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9" name="Freeform 21"/>
          <p:cNvSpPr/>
          <p:nvPr/>
        </p:nvSpPr>
        <p:spPr>
          <a:xfrm rot="10061567">
            <a:off x="6235368" y="4352009"/>
            <a:ext cx="2666675" cy="28162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8636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50" name="Freeform 21"/>
          <p:cNvSpPr/>
          <p:nvPr/>
        </p:nvSpPr>
        <p:spPr>
          <a:xfrm rot="9490413">
            <a:off x="4354014" y="3497966"/>
            <a:ext cx="4652707" cy="45426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84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51" name="Freeform 21"/>
          <p:cNvSpPr/>
          <p:nvPr/>
        </p:nvSpPr>
        <p:spPr>
          <a:xfrm rot="4899166">
            <a:off x="2514046" y="3202708"/>
            <a:ext cx="2926248" cy="15998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52" name="Freeform 21"/>
          <p:cNvSpPr/>
          <p:nvPr/>
        </p:nvSpPr>
        <p:spPr>
          <a:xfrm rot="11010650">
            <a:off x="3312650" y="3806747"/>
            <a:ext cx="5648908" cy="253278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588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53" name="Freeform 21"/>
          <p:cNvSpPr/>
          <p:nvPr/>
        </p:nvSpPr>
        <p:spPr>
          <a:xfrm rot="12841709">
            <a:off x="3459413" y="4596076"/>
            <a:ext cx="556641" cy="11914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3583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e 5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4" b="98516" l="8542" r="921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3389" r="33024" b="-3389"/>
          <a:stretch/>
        </p:blipFill>
        <p:spPr>
          <a:xfrm>
            <a:off x="8368713" y="1715148"/>
            <a:ext cx="2073086" cy="1884838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3362909" y="6483441"/>
            <a:ext cx="239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Prefrontal-Limbic</a:t>
            </a:r>
            <a:endParaRPr lang="en-GB" sz="1400" dirty="0">
              <a:latin typeface="Helvetica"/>
              <a:cs typeface="Helvetica"/>
            </a:endParaRPr>
          </a:p>
        </p:txBody>
      </p:sp>
      <p:pic>
        <p:nvPicPr>
          <p:cNvPr id="7" name="Picture 6" descr="State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516" l="32205" r="70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95" t="1782" r="27046" b="4467"/>
          <a:stretch/>
        </p:blipFill>
        <p:spPr>
          <a:xfrm>
            <a:off x="2085774" y="1636342"/>
            <a:ext cx="1436097" cy="1664931"/>
          </a:xfrm>
          <a:prstGeom prst="rect">
            <a:avLst/>
          </a:prstGeom>
        </p:spPr>
      </p:pic>
      <p:pic>
        <p:nvPicPr>
          <p:cNvPr id="8" name="Picture 7" descr="State2.pn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80" b="97113" l="26798" r="76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73" r="22098"/>
          <a:stretch/>
        </p:blipFill>
        <p:spPr>
          <a:xfrm>
            <a:off x="3503198" y="368493"/>
            <a:ext cx="1531047" cy="1751845"/>
          </a:xfrm>
          <a:prstGeom prst="rect">
            <a:avLst/>
          </a:prstGeom>
        </p:spPr>
      </p:pic>
      <p:pic>
        <p:nvPicPr>
          <p:cNvPr id="9" name="Picture 8" descr="State3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3" b="96242" l="8379" r="95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46" y="317421"/>
            <a:ext cx="2762740" cy="1720621"/>
          </a:xfrm>
          <a:prstGeom prst="rect">
            <a:avLst/>
          </a:prstGeom>
        </p:spPr>
      </p:pic>
      <p:pic>
        <p:nvPicPr>
          <p:cNvPr id="10" name="Picture 9" descr="State 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68" b="959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1" r="33804"/>
          <a:stretch/>
        </p:blipFill>
        <p:spPr>
          <a:xfrm>
            <a:off x="8711811" y="3677092"/>
            <a:ext cx="1697208" cy="1857003"/>
          </a:xfrm>
          <a:prstGeom prst="rect">
            <a:avLst/>
          </a:prstGeom>
        </p:spPr>
      </p:pic>
      <p:pic>
        <p:nvPicPr>
          <p:cNvPr id="11" name="Picture 10" descr="state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" b="100000" l="39323" r="64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68" r="34388"/>
          <a:stretch/>
        </p:blipFill>
        <p:spPr>
          <a:xfrm>
            <a:off x="7152190" y="4705611"/>
            <a:ext cx="1580104" cy="1795603"/>
          </a:xfrm>
          <a:prstGeom prst="rect">
            <a:avLst/>
          </a:prstGeom>
        </p:spPr>
      </p:pic>
      <p:pic>
        <p:nvPicPr>
          <p:cNvPr id="12" name="Picture 11" descr="State 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94" b="95971" l="39653" r="635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00" r="33511"/>
          <a:stretch/>
        </p:blipFill>
        <p:spPr>
          <a:xfrm>
            <a:off x="5278617" y="4914602"/>
            <a:ext cx="1661490" cy="1754641"/>
          </a:xfrm>
          <a:prstGeom prst="rect">
            <a:avLst/>
          </a:prstGeom>
        </p:spPr>
      </p:pic>
      <p:pic>
        <p:nvPicPr>
          <p:cNvPr id="13" name="Picture 12" descr="State 10.png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8013" l="39410" r="635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3414"/>
          <a:stretch/>
        </p:blipFill>
        <p:spPr>
          <a:xfrm>
            <a:off x="1844165" y="3511240"/>
            <a:ext cx="1804047" cy="1880606"/>
          </a:xfrm>
          <a:prstGeom prst="rect">
            <a:avLst/>
          </a:prstGeom>
        </p:spPr>
      </p:pic>
      <p:pic>
        <p:nvPicPr>
          <p:cNvPr id="14" name="Picture 13" descr="State 9.png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679" b="97500" l="4420" r="93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15" y="4718712"/>
            <a:ext cx="2370078" cy="1777559"/>
          </a:xfrm>
          <a:prstGeom prst="rect">
            <a:avLst/>
          </a:prstGeom>
        </p:spPr>
      </p:pic>
      <p:pic>
        <p:nvPicPr>
          <p:cNvPr id="15" name="Picture 14" descr="State4.jpg"/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695" b="96681" l="31673" r="730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91" t="1934" r="27671" b="5312"/>
          <a:stretch/>
        </p:blipFill>
        <p:spPr>
          <a:xfrm>
            <a:off x="7151443" y="402688"/>
            <a:ext cx="1517236" cy="16456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17094" y="38100"/>
            <a:ext cx="294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Amygdala-Hippo-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campus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9620204" y="1330718"/>
            <a:ext cx="1265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Prefrontal-</a:t>
            </a:r>
          </a:p>
          <a:p>
            <a:pPr algn="r"/>
            <a:r>
              <a:rPr lang="en-GB" sz="1400" dirty="0" smtClean="0">
                <a:latin typeface="Helvetica"/>
                <a:cs typeface="Helvetica"/>
              </a:rPr>
              <a:t>Striatum</a:t>
            </a:r>
          </a:p>
          <a:p>
            <a:endParaRPr lang="en-GB" sz="1400" dirty="0" smtClean="0">
              <a:latin typeface="Helvetica"/>
              <a:cs typeface="Helvetica"/>
            </a:endParaRPr>
          </a:p>
          <a:p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7085563" y="38100"/>
            <a:ext cx="315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FN-DMN-Striatum-SN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9901670" y="3511240"/>
            <a:ext cx="98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Visual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7177460" y="6483076"/>
            <a:ext cx="315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/>
                <a:cs typeface="Helvetica"/>
              </a:rPr>
              <a:t>Somatosensory-Insula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5078647" y="6501213"/>
            <a:ext cx="20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/>
                <a:cs typeface="Helvetica"/>
              </a:rPr>
              <a:t>Visual-Hippocampus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1139356" y="3301995"/>
            <a:ext cx="165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latin typeface="Helvetica"/>
                <a:cs typeface="Helvetica"/>
              </a:rPr>
              <a:t>Somato</a:t>
            </a:r>
            <a:r>
              <a:rPr lang="en-GB" sz="1400" dirty="0" smtClean="0">
                <a:latin typeface="Helvetica"/>
                <a:cs typeface="Helvetica"/>
              </a:rPr>
              <a:t>-sensory-</a:t>
            </a:r>
          </a:p>
          <a:p>
            <a:r>
              <a:rPr lang="en-GB" sz="1400" dirty="0" smtClean="0">
                <a:latin typeface="Helvetica"/>
                <a:cs typeface="Helvetica"/>
              </a:rPr>
              <a:t>Visual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5306" y="38100"/>
            <a:ext cx="223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/>
                <a:cs typeface="Helvetica"/>
              </a:rPr>
              <a:t>Insula-Auditory</a:t>
            </a:r>
          </a:p>
        </p:txBody>
      </p:sp>
      <p:sp>
        <p:nvSpPr>
          <p:cNvPr id="24" name="TextBox 32"/>
          <p:cNvSpPr txBox="1"/>
          <p:nvPr/>
        </p:nvSpPr>
        <p:spPr>
          <a:xfrm>
            <a:off x="1052502" y="5493445"/>
            <a:ext cx="227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≥0.20 for whole group</a:t>
            </a:r>
            <a:endParaRPr lang="en-GB" sz="1400" dirty="0">
              <a:latin typeface="Helvetica"/>
              <a:cs typeface="Helvetica"/>
            </a:endParaRPr>
          </a:p>
        </p:txBody>
      </p:sp>
      <p:cxnSp>
        <p:nvCxnSpPr>
          <p:cNvPr id="25" name="Straight Connector 31"/>
          <p:cNvCxnSpPr/>
          <p:nvPr/>
        </p:nvCxnSpPr>
        <p:spPr>
          <a:xfrm>
            <a:off x="781704" y="5661513"/>
            <a:ext cx="216000" cy="0"/>
          </a:xfrm>
          <a:prstGeom prst="line">
            <a:avLst/>
          </a:prstGeom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1"/>
          <p:cNvCxnSpPr/>
          <p:nvPr/>
        </p:nvCxnSpPr>
        <p:spPr>
          <a:xfrm>
            <a:off x="781704" y="5995996"/>
            <a:ext cx="216000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704" y="6298190"/>
            <a:ext cx="216000" cy="0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609604" y="5449903"/>
            <a:ext cx="2690398" cy="10948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>
              <a:latin typeface="Helvetica"/>
              <a:cs typeface="Helvetica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1593287" y="1330718"/>
            <a:ext cx="176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  Global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609604" y="127291"/>
            <a:ext cx="20827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Controls:</a:t>
            </a:r>
          </a:p>
          <a:p>
            <a:r>
              <a:rPr lang="en-US" sz="1400" b="1" dirty="0" smtClean="0">
                <a:latin typeface="Helvetica"/>
                <a:cs typeface="Helvetica"/>
              </a:rPr>
              <a:t>neutral vs sad</a:t>
            </a:r>
            <a:endParaRPr lang="nl-NL" sz="1400" b="1" dirty="0">
              <a:latin typeface="Helvetica"/>
              <a:cs typeface="Helvetica"/>
            </a:endParaRPr>
          </a:p>
        </p:txBody>
      </p:sp>
      <p:sp>
        <p:nvSpPr>
          <p:cNvPr id="34" name="Freeform 21"/>
          <p:cNvSpPr/>
          <p:nvPr/>
        </p:nvSpPr>
        <p:spPr>
          <a:xfrm rot="9947800" flipV="1">
            <a:off x="3401051" y="2154709"/>
            <a:ext cx="2408355" cy="22799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35" name="Freeform 21"/>
          <p:cNvSpPr/>
          <p:nvPr/>
        </p:nvSpPr>
        <p:spPr>
          <a:xfrm rot="10800000" flipV="1">
            <a:off x="3356580" y="2857500"/>
            <a:ext cx="5517830" cy="213002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35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37" name="Freeform 22"/>
          <p:cNvSpPr/>
          <p:nvPr/>
        </p:nvSpPr>
        <p:spPr>
          <a:xfrm rot="20682098">
            <a:off x="3216603" y="1766433"/>
            <a:ext cx="532910" cy="66180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92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8" name="Freeform 22"/>
          <p:cNvSpPr/>
          <p:nvPr/>
        </p:nvSpPr>
        <p:spPr>
          <a:xfrm rot="20682098">
            <a:off x="3362846" y="2306910"/>
            <a:ext cx="2813486" cy="35130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965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9" name="Freeform 21"/>
          <p:cNvSpPr/>
          <p:nvPr/>
        </p:nvSpPr>
        <p:spPr>
          <a:xfrm rot="14647651">
            <a:off x="5700381" y="3135729"/>
            <a:ext cx="3169475" cy="18027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0" name="Freeform 20"/>
          <p:cNvSpPr/>
          <p:nvPr/>
        </p:nvSpPr>
        <p:spPr>
          <a:xfrm rot="12397826" flipV="1">
            <a:off x="8005208" y="2175449"/>
            <a:ext cx="826176" cy="170981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588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1" name="Freeform 21"/>
          <p:cNvSpPr/>
          <p:nvPr/>
        </p:nvSpPr>
        <p:spPr>
          <a:xfrm rot="19612429">
            <a:off x="3076024" y="3013651"/>
            <a:ext cx="4695858" cy="68500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842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2" name="Freeform 21"/>
          <p:cNvSpPr/>
          <p:nvPr/>
        </p:nvSpPr>
        <p:spPr>
          <a:xfrm rot="276402" flipV="1">
            <a:off x="3292443" y="2223317"/>
            <a:ext cx="5531657" cy="14087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244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3" name="Freeform 21"/>
          <p:cNvSpPr/>
          <p:nvPr/>
        </p:nvSpPr>
        <p:spPr>
          <a:xfrm rot="1039354" flipV="1">
            <a:off x="3269160" y="2931774"/>
            <a:ext cx="5865349" cy="240645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41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4" name="Freeform 21"/>
          <p:cNvSpPr/>
          <p:nvPr/>
        </p:nvSpPr>
        <p:spPr>
          <a:xfrm rot="3906207">
            <a:off x="5309638" y="3279274"/>
            <a:ext cx="3080807" cy="17502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5" name="Freeform 21"/>
          <p:cNvSpPr/>
          <p:nvPr/>
        </p:nvSpPr>
        <p:spPr>
          <a:xfrm rot="21305491" flipV="1">
            <a:off x="6483652" y="4742567"/>
            <a:ext cx="932312" cy="27773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84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6" name="Freeform 21"/>
          <p:cNvSpPr/>
          <p:nvPr/>
        </p:nvSpPr>
        <p:spPr>
          <a:xfrm rot="10061567">
            <a:off x="6235368" y="4352009"/>
            <a:ext cx="2666675" cy="28162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604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49" name="Freeform 21"/>
          <p:cNvSpPr/>
          <p:nvPr/>
        </p:nvSpPr>
        <p:spPr>
          <a:xfrm rot="9490413">
            <a:off x="4354014" y="3497966"/>
            <a:ext cx="4652707" cy="45426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588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51" name="Freeform 21"/>
          <p:cNvSpPr/>
          <p:nvPr/>
        </p:nvSpPr>
        <p:spPr>
          <a:xfrm rot="11010650">
            <a:off x="3312650" y="3806747"/>
            <a:ext cx="5648908" cy="253278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8580" cmpd="sng">
            <a:solidFill>
              <a:schemeClr val="tx1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1052502" y="5814743"/>
            <a:ext cx="193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neutral&gt;sad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1052502" y="6143427"/>
            <a:ext cx="209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Helvetica"/>
                <a:cs typeface="Helvetica"/>
              </a:rPr>
              <a:t>sad&gt;neutral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55" name="Freeform 21"/>
          <p:cNvSpPr/>
          <p:nvPr/>
        </p:nvSpPr>
        <p:spPr>
          <a:xfrm rot="3860525" flipV="1">
            <a:off x="2790575" y="3794334"/>
            <a:ext cx="1915054" cy="85510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chemeClr val="accent6"/>
            </a:solidFill>
            <a:prstDash val="solid"/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358326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131564</TotalTime>
  <Words>102</Words>
  <Application>Microsoft Macintosh PowerPoint</Application>
  <PresentationFormat>Custom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Kantoorthema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Caroline figueroa</dc:creator>
  <cp:lastModifiedBy>caroline figueroa</cp:lastModifiedBy>
  <cp:revision>199</cp:revision>
  <dcterms:created xsi:type="dcterms:W3CDTF">2017-10-20T09:48:48Z</dcterms:created>
  <dcterms:modified xsi:type="dcterms:W3CDTF">2018-10-15T13:47:38Z</dcterms:modified>
</cp:coreProperties>
</file>