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F8C7"/>
    <a:srgbClr val="9400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3B1330-BC32-4F4E-B266-0A307E4F3B25}" v="1" dt="2023-02-05T02:02:27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arup, Ole" userId="43afdda7-0efd-4340-97f1-defdea9b70e8" providerId="ADAL" clId="{553B1330-BC32-4F4E-B266-0A307E4F3B25}"/>
    <pc:docChg chg="modSld">
      <pc:chgData name="Krarup, Ole" userId="43afdda7-0efd-4340-97f1-defdea9b70e8" providerId="ADAL" clId="{553B1330-BC32-4F4E-B266-0A307E4F3B25}" dt="2023-02-05T02:02:40.869" v="1" actId="1076"/>
      <pc:docMkLst>
        <pc:docMk/>
      </pc:docMkLst>
      <pc:sldChg chg="modSp mod">
        <pc:chgData name="Krarup, Ole" userId="43afdda7-0efd-4340-97f1-defdea9b70e8" providerId="ADAL" clId="{553B1330-BC32-4F4E-B266-0A307E4F3B25}" dt="2023-02-05T02:02:40.869" v="1" actId="1076"/>
        <pc:sldMkLst>
          <pc:docMk/>
          <pc:sldMk cId="3480735283" sldId="263"/>
        </pc:sldMkLst>
        <pc:picChg chg="mod">
          <ac:chgData name="Krarup, Ole" userId="43afdda7-0efd-4340-97f1-defdea9b70e8" providerId="ADAL" clId="{553B1330-BC32-4F4E-B266-0A307E4F3B25}" dt="2023-02-05T02:02:40.869" v="1" actId="1076"/>
          <ac:picMkLst>
            <pc:docMk/>
            <pc:sldMk cId="3480735283" sldId="263"/>
            <ac:picMk id="4" creationId="{6C8D32B4-EBA0-62DF-131F-E61C6BE4F9B4}"/>
          </ac:picMkLst>
        </pc:picChg>
      </pc:sldChg>
      <pc:sldChg chg="modSp mod">
        <pc:chgData name="Krarup, Ole" userId="43afdda7-0efd-4340-97f1-defdea9b70e8" providerId="ADAL" clId="{553B1330-BC32-4F4E-B266-0A307E4F3B25}" dt="2023-02-05T02:02:35.663" v="0" actId="1076"/>
        <pc:sldMkLst>
          <pc:docMk/>
          <pc:sldMk cId="3037332549" sldId="265"/>
        </pc:sldMkLst>
        <pc:spChg chg="mod">
          <ac:chgData name="Krarup, Ole" userId="43afdda7-0efd-4340-97f1-defdea9b70e8" providerId="ADAL" clId="{553B1330-BC32-4F4E-B266-0A307E4F3B25}" dt="2023-02-05T02:02:35.663" v="0" actId="1076"/>
          <ac:spMkLst>
            <pc:docMk/>
            <pc:sldMk cId="3037332549" sldId="265"/>
            <ac:spMk id="4" creationId="{871089DD-80A8-4891-3B67-2F64312C92E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A2634-C1F1-4CFB-81EB-094E4BA30BDF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7080E-9521-404E-A6D7-FD7831C6A8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578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BF6F2-3B72-96DC-790A-975D34825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68737-A12A-51A9-91FB-9BCDFBF02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EF5A8-DD1B-8BAE-3788-060A743F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CF95-321F-45FE-86E9-98AEC29D995F}" type="datetime1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6ACD7-64E0-D50A-DD5C-150FF7549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Ole Krarup,  https://www.linkedin.com/in/olekrarup/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F74B9-53FA-0A03-3B2F-02888823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BBF9-F906-4A49-A8ED-6F35DDBBDE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381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0307B-6E96-2256-BD08-82AA981F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49805-7058-1DA4-1B8D-2FCE573F2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17B07-9FA3-2BE8-0D8D-8F4171E9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993B-AA2E-4A57-8BBD-00F0EC39E485}" type="datetime1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D53D7-2C87-FC0C-1D43-EFC8E4532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Ole Krarup,  https://www.linkedin.com/in/olekrarup/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B34E0-099D-3D29-6DE6-A72C77F0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BBF9-F906-4A49-A8ED-6F35DDBBDE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360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CF418C-B9B7-951E-B849-CD260028E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72FC3-98F9-8016-EB06-8096C0128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D6DB5-6CF7-63A9-D7FF-8311542A6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27C0-81CA-4177-BA53-AA87F04F4494}" type="datetime1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0C40D-B24F-6A7C-190D-85E1F642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Ole Krarup,  https://www.linkedin.com/in/olekrarup/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F4629-F51E-2B29-6E63-470F848F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BBF9-F906-4A49-A8ED-6F35DDBBDE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836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C028-22E1-5EC9-B36B-478F64700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17305-D8EA-2CC9-13A2-20B6C00A6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E9FD8-9582-74B6-4181-657E150A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A0A7-FC5F-4A34-A47D-09469B7683F8}" type="datetime1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5CC97-3F25-6FDC-FD53-4F2A3981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Ole Krarup,  https://www.linkedin.com/in/olekrarup/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C43D6-7231-400F-5D70-2AC39833B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BBF9-F906-4A49-A8ED-6F35DDBBDE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564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1FD7-AB3D-A6AB-D5AB-A27880382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AB566-2D1C-7F58-A3FA-4F5A4A809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5CF73-6902-CB90-B856-E81E67C5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519F-B335-46A6-8146-26F6F3867DB3}" type="datetime1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4FED2-9A68-808B-BD7E-36694261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Ole Krarup,  https://www.linkedin.com/in/olekrarup/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14DD-1FC2-D94D-8A5C-0AEC5264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BBF9-F906-4A49-A8ED-6F35DDBBDE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823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47E6-F061-9C89-5997-685C673C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4F502-BC63-C362-D603-2540B8B39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3F912-1A8C-AD5B-1244-C5A999F71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746EA-8088-500C-A9BE-66AE9192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F5CE-2A7F-4B20-A815-04F556AFF5B4}" type="datetime1">
              <a:rPr lang="en-CA" smtClean="0"/>
              <a:t>2023-02-04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78828-B9D8-0A50-B7F3-4E0D9255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Ole Krarup,  https://www.linkedin.com/in/olekrarup/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4B971-12D3-5FD4-2F8B-49A890C9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BBF9-F906-4A49-A8ED-6F35DDBBDE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510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DFF9-9DE1-1968-0F20-0343BA17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D98A1-CF5F-B3D1-0C90-72D4CDFA0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9AF5D-5955-DE5E-C665-5A4ADB3F0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725541-9779-9705-4456-ABE2F1A64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162B8-5285-B2F0-69BC-3644D3BCA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604E4-50EE-CF9D-83FD-B2592771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C2D6-647B-4B21-9D3F-B71DEE0DCD64}" type="datetime1">
              <a:rPr lang="en-CA" smtClean="0"/>
              <a:t>2023-02-04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97F418-7F11-54FD-01BA-622096C34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Ole Krarup,  https://www.linkedin.com/in/olekrarup/</a:t>
            </a:r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9038F-E502-92B0-9319-8BBD84CA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BBF9-F906-4A49-A8ED-6F35DDBBDE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73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8534-0409-6256-97C0-10125C12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0BA5B-57CB-87C8-50A2-DF54828A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56E5-D7A4-42F2-8C97-C78C1E3E5041}" type="datetime1">
              <a:rPr lang="en-CA" smtClean="0"/>
              <a:t>2023-02-04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247ED-FAA1-4DBF-A476-A76CB259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Ole Krarup,  https://www.linkedin.com/in/olekrarup/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E3152-134F-EE96-226A-E49325C6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BBF9-F906-4A49-A8ED-6F35DDBBDE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893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C1606-C52E-FAF3-D8E0-83E09D1D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E083-0390-424F-87E7-7A5CF01CF168}" type="datetime1">
              <a:rPr lang="en-CA" smtClean="0"/>
              <a:t>2023-02-04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440A2F-F221-1959-B946-A5D99B42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Ole Krarup,  https://www.linkedin.com/in/olekrarup/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9E6-958A-8967-6948-BBB0FD2E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BBF9-F906-4A49-A8ED-6F35DDBBDE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838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AC222-F56F-8A41-A25B-292ED252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844C7-674C-3C27-CD07-999209823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89CD6-FD6A-A253-064C-7FAC513B1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094F3-B2E4-D75D-A424-CD5FFC9B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09B3-4CBF-4AAE-B42C-DBAAC10A3878}" type="datetime1">
              <a:rPr lang="en-CA" smtClean="0"/>
              <a:t>2023-02-04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D3210-1DDC-A8C3-C892-4936092C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Ole Krarup,  https://www.linkedin.com/in/olekrarup/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C5E7D-E42E-E8E1-0729-62E76125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BBF9-F906-4A49-A8ED-6F35DDBBDE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74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03A6-670E-847F-AAEE-88CF31E3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C1EB1-87F4-CDD5-A1F9-6A2339954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CF6ED-98A8-A8FB-0ED7-997D24815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0AB59-3265-52C0-B21F-3EF4E914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50ED-B5CD-468B-A88C-86C2222F19AE}" type="datetime1">
              <a:rPr lang="en-CA" smtClean="0"/>
              <a:t>2023-02-04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1D86E-2C4D-1462-4D42-96C463EC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Ole Krarup,  https://www.linkedin.com/in/olekrarup/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289D1-7559-B61F-9111-54A9E28C2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BBF9-F906-4A49-A8ED-6F35DDBBDE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63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391BD2-7F3C-881D-BDA4-7264A735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5F927-5340-A980-4A9D-38BA01EAE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2F700-34AE-691B-6ED3-D86BD2369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4913D-173B-416A-B31B-179B532A976B}" type="datetime1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B8349-6575-E25D-A207-6A76D2323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Ole Krarup,  https://www.linkedin.com/in/olekrarup/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D6EF7-3357-BD70-FDB9-D47D1653E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ABBF9-F906-4A49-A8ED-6F35DDBBDE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825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1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EED11-F0E8-7A2E-B140-C9D29A6E5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9720" y="-557784"/>
            <a:ext cx="8267469" cy="1572768"/>
          </a:xfrm>
        </p:spPr>
        <p:txBody>
          <a:bodyPr anchor="b">
            <a:normAutofit/>
          </a:bodyPr>
          <a:lstStyle/>
          <a:p>
            <a:pPr algn="l"/>
            <a:r>
              <a:rPr lang="en-CA" sz="4800" dirty="0"/>
              <a:t>Stimulated Raman Scattering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9CAC8A-4BD6-3938-88CF-762EA79AD8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" r="-1" b="-1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D50600-EA62-7C51-81C9-A5C9BB563E6B}"/>
              </a:ext>
            </a:extLst>
          </p:cNvPr>
          <p:cNvSpPr/>
          <p:nvPr/>
        </p:nvSpPr>
        <p:spPr>
          <a:xfrm>
            <a:off x="5187297" y="4007978"/>
            <a:ext cx="4836920" cy="1085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30" name="Picture 6" descr="Machine generated alternative text:&#10;(a) &#10;(b) &#10;0.1 &#10;10 &#10;0.2 &#10;15 &#10;0.3 &#10;25 &#10;Frequency (THz) &#10;30 &#10;0.6 &#10;0.7 &#10;40 &#10;0.8 &#10;0.4 &#10;Time (ps) &#10;0.5 &#10;Figure 2.2 (a) Measured Raman-gain spectrum of silica fibers; (b) temporal form of the Ra- &#10;man response function deduced from the gain data. (Based on the Raman-gain data provided &#10;by R.H. Stolen.) ">
            <a:extLst>
              <a:ext uri="{FF2B5EF4-FFF2-40B4-BE49-F238E27FC236}">
                <a16:creationId xmlns:a16="http://schemas.microsoft.com/office/drawing/2014/main" id="{427DEE1D-E6CA-5145-281D-86E113DB4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" t="5994" r="1850" b="13394"/>
          <a:stretch/>
        </p:blipFill>
        <p:spPr bwMode="auto">
          <a:xfrm>
            <a:off x="5033396" y="1702965"/>
            <a:ext cx="6345987" cy="501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Ce qui fait vibrer les molécules lorsqu'elles sont exposées à un ...">
            <a:extLst>
              <a:ext uri="{FF2B5EF4-FFF2-40B4-BE49-F238E27FC236}">
                <a16:creationId xmlns:a16="http://schemas.microsoft.com/office/drawing/2014/main" id="{85D01D13-C181-158A-8FDC-C36555C2E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217" y="1414176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02AE92-2E1B-C1C9-D84D-67D2434E2D79}"/>
              </a:ext>
            </a:extLst>
          </p:cNvPr>
          <p:cNvSpPr/>
          <p:nvPr/>
        </p:nvSpPr>
        <p:spPr>
          <a:xfrm>
            <a:off x="7642936" y="1166527"/>
            <a:ext cx="2105637" cy="604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6EEFE6-3139-ED05-ED09-DB397334E620}"/>
              </a:ext>
            </a:extLst>
          </p:cNvPr>
          <p:cNvSpPr/>
          <p:nvPr/>
        </p:nvSpPr>
        <p:spPr>
          <a:xfrm>
            <a:off x="10376969" y="2887896"/>
            <a:ext cx="1226757" cy="240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C2600-E15F-75B0-851F-23E38D12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Ole Krarup,  https://www.linkedin.com/in/olekrarup/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40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A1BC-911D-902E-FD05-90914BEC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Raman amplifiers!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509A3-3106-3F5E-04C6-53CD20DA1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BC0325-7BFD-5AA6-2369-1F44C4C47F4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81185" y="954309"/>
            <a:ext cx="9229630" cy="575288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AB900-0D96-4B80-8B39-3C0379D78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Ole Krarup,  https://www.linkedin.com/in/olekrarup/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0398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A1BC-911D-902E-FD05-90914BEC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Coupled 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9509A3-3106-3F5E-04C6-53CD20DA12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287473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CA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CA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CA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CA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9509A3-3106-3F5E-04C6-53CD20DA12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287473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7BC0325-7BFD-5AA6-2369-1F44C4C47F4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98502" y="830963"/>
            <a:ext cx="7489443" cy="466821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49BBD-771B-72C3-DB64-84F56EB1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Ole Krarup,  https://www.linkedin.com/in/olekrarup/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440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AC251-7746-D6B2-C2AE-0BF43F963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5250F-460B-98E5-CA4F-B6E0CE1A6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Basic physics of Raman scattering</a:t>
            </a:r>
          </a:p>
          <a:p>
            <a:endParaRPr lang="en-CA" dirty="0"/>
          </a:p>
          <a:p>
            <a:r>
              <a:rPr lang="en-CA" dirty="0"/>
              <a:t>Applications to silica fibers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Designing a “Raman amplifier”</a:t>
            </a:r>
          </a:p>
          <a:p>
            <a:endParaRPr lang="en-CA" dirty="0"/>
          </a:p>
          <a:p>
            <a:r>
              <a:rPr lang="en-CA" dirty="0"/>
              <a:t>Numerical simulation in python!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7" name="Picture 10" descr="Ce qui fait vibrer les molécules lorsqu'elles sont exposées à un ...">
            <a:extLst>
              <a:ext uri="{FF2B5EF4-FFF2-40B4-BE49-F238E27FC236}">
                <a16:creationId xmlns:a16="http://schemas.microsoft.com/office/drawing/2014/main" id="{080D4125-E9A6-ED35-750E-6DA3B1F2E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527" y="2309915"/>
            <a:ext cx="5380682" cy="302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698209-6192-65DE-8601-224626BC98F6}"/>
              </a:ext>
            </a:extLst>
          </p:cNvPr>
          <p:cNvSpPr/>
          <p:nvPr/>
        </p:nvSpPr>
        <p:spPr>
          <a:xfrm>
            <a:off x="6195527" y="1825625"/>
            <a:ext cx="2052734" cy="9269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44FB47-643B-2BDD-C0AE-27243A3F7FCF}"/>
              </a:ext>
            </a:extLst>
          </p:cNvPr>
          <p:cNvSpPr/>
          <p:nvPr/>
        </p:nvSpPr>
        <p:spPr>
          <a:xfrm>
            <a:off x="9812580" y="4893933"/>
            <a:ext cx="2052734" cy="9269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7E3E0-E173-1E65-A32E-2560DB855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Ole Krarup,  https://www.linkedin.com/in/olekrarup/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310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CC0DA77-2667-9949-E25B-682FBB9505D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/>
                  <a:t> molecule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CC0DA77-2667-9949-E25B-682FBB9505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41FF6-34E9-15D8-E5D8-B1DC3E2D60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899870" cy="4351338"/>
              </a:xfrm>
            </p:spPr>
            <p:txBody>
              <a:bodyPr/>
              <a:lstStyle/>
              <a:p>
                <a:r>
                  <a:rPr lang="en-CA" dirty="0"/>
                  <a:t>Initially,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/>
                  <a:t> molecule is in its vibrational ground state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41FF6-34E9-15D8-E5D8-B1DC3E2D60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899870" cy="4351338"/>
              </a:xfrm>
              <a:blipFill>
                <a:blip r:embed="rId3"/>
                <a:stretch>
                  <a:fillRect l="-2242" t="-2241" r="-9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F85A7A2-B6F6-26F7-4323-C9EC47E6D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556" y="4259742"/>
            <a:ext cx="4429743" cy="22577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F40324-EBB5-3681-A549-59F33E5C0CF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53932" y="166370"/>
            <a:ext cx="5133751" cy="424623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26C51-D59E-3DBF-B808-46C7A5D9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Ole Krarup,  https://www.linkedin.com/in/olekrarup/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508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CC0DA77-2667-9949-E25B-682FBB9505D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b="0" dirty="0"/>
                  <a:t>Photon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/>
                  <a:t> molecule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CC0DA77-2667-9949-E25B-682FBB9505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A07CC67-DF75-BC54-B418-A1FFE5A6C705}"/>
              </a:ext>
            </a:extLst>
          </p:cNvPr>
          <p:cNvGrpSpPr/>
          <p:nvPr/>
        </p:nvGrpSpPr>
        <p:grpSpPr>
          <a:xfrm>
            <a:off x="3349577" y="3553721"/>
            <a:ext cx="5380682" cy="3084642"/>
            <a:chOff x="5973118" y="3559875"/>
            <a:chExt cx="5380682" cy="3084642"/>
          </a:xfrm>
        </p:grpSpPr>
        <p:pic>
          <p:nvPicPr>
            <p:cNvPr id="4" name="Picture 10" descr="Ce qui fait vibrer les molécules lorsqu'elles sont exposées à un ...">
              <a:extLst>
                <a:ext uri="{FF2B5EF4-FFF2-40B4-BE49-F238E27FC236}">
                  <a16:creationId xmlns:a16="http://schemas.microsoft.com/office/drawing/2014/main" id="{3A5E685B-C2D4-E535-58E6-60AB41E574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3118" y="3559875"/>
              <a:ext cx="5380682" cy="3026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B94A8B-4947-3B95-6EE8-6E3EC965CA53}"/>
                </a:ext>
              </a:extLst>
            </p:cNvPr>
            <p:cNvSpPr/>
            <p:nvPr/>
          </p:nvSpPr>
          <p:spPr>
            <a:xfrm>
              <a:off x="6165908" y="3559875"/>
              <a:ext cx="1602298" cy="307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3525DB-82CD-DEC7-875F-B3BCCD83F5FC}"/>
                </a:ext>
              </a:extLst>
            </p:cNvPr>
            <p:cNvSpPr/>
            <p:nvPr/>
          </p:nvSpPr>
          <p:spPr>
            <a:xfrm>
              <a:off x="9751502" y="6337067"/>
              <a:ext cx="1602298" cy="307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EA1BEEC4-2B60-272C-EFAA-97B8EA09E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804" y="4549578"/>
            <a:ext cx="5755605" cy="143827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9302A7-9501-E6B0-D3A3-E0095A7EA803}"/>
              </a:ext>
            </a:extLst>
          </p:cNvPr>
          <p:cNvCxnSpPr/>
          <p:nvPr/>
        </p:nvCxnSpPr>
        <p:spPr>
          <a:xfrm>
            <a:off x="2292564" y="4370664"/>
            <a:ext cx="1241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41FF6-34E9-15D8-E5D8-B1DC3E2D6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/>
          <a:lstStyle/>
          <a:p>
            <a:r>
              <a:rPr lang="en-CA" dirty="0"/>
              <a:t>The oscillating electric field of the light “shakes” the electrons in the bond. </a:t>
            </a:r>
          </a:p>
          <a:p>
            <a:endParaRPr lang="en-CA" dirty="0"/>
          </a:p>
          <a:p>
            <a:r>
              <a:rPr lang="en-CA" dirty="0"/>
              <a:t>A virtual state is occupied temporarily.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E70B535-0C64-D9F4-32D7-3A4E8D1E661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15200" y="0"/>
            <a:ext cx="4796796" cy="454822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92ABDB-EC84-C220-AC0F-D30EFBAE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Ole Krarup,  https://www.linkedin.com/in/olekrarup/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949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CC0DA77-2667-9949-E25B-682FBB9505D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b="0" dirty="0"/>
                  <a:t>Photon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/>
                  <a:t> molecule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CC0DA77-2667-9949-E25B-682FBB9505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41FF6-34E9-15D8-E5D8-B1DC3E2D60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</p:spPr>
            <p:txBody>
              <a:bodyPr/>
              <a:lstStyle/>
              <a:p>
                <a:r>
                  <a:rPr lang="en-CA" dirty="0"/>
                  <a:t>The virtual state can emit a photon with the same frequency and leave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/>
                  <a:t> in its original ground state (boring!)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41FF6-34E9-15D8-E5D8-B1DC3E2D60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  <a:blipFill>
                <a:blip r:embed="rId3"/>
                <a:stretch>
                  <a:fillRect l="-1695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>
            <a:extLst>
              <a:ext uri="{FF2B5EF4-FFF2-40B4-BE49-F238E27FC236}">
                <a16:creationId xmlns:a16="http://schemas.microsoft.com/office/drawing/2014/main" id="{B732A25D-1AEB-72F1-8173-D44DFF933B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8021" y="4776534"/>
            <a:ext cx="3212112" cy="14382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C9B7E0-4F1B-F843-C38E-A3217846CD12}"/>
              </a:ext>
            </a:extLst>
          </p:cNvPr>
          <p:cNvCxnSpPr/>
          <p:nvPr/>
        </p:nvCxnSpPr>
        <p:spPr>
          <a:xfrm>
            <a:off x="9548069" y="4656343"/>
            <a:ext cx="1241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1B66DBF-AD96-5D47-C549-916E4134F8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0061" y="4251311"/>
            <a:ext cx="4429743" cy="22577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7DB69A-E463-62F8-286D-98BD28D9A8F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66221" y="122749"/>
            <a:ext cx="4806711" cy="43513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C9169-0D8F-5B97-758A-67E7B35B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Ole Krarup,  https://www.linkedin.com/in/olekrarup/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64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CC0DA77-2667-9949-E25B-682FBB9505D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b="0" dirty="0"/>
                  <a:t>Photon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/>
                  <a:t> molecule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CC0DA77-2667-9949-E25B-682FBB9505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A07CC67-DF75-BC54-B418-A1FFE5A6C705}"/>
              </a:ext>
            </a:extLst>
          </p:cNvPr>
          <p:cNvGrpSpPr/>
          <p:nvPr/>
        </p:nvGrpSpPr>
        <p:grpSpPr>
          <a:xfrm>
            <a:off x="3349577" y="3553721"/>
            <a:ext cx="5380682" cy="3084642"/>
            <a:chOff x="5973118" y="3559875"/>
            <a:chExt cx="5380682" cy="3084642"/>
          </a:xfrm>
        </p:grpSpPr>
        <p:pic>
          <p:nvPicPr>
            <p:cNvPr id="4" name="Picture 10" descr="Ce qui fait vibrer les molécules lorsqu'elles sont exposées à un ...">
              <a:extLst>
                <a:ext uri="{FF2B5EF4-FFF2-40B4-BE49-F238E27FC236}">
                  <a16:creationId xmlns:a16="http://schemas.microsoft.com/office/drawing/2014/main" id="{3A5E685B-C2D4-E535-58E6-60AB41E574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3118" y="3559875"/>
              <a:ext cx="5380682" cy="3026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B94A8B-4947-3B95-6EE8-6E3EC965CA53}"/>
                </a:ext>
              </a:extLst>
            </p:cNvPr>
            <p:cNvSpPr/>
            <p:nvPr/>
          </p:nvSpPr>
          <p:spPr>
            <a:xfrm>
              <a:off x="6165908" y="3559875"/>
              <a:ext cx="1602298" cy="307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3525DB-82CD-DEC7-875F-B3BCCD83F5FC}"/>
                </a:ext>
              </a:extLst>
            </p:cNvPr>
            <p:cNvSpPr/>
            <p:nvPr/>
          </p:nvSpPr>
          <p:spPr>
            <a:xfrm>
              <a:off x="9751502" y="6337067"/>
              <a:ext cx="1602298" cy="307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20" name="Graphic 19">
            <a:extLst>
              <a:ext uri="{FF2B5EF4-FFF2-40B4-BE49-F238E27FC236}">
                <a16:creationId xmlns:a16="http://schemas.microsoft.com/office/drawing/2014/main" id="{4DD8549F-D335-4191-09E6-40EEB2939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8015" y="4429387"/>
            <a:ext cx="3990095" cy="1409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41FF6-34E9-15D8-E5D8-B1DC3E2D60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</p:spPr>
            <p:txBody>
              <a:bodyPr/>
              <a:lstStyle/>
              <a:p>
                <a:r>
                  <a:rPr lang="en-CA" dirty="0"/>
                  <a:t>Alternatively, the virtual state can relax to a mechanically excited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/>
                  <a:t> molecule and a photon with </a:t>
                </a:r>
                <a:r>
                  <a:rPr lang="en-CA" u="sng" dirty="0"/>
                  <a:t>less</a:t>
                </a:r>
                <a:r>
                  <a:rPr lang="en-CA" dirty="0"/>
                  <a:t> energy (lower frequency).</a:t>
                </a:r>
              </a:p>
              <a:p>
                <a:r>
                  <a:rPr lang="en-CA" dirty="0"/>
                  <a:t>This is </a:t>
                </a:r>
                <a:r>
                  <a:rPr lang="en-CA" u="sng" dirty="0"/>
                  <a:t>Raman Scattering!</a:t>
                </a:r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rgbClr val="9400B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rgbClr val="9400B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CA" b="0" i="1" smtClean="0">
                            <a:solidFill>
                              <a:srgbClr val="9400B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𝑣𝑖𝑏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41FF6-34E9-15D8-E5D8-B1DC3E2D60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  <a:blipFill>
                <a:blip r:embed="rId6"/>
                <a:stretch>
                  <a:fillRect l="-1695" t="-2241" r="-22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FFF26D3E-50E6-803A-8C2F-9F774549DA9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15200" y="101691"/>
            <a:ext cx="4723002" cy="408178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E7E4CF-CC96-FDD7-741C-EE9694FACDCC}"/>
              </a:ext>
            </a:extLst>
          </p:cNvPr>
          <p:cNvCxnSpPr/>
          <p:nvPr/>
        </p:nvCxnSpPr>
        <p:spPr>
          <a:xfrm>
            <a:off x="9875239" y="4312394"/>
            <a:ext cx="1241571" cy="0"/>
          </a:xfrm>
          <a:prstGeom prst="straightConnector1">
            <a:avLst/>
          </a:prstGeom>
          <a:ln>
            <a:solidFill>
              <a:srgbClr val="9400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40B2A0-A432-383C-4DF8-7E6227D2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Ole Krarup,  https://www.linkedin.com/in/olekrarup/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11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4B815E-66AF-1767-20CF-A48BF06691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Possible output frequencies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4B815E-66AF-1767-20CF-A48BF06691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6F062F-0520-C96B-489D-7F9441343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D32B4-EBA0-62DF-131F-E61C6BE4F9B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65427" y="1027906"/>
            <a:ext cx="9257215" cy="556344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A78D6-1075-1B7D-D284-6FA5EF490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Ole Krarup,  https://www.linkedin.com/in/olekrarup/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0735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1A13F1-C49A-562C-F6E5-7DB0375B4B6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What about silica (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𝑆𝑖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/>
                  <a:t>) 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1A13F1-C49A-562C-F6E5-7DB0375B4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03A34-4EAD-C52D-BEBD-FE7719CC9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4938" cy="4351338"/>
          </a:xfrm>
        </p:spPr>
        <p:txBody>
          <a:bodyPr/>
          <a:lstStyle/>
          <a:p>
            <a:r>
              <a:rPr lang="en-CA" dirty="0"/>
              <a:t>Amorphous crystal structure.</a:t>
            </a:r>
          </a:p>
          <a:p>
            <a:endParaRPr lang="en-CA" dirty="0"/>
          </a:p>
          <a:p>
            <a:r>
              <a:rPr lang="en-CA" dirty="0"/>
              <a:t>Therefore, many possible vibration states with different frequencies and lifetimes!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2050" name="Picture 2" descr="Glass - Soft-Matter">
            <a:extLst>
              <a:ext uri="{FF2B5EF4-FFF2-40B4-BE49-F238E27FC236}">
                <a16:creationId xmlns:a16="http://schemas.microsoft.com/office/drawing/2014/main" id="{11560B9E-F814-81FD-3F3F-20C70DCD0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26" y="670311"/>
            <a:ext cx="4149579" cy="434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9878AAD-0E27-11A2-9F34-535D6DCF6BEB}"/>
              </a:ext>
            </a:extLst>
          </p:cNvPr>
          <p:cNvSpPr/>
          <p:nvPr/>
        </p:nvSpPr>
        <p:spPr>
          <a:xfrm>
            <a:off x="607502" y="3917660"/>
            <a:ext cx="461395" cy="469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33C88B-88F7-34EC-E4BB-FAAA189A5C6D}"/>
              </a:ext>
            </a:extLst>
          </p:cNvPr>
          <p:cNvSpPr/>
          <p:nvPr/>
        </p:nvSpPr>
        <p:spPr>
          <a:xfrm>
            <a:off x="607502" y="6631084"/>
            <a:ext cx="461395" cy="222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CD4294-BE94-5309-3B4B-6D2D3EF9457D}"/>
              </a:ext>
            </a:extLst>
          </p:cNvPr>
          <p:cNvCxnSpPr/>
          <p:nvPr/>
        </p:nvCxnSpPr>
        <p:spPr>
          <a:xfrm>
            <a:off x="5654180" y="2080470"/>
            <a:ext cx="18371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Do You Know How to Tell Cation and Anion Ions Apart? | Molecular ...">
            <a:extLst>
              <a:ext uri="{FF2B5EF4-FFF2-40B4-BE49-F238E27FC236}">
                <a16:creationId xmlns:a16="http://schemas.microsoft.com/office/drawing/2014/main" id="{1E37445F-A993-CCE8-A935-961D8BCFB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511" y="4166375"/>
            <a:ext cx="2467500" cy="23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A402A-20C6-8B70-CEAE-D2DDBDA5D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Ole Krarup,  https://www.linkedin.com/in/olekrarup/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252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ACD4-571A-5EB2-7123-8AB93BDD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Silica vibration in time and freq.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25A68-244C-C0DB-03FC-AE5EEDE10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6" descr="Machine generated alternative text:&#10;(a) &#10;(b) &#10;0.1 &#10;10 &#10;0.2 &#10;15 &#10;0.3 &#10;25 &#10;Frequency (THz) &#10;30 &#10;0.6 &#10;0.7 &#10;40 &#10;0.8 &#10;0.4 &#10;Time (ps) &#10;0.5 &#10;Figure 2.2 (a) Measured Raman-gain spectrum of silica fibers; (b) temporal form of the Ra- &#10;man response function deduced from the gain data. (Based on the Raman-gain data provided &#10;by R.H. Stolen.) ">
            <a:extLst>
              <a:ext uri="{FF2B5EF4-FFF2-40B4-BE49-F238E27FC236}">
                <a16:creationId xmlns:a16="http://schemas.microsoft.com/office/drawing/2014/main" id="{70F0428A-8085-4147-A173-095F4BE697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" t="5994" r="1850" b="13394"/>
          <a:stretch/>
        </p:blipFill>
        <p:spPr bwMode="auto">
          <a:xfrm>
            <a:off x="228218" y="1339739"/>
            <a:ext cx="6976003" cy="551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Glass - Soft-Matter">
            <a:extLst>
              <a:ext uri="{FF2B5EF4-FFF2-40B4-BE49-F238E27FC236}">
                <a16:creationId xmlns:a16="http://schemas.microsoft.com/office/drawing/2014/main" id="{4D32449D-B8F1-B655-2635-1E104B0AE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412" y="1339739"/>
            <a:ext cx="4149579" cy="434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089DD-80A8-4891-3B67-2F64312C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0" y="6475016"/>
            <a:ext cx="4114800" cy="365125"/>
          </a:xfrm>
        </p:spPr>
        <p:txBody>
          <a:bodyPr/>
          <a:lstStyle/>
          <a:p>
            <a:r>
              <a:rPr lang="fi-FI" dirty="0"/>
              <a:t>Ole Krarup,  https://www.linkedin.com/in/olekrarup/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7332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2764</TotalTime>
  <Words>347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Stimulated Raman Scattering</vt:lpstr>
      <vt:lpstr>Outline</vt:lpstr>
      <vt:lpstr>H_2 molecule</vt:lpstr>
      <vt:lpstr>Photon + H_2 molecule</vt:lpstr>
      <vt:lpstr>Photon + H_2 molecule</vt:lpstr>
      <vt:lpstr>Photon + H_2 molecule</vt:lpstr>
      <vt:lpstr>Possible output frequencies for H_2</vt:lpstr>
      <vt:lpstr>What about silica (SiO_2) ?</vt:lpstr>
      <vt:lpstr>Silica vibration in time and freq. domains</vt:lpstr>
      <vt:lpstr>Raman amplifiers!</vt:lpstr>
      <vt:lpstr>Coupled 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Stimulated Raman Scattering</dc:title>
  <dc:creator>Krarup, Ole</dc:creator>
  <cp:lastModifiedBy>Krarup, Ole</cp:lastModifiedBy>
  <cp:revision>6</cp:revision>
  <dcterms:created xsi:type="dcterms:W3CDTF">2023-02-02T01:31:29Z</dcterms:created>
  <dcterms:modified xsi:type="dcterms:W3CDTF">2023-02-05T02:02:46Z</dcterms:modified>
</cp:coreProperties>
</file>