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material\Power_Query\Supermarket_sales_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material\Power_Query\Supermarket_sales_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material\Power_Query\Supermarket_sales_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and%20uploading%20material\Data%20and%20Presentation%20Capstone%202\Data_Supermarket_sales%20and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material\Power_Query\Supermarket_sales_r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ocuments\NTUC%20-%20Data%20course\Capstone%202\Presentation%20material\Power_Query\Supermarket_sales_r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[Supermarket_sales_r1.xlsx]Total Sales!PivotTable2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Supermarket  Total Sales - 322K Kyat</a:t>
            </a:r>
          </a:p>
        </c:rich>
      </c:tx>
      <c:layout>
        <c:manualLayout>
          <c:xMode val="edge"/>
          <c:yMode val="edge"/>
          <c:x val="0.21921637271585545"/>
          <c:y val="2.1613483905805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Sales'!$C$3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Sales'!$B$4:$B$7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'Total Sales'!$C$4:$C$7</c:f>
              <c:numCache>
                <c:formatCode>General</c:formatCode>
                <c:ptCount val="3"/>
                <c:pt idx="0">
                  <c:v>106032</c:v>
                </c:pt>
                <c:pt idx="1">
                  <c:v>110408</c:v>
                </c:pt>
                <c:pt idx="2">
                  <c:v>106029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C-4CA6-8A30-08A50474F6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4641952"/>
        <c:axId val="1474645280"/>
      </c:barChart>
      <c:catAx>
        <c:axId val="147464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645280"/>
        <c:crosses val="autoZero"/>
        <c:auto val="1"/>
        <c:lblAlgn val="ctr"/>
        <c:lblOffset val="100"/>
        <c:noMultiLvlLbl val="0"/>
      </c:catAx>
      <c:valAx>
        <c:axId val="147464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64195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[Supermarket_sales_r1.xlsx]Productwise Sales!PivotTable1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800" dirty="0"/>
              <a:t>Total Sales breakdown as per Products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753396442896779E-2"/>
          <c:y val="0.10814076418839645"/>
          <c:w val="0.73441074202703138"/>
          <c:h val="0.848355472953235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'Productwise Sales'!$C$3:$C$4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Sales'!$C$5:$C$8</c:f>
              <c:numCache>
                <c:formatCode>General</c:formatCode>
                <c:ptCount val="3"/>
                <c:pt idx="0">
                  <c:v>17023</c:v>
                </c:pt>
                <c:pt idx="1">
                  <c:v>18937</c:v>
                </c:pt>
                <c:pt idx="2">
                  <c:v>18287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6-401D-8F55-2BB4FC3D6154}"/>
            </c:ext>
          </c:extLst>
        </c:ser>
        <c:ser>
          <c:idx val="1"/>
          <c:order val="1"/>
          <c:tx>
            <c:strRef>
              <c:f>'Productwise Sales'!$D$3:$D$4</c:f>
              <c:strCache>
                <c:ptCount val="1"/>
                <c:pt idx="0">
                  <c:v>Fashion accessories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Sales'!$D$5:$D$8</c:f>
              <c:numCache>
                <c:formatCode>General</c:formatCode>
                <c:ptCount val="3"/>
                <c:pt idx="0">
                  <c:v>16382</c:v>
                </c:pt>
                <c:pt idx="1">
                  <c:v>21532</c:v>
                </c:pt>
                <c:pt idx="2">
                  <c:v>16309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36-401D-8F55-2BB4FC3D6154}"/>
            </c:ext>
          </c:extLst>
        </c:ser>
        <c:ser>
          <c:idx val="2"/>
          <c:order val="2"/>
          <c:tx>
            <c:strRef>
              <c:f>'Productwise Sales'!$E$3:$E$4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Sales'!$E$5:$E$8</c:f>
              <c:numCache>
                <c:formatCode>General</c:formatCode>
                <c:ptCount val="3"/>
                <c:pt idx="0">
                  <c:v>15187</c:v>
                </c:pt>
                <c:pt idx="1">
                  <c:v>23735</c:v>
                </c:pt>
                <c:pt idx="2">
                  <c:v>17134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36-401D-8F55-2BB4FC3D6154}"/>
            </c:ext>
          </c:extLst>
        </c:ser>
        <c:ser>
          <c:idx val="3"/>
          <c:order val="3"/>
          <c:tx>
            <c:strRef>
              <c:f>'Productwise Sales'!$F$3:$F$4</c:f>
              <c:strCache>
                <c:ptCount val="1"/>
                <c:pt idx="0">
                  <c:v>Health and beauty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Sales'!$F$5:$F$8</c:f>
              <c:numCache>
                <c:formatCode>General</c:formatCode>
                <c:ptCount val="3"/>
                <c:pt idx="0">
                  <c:v>19954</c:v>
                </c:pt>
                <c:pt idx="1">
                  <c:v>16592</c:v>
                </c:pt>
                <c:pt idx="2">
                  <c:v>12575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36-401D-8F55-2BB4FC3D6154}"/>
            </c:ext>
          </c:extLst>
        </c:ser>
        <c:ser>
          <c:idx val="4"/>
          <c:order val="4"/>
          <c:tx>
            <c:strRef>
              <c:f>'Productwise Sales'!$G$3:$G$4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Sales'!$G$5:$G$8</c:f>
              <c:numCache>
                <c:formatCode>General</c:formatCode>
                <c:ptCount val="3"/>
                <c:pt idx="0">
                  <c:v>17528</c:v>
                </c:pt>
                <c:pt idx="1">
                  <c:v>13873</c:v>
                </c:pt>
                <c:pt idx="2">
                  <c:v>22384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36-401D-8F55-2BB4FC3D6154}"/>
            </c:ext>
          </c:extLst>
        </c:ser>
        <c:ser>
          <c:idx val="5"/>
          <c:order val="5"/>
          <c:tx>
            <c:strRef>
              <c:f>'Productwise Sales'!$H$3:$H$4</c:f>
              <c:strCache>
                <c:ptCount val="1"/>
                <c:pt idx="0">
                  <c:v>Sports and travel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Sales'!$B$5:$B$8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'Productwise Sales'!$H$5:$H$8</c:f>
              <c:numCache>
                <c:formatCode>General</c:formatCode>
                <c:ptCount val="3"/>
                <c:pt idx="0">
                  <c:v>19958</c:v>
                </c:pt>
                <c:pt idx="1">
                  <c:v>15739</c:v>
                </c:pt>
                <c:pt idx="2">
                  <c:v>19340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36-401D-8F55-2BB4FC3D61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97850528"/>
        <c:axId val="897851360"/>
      </c:barChart>
      <c:catAx>
        <c:axId val="8978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51360"/>
        <c:crosses val="autoZero"/>
        <c:auto val="1"/>
        <c:lblAlgn val="ctr"/>
        <c:lblOffset val="100"/>
        <c:noMultiLvlLbl val="0"/>
      </c:catAx>
      <c:valAx>
        <c:axId val="89785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5052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72568988071864"/>
          <c:y val="0.20129930933080542"/>
          <c:w val="0.21897327894488891"/>
          <c:h val="0.68182398576099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[Supermarket_sales_r1.xlsx]Total Profit!PivotTable3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Supermarket Total Profit - 15K  Kyat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Profit'!$C$3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Profit'!$B$4:$B$7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'Total Profit'!$C$4:$C$7</c:f>
              <c:numCache>
                <c:formatCode>General</c:formatCode>
                <c:ptCount val="3"/>
                <c:pt idx="0">
                  <c:v>4878</c:v>
                </c:pt>
                <c:pt idx="1">
                  <c:v>5098</c:v>
                </c:pt>
                <c:pt idx="2">
                  <c:v>4885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D-480C-B238-6D3B1E4AE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0781744"/>
        <c:axId val="470782160"/>
      </c:barChart>
      <c:catAx>
        <c:axId val="47078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2160"/>
        <c:crosses val="autoZero"/>
        <c:auto val="1"/>
        <c:lblAlgn val="ctr"/>
        <c:lblOffset val="100"/>
        <c:noMultiLvlLbl val="0"/>
      </c:catAx>
      <c:valAx>
        <c:axId val="4707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174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[Data_Supermarket_sales and Dashboard.xlsx]Productwise Profit!PivotTable4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800" dirty="0"/>
              <a:t>Product-wise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'Productwise Profit'!$C$3:$C$4</c:f>
              <c:strCache>
                <c:ptCount val="1"/>
                <c:pt idx="0">
                  <c:v>Mandalay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Profit'!$B$5:$B$11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'Productwise Profit'!$C$5:$C$11</c:f>
              <c:numCache>
                <c:formatCode>General</c:formatCode>
                <c:ptCount val="6"/>
                <c:pt idx="0">
                  <c:v>783</c:v>
                </c:pt>
                <c:pt idx="1">
                  <c:v>744</c:v>
                </c:pt>
                <c:pt idx="2">
                  <c:v>698</c:v>
                </c:pt>
                <c:pt idx="3">
                  <c:v>925</c:v>
                </c:pt>
                <c:pt idx="4">
                  <c:v>810</c:v>
                </c:pt>
                <c:pt idx="5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B-42BF-8C1C-DC9BAF7F7543}"/>
            </c:ext>
          </c:extLst>
        </c:ser>
        <c:ser>
          <c:idx val="1"/>
          <c:order val="1"/>
          <c:tx>
            <c:strRef>
              <c:f>'Productwise Profit'!$D$3:$D$4</c:f>
              <c:strCache>
                <c:ptCount val="1"/>
                <c:pt idx="0">
                  <c:v>Naypyitaw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Profit'!$B$5:$B$11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'Productwise Profit'!$D$5:$D$11</c:f>
              <c:numCache>
                <c:formatCode>General</c:formatCode>
                <c:ptCount val="6"/>
                <c:pt idx="0">
                  <c:v>874</c:v>
                </c:pt>
                <c:pt idx="1">
                  <c:v>996</c:v>
                </c:pt>
                <c:pt idx="2">
                  <c:v>1098</c:v>
                </c:pt>
                <c:pt idx="3">
                  <c:v>766</c:v>
                </c:pt>
                <c:pt idx="4">
                  <c:v>638</c:v>
                </c:pt>
                <c:pt idx="5">
                  <c:v>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B-42BF-8C1C-DC9BAF7F7543}"/>
            </c:ext>
          </c:extLst>
        </c:ser>
        <c:ser>
          <c:idx val="2"/>
          <c:order val="2"/>
          <c:tx>
            <c:strRef>
              <c:f>'Productwise Profit'!$E$3:$E$4</c:f>
              <c:strCache>
                <c:ptCount val="1"/>
                <c:pt idx="0">
                  <c:v>Yangon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'Productwise Profit'!$B$5:$B$11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'Productwise Profit'!$E$5:$E$11</c:f>
              <c:numCache>
                <c:formatCode>General</c:formatCode>
                <c:ptCount val="6"/>
                <c:pt idx="0">
                  <c:v>843</c:v>
                </c:pt>
                <c:pt idx="1">
                  <c:v>751</c:v>
                </c:pt>
                <c:pt idx="2">
                  <c:v>788</c:v>
                </c:pt>
                <c:pt idx="3">
                  <c:v>572</c:v>
                </c:pt>
                <c:pt idx="4">
                  <c:v>1036</c:v>
                </c:pt>
                <c:pt idx="5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B-42BF-8C1C-DC9BAF7F75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7016608"/>
        <c:axId val="547017024"/>
      </c:barChart>
      <c:catAx>
        <c:axId val="5470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17024"/>
        <c:crosses val="autoZero"/>
        <c:auto val="1"/>
        <c:lblAlgn val="ctr"/>
        <c:lblOffset val="100"/>
        <c:noMultiLvlLbl val="0"/>
      </c:catAx>
      <c:valAx>
        <c:axId val="54701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1660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[Supermarket_sales_r1.xlsx]Customer Rating!PivotTable6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Customer Rating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'Customer Rating'!$C$3:$C$4</c:f>
              <c:strCache>
                <c:ptCount val="1"/>
                <c:pt idx="0">
                  <c:v>Mandalay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'Customer Rating'!$B$5:$B$66</c:f>
              <c:strCache>
                <c:ptCount val="61"/>
                <c:pt idx="0">
                  <c:v>4</c:v>
                </c:pt>
                <c:pt idx="1">
                  <c:v>4.1</c:v>
                </c:pt>
                <c:pt idx="2">
                  <c:v>4.2</c:v>
                </c:pt>
                <c:pt idx="3">
                  <c:v>4.3</c:v>
                </c:pt>
                <c:pt idx="4">
                  <c:v>4.4</c:v>
                </c:pt>
                <c:pt idx="5">
                  <c:v>4.5</c:v>
                </c:pt>
                <c:pt idx="6">
                  <c:v>4.6</c:v>
                </c:pt>
                <c:pt idx="7">
                  <c:v>4.7</c:v>
                </c:pt>
                <c:pt idx="8">
                  <c:v>4.8</c:v>
                </c:pt>
                <c:pt idx="9">
                  <c:v>4.9</c:v>
                </c:pt>
                <c:pt idx="10">
                  <c:v>5</c:v>
                </c:pt>
                <c:pt idx="11">
                  <c:v>5.1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8.2</c:v>
                </c:pt>
                <c:pt idx="43">
                  <c:v>8.3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8.7</c:v>
                </c:pt>
                <c:pt idx="48">
                  <c:v>8.8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9.2</c:v>
                </c:pt>
                <c:pt idx="53">
                  <c:v>9.3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9.7</c:v>
                </c:pt>
                <c:pt idx="58">
                  <c:v>9.8</c:v>
                </c:pt>
                <c:pt idx="59">
                  <c:v>9.9</c:v>
                </c:pt>
                <c:pt idx="60">
                  <c:v>10</c:v>
                </c:pt>
              </c:strCache>
            </c:strRef>
          </c:cat>
          <c:val>
            <c:numRef>
              <c:f>'Customer Rating'!$C$5:$C$66</c:f>
              <c:numCache>
                <c:formatCode>General</c:formatCode>
                <c:ptCount val="6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8</c:v>
                </c:pt>
                <c:pt idx="10">
                  <c:v>7</c:v>
                </c:pt>
                <c:pt idx="11">
                  <c:v>10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8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5</c:v>
                </c:pt>
                <c:pt idx="27">
                  <c:v>9</c:v>
                </c:pt>
                <c:pt idx="28">
                  <c:v>4</c:v>
                </c:pt>
                <c:pt idx="29">
                  <c:v>5</c:v>
                </c:pt>
                <c:pt idx="30">
                  <c:v>9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3</c:v>
                </c:pt>
                <c:pt idx="35">
                  <c:v>3</c:v>
                </c:pt>
                <c:pt idx="36">
                  <c:v>6</c:v>
                </c:pt>
                <c:pt idx="37">
                  <c:v>7</c:v>
                </c:pt>
                <c:pt idx="38">
                  <c:v>5</c:v>
                </c:pt>
                <c:pt idx="39">
                  <c:v>7</c:v>
                </c:pt>
                <c:pt idx="40">
                  <c:v>9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5</c:v>
                </c:pt>
                <c:pt idx="45">
                  <c:v>4</c:v>
                </c:pt>
                <c:pt idx="46">
                  <c:v>6</c:v>
                </c:pt>
                <c:pt idx="47">
                  <c:v>9</c:v>
                </c:pt>
                <c:pt idx="48">
                  <c:v>1</c:v>
                </c:pt>
                <c:pt idx="49">
                  <c:v>10</c:v>
                </c:pt>
                <c:pt idx="50">
                  <c:v>6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7</c:v>
                </c:pt>
                <c:pt idx="56">
                  <c:v>6</c:v>
                </c:pt>
                <c:pt idx="57">
                  <c:v>3</c:v>
                </c:pt>
                <c:pt idx="58">
                  <c:v>5</c:v>
                </c:pt>
                <c:pt idx="59">
                  <c:v>5</c:v>
                </c:pt>
                <c:pt idx="6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49C7-B1A9-9DB439A8B0DB}"/>
            </c:ext>
          </c:extLst>
        </c:ser>
        <c:ser>
          <c:idx val="1"/>
          <c:order val="1"/>
          <c:tx>
            <c:strRef>
              <c:f>'Customer Rating'!$D$3:$D$4</c:f>
              <c:strCache>
                <c:ptCount val="1"/>
                <c:pt idx="0">
                  <c:v>Naypyitaw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'Customer Rating'!$B$5:$B$66</c:f>
              <c:strCache>
                <c:ptCount val="61"/>
                <c:pt idx="0">
                  <c:v>4</c:v>
                </c:pt>
                <c:pt idx="1">
                  <c:v>4.1</c:v>
                </c:pt>
                <c:pt idx="2">
                  <c:v>4.2</c:v>
                </c:pt>
                <c:pt idx="3">
                  <c:v>4.3</c:v>
                </c:pt>
                <c:pt idx="4">
                  <c:v>4.4</c:v>
                </c:pt>
                <c:pt idx="5">
                  <c:v>4.5</c:v>
                </c:pt>
                <c:pt idx="6">
                  <c:v>4.6</c:v>
                </c:pt>
                <c:pt idx="7">
                  <c:v>4.7</c:v>
                </c:pt>
                <c:pt idx="8">
                  <c:v>4.8</c:v>
                </c:pt>
                <c:pt idx="9">
                  <c:v>4.9</c:v>
                </c:pt>
                <c:pt idx="10">
                  <c:v>5</c:v>
                </c:pt>
                <c:pt idx="11">
                  <c:v>5.1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8.2</c:v>
                </c:pt>
                <c:pt idx="43">
                  <c:v>8.3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8.7</c:v>
                </c:pt>
                <c:pt idx="48">
                  <c:v>8.8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9.2</c:v>
                </c:pt>
                <c:pt idx="53">
                  <c:v>9.3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9.7</c:v>
                </c:pt>
                <c:pt idx="58">
                  <c:v>9.8</c:v>
                </c:pt>
                <c:pt idx="59">
                  <c:v>9.9</c:v>
                </c:pt>
                <c:pt idx="60">
                  <c:v>10</c:v>
                </c:pt>
              </c:strCache>
            </c:strRef>
          </c:cat>
          <c:val>
            <c:numRef>
              <c:f>'Customer Rating'!$D$5:$D$66</c:f>
              <c:numCache>
                <c:formatCode>General</c:formatCode>
                <c:ptCount val="61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7</c:v>
                </c:pt>
                <c:pt idx="20">
                  <c:v>10</c:v>
                </c:pt>
                <c:pt idx="21">
                  <c:v>5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6</c:v>
                </c:pt>
                <c:pt idx="26">
                  <c:v>8</c:v>
                </c:pt>
                <c:pt idx="27">
                  <c:v>5</c:v>
                </c:pt>
                <c:pt idx="28">
                  <c:v>4</c:v>
                </c:pt>
                <c:pt idx="29">
                  <c:v>5</c:v>
                </c:pt>
                <c:pt idx="30">
                  <c:v>4</c:v>
                </c:pt>
                <c:pt idx="31">
                  <c:v>8</c:v>
                </c:pt>
                <c:pt idx="32">
                  <c:v>6</c:v>
                </c:pt>
                <c:pt idx="33">
                  <c:v>5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4</c:v>
                </c:pt>
                <c:pt idx="38">
                  <c:v>3</c:v>
                </c:pt>
                <c:pt idx="39">
                  <c:v>7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4</c:v>
                </c:pt>
                <c:pt idx="44">
                  <c:v>9</c:v>
                </c:pt>
                <c:pt idx="45">
                  <c:v>7</c:v>
                </c:pt>
                <c:pt idx="46">
                  <c:v>8</c:v>
                </c:pt>
                <c:pt idx="47">
                  <c:v>5</c:v>
                </c:pt>
                <c:pt idx="48">
                  <c:v>5</c:v>
                </c:pt>
                <c:pt idx="49">
                  <c:v>3</c:v>
                </c:pt>
                <c:pt idx="50">
                  <c:v>5</c:v>
                </c:pt>
                <c:pt idx="51">
                  <c:v>5</c:v>
                </c:pt>
                <c:pt idx="52">
                  <c:v>6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4</c:v>
                </c:pt>
                <c:pt idx="6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DC-49C7-B1A9-9DB439A8B0DB}"/>
            </c:ext>
          </c:extLst>
        </c:ser>
        <c:ser>
          <c:idx val="2"/>
          <c:order val="2"/>
          <c:tx>
            <c:strRef>
              <c:f>'Customer Rating'!$E$3:$E$4</c:f>
              <c:strCache>
                <c:ptCount val="1"/>
                <c:pt idx="0">
                  <c:v>Yangon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'Customer Rating'!$B$5:$B$66</c:f>
              <c:strCache>
                <c:ptCount val="61"/>
                <c:pt idx="0">
                  <c:v>4</c:v>
                </c:pt>
                <c:pt idx="1">
                  <c:v>4.1</c:v>
                </c:pt>
                <c:pt idx="2">
                  <c:v>4.2</c:v>
                </c:pt>
                <c:pt idx="3">
                  <c:v>4.3</c:v>
                </c:pt>
                <c:pt idx="4">
                  <c:v>4.4</c:v>
                </c:pt>
                <c:pt idx="5">
                  <c:v>4.5</c:v>
                </c:pt>
                <c:pt idx="6">
                  <c:v>4.6</c:v>
                </c:pt>
                <c:pt idx="7">
                  <c:v>4.7</c:v>
                </c:pt>
                <c:pt idx="8">
                  <c:v>4.8</c:v>
                </c:pt>
                <c:pt idx="9">
                  <c:v>4.9</c:v>
                </c:pt>
                <c:pt idx="10">
                  <c:v>5</c:v>
                </c:pt>
                <c:pt idx="11">
                  <c:v>5.1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8.2</c:v>
                </c:pt>
                <c:pt idx="43">
                  <c:v>8.3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8.7</c:v>
                </c:pt>
                <c:pt idx="48">
                  <c:v>8.8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9.2</c:v>
                </c:pt>
                <c:pt idx="53">
                  <c:v>9.3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9.7</c:v>
                </c:pt>
                <c:pt idx="58">
                  <c:v>9.8</c:v>
                </c:pt>
                <c:pt idx="59">
                  <c:v>9.9</c:v>
                </c:pt>
                <c:pt idx="60">
                  <c:v>10</c:v>
                </c:pt>
              </c:strCache>
            </c:strRef>
          </c:cat>
          <c:val>
            <c:numRef>
              <c:f>'Customer Rating'!$E$5:$E$66</c:f>
              <c:numCache>
                <c:formatCode>General</c:formatCode>
                <c:ptCount val="61"/>
                <c:pt idx="0">
                  <c:v>2</c:v>
                </c:pt>
                <c:pt idx="1">
                  <c:v>5</c:v>
                </c:pt>
                <c:pt idx="2">
                  <c:v>11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8</c:v>
                </c:pt>
                <c:pt idx="11">
                  <c:v>5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8</c:v>
                </c:pt>
                <c:pt idx="19">
                  <c:v>6</c:v>
                </c:pt>
                <c:pt idx="20">
                  <c:v>8</c:v>
                </c:pt>
                <c:pt idx="21">
                  <c:v>3</c:v>
                </c:pt>
                <c:pt idx="22">
                  <c:v>8</c:v>
                </c:pt>
                <c:pt idx="23">
                  <c:v>2</c:v>
                </c:pt>
                <c:pt idx="24">
                  <c:v>3</c:v>
                </c:pt>
                <c:pt idx="25">
                  <c:v>5</c:v>
                </c:pt>
                <c:pt idx="26">
                  <c:v>11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7</c:v>
                </c:pt>
                <c:pt idx="31">
                  <c:v>4</c:v>
                </c:pt>
                <c:pt idx="32">
                  <c:v>8</c:v>
                </c:pt>
                <c:pt idx="33">
                  <c:v>8</c:v>
                </c:pt>
                <c:pt idx="34">
                  <c:v>9</c:v>
                </c:pt>
                <c:pt idx="35">
                  <c:v>5</c:v>
                </c:pt>
                <c:pt idx="36">
                  <c:v>8</c:v>
                </c:pt>
                <c:pt idx="37">
                  <c:v>7</c:v>
                </c:pt>
                <c:pt idx="38">
                  <c:v>7</c:v>
                </c:pt>
                <c:pt idx="39">
                  <c:v>4</c:v>
                </c:pt>
                <c:pt idx="40">
                  <c:v>6</c:v>
                </c:pt>
                <c:pt idx="41">
                  <c:v>3</c:v>
                </c:pt>
                <c:pt idx="42">
                  <c:v>5</c:v>
                </c:pt>
                <c:pt idx="43">
                  <c:v>4</c:v>
                </c:pt>
                <c:pt idx="44">
                  <c:v>4</c:v>
                </c:pt>
                <c:pt idx="45">
                  <c:v>7</c:v>
                </c:pt>
                <c:pt idx="46">
                  <c:v>4</c:v>
                </c:pt>
                <c:pt idx="47">
                  <c:v>6</c:v>
                </c:pt>
                <c:pt idx="48">
                  <c:v>8</c:v>
                </c:pt>
                <c:pt idx="49">
                  <c:v>3</c:v>
                </c:pt>
                <c:pt idx="50">
                  <c:v>4</c:v>
                </c:pt>
                <c:pt idx="51">
                  <c:v>8</c:v>
                </c:pt>
                <c:pt idx="52">
                  <c:v>8</c:v>
                </c:pt>
                <c:pt idx="53">
                  <c:v>6</c:v>
                </c:pt>
                <c:pt idx="54">
                  <c:v>3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DC-49C7-B1A9-9DB439A8B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389024"/>
        <c:axId val="1100387776"/>
      </c:areaChart>
      <c:catAx>
        <c:axId val="110038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87776"/>
        <c:crosses val="autoZero"/>
        <c:auto val="1"/>
        <c:lblAlgn val="ctr"/>
        <c:lblOffset val="100"/>
        <c:noMultiLvlLbl val="0"/>
      </c:catAx>
      <c:valAx>
        <c:axId val="110038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No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89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[Supermarket_sales_r1.xlsx]Payment!PivotTable1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800" dirty="0"/>
              <a:t>Female</a:t>
            </a:r>
          </a:p>
        </c:rich>
      </c:tx>
      <c:layout>
        <c:manualLayout>
          <c:xMode val="edge"/>
          <c:yMode val="edge"/>
          <c:x val="0.46560845631480546"/>
          <c:y val="2.69925416965151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Payment!$C$3:$C$4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A-403B-8602-5AA33A3F68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A-403B-8602-5AA33A3F68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A-403B-8602-5AA33A3F68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Payment!$B$5:$B$8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Payment!$C$5:$C$8</c:f>
              <c:numCache>
                <c:formatCode>General</c:formatCode>
                <c:ptCount val="3"/>
                <c:pt idx="0">
                  <c:v>59433</c:v>
                </c:pt>
                <c:pt idx="1">
                  <c:v>53421</c:v>
                </c:pt>
                <c:pt idx="2">
                  <c:v>54783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AA-403B-8602-5AA33A3F68C4}"/>
            </c:ext>
          </c:extLst>
        </c:ser>
        <c:ser>
          <c:idx val="1"/>
          <c:order val="1"/>
          <c:tx>
            <c:strRef>
              <c:f>Payment!$D$3:$D$4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D9-4343-BDC2-709B0D934A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D9-4343-BDC2-709B0D934A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D9-4343-BDC2-709B0D934A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Payment!$B$5:$B$8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Payment!$D$5:$D$8</c:f>
              <c:numCache>
                <c:formatCode>General</c:formatCode>
                <c:ptCount val="3"/>
                <c:pt idx="0">
                  <c:v>52614</c:v>
                </c:pt>
                <c:pt idx="1">
                  <c:v>47189</c:v>
                </c:pt>
                <c:pt idx="2">
                  <c:v>55029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7AA-403B-8602-5AA33A3F68C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08F-381D-49DF-923A-420DC12F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92422-BBCF-4EDC-B0DE-99855BF9F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4CA5-4864-4FFC-BF4A-81396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D623-2B2D-4704-814C-B7F3151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6ADB-97C9-4770-8F12-30F822F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2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F421-6B7D-4E13-B808-8976DA1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8905-5F8C-41A9-B3A7-7CF83B0C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7A31-CED0-4E97-A6A0-806FBAD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B673-EF7D-4363-8EF0-EDA34F5D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10EB-752A-494C-9623-CF6C129F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1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4BDB2-FE9B-4EED-9FA1-368987EB6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A339-9A82-4A95-AE5C-FB7C8F4F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699-5F1F-4C0A-ACC5-6CC7E8FE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22E5-B2FC-4A60-8ECA-0FC1F11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1B39-970F-4623-8DC7-14ECBA5F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9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E61-D76C-4EB9-BAE0-F1B81F70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2601-781C-4D2A-8E99-AACB0C62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CBAF-7570-41BF-B0D2-FFA82ED3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3D17-9F25-434E-AC35-7E75E287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4A0A-4564-4D37-ACAB-355CE319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6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BBD5-DEAA-4ADF-8F39-5ABBFF6E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2E42-ABB3-4444-AD95-4C5562DF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B9B8C-2A09-4953-82F3-342DCA26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8D23-B983-4426-B23C-F37FEF94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D7D2-FD19-4EE9-94E4-BBD74CD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75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5F3-4B91-428D-B8DA-C7D2CB94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D11A-A177-4423-9D71-30F97DC1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7A-C2A1-47BA-82DA-B8475269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154C-576F-4539-86CC-032133B4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C3CA-A3B2-4E6F-9D6A-29D4C478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C76B-6DE5-451D-85D5-7CDC42A8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16EE-CBBC-4DB1-BAA5-C468579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9AD1-2570-42EC-9A15-BC84C2C0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E6F8-1957-46AB-84E6-D7934CDF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5D875-0979-49B7-846C-FFA79AAA8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8B3E1-C90F-4B7D-8B99-A0F474CC3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9EDA5-C52F-45F8-8345-29C333DE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B6199-AAB1-47AC-908B-9CFE53CB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D08B0-E9F8-4205-8607-8876501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6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8AA2-5D3A-492F-AD4A-5F05BFBF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B031-F9C2-40A5-8284-A466FA94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561F3-194D-4121-A985-36DEEC9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F8397-1AEA-4D41-B799-D826C470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0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B00D3-F956-4C4F-8110-5109BE9D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81038-0FAE-4077-B671-7B39BC6F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BDD45-7178-4A8F-A382-9ED75AC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3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8D0F-31B1-4E5A-BEDA-BF52318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F069-3AAB-4125-9377-A174BABF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7D86-78F7-4958-894D-D2CB2E7E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7178-5CFA-46A7-93DB-BCD68CAF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5DDF-3563-4431-B80A-23A77EC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B7EDE-D806-45E7-BFCF-498809FE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B6A-3DFC-4982-8D1E-FB4A0748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8A8AA-049C-4ED2-860E-015ABDE7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83AB-3F16-4776-A142-19154422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2208-F60C-4B27-9DDD-E9755F1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E490-4FA3-4AC7-8A7C-42A69A45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AC20-C564-4EEF-A250-F5CDECD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5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4895-022F-4265-9B8E-91A1E8B3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5B65-8BBC-4BCD-A0B2-3F506DAB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E233-710D-4DC1-8663-A8FF1BA0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9FF3-13C6-4379-B818-A4C258EEFC7A}" type="datetimeFigureOut">
              <a:rPr lang="en-SG" smtClean="0"/>
              <a:t>29/3/2022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F1FB-2221-4A4F-B9C5-34242261B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DCB-77A0-456E-BAFF-EE726BD3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F597-BBD3-49A8-A7B3-CADA74521F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180408" y="-32609"/>
            <a:ext cx="99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i="0" dirty="0">
                <a:solidFill>
                  <a:srgbClr val="292929"/>
                </a:solidFill>
                <a:effectLst/>
              </a:rPr>
              <a:t>Data Analysis - Supermarket Sales in Myanmar</a:t>
            </a:r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3648F-12AB-40B1-B022-44C19E03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9" y="733793"/>
            <a:ext cx="11421415" cy="410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89619-0DF2-4473-B6A4-073EE7D0C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135" y="3708098"/>
            <a:ext cx="5802736" cy="31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1DB43-7434-4C62-BBBF-0A2FC5C5C288}"/>
              </a:ext>
            </a:extLst>
          </p:cNvPr>
          <p:cNvSpPr txBox="1"/>
          <p:nvPr/>
        </p:nvSpPr>
        <p:spPr>
          <a:xfrm>
            <a:off x="2894275" y="166977"/>
            <a:ext cx="638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Dashboard</a:t>
            </a:r>
            <a:endParaRPr lang="en-SG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29909-A53E-4DA4-8FA0-6C420DFA0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4" y="1061186"/>
            <a:ext cx="11522073" cy="50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315580" y="3105834"/>
            <a:ext cx="99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i="0" dirty="0">
                <a:solidFill>
                  <a:srgbClr val="292929"/>
                </a:solidFill>
                <a:effectLst/>
              </a:rPr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3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180408" y="-32609"/>
            <a:ext cx="99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i="0" dirty="0">
                <a:solidFill>
                  <a:srgbClr val="292929"/>
                </a:solidFill>
                <a:effectLst/>
                <a:highlight>
                  <a:srgbClr val="FFFF00"/>
                </a:highlight>
              </a:rPr>
              <a:t>Backup</a:t>
            </a:r>
            <a:r>
              <a:rPr lang="en-SG" sz="3600" i="0" dirty="0">
                <a:solidFill>
                  <a:srgbClr val="292929"/>
                </a:solidFill>
                <a:effectLst/>
              </a:rPr>
              <a:t> : ER Diagram - Supermarket in Myanmar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A508E-85E8-49C6-A6D9-86BD0E988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5" y="646331"/>
            <a:ext cx="8001750" cy="60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1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133F8-2AB7-4686-82C5-34A49A115D9B}"/>
              </a:ext>
            </a:extLst>
          </p:cNvPr>
          <p:cNvSpPr txBox="1"/>
          <p:nvPr/>
        </p:nvSpPr>
        <p:spPr>
          <a:xfrm>
            <a:off x="3244132" y="135172"/>
            <a:ext cx="563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Analysis - Steps</a:t>
            </a:r>
            <a:endParaRPr lang="en-S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9062D-C067-487F-AD04-BE6A42324A9E}"/>
              </a:ext>
            </a:extLst>
          </p:cNvPr>
          <p:cNvSpPr txBox="1"/>
          <p:nvPr/>
        </p:nvSpPr>
        <p:spPr>
          <a:xfrm>
            <a:off x="866693" y="717451"/>
            <a:ext cx="9923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Dataset of Superstore – Myanmar is downloaded from Kaggle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Dataset is related to t</a:t>
            </a:r>
            <a:r>
              <a:rPr lang="en-US" b="0" i="0" dirty="0">
                <a:effectLst/>
                <a:latin typeface="Inter"/>
              </a:rPr>
              <a:t>he historical sales of Supermarket company, which has been recorded in 3 different branches ( Mandalay, Naypyidaw, Yangon) for 3 months (Jan-March 2019)</a:t>
            </a:r>
          </a:p>
          <a:p>
            <a:pPr marL="342900" indent="-342900">
              <a:buAutoNum type="arabicPeriod"/>
            </a:pPr>
            <a:endParaRPr lang="en-US" b="0" i="0" dirty="0">
              <a:effectLst/>
              <a:latin typeface="Inter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Inter"/>
              </a:rPr>
              <a:t>Dataset has 1000 rows of data in CSV format. This data is Cleaned, Transformed and then imported in SQL for further analysis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6611D-C9E9-4B0E-B414-30DB0B8F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4" y="2973712"/>
            <a:ext cx="10751103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180408" y="-32609"/>
            <a:ext cx="99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3600" i="0" dirty="0">
                <a:solidFill>
                  <a:srgbClr val="292929"/>
                </a:solidFill>
                <a:effectLst/>
              </a:rPr>
              <a:t>Star Relationship Schema - Supermarket in Myanmar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E61A2-DE4C-4190-B616-BBB2A87DA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000"/>
            <a:ext cx="8297332" cy="531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8BE2D-6627-4FEC-8100-B6FF50E0FF91}"/>
              </a:ext>
            </a:extLst>
          </p:cNvPr>
          <p:cNvSpPr txBox="1"/>
          <p:nvPr/>
        </p:nvSpPr>
        <p:spPr>
          <a:xfrm>
            <a:off x="0" y="5537105"/>
            <a:ext cx="909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Note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Star schema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modeling approach widely adopted by relational data warehouses. It requires modelers to classify their model tables as either </a:t>
            </a:r>
            <a:r>
              <a:rPr lang="en-US" b="0" i="1" dirty="0">
                <a:solidFill>
                  <a:srgbClr val="171717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dimension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(such as Product, City…)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0" i="1" dirty="0">
                <a:solidFill>
                  <a:srgbClr val="171717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</a:rPr>
              <a:t>fact 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(such as Sales, Qty..)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https://docs.microsoft.com/en-us/power-bi/guidance/star-schema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677FB-7D61-4711-A514-E7BF4A103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948" y="4652325"/>
            <a:ext cx="3009191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46A6D8-9120-4FE1-8257-B4366B1FD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685849"/>
              </p:ext>
            </p:extLst>
          </p:nvPr>
        </p:nvGraphicFramePr>
        <p:xfrm>
          <a:off x="2234317" y="381665"/>
          <a:ext cx="8396576" cy="5963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17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29C0E9-4302-4059-ACC0-465832FA6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39165"/>
              </p:ext>
            </p:extLst>
          </p:nvPr>
        </p:nvGraphicFramePr>
        <p:xfrm>
          <a:off x="2433100" y="190831"/>
          <a:ext cx="7760472" cy="648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450919E-2F6D-4C43-82B9-470E580E8D2B}"/>
              </a:ext>
            </a:extLst>
          </p:cNvPr>
          <p:cNvSpPr/>
          <p:nvPr/>
        </p:nvSpPr>
        <p:spPr>
          <a:xfrm>
            <a:off x="5613622" y="3768919"/>
            <a:ext cx="572494" cy="2496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851461-3C32-4288-930D-991ED4C54444}"/>
              </a:ext>
            </a:extLst>
          </p:cNvPr>
          <p:cNvSpPr/>
          <p:nvPr/>
        </p:nvSpPr>
        <p:spPr>
          <a:xfrm>
            <a:off x="3784821" y="3351474"/>
            <a:ext cx="368411" cy="751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20815E-30BD-46FA-9CDF-C485E39C7BB7}"/>
              </a:ext>
            </a:extLst>
          </p:cNvPr>
          <p:cNvSpPr/>
          <p:nvPr/>
        </p:nvSpPr>
        <p:spPr>
          <a:xfrm>
            <a:off x="3840480" y="1510749"/>
            <a:ext cx="368411" cy="922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957090-7A95-4111-8B2B-5DA1F5DFBDB7}"/>
              </a:ext>
            </a:extLst>
          </p:cNvPr>
          <p:cNvSpPr/>
          <p:nvPr/>
        </p:nvSpPr>
        <p:spPr>
          <a:xfrm>
            <a:off x="7601447" y="2426474"/>
            <a:ext cx="437324" cy="1002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1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9B8DDA-A996-4B22-B08D-41B929760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407112"/>
              </p:ext>
            </p:extLst>
          </p:nvPr>
        </p:nvGraphicFramePr>
        <p:xfrm>
          <a:off x="2433100" y="174933"/>
          <a:ext cx="7195930" cy="655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806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0C69F2-4DEB-4FBE-B3C2-CEA40CA82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215825"/>
              </p:ext>
            </p:extLst>
          </p:nvPr>
        </p:nvGraphicFramePr>
        <p:xfrm>
          <a:off x="2043485" y="103367"/>
          <a:ext cx="8762337" cy="650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B172EF-2539-4683-8A82-FB5026C940CE}"/>
              </a:ext>
            </a:extLst>
          </p:cNvPr>
          <p:cNvSpPr/>
          <p:nvPr/>
        </p:nvSpPr>
        <p:spPr>
          <a:xfrm>
            <a:off x="7935402" y="2401294"/>
            <a:ext cx="278296" cy="715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F740FB-5CB0-4DEA-8F55-8821BA268B0E}"/>
              </a:ext>
            </a:extLst>
          </p:cNvPr>
          <p:cNvSpPr/>
          <p:nvPr/>
        </p:nvSpPr>
        <p:spPr>
          <a:xfrm>
            <a:off x="6728129" y="5098112"/>
            <a:ext cx="278296" cy="715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A152-2893-43BD-BE62-5FEB9F21F95C}"/>
              </a:ext>
            </a:extLst>
          </p:cNvPr>
          <p:cNvSpPr/>
          <p:nvPr/>
        </p:nvSpPr>
        <p:spPr>
          <a:xfrm>
            <a:off x="5520856" y="3684105"/>
            <a:ext cx="278296" cy="715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426A2B-C729-41C4-8AF5-15BF81A64621}"/>
              </a:ext>
            </a:extLst>
          </p:cNvPr>
          <p:cNvSpPr/>
          <p:nvPr/>
        </p:nvSpPr>
        <p:spPr>
          <a:xfrm>
            <a:off x="9162553" y="5098112"/>
            <a:ext cx="278296" cy="715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92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F78D69-E432-45A6-AD77-E9D9D24EF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257805"/>
              </p:ext>
            </p:extLst>
          </p:nvPr>
        </p:nvGraphicFramePr>
        <p:xfrm>
          <a:off x="1757238" y="254000"/>
          <a:ext cx="8022866" cy="6440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52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B12F3D-7872-494F-A4CD-7D1E8E57C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28417"/>
              </p:ext>
            </p:extLst>
          </p:nvPr>
        </p:nvGraphicFramePr>
        <p:xfrm>
          <a:off x="1685677" y="220428"/>
          <a:ext cx="8539701" cy="641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601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192</Words>
  <Application>Microsoft Office PowerPoint</Application>
  <PresentationFormat>Widescreen</PresentationFormat>
  <Paragraphs>33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Segoe UI</vt:lpstr>
      <vt:lpstr>Segoe WP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Shukla</dc:creator>
  <cp:lastModifiedBy>Ravi Shukla</cp:lastModifiedBy>
  <cp:revision>34</cp:revision>
  <dcterms:created xsi:type="dcterms:W3CDTF">2022-03-23T07:50:51Z</dcterms:created>
  <dcterms:modified xsi:type="dcterms:W3CDTF">2022-03-29T02:37:20Z</dcterms:modified>
</cp:coreProperties>
</file>