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57" r:id="rId4"/>
    <p:sldId id="259" r:id="rId5"/>
    <p:sldId id="261" r:id="rId6"/>
    <p:sldId id="262" r:id="rId7"/>
    <p:sldId id="264" r:id="rId8"/>
    <p:sldId id="266" r:id="rId9"/>
    <p:sldId id="267" r:id="rId10"/>
    <p:sldId id="260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167"/>
    <p:restoredTop sz="94694"/>
  </p:normalViewPr>
  <p:slideViewPr>
    <p:cSldViewPr snapToGrid="0" snapToObjects="1">
      <p:cViewPr>
        <p:scale>
          <a:sx n="168" d="100"/>
          <a:sy n="168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6B47-EBE1-7147-975B-DE61DA6681A3}" type="datetimeFigureOut">
              <a:rPr lang="en-US" smtClean="0"/>
              <a:t>2/23/22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3EF7-448F-F545-8AEC-FD6B7A3FB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14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6B47-EBE1-7147-975B-DE61DA6681A3}" type="datetimeFigureOut">
              <a:rPr lang="en-US" smtClean="0"/>
              <a:t>2/23/22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3EF7-448F-F545-8AEC-FD6B7A3FB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19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6B47-EBE1-7147-975B-DE61DA6681A3}" type="datetimeFigureOut">
              <a:rPr lang="en-US" smtClean="0"/>
              <a:t>2/23/22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3EF7-448F-F545-8AEC-FD6B7A3FB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90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6B47-EBE1-7147-975B-DE61DA6681A3}" type="datetimeFigureOut">
              <a:rPr lang="en-US" smtClean="0"/>
              <a:t>2/23/22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3EF7-448F-F545-8AEC-FD6B7A3FB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90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6B47-EBE1-7147-975B-DE61DA6681A3}" type="datetimeFigureOut">
              <a:rPr lang="en-US" smtClean="0"/>
              <a:t>2/23/22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3EF7-448F-F545-8AEC-FD6B7A3FB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782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6B47-EBE1-7147-975B-DE61DA6681A3}" type="datetimeFigureOut">
              <a:rPr lang="en-US" smtClean="0"/>
              <a:t>2/23/22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3EF7-448F-F545-8AEC-FD6B7A3FB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088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6B47-EBE1-7147-975B-DE61DA6681A3}" type="datetimeFigureOut">
              <a:rPr lang="en-US" smtClean="0"/>
              <a:t>2/23/22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3EF7-448F-F545-8AEC-FD6B7A3FB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4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6B47-EBE1-7147-975B-DE61DA6681A3}" type="datetimeFigureOut">
              <a:rPr lang="en-US" smtClean="0"/>
              <a:t>2/23/22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3EF7-448F-F545-8AEC-FD6B7A3FB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43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6B47-EBE1-7147-975B-DE61DA6681A3}" type="datetimeFigureOut">
              <a:rPr lang="en-US" smtClean="0"/>
              <a:t>2/23/22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3EF7-448F-F545-8AEC-FD6B7A3FB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8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6B47-EBE1-7147-975B-DE61DA6681A3}" type="datetimeFigureOut">
              <a:rPr lang="en-US" smtClean="0"/>
              <a:t>2/23/22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3EF7-448F-F545-8AEC-FD6B7A3FB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6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6B47-EBE1-7147-975B-DE61DA6681A3}" type="datetimeFigureOut">
              <a:rPr lang="en-US" smtClean="0"/>
              <a:t>2/23/22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3EF7-448F-F545-8AEC-FD6B7A3FB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663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venir Book"/>
                <a:cs typeface="Avenir Book"/>
              </a:defRPr>
            </a:lvl1pPr>
          </a:lstStyle>
          <a:p>
            <a:fld id="{BAB96B47-EBE1-7147-975B-DE61DA6681A3}" type="datetimeFigureOut">
              <a:rPr lang="en-US" smtClean="0"/>
              <a:pPr/>
              <a:t>2/23/22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venir Book"/>
                <a:cs typeface="Avenir Book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venir Book"/>
                <a:cs typeface="Avenir Book"/>
              </a:defRPr>
            </a:lvl1pPr>
          </a:lstStyle>
          <a:p>
            <a:fld id="{45AC3EF7-448F-F545-8AEC-FD6B7A3FBB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10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Avenir Book"/>
          <a:ea typeface="+mj-ea"/>
          <a:cs typeface="Avenir Book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069C-BF58-FF46-B210-69107E90B0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C7493B-1516-BA4F-B6AC-EE8712EADE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28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16AF2-2DDB-C441-89ED-FE02AF9A9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Exercise – coronavirus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BD0C5-9181-5E40-A87E-E6BEEAA40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Convert the coronavirus dataset to a wider format where the confirmed cases, deaths and recovered cases are shown in separate columns</a:t>
            </a:r>
          </a:p>
          <a:p>
            <a:endParaRPr lang="en-US" sz="2000" dirty="0"/>
          </a:p>
          <a:p>
            <a:r>
              <a:rPr lang="en-US" sz="2000" dirty="0"/>
              <a:t>With this wide format data, make a bar chart of the total number of confirmed cases, deaths, and recoveries per day for the US</a:t>
            </a:r>
          </a:p>
        </p:txBody>
      </p:sp>
    </p:spTree>
    <p:extLst>
      <p:ext uri="{BB962C8B-B14F-4D97-AF65-F5344CB8AC3E}">
        <p14:creationId xmlns:p14="http://schemas.microsoft.com/office/powerpoint/2010/main" val="2924473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5745B-1C38-E341-BC50-4D774A740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E754C-D6EA-0C47-8C22-2A1560431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466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9F200-9905-7D43-973A-228A1E8D4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ways to display the same data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D92C2780-FF2B-BC48-B8B2-4C7AB44E5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47926"/>
            <a:ext cx="1909870" cy="923290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9C55E30D-7590-CE42-9E3C-590009A17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4555" y="1947926"/>
            <a:ext cx="1901762" cy="1727497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F4EC2D55-479D-7545-AAA6-95CD194F69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5056" y="1937131"/>
            <a:ext cx="1901762" cy="987298"/>
          </a:xfrm>
          <a:prstGeom prst="rect">
            <a:avLst/>
          </a:prstGeo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7140E814-775B-2E40-B6B1-91F667173D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7295" y="1947926"/>
            <a:ext cx="1462363" cy="548386"/>
          </a:xfrm>
          <a:prstGeom prst="rect">
            <a:avLst/>
          </a:prstGeom>
        </p:spPr>
      </p:pic>
      <p:pic>
        <p:nvPicPr>
          <p:cNvPr id="13" name="Picture 12" descr="Table&#10;&#10;Description automatically generated">
            <a:extLst>
              <a:ext uri="{FF2B5EF4-FFF2-40B4-BE49-F238E27FC236}">
                <a16:creationId xmlns:a16="http://schemas.microsoft.com/office/drawing/2014/main" id="{049F9E3C-516F-9E4D-9691-0E9B47C14F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7295" y="2656300"/>
            <a:ext cx="1462363" cy="500666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4C74F0F-5DE3-5349-9635-9BF50C9D09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35" r="-1"/>
          <a:stretch/>
        </p:blipFill>
        <p:spPr bwMode="auto">
          <a:xfrm>
            <a:off x="5176510" y="3798331"/>
            <a:ext cx="3510290" cy="953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CAC94DB-CB8A-C045-A797-B6E19FF1D7AF}"/>
              </a:ext>
            </a:extLst>
          </p:cNvPr>
          <p:cNvSpPr txBox="1"/>
          <p:nvPr/>
        </p:nvSpPr>
        <p:spPr>
          <a:xfrm>
            <a:off x="3289918" y="1014393"/>
            <a:ext cx="256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Which structure is tidy?</a:t>
            </a:r>
          </a:p>
        </p:txBody>
      </p:sp>
    </p:spTree>
    <p:extLst>
      <p:ext uri="{BB962C8B-B14F-4D97-AF65-F5344CB8AC3E}">
        <p14:creationId xmlns:p14="http://schemas.microsoft.com/office/powerpoint/2010/main" val="4092317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9F200-9905-7D43-973A-228A1E8D4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ways to display the same data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D92C2780-FF2B-BC48-B8B2-4C7AB44E5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47926"/>
            <a:ext cx="1909870" cy="923290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F4EC2D55-479D-7545-AAA6-95CD194F698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4855056" y="1937131"/>
            <a:ext cx="1901762" cy="987298"/>
          </a:xfrm>
          <a:prstGeom prst="rect">
            <a:avLst/>
          </a:prstGeom>
          <a:solidFill>
            <a:schemeClr val="bg1">
              <a:alpha val="36000"/>
            </a:schemeClr>
          </a:solidFill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7140E814-775B-2E40-B6B1-91F667173D5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40000"/>
          </a:blip>
          <a:stretch>
            <a:fillRect/>
          </a:stretch>
        </p:blipFill>
        <p:spPr>
          <a:xfrm>
            <a:off x="7067295" y="1947926"/>
            <a:ext cx="1462363" cy="548386"/>
          </a:xfrm>
          <a:prstGeom prst="rect">
            <a:avLst/>
          </a:prstGeom>
          <a:solidFill>
            <a:schemeClr val="bg1">
              <a:alpha val="36000"/>
            </a:schemeClr>
          </a:solidFill>
        </p:spPr>
      </p:pic>
      <p:pic>
        <p:nvPicPr>
          <p:cNvPr id="13" name="Picture 12" descr="Table&#10;&#10;Description automatically generated">
            <a:extLst>
              <a:ext uri="{FF2B5EF4-FFF2-40B4-BE49-F238E27FC236}">
                <a16:creationId xmlns:a16="http://schemas.microsoft.com/office/drawing/2014/main" id="{049F9E3C-516F-9E4D-9691-0E9B47C14FB1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40000"/>
          </a:blip>
          <a:stretch>
            <a:fillRect/>
          </a:stretch>
        </p:blipFill>
        <p:spPr>
          <a:xfrm>
            <a:off x="7067295" y="2656300"/>
            <a:ext cx="1462363" cy="500666"/>
          </a:xfrm>
          <a:prstGeom prst="rect">
            <a:avLst/>
          </a:prstGeom>
          <a:solidFill>
            <a:schemeClr val="bg1">
              <a:alpha val="36000"/>
            </a:schemeClr>
          </a:solidFill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4C74F0F-5DE3-5349-9635-9BF50C9D09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35" r="-1"/>
          <a:stretch/>
        </p:blipFill>
        <p:spPr bwMode="auto">
          <a:xfrm>
            <a:off x="5176510" y="3834907"/>
            <a:ext cx="3510290" cy="953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CAC94DB-CB8A-C045-A797-B6E19FF1D7AF}"/>
              </a:ext>
            </a:extLst>
          </p:cNvPr>
          <p:cNvSpPr txBox="1"/>
          <p:nvPr/>
        </p:nvSpPr>
        <p:spPr>
          <a:xfrm>
            <a:off x="457200" y="1530037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Tidy data</a:t>
            </a:r>
          </a:p>
        </p:txBody>
      </p:sp>
      <p:pic>
        <p:nvPicPr>
          <p:cNvPr id="10" name="Picture 2" descr="Following three rules makes a dataset tidy: variables are in columns, observations are in rows, and values are in cells.">
            <a:extLst>
              <a:ext uri="{FF2B5EF4-FFF2-40B4-BE49-F238E27FC236}">
                <a16:creationId xmlns:a16="http://schemas.microsoft.com/office/drawing/2014/main" id="{5240518F-5121-584F-B998-4C0E6DD31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96" y="3755913"/>
            <a:ext cx="3868803" cy="120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rapezoid 2">
            <a:extLst>
              <a:ext uri="{FF2B5EF4-FFF2-40B4-BE49-F238E27FC236}">
                <a16:creationId xmlns:a16="http://schemas.microsoft.com/office/drawing/2014/main" id="{923B2C2D-532C-144B-B64B-D1D848CF86AB}"/>
              </a:ext>
            </a:extLst>
          </p:cNvPr>
          <p:cNvSpPr/>
          <p:nvPr/>
        </p:nvSpPr>
        <p:spPr>
          <a:xfrm>
            <a:off x="385350" y="2869565"/>
            <a:ext cx="3658683" cy="1056782"/>
          </a:xfrm>
          <a:custGeom>
            <a:avLst/>
            <a:gdLst>
              <a:gd name="connsiteX0" fmla="*/ 0 w 1893891"/>
              <a:gd name="connsiteY0" fmla="*/ 910478 h 910478"/>
              <a:gd name="connsiteX1" fmla="*/ 227620 w 1893891"/>
              <a:gd name="connsiteY1" fmla="*/ 0 h 910478"/>
              <a:gd name="connsiteX2" fmla="*/ 1666272 w 1893891"/>
              <a:gd name="connsiteY2" fmla="*/ 0 h 910478"/>
              <a:gd name="connsiteX3" fmla="*/ 1893891 w 1893891"/>
              <a:gd name="connsiteY3" fmla="*/ 910478 h 910478"/>
              <a:gd name="connsiteX4" fmla="*/ 0 w 1893891"/>
              <a:gd name="connsiteY4" fmla="*/ 910478 h 910478"/>
              <a:gd name="connsiteX0" fmla="*/ 0 w 1893891"/>
              <a:gd name="connsiteY0" fmla="*/ 1047638 h 1047638"/>
              <a:gd name="connsiteX1" fmla="*/ 72172 w 1893891"/>
              <a:gd name="connsiteY1" fmla="*/ 0 h 1047638"/>
              <a:gd name="connsiteX2" fmla="*/ 1666272 w 1893891"/>
              <a:gd name="connsiteY2" fmla="*/ 137160 h 1047638"/>
              <a:gd name="connsiteX3" fmla="*/ 1893891 w 1893891"/>
              <a:gd name="connsiteY3" fmla="*/ 1047638 h 1047638"/>
              <a:gd name="connsiteX4" fmla="*/ 0 w 1893891"/>
              <a:gd name="connsiteY4" fmla="*/ 1047638 h 1047638"/>
              <a:gd name="connsiteX0" fmla="*/ 0 w 1940592"/>
              <a:gd name="connsiteY0" fmla="*/ 1056782 h 1056782"/>
              <a:gd name="connsiteX1" fmla="*/ 72172 w 1940592"/>
              <a:gd name="connsiteY1" fmla="*/ 9144 h 1056782"/>
              <a:gd name="connsiteX2" fmla="*/ 1940592 w 1940592"/>
              <a:gd name="connsiteY2" fmla="*/ 0 h 1056782"/>
              <a:gd name="connsiteX3" fmla="*/ 1893891 w 1940592"/>
              <a:gd name="connsiteY3" fmla="*/ 1056782 h 1056782"/>
              <a:gd name="connsiteX4" fmla="*/ 0 w 1940592"/>
              <a:gd name="connsiteY4" fmla="*/ 1056782 h 1056782"/>
              <a:gd name="connsiteX0" fmla="*/ 0 w 3658683"/>
              <a:gd name="connsiteY0" fmla="*/ 1056782 h 1056782"/>
              <a:gd name="connsiteX1" fmla="*/ 72172 w 3658683"/>
              <a:gd name="connsiteY1" fmla="*/ 9144 h 1056782"/>
              <a:gd name="connsiteX2" fmla="*/ 1940592 w 3658683"/>
              <a:gd name="connsiteY2" fmla="*/ 0 h 1056782"/>
              <a:gd name="connsiteX3" fmla="*/ 3658683 w 3658683"/>
              <a:gd name="connsiteY3" fmla="*/ 1056782 h 1056782"/>
              <a:gd name="connsiteX4" fmla="*/ 0 w 3658683"/>
              <a:gd name="connsiteY4" fmla="*/ 1056782 h 1056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8683" h="1056782">
                <a:moveTo>
                  <a:pt x="0" y="1056782"/>
                </a:moveTo>
                <a:lnTo>
                  <a:pt x="72172" y="9144"/>
                </a:lnTo>
                <a:lnTo>
                  <a:pt x="1940592" y="0"/>
                </a:lnTo>
                <a:lnTo>
                  <a:pt x="3658683" y="1056782"/>
                </a:lnTo>
                <a:lnTo>
                  <a:pt x="0" y="1056782"/>
                </a:lnTo>
                <a:close/>
              </a:path>
            </a:pathLst>
          </a:custGeom>
          <a:gradFill>
            <a:gsLst>
              <a:gs pos="1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9C55E30D-7590-CE42-9E3C-590009A17D2A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40000"/>
          </a:blip>
          <a:stretch>
            <a:fillRect/>
          </a:stretch>
        </p:blipFill>
        <p:spPr>
          <a:xfrm>
            <a:off x="2634555" y="1947926"/>
            <a:ext cx="1901762" cy="1727497"/>
          </a:xfrm>
          <a:prstGeom prst="rect">
            <a:avLst/>
          </a:prstGeom>
          <a:solidFill>
            <a:schemeClr val="bg1">
              <a:alpha val="36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568893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37F29-1434-A94E-AF9F-1E4BFAF69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49E41-A343-6643-B36A-3474BC20C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73737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Compute the rate for table2, and table4a + table4b. You will need to perform four operations:</a:t>
            </a:r>
            <a:br>
              <a:rPr lang="en-US" dirty="0"/>
            </a:br>
            <a:endParaRPr lang="en-US" dirty="0"/>
          </a:p>
          <a:p>
            <a:pPr lvl="2"/>
            <a:r>
              <a:rPr lang="en-US" dirty="0"/>
              <a:t>Extract the number of TB cases per country per year.</a:t>
            </a:r>
          </a:p>
          <a:p>
            <a:pPr lvl="2"/>
            <a:r>
              <a:rPr lang="en-US" dirty="0"/>
              <a:t>Extract the matching population per country per year.</a:t>
            </a:r>
          </a:p>
          <a:p>
            <a:pPr lvl="2"/>
            <a:r>
              <a:rPr lang="en-US" dirty="0"/>
              <a:t>Divide cases by population, and multiply by 10000.</a:t>
            </a:r>
          </a:p>
          <a:p>
            <a:pPr lvl="2"/>
            <a:r>
              <a:rPr lang="en-US" dirty="0"/>
              <a:t>Store back in the appropriate place.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Which representation is easiest to work with? Which is hardest? Why?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198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DD491-0015-C04A-B78B-04AB3ACB2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pivot_longer</a:t>
            </a:r>
            <a:r>
              <a:rPr lang="en-US" dirty="0"/>
              <a:t>()</a:t>
            </a:r>
          </a:p>
        </p:txBody>
      </p:sp>
      <p:pic>
        <p:nvPicPr>
          <p:cNvPr id="1026" name="Picture 2" descr="Pivoting `table4` into a longer, tidy form.">
            <a:extLst>
              <a:ext uri="{FF2B5EF4-FFF2-40B4-BE49-F238E27FC236}">
                <a16:creationId xmlns:a16="http://schemas.microsoft.com/office/drawing/2014/main" id="{EC7CBF08-835A-9940-BB14-EBBAA325D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943" y="2406081"/>
            <a:ext cx="8066314" cy="2520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923A5B-6188-2340-AF2E-D33BB6C039F8}"/>
              </a:ext>
            </a:extLst>
          </p:cNvPr>
          <p:cNvSpPr txBox="1"/>
          <p:nvPr/>
        </p:nvSpPr>
        <p:spPr>
          <a:xfrm>
            <a:off x="537410" y="1305075"/>
            <a:ext cx="723498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Avenir Book" panose="02000503020000020003" pitchFamily="2" charset="0"/>
              </a:rPr>
              <a:t>table4a %&gt;% </a:t>
            </a:r>
          </a:p>
          <a:p>
            <a:r>
              <a:rPr lang="en-US" sz="1600" dirty="0">
                <a:latin typeface="Avenir Book" panose="02000503020000020003" pitchFamily="2" charset="0"/>
              </a:rPr>
              <a:t>  </a:t>
            </a:r>
            <a:r>
              <a:rPr lang="en-US" sz="1600" dirty="0" err="1">
                <a:latin typeface="Avenir Book" panose="02000503020000020003" pitchFamily="2" charset="0"/>
              </a:rPr>
              <a:t>pivot_longer</a:t>
            </a:r>
            <a:r>
              <a:rPr lang="en-US" sz="1600" dirty="0">
                <a:latin typeface="Avenir Book" panose="02000503020000020003" pitchFamily="2" charset="0"/>
              </a:rPr>
              <a:t>(c(`1999`, `2000`), </a:t>
            </a:r>
            <a:r>
              <a:rPr lang="en-US" sz="1600" dirty="0" err="1">
                <a:latin typeface="Avenir Book" panose="02000503020000020003" pitchFamily="2" charset="0"/>
              </a:rPr>
              <a:t>names_to</a:t>
            </a:r>
            <a:r>
              <a:rPr lang="en-US" sz="1600" dirty="0">
                <a:latin typeface="Avenir Book" panose="02000503020000020003" pitchFamily="2" charset="0"/>
              </a:rPr>
              <a:t> = "year", </a:t>
            </a:r>
            <a:r>
              <a:rPr lang="en-US" sz="1600" dirty="0" err="1">
                <a:latin typeface="Avenir Book" panose="02000503020000020003" pitchFamily="2" charset="0"/>
              </a:rPr>
              <a:t>values_to</a:t>
            </a:r>
            <a:r>
              <a:rPr lang="en-US" sz="1600" dirty="0">
                <a:latin typeface="Avenir Book" panose="02000503020000020003" pitchFamily="2" charset="0"/>
              </a:rPr>
              <a:t> = "cases")</a:t>
            </a:r>
          </a:p>
        </p:txBody>
      </p:sp>
    </p:spTree>
    <p:extLst>
      <p:ext uri="{BB962C8B-B14F-4D97-AF65-F5344CB8AC3E}">
        <p14:creationId xmlns:p14="http://schemas.microsoft.com/office/powerpoint/2010/main" val="1477975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DD491-0015-C04A-B78B-04AB3ACB2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pivot_wider</a:t>
            </a:r>
            <a:r>
              <a:rPr lang="en-US" dirty="0"/>
              <a:t>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923A5B-6188-2340-AF2E-D33BB6C039F8}"/>
              </a:ext>
            </a:extLst>
          </p:cNvPr>
          <p:cNvSpPr txBox="1"/>
          <p:nvPr/>
        </p:nvSpPr>
        <p:spPr>
          <a:xfrm>
            <a:off x="537410" y="1305075"/>
            <a:ext cx="723498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Avenir Book" panose="02000503020000020003" pitchFamily="2" charset="0"/>
              </a:rPr>
              <a:t>table2 %&gt;%</a:t>
            </a:r>
          </a:p>
          <a:p>
            <a:r>
              <a:rPr lang="en-US" sz="1600" dirty="0">
                <a:latin typeface="Avenir Book" panose="02000503020000020003" pitchFamily="2" charset="0"/>
              </a:rPr>
              <a:t>    </a:t>
            </a:r>
            <a:r>
              <a:rPr lang="en-US" sz="1600" dirty="0" err="1">
                <a:latin typeface="Avenir Book" panose="02000503020000020003" pitchFamily="2" charset="0"/>
              </a:rPr>
              <a:t>pivot_wider</a:t>
            </a:r>
            <a:r>
              <a:rPr lang="en-US" sz="1600" dirty="0">
                <a:latin typeface="Avenir Book" panose="02000503020000020003" pitchFamily="2" charset="0"/>
              </a:rPr>
              <a:t>(</a:t>
            </a:r>
            <a:r>
              <a:rPr lang="en-US" sz="1600" dirty="0" err="1">
                <a:latin typeface="Avenir Book" panose="02000503020000020003" pitchFamily="2" charset="0"/>
              </a:rPr>
              <a:t>names_from</a:t>
            </a:r>
            <a:r>
              <a:rPr lang="en-US" sz="1600" dirty="0">
                <a:latin typeface="Avenir Book" panose="02000503020000020003" pitchFamily="2" charset="0"/>
              </a:rPr>
              <a:t> = type, </a:t>
            </a:r>
            <a:r>
              <a:rPr lang="en-US" sz="1600" dirty="0" err="1">
                <a:latin typeface="Avenir Book" panose="02000503020000020003" pitchFamily="2" charset="0"/>
              </a:rPr>
              <a:t>values_from</a:t>
            </a:r>
            <a:r>
              <a:rPr lang="en-US" sz="1600" dirty="0">
                <a:latin typeface="Avenir Book" panose="02000503020000020003" pitchFamily="2" charset="0"/>
              </a:rPr>
              <a:t> = count)</a:t>
            </a:r>
          </a:p>
        </p:txBody>
      </p:sp>
      <p:pic>
        <p:nvPicPr>
          <p:cNvPr id="2050" name="Picture 2" descr="Pivoting `table2` into a &quot;wider&quot;, tidy form.">
            <a:extLst>
              <a:ext uri="{FF2B5EF4-FFF2-40B4-BE49-F238E27FC236}">
                <a16:creationId xmlns:a16="http://schemas.microsoft.com/office/drawing/2014/main" id="{EE2D9176-B55D-354F-A29F-CB6F13FCD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200" y="2256591"/>
            <a:ext cx="5714600" cy="2672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3768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DD491-0015-C04A-B78B-04AB3ACB2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separate()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923A5B-6188-2340-AF2E-D33BB6C039F8}"/>
              </a:ext>
            </a:extLst>
          </p:cNvPr>
          <p:cNvSpPr txBox="1"/>
          <p:nvPr/>
        </p:nvSpPr>
        <p:spPr>
          <a:xfrm>
            <a:off x="537410" y="1305075"/>
            <a:ext cx="723498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Avenir Book" panose="02000503020000020003" pitchFamily="2" charset="0"/>
              </a:rPr>
              <a:t>table3 %&gt;% </a:t>
            </a:r>
          </a:p>
          <a:p>
            <a:r>
              <a:rPr lang="en-US" sz="1600" dirty="0">
                <a:latin typeface="Avenir Book" panose="02000503020000020003" pitchFamily="2" charset="0"/>
              </a:rPr>
              <a:t>  separate(rate, into = c("cases", "population"))</a:t>
            </a:r>
          </a:p>
        </p:txBody>
      </p:sp>
      <p:pic>
        <p:nvPicPr>
          <p:cNvPr id="2050" name="Picture 2" descr="Pivoting `table2` into a &quot;wider&quot;, tidy form.">
            <a:extLst>
              <a:ext uri="{FF2B5EF4-FFF2-40B4-BE49-F238E27FC236}">
                <a16:creationId xmlns:a16="http://schemas.microsoft.com/office/drawing/2014/main" id="{EE2D9176-B55D-354F-A29F-CB6F13FCD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200" y="2256591"/>
            <a:ext cx="5714600" cy="2672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E7B483-7B20-6241-A56E-6FC21845E66C}"/>
              </a:ext>
            </a:extLst>
          </p:cNvPr>
          <p:cNvSpPr txBox="1"/>
          <p:nvPr/>
        </p:nvSpPr>
        <p:spPr>
          <a:xfrm>
            <a:off x="537410" y="3085142"/>
            <a:ext cx="243479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212529"/>
                </a:solidFill>
                <a:effectLst/>
                <a:latin typeface="Avenir Book" panose="02000503020000020003" pitchFamily="2" charset="0"/>
              </a:rPr>
              <a:t>By default, </a:t>
            </a:r>
            <a:r>
              <a:rPr lang="en-US" sz="1200" dirty="0">
                <a:latin typeface="Avenir Book" panose="02000503020000020003" pitchFamily="2" charset="0"/>
              </a:rPr>
              <a:t>separate()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Avenir Book" panose="02000503020000020003" pitchFamily="2" charset="0"/>
              </a:rPr>
              <a:t> will split values wherever it sees a non-alphanumeric character (i.e. a character that isn’t a number or letter)</a:t>
            </a:r>
            <a:endParaRPr lang="en-US" sz="1200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032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7DB7B-F69F-FB43-97BA-FB98F6905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Exercise – LOTR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9FF0B-7B30-694D-8952-751C83952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43049"/>
            <a:ext cx="8229600" cy="339447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dirty="0"/>
              <a:t>After tidying the data and completing your analysis, you may want to output a table that has each race in its own column. Let’s use the </a:t>
            </a:r>
            <a:r>
              <a:rPr lang="en-US" sz="2200" dirty="0" err="1"/>
              <a:t>pivot_wider</a:t>
            </a:r>
            <a:r>
              <a:rPr lang="en-US" sz="2200" dirty="0"/>
              <a:t>() function to make such a table and save it as “</a:t>
            </a:r>
            <a:r>
              <a:rPr lang="en-US" sz="2200" dirty="0" err="1"/>
              <a:t>lotr_wide</a:t>
            </a:r>
            <a:r>
              <a:rPr lang="en-US" sz="2200" dirty="0"/>
              <a:t>”</a:t>
            </a:r>
            <a:br>
              <a:rPr lang="en-US" sz="2200" dirty="0"/>
            </a:br>
            <a:endParaRPr lang="en-US" sz="2200" dirty="0"/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OPTIONAL: Use the </a:t>
            </a:r>
            <a:r>
              <a:rPr lang="en-US" sz="2200" dirty="0" err="1"/>
              <a:t>pivot_longer</a:t>
            </a:r>
            <a:r>
              <a:rPr lang="en-US" sz="2200" dirty="0"/>
              <a:t>() function to transform you </a:t>
            </a:r>
            <a:r>
              <a:rPr lang="en-US" sz="2200" dirty="0" err="1"/>
              <a:t>lotr_wide</a:t>
            </a:r>
            <a:r>
              <a:rPr lang="en-US" sz="2200" dirty="0"/>
              <a:t> back to tidy format.</a:t>
            </a:r>
          </a:p>
          <a:p>
            <a:pPr marL="0" indent="0">
              <a:buNone/>
            </a:pPr>
            <a:br>
              <a:rPr lang="en-US" sz="2200" dirty="0"/>
            </a:br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1473698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15361</TotalTime>
  <Words>322</Words>
  <Application>Microsoft Macintosh PowerPoint</Application>
  <PresentationFormat>On-screen Show (16:9)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Avenir Book</vt:lpstr>
      <vt:lpstr>Calibri</vt:lpstr>
      <vt:lpstr>Default Theme</vt:lpstr>
      <vt:lpstr>PowerPoint Presentation</vt:lpstr>
      <vt:lpstr>Learning objectives</vt:lpstr>
      <vt:lpstr>Different ways to display the same data</vt:lpstr>
      <vt:lpstr>Different ways to display the same data</vt:lpstr>
      <vt:lpstr>Exercise</vt:lpstr>
      <vt:lpstr>pivot_longer()</vt:lpstr>
      <vt:lpstr>pivot_wider()</vt:lpstr>
      <vt:lpstr>separate()</vt:lpstr>
      <vt:lpstr>Exercise – LOTR data</vt:lpstr>
      <vt:lpstr>Exercise – coronavirus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Nina Overgaard Therkildsen</dc:creator>
  <cp:lastModifiedBy>Nina Overgaard Therkildsen</cp:lastModifiedBy>
  <cp:revision>15</cp:revision>
  <dcterms:created xsi:type="dcterms:W3CDTF">2021-03-15T15:28:00Z</dcterms:created>
  <dcterms:modified xsi:type="dcterms:W3CDTF">2022-02-25T16:36:51Z</dcterms:modified>
</cp:coreProperties>
</file>