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5" r:id="rId2"/>
    <p:sldId id="288" r:id="rId3"/>
    <p:sldId id="296" r:id="rId4"/>
    <p:sldId id="307" r:id="rId5"/>
    <p:sldId id="260" r:id="rId6"/>
    <p:sldId id="259" r:id="rId7"/>
    <p:sldId id="297" r:id="rId8"/>
    <p:sldId id="289" r:id="rId9"/>
    <p:sldId id="290" r:id="rId10"/>
    <p:sldId id="291" r:id="rId11"/>
    <p:sldId id="279" r:id="rId12"/>
    <p:sldId id="285" r:id="rId13"/>
    <p:sldId id="287" r:id="rId14"/>
    <p:sldId id="269" r:id="rId15"/>
    <p:sldId id="280" r:id="rId16"/>
    <p:sldId id="301" r:id="rId17"/>
    <p:sldId id="270" r:id="rId18"/>
    <p:sldId id="274" r:id="rId19"/>
    <p:sldId id="271" r:id="rId20"/>
    <p:sldId id="272" r:id="rId21"/>
    <p:sldId id="281" r:id="rId22"/>
    <p:sldId id="283" r:id="rId23"/>
    <p:sldId id="292" r:id="rId24"/>
    <p:sldId id="275" r:id="rId25"/>
    <p:sldId id="294" r:id="rId26"/>
    <p:sldId id="258" r:id="rId27"/>
    <p:sldId id="273" r:id="rId28"/>
    <p:sldId id="276" r:id="rId29"/>
    <p:sldId id="305" r:id="rId30"/>
    <p:sldId id="302" r:id="rId31"/>
    <p:sldId id="284" r:id="rId32"/>
    <p:sldId id="293" r:id="rId33"/>
    <p:sldId id="304" r:id="rId34"/>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3" autoAdjust="0"/>
  </p:normalViewPr>
  <p:slideViewPr>
    <p:cSldViewPr>
      <p:cViewPr varScale="1">
        <p:scale>
          <a:sx n="77" d="100"/>
          <a:sy n="77" d="100"/>
        </p:scale>
        <p:origin x="-2604" y="-90"/>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120" y="-78"/>
      </p:cViewPr>
      <p:guideLst>
        <p:guide orient="horz" pos="2932"/>
        <p:guide pos="222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025028C8-065C-46DF-9CEF-4C6533E9C90C}" type="datetimeFigureOut">
              <a:rPr lang="en-US" smtClean="0"/>
              <a:t>5/28/2014</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1B338AD0-CE66-43F3-9FD0-7F7967490B48}" type="slidenum">
              <a:rPr lang="en-US" smtClean="0"/>
              <a:t>‹#›</a:t>
            </a:fld>
            <a:endParaRPr lang="en-US"/>
          </a:p>
        </p:txBody>
      </p:sp>
    </p:spTree>
    <p:extLst>
      <p:ext uri="{BB962C8B-B14F-4D97-AF65-F5344CB8AC3E}">
        <p14:creationId xmlns:p14="http://schemas.microsoft.com/office/powerpoint/2010/main" val="139970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cd.od.nih.gov/biomedical_research_wgreport.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338AD0-CE66-43F3-9FD0-7F7967490B48}" type="slidenum">
              <a:rPr lang="en-US" smtClean="0"/>
              <a:t>1</a:t>
            </a:fld>
            <a:endParaRPr lang="en-US"/>
          </a:p>
        </p:txBody>
      </p:sp>
    </p:spTree>
    <p:extLst>
      <p:ext uri="{BB962C8B-B14F-4D97-AF65-F5344CB8AC3E}">
        <p14:creationId xmlns:p14="http://schemas.microsoft.com/office/powerpoint/2010/main" val="102602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Something to consider for your profession is how your personality will fit into a career type.  There are many ways to understand your personality type with various personality assessments.  For example, there are books that you can check out from the Office of Postdoctoral and Visiting Scholar Affairs, such as the Please Understand Me book about </a:t>
            </a:r>
            <a:r>
              <a:rPr lang="en-US" sz="1200" kern="1200" dirty="0" err="1" smtClean="0">
                <a:solidFill>
                  <a:schemeClr val="tx1"/>
                </a:solidFill>
                <a:effectLst/>
                <a:latin typeface="+mn-lt"/>
                <a:ea typeface="+mn-ea"/>
                <a:cs typeface="+mn-cs"/>
              </a:rPr>
              <a:t>Keirsey</a:t>
            </a:r>
            <a:r>
              <a:rPr lang="en-US" sz="1200" kern="1200" dirty="0" smtClean="0">
                <a:solidFill>
                  <a:schemeClr val="tx1"/>
                </a:solidFill>
                <a:effectLst/>
                <a:latin typeface="+mn-lt"/>
                <a:ea typeface="+mn-ea"/>
                <a:cs typeface="+mn-cs"/>
              </a:rPr>
              <a:t> Temperament Sorter and the classic, What color is your parachute?  Both are available to check out from the Postdoc Office’s Resource Library.  Please see Ginger about that.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also try the </a:t>
            </a:r>
            <a:r>
              <a:rPr lang="en-US" sz="1200" kern="1200" dirty="0" err="1" smtClean="0">
                <a:solidFill>
                  <a:schemeClr val="tx1"/>
                </a:solidFill>
                <a:effectLst/>
                <a:latin typeface="+mn-lt"/>
                <a:ea typeface="+mn-ea"/>
                <a:cs typeface="+mn-cs"/>
              </a:rPr>
              <a:t>Keirsey</a:t>
            </a:r>
            <a:r>
              <a:rPr lang="en-US" sz="1200" kern="1200" dirty="0" smtClean="0">
                <a:solidFill>
                  <a:schemeClr val="tx1"/>
                </a:solidFill>
                <a:effectLst/>
                <a:latin typeface="+mn-lt"/>
                <a:ea typeface="+mn-ea"/>
                <a:cs typeface="+mn-cs"/>
              </a:rPr>
              <a:t> Temperament Sorter online, which is free.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you can pay a minimum fee online to use Clifton’s </a:t>
            </a:r>
            <a:r>
              <a:rPr lang="en-US" sz="1200" kern="1200" dirty="0" err="1" smtClean="0">
                <a:solidFill>
                  <a:schemeClr val="tx1"/>
                </a:solidFill>
                <a:effectLst/>
                <a:latin typeface="+mn-lt"/>
                <a:ea typeface="+mn-ea"/>
                <a:cs typeface="+mn-cs"/>
              </a:rPr>
              <a:t>StrengthsFinder</a:t>
            </a:r>
            <a:r>
              <a:rPr lang="en-US" sz="1200" kern="1200" dirty="0" smtClean="0">
                <a:solidFill>
                  <a:schemeClr val="tx1"/>
                </a:solidFill>
                <a:effectLst/>
                <a:latin typeface="+mn-lt"/>
                <a:ea typeface="+mn-ea"/>
                <a:cs typeface="+mn-cs"/>
              </a:rPr>
              <a:t> that identifies natural talents that with a time investment can become a strength.  The full 34 strengths version is $89.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Consider how to explore various careers.  If you are interested or just heard about a new one that strikes your fancy, go on an informational interview.  Does anyone not know what this is?  </a:t>
            </a:r>
          </a:p>
          <a:p>
            <a:r>
              <a:rPr lang="en-US" sz="1200" kern="1200" dirty="0" smtClean="0">
                <a:solidFill>
                  <a:schemeClr val="tx1"/>
                </a:solidFill>
                <a:effectLst/>
                <a:latin typeface="+mn-lt"/>
                <a:ea typeface="+mn-ea"/>
                <a:cs typeface="+mn-cs"/>
              </a:rPr>
              <a:t>(Wait for audience to respond and if positive, ask s/he to describe this)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a short meeting with someone who has a particularly interesting job and you ask a series of questions about that job. There are many question suggestions online as to what to ask, such as “what is a typical day like? What is the career trajectory for this job and what is the potential for career advancement” etc.  I suggest seeking those templates out and defining your own list.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[Personal Anecdote]</a:t>
            </a:r>
          </a:p>
          <a:p>
            <a:r>
              <a:rPr lang="en-US" sz="1200" kern="1200" dirty="0" smtClean="0">
                <a:solidFill>
                  <a:schemeClr val="tx1"/>
                </a:solidFill>
                <a:effectLst/>
                <a:latin typeface="+mn-lt"/>
                <a:ea typeface="+mn-ea"/>
                <a:cs typeface="+mn-cs"/>
              </a:rPr>
              <a:t>When I was considering a new job, I tried to go on as many of these as possible.  Usually I contacted the person who was a friend of a friend or acquaintance and I either took he/she out for coffee or called if time and/or location were restricted.  This is a great non-pressure situation because you are not asking for a job and it’s inherently flattering to be asked for your opinion.  However, do be respectful of this person’s time.  Keep the interview brief (~30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a postdoc in a scientific field, another way to consider different careers is by perusing Science Careers website.  It has a lot of great articles and perspectives on varying career tracks.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fact, Science Careers has designed a version of an IDP called </a:t>
            </a:r>
            <a:r>
              <a:rPr lang="en-US" sz="1200" kern="1200" dirty="0" err="1" smtClean="0">
                <a:solidFill>
                  <a:schemeClr val="tx1"/>
                </a:solidFill>
                <a:effectLst/>
                <a:latin typeface="+mn-lt"/>
                <a:ea typeface="+mn-ea"/>
                <a:cs typeface="+mn-cs"/>
              </a:rPr>
              <a:t>myIDP</a:t>
            </a:r>
            <a:r>
              <a:rPr lang="en-US" sz="1200" kern="1200" dirty="0" smtClean="0">
                <a:solidFill>
                  <a:schemeClr val="tx1"/>
                </a:solidFill>
                <a:effectLst/>
                <a:latin typeface="+mn-lt"/>
                <a:ea typeface="+mn-ea"/>
                <a:cs typeface="+mn-cs"/>
              </a:rPr>
              <a:t>.  Has anyone used this before? It was sent out as a suggestion in the email with the Skills Assessment worksheet, so I hope that some of you have tried it.  One of the features that I really like is the assessment tool.  This allows you rate your interests, skills and values for the career prediction.  You can use this summary as a guide to help you assess your skills.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For those of you that did take the opportunity to try </a:t>
            </a:r>
            <a:r>
              <a:rPr lang="en-US" sz="1200" kern="1200" dirty="0" err="1" smtClean="0">
                <a:solidFill>
                  <a:schemeClr val="tx1"/>
                </a:solidFill>
                <a:effectLst/>
                <a:latin typeface="+mn-lt"/>
                <a:ea typeface="+mn-ea"/>
                <a:cs typeface="+mn-cs"/>
              </a:rPr>
              <a:t>myIDP</a:t>
            </a:r>
            <a:r>
              <a:rPr lang="en-US" sz="1200" kern="1200" dirty="0" smtClean="0">
                <a:solidFill>
                  <a:schemeClr val="tx1"/>
                </a:solidFill>
                <a:effectLst/>
                <a:latin typeface="+mn-lt"/>
                <a:ea typeface="+mn-ea"/>
                <a:cs typeface="+mn-cs"/>
              </a:rPr>
              <a:t> online assessment tool, you may see something like this.  One thing to note about the career prediction is that it is not prescriptive!  Consider this a jumping off point to see if these careers are something you are interested in pursuing.  Some may not interest you at all.  You need to make the final decision about your career aspirations.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Let’s begin creating your IDP!  This part of the presentation follows the IDP form that I emailed and have printed out copies if needed.  This is the standard IDP form that UC San Diego created for postdocs and graduate students.  There are many forms available.  We suggest using this one, but find that suits your needs if this form does not.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on the form is writing down your career objectives.  Just a note: don’t worry about changing your mind with the IDP.  You frequently will! This goes for all of your IDP.  It is a living document.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OK, many of you probably have a career objective in mind.  Show of hands how many do have a career objective. It is OK if your career objective is to learn more about a certain career.  Go ahead and write that in your first choice.  However, it is never a bad idea to have a back-up plan if you first choice does not work out.  How many by show of hands have a back up plan? Again, a good strategy is to have a Plan B. Feel free to make up to a Plan Z or Worst Case Scenario.</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The next part of the IDP is to choose your mentors.  Mentorship is not only critical for the IDP, but also for a successful postdoc experience. One of your mentors will be your faculty mentor, the person </a:t>
            </a:r>
            <a:r>
              <a:rPr lang="en-US" sz="1400" dirty="0" smtClean="0"/>
              <a:t>who</a:t>
            </a:r>
            <a:r>
              <a:rPr lang="en-US" sz="1400" baseline="0" dirty="0" smtClean="0"/>
              <a:t> is overseeing your research training. </a:t>
            </a:r>
            <a:r>
              <a:rPr lang="en-US" sz="1400" dirty="0" smtClean="0"/>
              <a:t> A</a:t>
            </a:r>
            <a:r>
              <a:rPr lang="en-US" sz="1400" baseline="0" dirty="0" smtClean="0"/>
              <a:t> </a:t>
            </a:r>
            <a:r>
              <a:rPr lang="en-US" sz="1400" dirty="0" smtClean="0"/>
              <a:t>positive </a:t>
            </a:r>
            <a:r>
              <a:rPr lang="en-US" sz="1400" dirty="0"/>
              <a:t>mentorship should have the 6 Cs.</a:t>
            </a:r>
          </a:p>
          <a:p>
            <a:endParaRPr lang="en-US" sz="1400" dirty="0"/>
          </a:p>
          <a:p>
            <a:r>
              <a:rPr lang="en-US" sz="1400" dirty="0"/>
              <a:t>In addition, we recommend you have more than one mentor.  This person or persons can be highly valuable, especially if your career objective is one where you faculty mentor might not have much insight. So how do you go about </a:t>
            </a:r>
            <a:r>
              <a:rPr lang="en-US" sz="1400" dirty="0" smtClean="0"/>
              <a:t>finding mentors?</a:t>
            </a:r>
            <a:endParaRPr lang="en-US" sz="1400" dirty="0"/>
          </a:p>
          <a:p>
            <a:endParaRPr lang="en-US"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There are some mentor do’s and don’ts.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*Make sure you know what you want in a mentor (similar process when choosing a postdoctoral lab).  You may already know this person, such as your PhD advisor.  If you do not have any prospects or just met someone who you think would make an excellent mentor, you have some time to cultivate the relationship before you ask he/she for input on your IDP.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*Show mentors how to help you, even if interested in helping, they may not know where to start.  Come to them with a particular problem, like I would like help assessing my long-term goals on this IDP. Or even phrase it as asking for career advice.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a relationship that requires attention and nurturing. Keep in mind how to make the relationship equally beneficial.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Lastly, a great way to be an excellent mentee is to be a mentor yourself.  You will understand the dynamics that your mentor is facing and the differences that each mentor/mentee relationship has. You may already be a mentor and not realize it.  For example, do you help a graduate student or undergrad in conducting research? You are most likely mentoring that person as well.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*However, there are some don’t associated with mentoring.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looking for a mentor, don’t call someone out of the blue and he/she to be your mentor.  If formally cold call a person and ask “will you be mentor”, this puts people off because it seems like an enormous amount of time with little payoff for them.  The beginning of this relationship needs a little finesse. Most mentors are not a formal arrangement (like your faculty mentor).  It can simply be a person that you seek counsel from regularly or for major life decisions.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Personal Anecdote:</a:t>
            </a:r>
          </a:p>
          <a:p>
            <a:r>
              <a:rPr lang="en-US" sz="1200" kern="1200" dirty="0" smtClean="0">
                <a:solidFill>
                  <a:schemeClr val="tx1"/>
                </a:solidFill>
                <a:effectLst/>
                <a:latin typeface="+mn-lt"/>
                <a:ea typeface="+mn-ea"/>
                <a:cs typeface="+mn-cs"/>
              </a:rPr>
              <a:t>For example, when I was an undergrad I had a wonderful instructor that I ended up working for as a laboratory technician between undergrad and grad school.  I consulted with him about where to go to grad school and even in grad school about how to pick my advisor.  I even asked for his advice for transitioning from a postdoc to this position.  He is a mentor to me. So, if you have a similar relationship, you may also have a mentor other than your faculty mentor.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*Again be respectful of everyone’s time.  You are busy and so are your mentors.  Plan ahead for these interactions. However, if your mentor keeps pushing your meeting times aside, you may want to consider replacing that mentor (or at least have an additional one).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a relationship that will take time and energy to flourish.  Investing the time in getting to know mentors and potential mentors is necessary.  For a prosperous mentor/mentee relationship, both of you will need to answer the question: Is this a person with whom I can establish a trusting relationship? And  each needs to consider the ways in which the relationship might benefit both of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the most important factor is that both mentor and mentee recognize and accept that an effective relationship is a “two-way street,” that both parties share responsibility for its success, and that clear, consistent, and open communication is essential.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There are some mentor do’s and don’ts.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*Make sure you know what you want in a mentor (similar process when choosing a postdoctoral lab).  You may already know this person, such as your PhD advisor.  If you do not have any prospects or just met someone who you think would make an excellent mentor, you have some time to cultivate the relationship before you ask he/she for input on your IDP.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*Show mentors how to help you, even if interested in helping, they may not know where to start.  Come to them with a particular problem, like I would like help assessing my long-term goals on this IDP. Or even phrase it as asking for career advice.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a relationship that requires attention and nurturing. Keep in mind how to make the relationship equally beneficial.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Lastly, a great way to be an excellent mentee is to be a mentor yourself.  You will understand the dynamics that your mentor is facing and the differences that each mentor/mentee relationship has. You may already be a mentor and not realize it.  For example, do you help a graduate student or undergrad in conducting research? You are most likely mentoring that person as well.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*However, there are some don’t associated with mentoring.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looking for a mentor, don’t call someone out of the blue and he/she to be your mentor.  If formally cold call a person and ask “will you be mentor”, this puts people off because it seems like an enormous amount of time with little payoff for them.  The beginning of this relationship needs a little finesse. Most mentors are not a formal arrangement (like your faculty mentor).  It can simply be a person that you seek counsel from regularly or for major life decisions.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Personal Anecdote:</a:t>
            </a:r>
          </a:p>
          <a:p>
            <a:r>
              <a:rPr lang="en-US" sz="1200" kern="1200" dirty="0" smtClean="0">
                <a:solidFill>
                  <a:schemeClr val="tx1"/>
                </a:solidFill>
                <a:effectLst/>
                <a:latin typeface="+mn-lt"/>
                <a:ea typeface="+mn-ea"/>
                <a:cs typeface="+mn-cs"/>
              </a:rPr>
              <a:t>For example, when I was an undergrad I had a wonderful instructor that I ended up working for as a laboratory technician between undergrad and grad school.  I consulted with him about where to go to grad school and even in grad school about how to pick my advisor.  I even asked for his advice for transitioning from a postdoc to this position.  He is a mentor to me. So, if you have a similar relationship, you may also have a mentor other than your faculty mentor.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*Again be respectful of everyone’s time.  You are busy and so are your mentors.  Plan ahead for these interactions. However, if your mentor keeps pushing your meeting times aside, you may want to consider replacing that mentor (or at least have an additional one).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a relationship that will take time and energy to flourish.  Investing the time in getting to know mentors and potential mentors is necessary.  For a prosperous mentor/mentee relationship, both of you will need to answer the question: Is this a person with whom I can establish a trusting relationship? And  each needs to consider the ways in which the relationship might benefit both of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the most important factor is that both mentor and mentee recognize and accept that an effective relationship is a “two-way street,” that both parties share responsibility for its success, and that clear, consistent, and open communication is essential.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next part of the IDP is to assess the skills that you have for your career objective and also those skills you want to develop. For example, you may be an excellent scientific writer, but you would like to increase your persuasive writing skills to convince funding agencies that your project is the one to fund! </a:t>
            </a:r>
          </a:p>
          <a:p>
            <a:r>
              <a:rPr lang="en-US" sz="1200" kern="1200" dirty="0" smtClean="0">
                <a:solidFill>
                  <a:schemeClr val="tx1"/>
                </a:solidFill>
                <a:effectLst/>
                <a:latin typeface="+mn-lt"/>
                <a:ea typeface="+mn-ea"/>
                <a:cs typeface="+mn-cs"/>
              </a:rPr>
              <a:t>The IDP form suggests characterizing your skills into areas of training. </a:t>
            </a:r>
          </a:p>
          <a:p>
            <a:r>
              <a:rPr lang="en-US" sz="1200" kern="1200" dirty="0" smtClean="0">
                <a:solidFill>
                  <a:schemeClr val="tx1"/>
                </a:solidFill>
                <a:effectLst/>
                <a:latin typeface="+mn-lt"/>
                <a:ea typeface="+mn-ea"/>
                <a:cs typeface="+mn-cs"/>
              </a:rPr>
              <a:t>(Go over each)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However, other than your technical skills, you may not have thought much about this before.  This is why we spent time on skill assessment earlier, so you should have ample resources for this section.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4974">
              <a:defRPr/>
            </a:pPr>
            <a:r>
              <a:rPr lang="en-US" dirty="0" smtClean="0"/>
              <a:t>Once</a:t>
            </a:r>
            <a:r>
              <a:rPr lang="en-US" baseline="0" dirty="0" smtClean="0"/>
              <a:t> you understand the skills that you have and also the skills that you lack for your career objective, set up meetings with your mentors to discuss your skills in regards to that career objective. </a:t>
            </a:r>
            <a:r>
              <a:rPr lang="en-US" baseline="0" dirty="0"/>
              <a:t> </a:t>
            </a:r>
            <a:r>
              <a:rPr lang="en-US" baseline="0" dirty="0" smtClean="0"/>
              <a:t>Your mentors may have a better awareness about how your skills align with your career objectives.</a:t>
            </a:r>
          </a:p>
          <a:p>
            <a:pPr defTabSz="934974">
              <a:defRPr/>
            </a:pPr>
            <a:endParaRPr lang="en-US" baseline="0" dirty="0" smtClean="0"/>
          </a:p>
          <a:p>
            <a:pPr defTabSz="934974">
              <a:defRPr/>
            </a:pPr>
            <a:r>
              <a:rPr lang="en-US" baseline="0" dirty="0" smtClean="0"/>
              <a:t>PB: In particular the IDP is a very helpful tool for communication with your faculty mentor.  This allows you to: (go through the list and press button for each). </a:t>
            </a:r>
          </a:p>
          <a:p>
            <a:pPr defTabSz="934974">
              <a:defRPr/>
            </a:pPr>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next part of the IDP is to set some goals.  This is the ever evolving part of your IDP and also the most important to follow through on.  Now that you know what skills you need to hone, you need to set goals to achieve those skills.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*However, to give a little structure to this goal setting, try to create a SMART goal.  What is a SMART goal?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a specific, measurable, action-oriented, realistic and time-bound goal.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what are some example goals? Practice presentation skills, schedule informational interview with science policy expert, learn new laboratory technique, etc.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Take a minute to think about a SMART goal. </a:t>
            </a:r>
          </a:p>
          <a:p>
            <a:r>
              <a:rPr lang="en-US" sz="1200" kern="1200" dirty="0" smtClean="0">
                <a:solidFill>
                  <a:schemeClr val="tx1"/>
                </a:solidFill>
                <a:effectLst/>
                <a:latin typeface="+mn-lt"/>
                <a:ea typeface="+mn-ea"/>
                <a:cs typeface="+mn-cs"/>
              </a:rPr>
              <a:t>(Allow 1 min.)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turn to your neighbor and both of you either discuss a goal you wrote down or a new one to determine if it is a SMART goal or not. </a:t>
            </a:r>
          </a:p>
          <a:p>
            <a:r>
              <a:rPr lang="en-US" sz="1200" kern="1200" dirty="0" smtClean="0">
                <a:solidFill>
                  <a:schemeClr val="tx1"/>
                </a:solidFill>
                <a:effectLst/>
                <a:latin typeface="+mn-lt"/>
                <a:ea typeface="+mn-ea"/>
                <a:cs typeface="+mn-cs"/>
              </a:rPr>
              <a:t>(Allow ~5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extLst>
      <p:ext uri="{BB962C8B-B14F-4D97-AF65-F5344CB8AC3E}">
        <p14:creationId xmlns:p14="http://schemas.microsoft.com/office/powerpoint/2010/main" val="89370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Let’s discuss an example goal.  I have decided that I want to build my professional network. How do I do that? Any suggestions? </a:t>
            </a:r>
          </a:p>
          <a:p>
            <a:r>
              <a:rPr lang="en-US" sz="1200" kern="1200" dirty="0" smtClean="0">
                <a:solidFill>
                  <a:schemeClr val="tx1"/>
                </a:solidFill>
                <a:effectLst/>
                <a:latin typeface="+mn-lt"/>
                <a:ea typeface="+mn-ea"/>
                <a:cs typeface="+mn-cs"/>
              </a:rPr>
              <a:t>(Allow audience to make suggestions)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 is what I decided on for some action steps. I have plans to attend a conference and give a poster presentation.  What better place to meet people in my field and get my research out there.  This is a wonderful opportunity to network with potential future colleagues.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Also, I want to start attending some networking events in my area.  I will sign up for different </a:t>
            </a:r>
            <a:r>
              <a:rPr lang="en-US" sz="1200" kern="1200" dirty="0" err="1" smtClean="0">
                <a:solidFill>
                  <a:schemeClr val="tx1"/>
                </a:solidFill>
                <a:effectLst/>
                <a:latin typeface="+mn-lt"/>
                <a:ea typeface="+mn-ea"/>
                <a:cs typeface="+mn-cs"/>
              </a:rPr>
              <a:t>listservs</a:t>
            </a:r>
            <a:r>
              <a:rPr lang="en-US" sz="1200" kern="1200" dirty="0" smtClean="0">
                <a:solidFill>
                  <a:schemeClr val="tx1"/>
                </a:solidFill>
                <a:effectLst/>
                <a:latin typeface="+mn-lt"/>
                <a:ea typeface="+mn-ea"/>
                <a:cs typeface="+mn-cs"/>
              </a:rPr>
              <a:t> to see what events are happening.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I want to go on at least two informational interviews to meet people who hold the job that I want.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Now I have to decide on the timing of these goals as these are for the entire year.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the frequency of these action steps?  The conference is in February, so that one is easy.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From my listserv announcements, it seems that one networking event happens every month.  However, with all my obligations, I really only have time to go to one every other month.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I’m not sure yet who my informational interviewees will be so, I can not schedule this in advance. Hopefully I will meet a few candidates during my networking events. However, as soon as I’ve found them, I will ask for an interview at their earliest convenience.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*Lastly, I want to keep on task, so I’ve set some target completion dates for these action steps.  I will be finished with the conference in February, but I want to follow up with the people I met, so I’ll give myself a month leniency.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the other two action steps are ongoing, but I want to make sure I complete everything before the end of this year’s IDP, which will be January of next year.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However, even these larger action steps can be further broken down into micro goals.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take the last action step: Go on at least 2 informational interviews.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*Micro goals for this action step can be... </a:t>
            </a:r>
          </a:p>
          <a:p>
            <a:r>
              <a:rPr lang="en-US" sz="1200" kern="1200" dirty="0" smtClean="0">
                <a:solidFill>
                  <a:schemeClr val="tx1"/>
                </a:solidFill>
                <a:effectLst/>
                <a:latin typeface="+mn-lt"/>
                <a:ea typeface="+mn-ea"/>
                <a:cs typeface="+mn-cs"/>
              </a:rPr>
              <a:t>(Go through list)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 addition to your annual plan, you need to consider your long-term goals for your entire postdoctoral training.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form, this is termed as your 5 year plan.  Of course, this will vary for how long your postdoctoral training at UC San Diego.  5 years is the longest that you can be considered a postdoc in the UC system, but that may be too long for your own postdoctoral training.  Please plan accordingly.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thing to keep in mind about your training is that certain goals may have to be met before you can advance to the next stage of your training.  For example, if your career goal is to be an academic professor, you may want to apply for a K99 award from the NIH and have to do this in your 3 year of your postdoc.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Now that you have some goals in mind, you need to share them with your mentors.  Ideally, this will be a face-to-face meeting with each mentor to discuss these short-term and long-term goals.  Of course, everyone is busy and it can be difficult to make time for a face-to-face meeting.  Therefore, you can have a discussion via email if necessary.  Just make sure to capture the mentor’s input so you may keep a record of it on your IDP.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*After this meeting you will take into account the comments of your mentors and add, revise and/or update your goals.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 step – start working on achieving those goals!!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If your goals consist of increasing your career and professional development, consider attending the workshops and seminars that our office puts on throughout the year.  This is just a sampling of some events we have.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Check out our website </a:t>
            </a:r>
            <a:r>
              <a:rPr lang="en-US" sz="1200" kern="1200" dirty="0" err="1" smtClean="0">
                <a:solidFill>
                  <a:schemeClr val="tx1"/>
                </a:solidFill>
                <a:effectLst/>
                <a:latin typeface="+mn-lt"/>
                <a:ea typeface="+mn-ea"/>
                <a:cs typeface="+mn-cs"/>
              </a:rPr>
              <a:t>postdoc.ucsd.edu</a:t>
            </a:r>
            <a:r>
              <a:rPr lang="en-US" sz="1200" kern="1200" dirty="0" smtClean="0">
                <a:solidFill>
                  <a:schemeClr val="tx1"/>
                </a:solidFill>
                <a:effectLst/>
                <a:latin typeface="+mn-lt"/>
                <a:ea typeface="+mn-ea"/>
                <a:cs typeface="+mn-cs"/>
              </a:rPr>
              <a:t> for a calendar of events.  You can sign up for the postdoc listserv at the same website that sends out a Weekly Post about upcoming events and announcements for postdocs.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Now looking forward, you have your IDP in place for the year.  What else do you need to do?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will continue to work towards your goals.  Once you have completed one, check it off with a date. You may need to change these goals throughout the year.  If so, don’t forget to consult your mentors. </a:t>
            </a:r>
          </a:p>
          <a:p>
            <a:r>
              <a:rPr lang="en-US" sz="1200" kern="1200" dirty="0" smtClean="0">
                <a:solidFill>
                  <a:schemeClr val="tx1"/>
                </a:solidFill>
                <a:effectLst/>
                <a:latin typeface="+mn-lt"/>
                <a:ea typeface="+mn-ea"/>
                <a:cs typeface="+mn-cs"/>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For the remainder of the time that you are a postdoc, you will continue to work on your IDP every year.  So next year, you will set and hopefully complete a new set of goals and share with your mentors.  You will turn that into our office and along with the mentors signature page or confirmation email at the end of that year.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feel free to have an IDP buddy.  This will help you set goals and keep on track.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For the remainder of the time that you are a postdoc, you will continue to work on your IDP every year.  So next year, you will set and hopefully complete a new set of goals and share with your mentors.  You will turn that into our office and along with the mentors signature page or confirmation email at the end of that year.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feel free to have an IDP buddy.  This will help you set goals and keep on track.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extLst>
      <p:ext uri="{BB962C8B-B14F-4D97-AF65-F5344CB8AC3E}">
        <p14:creationId xmlns:p14="http://schemas.microsoft.com/office/powerpoint/2010/main" val="893704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For the remainder of the time that you are a postdoc, you will continue to work on your IDP every year.  So next year, you will set and hopefully complete a new set of goals and share with your mentors.  You will turn that into our office and along with the mentors signature page or confirmation email at the end of that year.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feel free to have an IDP buddy.  This will help you set goals and keep on track.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Now we will move on to the poster session.  You will take one of the large Post-it notes to use as a poster.  There are markers and regular sized Post-it Notes for you to use on your poster, along with scissors and tape.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poster you will write, your name, department and research project title to give the group a little background on you.  Then you will write out your career objective.  If you are uncertain about a particular career path, you can write that you are going to explore more about that profession.  Remember this is not set in stone, but you need to start somewhere. Then you will write out 5 goals to accomplish for the year.  Remember to make them SMART goals.  You will have 30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 to complete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we will break into groups where you will present your poster to the group and moderator.  The group will discuss your goals to ensure they are achievable and realistic in terms of your career objective.  You will have up to 8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 to present.  Please be willing to participate in the discussion when you are not presenting.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Here is an example of a poster.  Begin creating your poster!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Here is an example of a poster.  Begin creating your poster!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PhDs end up in a variety of careers</a:t>
            </a:r>
          </a:p>
          <a:p>
            <a:r>
              <a:rPr lang="en-US" sz="1200" kern="1200" dirty="0" smtClean="0">
                <a:solidFill>
                  <a:schemeClr val="tx1"/>
                </a:solidFill>
                <a:effectLst/>
                <a:latin typeface="+mn-lt"/>
                <a:ea typeface="+mn-ea"/>
                <a:cs typeface="+mn-cs"/>
              </a:rPr>
              <a:t>I have found the most current statistics from the NIH’s Biomedical Workforce Group Report (</a:t>
            </a:r>
            <a:r>
              <a:rPr lang="en-US" sz="1200" u="sng" kern="1200" dirty="0" smtClean="0">
                <a:solidFill>
                  <a:schemeClr val="tx1"/>
                </a:solidFill>
                <a:effectLst/>
                <a:latin typeface="+mn-lt"/>
                <a:ea typeface="+mn-ea"/>
                <a:cs typeface="+mn-cs"/>
                <a:hlinkClick r:id="rId3"/>
              </a:rPr>
              <a:t>http://acd.od.nih.gov/biomedical_research_wgreport.pdf</a:t>
            </a:r>
            <a:r>
              <a:rPr lang="en-US" sz="1200" kern="1200" dirty="0" smtClean="0">
                <a:solidFill>
                  <a:schemeClr val="tx1"/>
                </a:solidFill>
                <a:effectLst/>
                <a:latin typeface="+mn-lt"/>
                <a:ea typeface="+mn-ea"/>
                <a:cs typeface="+mn-cs"/>
              </a:rPr>
              <a:t>) that came out June 2012.  There is more information in the report under “Career Outcomes”, but the following are highlights of that report in hopes to answer your questions.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the vast majority of people holding biomedical PhDs are employed (i.e. unemployment is very low), the proportion of PhDs that move into tenured or tenure-track faculty positions has declined from ~34 percent in 1993 to ~26 percent today. In contrast the proportion of non-tenured faculty has stayed relatively constant during the same period, while increasing in absolute numbers. The percentages of biomedical </a:t>
            </a:r>
            <a:r>
              <a:rPr lang="en-US" sz="1200" kern="1200" dirty="0" err="1" smtClean="0">
                <a:solidFill>
                  <a:schemeClr val="tx1"/>
                </a:solidFill>
                <a:effectLst/>
                <a:latin typeface="+mn-lt"/>
                <a:ea typeface="+mn-ea"/>
                <a:cs typeface="+mn-cs"/>
              </a:rPr>
              <a:t>Ph.D.s</a:t>
            </a:r>
            <a:r>
              <a:rPr lang="en-US" sz="1200" kern="1200" dirty="0" smtClean="0">
                <a:solidFill>
                  <a:schemeClr val="tx1"/>
                </a:solidFill>
                <a:effectLst/>
                <a:latin typeface="+mn-lt"/>
                <a:ea typeface="+mn-ea"/>
                <a:cs typeface="+mn-cs"/>
              </a:rPr>
              <a:t> in industry and government have remained relatively constant. The categories that have seen growth are science-related occupations that do not involve the conduct of research and occupations that do not require graduate training in science.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They also have a graph that categorizes the Post-Training Workforce (128,000 Biomedical US-trained PhDs) in the following:</a:t>
            </a:r>
          </a:p>
          <a:p>
            <a:r>
              <a:rPr lang="en-US" sz="1200" kern="1200" dirty="0" smtClean="0">
                <a:solidFill>
                  <a:schemeClr val="tx1"/>
                </a:solidFill>
                <a:effectLst/>
                <a:latin typeface="+mn-lt"/>
                <a:ea typeface="+mn-ea"/>
                <a:cs typeface="+mn-cs"/>
              </a:rPr>
              <a:t>Science related non-research – 18% (includes individuals employed by industry, government, or other who do not conduct research. However, many of the careers represented are closely related to the conduct of biomedical research and require graduate training in biomedical science. Examples of such careers include program and review officers at NIH and managers in many biotechnology companies. The 18% in this box is comprised of 13% PhDs employed by industry, 2.5% by government, and 2.5% other.) </a:t>
            </a:r>
          </a:p>
          <a:p>
            <a:r>
              <a:rPr lang="en-US" sz="1200" kern="1200" dirty="0" smtClean="0">
                <a:solidFill>
                  <a:schemeClr val="tx1"/>
                </a:solidFill>
                <a:effectLst/>
                <a:latin typeface="+mn-lt"/>
                <a:ea typeface="+mn-ea"/>
                <a:cs typeface="+mn-cs"/>
              </a:rPr>
              <a:t>Government research – 6%</a:t>
            </a:r>
          </a:p>
          <a:p>
            <a:r>
              <a:rPr lang="en-US" sz="1200" kern="1200" dirty="0" smtClean="0">
                <a:solidFill>
                  <a:schemeClr val="tx1"/>
                </a:solidFill>
                <a:effectLst/>
                <a:latin typeface="+mn-lt"/>
                <a:ea typeface="+mn-ea"/>
                <a:cs typeface="+mn-cs"/>
              </a:rPr>
              <a:t>Academic research or teaching – 43% (23% tenured)</a:t>
            </a:r>
          </a:p>
          <a:p>
            <a:r>
              <a:rPr lang="en-US" sz="1200" kern="1200" dirty="0" smtClean="0">
                <a:solidFill>
                  <a:schemeClr val="tx1"/>
                </a:solidFill>
                <a:effectLst/>
                <a:latin typeface="+mn-lt"/>
                <a:ea typeface="+mn-ea"/>
                <a:cs typeface="+mn-cs"/>
              </a:rPr>
              <a:t>Industrial research – 18%</a:t>
            </a:r>
          </a:p>
          <a:p>
            <a:r>
              <a:rPr lang="en-US" sz="1200" kern="1200" dirty="0" smtClean="0">
                <a:solidFill>
                  <a:schemeClr val="tx1"/>
                </a:solidFill>
                <a:effectLst/>
                <a:latin typeface="+mn-lt"/>
                <a:ea typeface="+mn-ea"/>
                <a:cs typeface="+mn-cs"/>
              </a:rPr>
              <a:t>Non-science related – 13%</a:t>
            </a:r>
          </a:p>
          <a:p>
            <a:r>
              <a:rPr lang="en-US" sz="1200" kern="1200" dirty="0" smtClean="0">
                <a:solidFill>
                  <a:schemeClr val="tx1"/>
                </a:solidFill>
                <a:effectLst/>
                <a:latin typeface="+mn-lt"/>
                <a:ea typeface="+mn-ea"/>
                <a:cs typeface="+mn-cs"/>
              </a:rPr>
              <a:t>Unemployed – 2%</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Overall, approximately 30% of biomedical PhDs work in the biotech and pharmaceutical industries in research and non-research positions and all individuals </a:t>
            </a:r>
          </a:p>
          <a:p>
            <a:r>
              <a:rPr lang="en-US" sz="1200" kern="1200" dirty="0" smtClean="0">
                <a:solidFill>
                  <a:schemeClr val="tx1"/>
                </a:solidFill>
                <a:effectLst/>
                <a:latin typeface="+mn-lt"/>
                <a:ea typeface="+mn-ea"/>
                <a:cs typeface="+mn-cs"/>
              </a:rPr>
              <a:t>employed by government comprise ~9%.</a:t>
            </a: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2012 Biomedical Workforce Working Group Report recommends “NIH should require individual development plans (IDPs) for all NIH-supported postdoctoral ... this requirement should be included in the review criteria of training grants.”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What is an individual development plan?  Has anyone ever heard of it before</a:t>
            </a:r>
            <a:r>
              <a:rPr lang="en-US" sz="1200" kern="1200" baseline="0" dirty="0" smtClean="0">
                <a:solidFill>
                  <a:schemeClr val="tx1"/>
                </a:solidFill>
                <a:effectLst/>
                <a:latin typeface="+mn-lt"/>
                <a:ea typeface="+mn-ea"/>
                <a:cs typeface="+mn-cs"/>
              </a:rPr>
              <a:t> this workshop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(Ask participants to explain &amp; if they have used one before)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IDPs have been traditionally used in the business world for employees, but more and more universities are starting to establish them as a required tool for postdocs and graduate students.  UC San Diego has joined the ranks of those universities.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IDPs are specific to the each person, meaning he or she will design and implement the plan according to his or her career objectives.  </a:t>
            </a:r>
          </a:p>
          <a:p>
            <a:r>
              <a:rPr lang="en-US" sz="1200" kern="1200" dirty="0" smtClean="0">
                <a:solidFill>
                  <a:schemeClr val="tx1"/>
                </a:solidFill>
                <a:effectLst/>
                <a:latin typeface="+mn-lt"/>
                <a:ea typeface="+mn-ea"/>
                <a:cs typeface="+mn-cs"/>
              </a:rPr>
              <a:t>(Go over what the plan entails as detailed on the slide)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plans are meant to be discussed with your faculty mentor to assist the development of long-term and short-term goals. You are also encouraged to have additional mentors, especially if your faculty mentor does not possess the insight into your career goal as others may.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IDPs benefit both the postdoc and faculty mentor by providing a tool for communication.</a:t>
            </a:r>
          </a:p>
          <a:p>
            <a:r>
              <a:rPr lang="en-US" sz="1200" kern="1200" dirty="0" smtClean="0">
                <a:solidFill>
                  <a:schemeClr val="tx1"/>
                </a:solidFill>
                <a:effectLst/>
                <a:latin typeface="+mn-lt"/>
                <a:ea typeface="+mn-ea"/>
                <a:cs typeface="+mn-cs"/>
              </a:rPr>
              <a:t>Plus, this plan will help you keep your career goals in mind and motivate you as you progress towards the end of your training and transition into your career.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 want to stress how important thinking about your future is for a successful postdoc experience.  A 2003 study found that only 2 elements had a correlation with a successful experience –attending career and professional development opportunities and having a structured postdoc plan, such as an IDP.</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NIGMS put out a report in 2011 stating that one of the action plans for all their sponsored awards is to strongly encourage the use of an IDP.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a notice from NIH in July 2013 stated that IDPs are encouraged for postdocs.  Plus, they are expecting universities to report on this usage.  Although, IDPs are currently encouraged by the NIH, it is most likely a matter of time before they are required for training awards.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 want to stress how important thinking about your future is for a successful postdoc experience.  A 2003 study found that only 2 elements had a correlation with a successful experience –attending career and professional development opportunities and having a structured postdoc plan, such as an IDP.</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NIGMS put out a report in 2011 stating that one of the action plans for all their sponsored awards is to strongly encourage the use of an IDP.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a notice from NIH in July 2013 stated that IDPs are encouraged for postdocs.  Plus, they are expecting universities to report on this usage.  Although, IDPs are currently encouraged by the NIH, it is most likely a matter of time before they are required for training awards.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A skill is…</a:t>
            </a:r>
          </a:p>
          <a:p>
            <a:r>
              <a:rPr lang="en-US" sz="1200" kern="1200" dirty="0" smtClean="0">
                <a:solidFill>
                  <a:schemeClr val="tx1"/>
                </a:solidFill>
                <a:effectLst/>
                <a:latin typeface="+mn-lt"/>
                <a:ea typeface="+mn-ea"/>
                <a:cs typeface="+mn-cs"/>
              </a:rPr>
              <a:t>(Go over 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Research Assistant skill exercise </a:t>
            </a:r>
          </a:p>
          <a:p>
            <a:r>
              <a:rPr lang="en-US" sz="1200" kern="1200" dirty="0" smtClean="0">
                <a:solidFill>
                  <a:schemeClr val="tx1"/>
                </a:solidFill>
                <a:effectLst/>
                <a:latin typeface="+mn-lt"/>
                <a:ea typeface="+mn-ea"/>
                <a:cs typeface="+mn-cs"/>
              </a:rPr>
              <a:t>Write out what the audience suggests are duties of a research assistant, such as “update protocols”.  Next write out what skills are needed to perform these duties, such as written and verbal communication skills. Try to get 6-7 duties to get the audience into the exercise then choose 2 or 3 duties to break into skills. Skills can range from communication skills to technical skills, problem solving, analytical. Have them look at their sheets for ideas as well to create a tie in with the exercise they did before coming in.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Find a partner, the person sitting next to you is fine. Ideally at least one of you (hopefully both!) will have filled out the skills assessment ahead of time. Each of you takes 5 minutes to discuss the following questions:</a:t>
            </a:r>
          </a:p>
          <a:p>
            <a:r>
              <a:rPr lang="en-US" sz="1200" kern="1200" dirty="0" smtClean="0">
                <a:solidFill>
                  <a:schemeClr val="tx1"/>
                </a:solidFill>
                <a:effectLst/>
                <a:latin typeface="+mn-lt"/>
                <a:ea typeface="+mn-ea"/>
                <a:cs typeface="+mn-cs"/>
              </a:rPr>
              <a:t>	Was it easy for you to break down your skills with this assessment?</a:t>
            </a:r>
          </a:p>
          <a:p>
            <a:r>
              <a:rPr lang="en-US" sz="1200" kern="1200" dirty="0" smtClean="0">
                <a:solidFill>
                  <a:schemeClr val="tx1"/>
                </a:solidFill>
                <a:effectLst/>
                <a:latin typeface="+mn-lt"/>
                <a:ea typeface="+mn-ea"/>
                <a:cs typeface="+mn-cs"/>
              </a:rPr>
              <a:t>	How did you think about your skills?</a:t>
            </a:r>
          </a:p>
          <a:p>
            <a:r>
              <a:rPr lang="en-US" sz="1200" kern="1200" dirty="0" smtClean="0">
                <a:solidFill>
                  <a:schemeClr val="tx1"/>
                </a:solidFill>
                <a:effectLst/>
                <a:latin typeface="+mn-lt"/>
                <a:ea typeface="+mn-ea"/>
                <a:cs typeface="+mn-cs"/>
              </a:rPr>
              <a:t>	What experiences did you use when thinking about your skills?</a:t>
            </a:r>
          </a:p>
          <a:p>
            <a:r>
              <a:rPr lang="en-US" sz="1200" kern="1200" dirty="0" smtClean="0">
                <a:solidFill>
                  <a:schemeClr val="tx1"/>
                </a:solidFill>
                <a:effectLst/>
                <a:latin typeface="+mn-lt"/>
                <a:ea typeface="+mn-ea"/>
                <a:cs typeface="+mn-cs"/>
              </a:rPr>
              <a:t>(Pose each question to the group to discuss each in pairs; 5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./question)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did not complete the worksheet, look at one specific section such as communication or problem solving. Quickly fill out that section and then use that for the basis of your conversation. We will ask a few groups to share their observations at the end of the 10 minutes.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(Back to group)</a:t>
            </a:r>
          </a:p>
          <a:p>
            <a:r>
              <a:rPr lang="en-US" sz="1200" kern="1200" dirty="0" smtClean="0">
                <a:solidFill>
                  <a:schemeClr val="tx1"/>
                </a:solidFill>
                <a:effectLst/>
                <a:latin typeface="+mn-lt"/>
                <a:ea typeface="+mn-ea"/>
                <a:cs typeface="+mn-cs"/>
              </a:rPr>
              <a:t> What did you notice in your discussion? Did something jump out, any observations you or your partner made either now or while taking the assessment originally?</a:t>
            </a:r>
          </a:p>
          <a:p>
            <a:pPr defTabSz="934974">
              <a:defRP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C1F57-11D6-46DD-905C-99642D2DDF1F}"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230965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1F57-11D6-46DD-905C-99642D2DDF1F}"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357595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1F57-11D6-46DD-905C-99642D2DDF1F}"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287736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1F57-11D6-46DD-905C-99642D2DDF1F}"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427548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C1F57-11D6-46DD-905C-99642D2DDF1F}"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40376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C1F57-11D6-46DD-905C-99642D2DDF1F}"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79847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C1F57-11D6-46DD-905C-99642D2DDF1F}" type="datetimeFigureOut">
              <a:rPr lang="en-US" smtClean="0"/>
              <a:t>5/28/2014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218942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C1F57-11D6-46DD-905C-99642D2DDF1F}" type="datetimeFigureOut">
              <a:rPr lang="en-US" smtClean="0"/>
              <a:t>5/28/2014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30162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C1F57-11D6-46DD-905C-99642D2DDF1F}" type="datetimeFigureOut">
              <a:rPr lang="en-US" smtClean="0"/>
              <a:t>5/28/2014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372991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1F57-11D6-46DD-905C-99642D2DDF1F}"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280858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1F57-11D6-46DD-905C-99642D2DDF1F}"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82417-5222-465E-BFC1-5662F53AB49F}" type="slidenum">
              <a:rPr lang="en-US" smtClean="0"/>
              <a:t>‹#›</a:t>
            </a:fld>
            <a:endParaRPr lang="en-US"/>
          </a:p>
        </p:txBody>
      </p:sp>
    </p:spTree>
    <p:extLst>
      <p:ext uri="{BB962C8B-B14F-4D97-AF65-F5344CB8AC3E}">
        <p14:creationId xmlns:p14="http://schemas.microsoft.com/office/powerpoint/2010/main" val="233811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C1F57-11D6-46DD-905C-99642D2DDF1F}" type="datetimeFigureOut">
              <a:rPr lang="en-US" smtClean="0"/>
              <a:t>5/28/2014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82417-5222-465E-BFC1-5662F53AB49F}" type="slidenum">
              <a:rPr lang="en-US" smtClean="0"/>
              <a:t>‹#›</a:t>
            </a:fld>
            <a:endParaRPr lang="en-US"/>
          </a:p>
        </p:txBody>
      </p:sp>
    </p:spTree>
    <p:extLst>
      <p:ext uri="{BB962C8B-B14F-4D97-AF65-F5344CB8AC3E}">
        <p14:creationId xmlns:p14="http://schemas.microsoft.com/office/powerpoint/2010/main" val="146381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michel@ucs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myidp.sciencecareers.org/CareerFit/Matc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zmichel@ucsd.edu"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mailto:pnewbury@ucsd.edu" TargetMode="External"/><Relationship Id="rId4" Type="http://schemas.openxmlformats.org/officeDocument/2006/relationships/hyperlink" Target="mailto:ammahoney@ucsd.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8437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smtClean="0"/>
              <a:t>Graduate Student</a:t>
            </a:r>
            <a:br>
              <a:rPr lang="en-US" b="1" dirty="0" smtClean="0"/>
            </a:br>
            <a:r>
              <a:rPr lang="en-US" b="1" dirty="0" smtClean="0"/>
              <a:t> Individual Development Plan</a:t>
            </a:r>
            <a:r>
              <a:rPr lang="en-US" b="1" dirty="0"/>
              <a:t> </a:t>
            </a:r>
            <a:r>
              <a:rPr lang="en-US" b="1" dirty="0" smtClean="0"/>
              <a:t>Training</a:t>
            </a:r>
            <a:endParaRPr lang="en-US" b="1" dirty="0"/>
          </a:p>
        </p:txBody>
      </p:sp>
      <p:sp>
        <p:nvSpPr>
          <p:cNvPr id="4" name="Subtitle 3"/>
          <p:cNvSpPr>
            <a:spLocks noGrp="1"/>
          </p:cNvSpPr>
          <p:nvPr>
            <p:ph type="subTitle" idx="1"/>
          </p:nvPr>
        </p:nvSpPr>
        <p:spPr>
          <a:xfrm>
            <a:off x="1371600" y="4191000"/>
            <a:ext cx="6400800" cy="1752600"/>
          </a:xfrm>
        </p:spPr>
        <p:txBody>
          <a:bodyPr/>
          <a:lstStyle/>
          <a:p>
            <a:r>
              <a:rPr lang="en-US" dirty="0" smtClean="0"/>
              <a:t>Zoe Ziliak Michel</a:t>
            </a:r>
          </a:p>
          <a:p>
            <a:r>
              <a:rPr lang="en-US" dirty="0" smtClean="0">
                <a:hlinkClick r:id="rId3"/>
              </a:rPr>
              <a:t>zmichel@ucsd.edu</a:t>
            </a:r>
            <a:endParaRPr lang="en-US" dirty="0" smtClean="0"/>
          </a:p>
          <a:p>
            <a:r>
              <a:rPr lang="en-US" dirty="0" smtClean="0"/>
              <a:t>June 5, 2014</a:t>
            </a:r>
            <a:endParaRPr lang="en-US" dirty="0"/>
          </a:p>
        </p:txBody>
      </p:sp>
    </p:spTree>
    <p:extLst>
      <p:ext uri="{BB962C8B-B14F-4D97-AF65-F5344CB8AC3E}">
        <p14:creationId xmlns:p14="http://schemas.microsoft.com/office/powerpoint/2010/main" val="313730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Career Exploration: Personality</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4216539"/>
          </a:xfrm>
          <a:prstGeom prst="rect">
            <a:avLst/>
          </a:prstGeom>
          <a:noFill/>
        </p:spPr>
        <p:txBody>
          <a:bodyPr wrap="square" rtlCol="0">
            <a:spAutoFit/>
          </a:bodyPr>
          <a:lstStyle/>
          <a:p>
            <a:pPr marL="742950" lvl="1" indent="-285750">
              <a:buFont typeface="Arial" pitchFamily="34" charset="0"/>
              <a:buChar char="•"/>
            </a:pPr>
            <a:r>
              <a:rPr lang="en-US" sz="2400" u="sng" dirty="0"/>
              <a:t>Please Understand Me</a:t>
            </a:r>
            <a:r>
              <a:rPr lang="en-US" sz="2400" dirty="0"/>
              <a:t> by </a:t>
            </a:r>
            <a:r>
              <a:rPr lang="en-US" sz="2400" dirty="0" err="1"/>
              <a:t>Keirsey</a:t>
            </a:r>
            <a:r>
              <a:rPr lang="en-US" sz="2400" dirty="0"/>
              <a:t> &amp; Bates and </a:t>
            </a:r>
            <a:r>
              <a:rPr lang="en-US" sz="2400" u="sng" dirty="0"/>
              <a:t>What Color Is Your Parachute? </a:t>
            </a:r>
            <a:r>
              <a:rPr lang="en-US" sz="2400" dirty="0"/>
              <a:t>by </a:t>
            </a:r>
            <a:r>
              <a:rPr lang="en-US" sz="2400" dirty="0" err="1"/>
              <a:t>Bolles</a:t>
            </a:r>
            <a:r>
              <a:rPr lang="en-US" sz="2400" dirty="0"/>
              <a:t> </a:t>
            </a:r>
            <a:endParaRPr lang="en-US" sz="2400" dirty="0" smtClean="0"/>
          </a:p>
          <a:p>
            <a:pPr marL="742950" lvl="1" indent="-285750">
              <a:buFont typeface="Arial" pitchFamily="34" charset="0"/>
              <a:buChar char="•"/>
            </a:pPr>
            <a:r>
              <a:rPr lang="en-US" sz="2400" u="sng" dirty="0" smtClean="0"/>
              <a:t>So What are you Going to Do with That? </a:t>
            </a:r>
            <a:r>
              <a:rPr lang="en-US" sz="2400" dirty="0" smtClean="0"/>
              <a:t>By </a:t>
            </a:r>
            <a:r>
              <a:rPr lang="en-US" sz="2400" dirty="0" err="1" smtClean="0"/>
              <a:t>Basalla</a:t>
            </a:r>
            <a:r>
              <a:rPr lang="en-US" sz="2400" dirty="0" smtClean="0"/>
              <a:t> &amp; </a:t>
            </a:r>
            <a:r>
              <a:rPr lang="en-US" sz="2400" dirty="0" err="1" smtClean="0"/>
              <a:t>Debelius</a:t>
            </a:r>
            <a:endParaRPr lang="en-US" sz="2400" dirty="0" smtClean="0"/>
          </a:p>
          <a:p>
            <a:pPr marL="742950" lvl="1" indent="-285750">
              <a:buFont typeface="Arial" pitchFamily="34" charset="0"/>
              <a:buChar char="•"/>
            </a:pPr>
            <a:r>
              <a:rPr lang="en-US" sz="2400" dirty="0" smtClean="0"/>
              <a:t>Career Services Center offers MBTI </a:t>
            </a:r>
            <a:r>
              <a:rPr lang="en-US" sz="2400" smtClean="0"/>
              <a:t>for free</a:t>
            </a:r>
            <a:endParaRPr lang="en-US" sz="2400" dirty="0" smtClean="0"/>
          </a:p>
          <a:p>
            <a:pPr marL="742950" lvl="1" indent="-285750">
              <a:buFont typeface="Arial" pitchFamily="34" charset="0"/>
              <a:buChar char="•"/>
            </a:pPr>
            <a:r>
              <a:rPr lang="en-US" sz="2400" dirty="0" err="1" smtClean="0"/>
              <a:t>Keirsey</a:t>
            </a:r>
            <a:r>
              <a:rPr lang="en-US" sz="2400" dirty="0" smtClean="0"/>
              <a:t> </a:t>
            </a:r>
            <a:r>
              <a:rPr lang="en-US" sz="2400" dirty="0"/>
              <a:t>Temperament Sorter - http://</a:t>
            </a:r>
            <a:r>
              <a:rPr lang="en-US" sz="2400" dirty="0" smtClean="0"/>
              <a:t>www.keirsey.com/sorter/register.aspx</a:t>
            </a:r>
          </a:p>
          <a:p>
            <a:pPr marL="742950" lvl="1" indent="-285750">
              <a:buFont typeface="Arial" pitchFamily="34" charset="0"/>
              <a:buChar char="•"/>
            </a:pPr>
            <a:r>
              <a:rPr lang="en-US" sz="2400" dirty="0" err="1" smtClean="0"/>
              <a:t>StrengthsFinder</a:t>
            </a:r>
            <a:r>
              <a:rPr lang="en-US" sz="2400" dirty="0" smtClean="0"/>
              <a:t> </a:t>
            </a:r>
            <a:r>
              <a:rPr lang="en-US" sz="2400" dirty="0"/>
              <a:t>– identify natural talents to build into strengths</a:t>
            </a:r>
          </a:p>
          <a:p>
            <a:pPr marL="1200150" lvl="2" indent="-285750">
              <a:buFont typeface="Arial" pitchFamily="34" charset="0"/>
              <a:buChar char="•"/>
            </a:pPr>
            <a:r>
              <a:rPr lang="en-US" sz="2400" dirty="0"/>
              <a:t>Top 5 strengths (out of 34) for only $9.99 https://www.gallupstrengthscenter.com/Purchase</a:t>
            </a:r>
            <a:r>
              <a:rPr lang="en-US" sz="2800" dirty="0"/>
              <a:t>/</a:t>
            </a:r>
          </a:p>
        </p:txBody>
      </p:sp>
    </p:spTree>
    <p:extLst>
      <p:ext uri="{BB962C8B-B14F-4D97-AF65-F5344CB8AC3E}">
        <p14:creationId xmlns:p14="http://schemas.microsoft.com/office/powerpoint/2010/main" val="33914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Career Exploration: Options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4647426"/>
          </a:xfrm>
          <a:prstGeom prst="rect">
            <a:avLst/>
          </a:prstGeom>
          <a:noFill/>
        </p:spPr>
        <p:txBody>
          <a:bodyPr wrap="square" rtlCol="0">
            <a:spAutoFit/>
          </a:bodyPr>
          <a:lstStyle/>
          <a:p>
            <a:r>
              <a:rPr lang="en-US" sz="2800" b="1" dirty="0" smtClean="0"/>
              <a:t>Consider your options</a:t>
            </a:r>
          </a:p>
          <a:p>
            <a:endParaRPr lang="en-US" sz="2800" b="1" dirty="0" smtClean="0"/>
          </a:p>
          <a:p>
            <a:pPr marL="285750" indent="-285750">
              <a:buFont typeface="Arial" pitchFamily="34" charset="0"/>
              <a:buChar char="•"/>
            </a:pPr>
            <a:r>
              <a:rPr lang="en-US" sz="2000" dirty="0" smtClean="0"/>
              <a:t>Informational interviews – best way to assess a career path and expand your network</a:t>
            </a:r>
          </a:p>
          <a:p>
            <a:pPr marL="285750" indent="-285750">
              <a:buFont typeface="Arial" pitchFamily="34" charset="0"/>
              <a:buChar char="•"/>
            </a:pP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Science Careers – excellent articles &amp; resources http</a:t>
            </a:r>
            <a:r>
              <a:rPr lang="en-US" sz="2000" dirty="0"/>
              <a:t>://sciencecareers.sciencemag.org/</a:t>
            </a:r>
          </a:p>
          <a:p>
            <a:endParaRPr lang="en-US" sz="2000" dirty="0" smtClean="0"/>
          </a:p>
          <a:p>
            <a:endParaRPr lang="en-US" sz="2000" dirty="0" smtClean="0"/>
          </a:p>
          <a:p>
            <a:pPr marL="285750" indent="-285750">
              <a:buFont typeface="Arial" pitchFamily="34" charset="0"/>
              <a:buChar char="•"/>
            </a:pPr>
            <a:r>
              <a:rPr lang="en-US" sz="2000" dirty="0" err="1" smtClean="0"/>
              <a:t>MyIDP</a:t>
            </a:r>
            <a:r>
              <a:rPr lang="en-US" sz="2000" dirty="0" smtClean="0"/>
              <a:t> - A </a:t>
            </a:r>
            <a:r>
              <a:rPr lang="en-US" sz="2000" b="1" dirty="0"/>
              <a:t>free</a:t>
            </a:r>
            <a:r>
              <a:rPr lang="en-US" sz="2000" dirty="0"/>
              <a:t>, online program developed by Science </a:t>
            </a:r>
            <a:r>
              <a:rPr lang="en-US" sz="2000" dirty="0" smtClean="0"/>
              <a:t>Careers with a </a:t>
            </a:r>
            <a:r>
              <a:rPr lang="en-US" sz="2000" dirty="0"/>
              <a:t>predicted rank of 20 scientific career paths which </a:t>
            </a:r>
            <a:r>
              <a:rPr lang="en-US" sz="2000" dirty="0" smtClean="0"/>
              <a:t>best </a:t>
            </a:r>
            <a:r>
              <a:rPr lang="en-US" sz="2000" dirty="0"/>
              <a:t>fit your skills and interests </a:t>
            </a:r>
            <a:endParaRPr lang="en-US" sz="2000" dirty="0" smtClean="0"/>
          </a:p>
          <a:p>
            <a:r>
              <a:rPr lang="en-US" sz="2000" dirty="0"/>
              <a:t> </a:t>
            </a:r>
            <a:r>
              <a:rPr lang="en-US" sz="2000" dirty="0" smtClean="0"/>
              <a:t>     http</a:t>
            </a:r>
            <a:r>
              <a:rPr lang="en-US" sz="2000" dirty="0"/>
              <a:t>://www.MyIDP.sciencecareers.org </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257800"/>
            <a:ext cx="2330823" cy="9906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32048"/>
            <a:ext cx="1285875" cy="890588"/>
          </a:xfrm>
          <a:prstGeom prst="rect">
            <a:avLst/>
          </a:prstGeom>
        </p:spPr>
      </p:pic>
    </p:spTree>
    <p:extLst>
      <p:ext uri="{BB962C8B-B14F-4D97-AF65-F5344CB8AC3E}">
        <p14:creationId xmlns:p14="http://schemas.microsoft.com/office/powerpoint/2010/main" val="255611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Career Exploration: </a:t>
            </a:r>
            <a:r>
              <a:rPr lang="en-US" b="1" dirty="0" err="1" smtClean="0">
                <a:solidFill>
                  <a:schemeClr val="bg1"/>
                </a:solidFill>
              </a:rPr>
              <a:t>myIDP</a:t>
            </a:r>
            <a:endParaRPr lang="en-US" b="1"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777" y="5715000"/>
            <a:ext cx="2330823" cy="9906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127595110"/>
              </p:ext>
            </p:extLst>
          </p:nvPr>
        </p:nvGraphicFramePr>
        <p:xfrm>
          <a:off x="457200" y="1371600"/>
          <a:ext cx="8229599" cy="4300004"/>
        </p:xfrm>
        <a:graphic>
          <a:graphicData uri="http://schemas.openxmlformats.org/drawingml/2006/table">
            <a:tbl>
              <a:tblPr/>
              <a:tblGrid>
                <a:gridCol w="7056252"/>
                <a:gridCol w="519457"/>
                <a:gridCol w="653890"/>
              </a:tblGrid>
              <a:tr h="48723">
                <a:tc>
                  <a:txBody>
                    <a:bodyPr/>
                    <a:lstStyle/>
                    <a:p>
                      <a:r>
                        <a:rPr lang="en-US" sz="1200" dirty="0"/>
                        <a:t>Career Path</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Skills Match</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Interests Match</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41">
                <a:tc>
                  <a:txBody>
                    <a:bodyPr/>
                    <a:lstStyle/>
                    <a:p>
                      <a:r>
                        <a:rPr lang="en-US" sz="1200" b="1"/>
                        <a:t>Science education for non-scientists:</a:t>
                      </a:r>
                      <a:endParaRPr lang="en-US" sz="1200"/>
                    </a:p>
                    <a:p>
                      <a:r>
                        <a:rPr lang="en-US" sz="1200"/>
                        <a:t>Education or public outreach specialist such as at a science museum or scientific society</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26">
                <a:tc>
                  <a:txBody>
                    <a:bodyPr/>
                    <a:lstStyle/>
                    <a:p>
                      <a:r>
                        <a:rPr lang="en-US" sz="1200" b="1" dirty="0"/>
                        <a:t>Sales and marketing of science-related products:</a:t>
                      </a:r>
                      <a:endParaRPr lang="en-US" sz="1200" dirty="0"/>
                    </a:p>
                    <a:p>
                      <a:r>
                        <a:rPr lang="en-US" sz="1200" dirty="0"/>
                        <a:t>Medical science liaison; technical sales representative; marketing specialist</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84%</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72%</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00">
                <a:tc>
                  <a:txBody>
                    <a:bodyPr/>
                    <a:lstStyle/>
                    <a:p>
                      <a:r>
                        <a:rPr lang="en-US" sz="1200" b="1"/>
                        <a:t>Science education for K-12 schools:</a:t>
                      </a:r>
                      <a:endParaRPr lang="en-US" sz="1200"/>
                    </a:p>
                    <a:p>
                      <a:r>
                        <a:rPr lang="en-US" sz="1200"/>
                        <a:t>Classroom teacher; curriculum developer; science specialist</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77%</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74%</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26">
                <a:tc>
                  <a:txBody>
                    <a:bodyPr/>
                    <a:lstStyle/>
                    <a:p>
                      <a:r>
                        <a:rPr lang="en-US" sz="1200" b="1" dirty="0"/>
                        <a:t>Science policy:</a:t>
                      </a:r>
                      <a:endParaRPr lang="en-US" sz="1200" dirty="0"/>
                    </a:p>
                    <a:p>
                      <a:r>
                        <a:rPr lang="en-US" sz="1200" dirty="0"/>
                        <a:t>Public affairs/government affairs staff at scientific societies, foundations, government entities, or think tanks</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69%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26">
                <a:tc>
                  <a:txBody>
                    <a:bodyPr/>
                    <a:lstStyle/>
                    <a:p>
                      <a:r>
                        <a:rPr lang="en-US" sz="1200" b="1"/>
                        <a:t>Support of science-related products:</a:t>
                      </a:r>
                      <a:endParaRPr lang="en-US" sz="1200"/>
                    </a:p>
                    <a:p>
                      <a:r>
                        <a:rPr lang="en-US" sz="1200"/>
                        <a:t>Technical support specialist; field application specialist; product development scientist or engineer</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87%</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62%</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84">
                <a:tc>
                  <a:txBody>
                    <a:bodyPr/>
                    <a:lstStyle/>
                    <a:p>
                      <a:r>
                        <a:rPr lang="en-US" sz="1200" b="1" dirty="0"/>
                        <a:t>Teaching-intensive careers in academia:</a:t>
                      </a:r>
                      <a:endParaRPr lang="en-US" sz="1200" dirty="0"/>
                    </a:p>
                    <a:p>
                      <a:r>
                        <a:rPr lang="en-US" sz="1200" dirty="0"/>
                        <a:t>A primarily teaching faculty position in a research university, liberal arts college, community college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78%</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69%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836">
                <a:tc>
                  <a:txBody>
                    <a:bodyPr/>
                    <a:lstStyle/>
                    <a:p>
                      <a:r>
                        <a:rPr lang="en-US" sz="1200" b="1"/>
                        <a:t>Research administration:</a:t>
                      </a:r>
                      <a:endParaRPr lang="en-US" sz="1200"/>
                    </a:p>
                    <a:p>
                      <a:r>
                        <a:rPr lang="en-US" sz="1200"/>
                        <a:t>Research administrator in private or public research institutions, government or academia, including compliance officers, grants and contracts officers; dean or director of research programs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78%</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66%</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00">
                <a:tc>
                  <a:txBody>
                    <a:bodyPr/>
                    <a:lstStyle/>
                    <a:p>
                      <a:r>
                        <a:rPr lang="en-US" sz="1200" b="1" dirty="0"/>
                        <a:t>Intellectual property:</a:t>
                      </a:r>
                      <a:endParaRPr lang="en-US" sz="1200" dirty="0"/>
                    </a:p>
                    <a:p>
                      <a:r>
                        <a:rPr lang="en-US" sz="1200" dirty="0"/>
                        <a:t>Patent agent; patent attorney; technology transfer specialist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63%</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126">
                <a:tc>
                  <a:txBody>
                    <a:bodyPr/>
                    <a:lstStyle/>
                    <a:p>
                      <a:r>
                        <a:rPr lang="en-US" sz="1200" b="1"/>
                        <a:t>Public health related careers:</a:t>
                      </a:r>
                      <a:endParaRPr lang="en-US" sz="1200"/>
                    </a:p>
                    <a:p>
                      <a:r>
                        <a:rPr lang="en-US" sz="1200"/>
                        <a:t>Public health program analyst or evaluator; epidemiologist; biostatistician; medical informaticist</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81%</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59%</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41">
                <a:tc>
                  <a:txBody>
                    <a:bodyPr/>
                    <a:lstStyle/>
                    <a:p>
                      <a:r>
                        <a:rPr lang="en-US" sz="1200" b="1" dirty="0"/>
                        <a:t>Drug/device approval and production:</a:t>
                      </a:r>
                      <a:endParaRPr lang="en-US" sz="1200" dirty="0"/>
                    </a:p>
                    <a:p>
                      <a:r>
                        <a:rPr lang="en-US" sz="1200" dirty="0"/>
                        <a:t>Regulatory affairs professional; quality control specialist</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hlinkClick r:id="rId4"/>
                        </a:rPr>
                        <a:t>77%</a:t>
                      </a:r>
                      <a:r>
                        <a:rPr lang="en-US" sz="120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hlinkClick r:id="rId4"/>
                        </a:rPr>
                        <a:t>63%</a:t>
                      </a:r>
                      <a:r>
                        <a:rPr lang="en-US" sz="1200" dirty="0"/>
                        <a:t> </a:t>
                      </a:r>
                    </a:p>
                  </a:txBody>
                  <a:tcPr marL="8523" marR="8523" marT="4262" marB="42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8204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Career Objectives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2215991"/>
          </a:xfrm>
          <a:prstGeom prst="rect">
            <a:avLst/>
          </a:prstGeom>
          <a:noFill/>
        </p:spPr>
        <p:txBody>
          <a:bodyPr wrap="square" rtlCol="0">
            <a:spAutoFit/>
          </a:bodyPr>
          <a:lstStyle/>
          <a:p>
            <a:r>
              <a:rPr lang="en-US" sz="2400" b="1" dirty="0" smtClean="0"/>
              <a:t>Professional/Career </a:t>
            </a:r>
            <a:r>
              <a:rPr lang="en-US" sz="2400" b="1" dirty="0"/>
              <a:t>Objective</a:t>
            </a:r>
            <a:r>
              <a:rPr lang="en-US" sz="2400" dirty="0"/>
              <a:t> </a:t>
            </a:r>
            <a:endParaRPr lang="en-US" sz="2400" dirty="0" smtClean="0"/>
          </a:p>
          <a:p>
            <a:r>
              <a:rPr lang="en-US" sz="2000" dirty="0" smtClean="0"/>
              <a:t>(e.g. </a:t>
            </a:r>
            <a:r>
              <a:rPr lang="en-US" sz="2000" dirty="0"/>
              <a:t>position within Academia, Industry, Government, Other)</a:t>
            </a:r>
          </a:p>
          <a:p>
            <a:endParaRPr lang="en-US" dirty="0"/>
          </a:p>
          <a:p>
            <a:r>
              <a:rPr lang="en-US" dirty="0"/>
              <a:t> </a:t>
            </a:r>
            <a:endParaRPr lang="en-US" dirty="0" smtClean="0"/>
          </a:p>
          <a:p>
            <a:endParaRPr lang="en-US" dirty="0" smtClean="0"/>
          </a:p>
          <a:p>
            <a:endParaRPr lang="en-US" dirty="0" smtClean="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40650832"/>
              </p:ext>
            </p:extLst>
          </p:nvPr>
        </p:nvGraphicFramePr>
        <p:xfrm>
          <a:off x="632460" y="2362200"/>
          <a:ext cx="7526334" cy="2133600"/>
        </p:xfrm>
        <a:graphic>
          <a:graphicData uri="http://schemas.openxmlformats.org/drawingml/2006/table">
            <a:tbl>
              <a:tblPr firstRow="1" firstCol="1" bandRow="1">
                <a:tableStyleId>{5940675A-B579-460E-94D1-54222C63F5DA}</a:tableStyleId>
              </a:tblPr>
              <a:tblGrid>
                <a:gridCol w="1030923"/>
                <a:gridCol w="6495411"/>
              </a:tblGrid>
              <a:tr h="1066800">
                <a:tc>
                  <a:txBody>
                    <a:bodyPr/>
                    <a:lstStyle/>
                    <a:p>
                      <a:pPr marL="0" marR="0">
                        <a:spcBef>
                          <a:spcPts val="0"/>
                        </a:spcBef>
                        <a:spcAft>
                          <a:spcPts val="0"/>
                        </a:spcAft>
                      </a:pPr>
                      <a:r>
                        <a:rPr lang="en-US" sz="1600" i="1" dirty="0">
                          <a:effectLst/>
                        </a:rPr>
                        <a:t>1</a:t>
                      </a:r>
                      <a:r>
                        <a:rPr lang="en-US" sz="1600" i="1" baseline="30000" dirty="0">
                          <a:effectLst/>
                        </a:rPr>
                        <a:t>st</a:t>
                      </a:r>
                      <a:r>
                        <a:rPr lang="en-US" sz="1600" i="1" dirty="0">
                          <a:effectLst/>
                        </a:rPr>
                        <a:t> Choice</a:t>
                      </a:r>
                      <a:endParaRPr lang="en-US" sz="1600" i="1"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solidFill>
                            <a:srgbClr val="7030A0"/>
                          </a:solidFill>
                          <a:effectLst/>
                        </a:rPr>
                        <a:t> </a:t>
                      </a:r>
                      <a:r>
                        <a:rPr lang="en-US" sz="2400" i="1" dirty="0" smtClean="0">
                          <a:solidFill>
                            <a:schemeClr val="tx1"/>
                          </a:solidFill>
                          <a:effectLst/>
                        </a:rPr>
                        <a:t>Researcher</a:t>
                      </a:r>
                      <a:r>
                        <a:rPr lang="en-US" sz="2400" i="1" baseline="0" dirty="0" smtClean="0">
                          <a:solidFill>
                            <a:schemeClr val="tx1"/>
                          </a:solidFill>
                          <a:effectLst/>
                        </a:rPr>
                        <a:t> at a university</a:t>
                      </a:r>
                      <a:endParaRPr lang="en-US" sz="2400" i="1" dirty="0">
                        <a:solidFill>
                          <a:schemeClr val="tx1"/>
                        </a:solidFill>
                        <a:effectLst/>
                        <a:latin typeface="Calibri"/>
                        <a:ea typeface="Calibri"/>
                        <a:cs typeface="Times New Roman"/>
                      </a:endParaRPr>
                    </a:p>
                  </a:txBody>
                  <a:tcPr marL="68580" marR="68580" marT="0" marB="0"/>
                </a:tc>
              </a:tr>
              <a:tr h="1066800">
                <a:tc>
                  <a:txBody>
                    <a:bodyPr/>
                    <a:lstStyle/>
                    <a:p>
                      <a:pPr marL="0" marR="0">
                        <a:spcBef>
                          <a:spcPts val="0"/>
                        </a:spcBef>
                        <a:spcAft>
                          <a:spcPts val="0"/>
                        </a:spcAft>
                      </a:pPr>
                      <a:r>
                        <a:rPr lang="en-US" sz="1600" i="1" dirty="0">
                          <a:effectLst/>
                        </a:rPr>
                        <a:t>2</a:t>
                      </a:r>
                      <a:r>
                        <a:rPr lang="en-US" sz="1600" i="1" baseline="30000" dirty="0">
                          <a:effectLst/>
                        </a:rPr>
                        <a:t>nd</a:t>
                      </a:r>
                      <a:r>
                        <a:rPr lang="en-US" sz="1600" i="1" dirty="0">
                          <a:effectLst/>
                        </a:rPr>
                        <a:t> Choice</a:t>
                      </a:r>
                      <a:endParaRPr lang="en-US" sz="1600" i="1"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r>
                        <a:rPr lang="en-US" sz="2400" i="1" dirty="0" smtClean="0">
                          <a:effectLst/>
                        </a:rPr>
                        <a:t>Teach at a community</a:t>
                      </a:r>
                      <a:r>
                        <a:rPr lang="en-US" sz="2400" i="1" baseline="0" dirty="0" smtClean="0">
                          <a:effectLst/>
                        </a:rPr>
                        <a:t> college</a:t>
                      </a:r>
                      <a:endParaRPr lang="en-US" sz="2400" i="1"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6216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Mentors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5355312"/>
          </a:xfrm>
          <a:prstGeom prst="rect">
            <a:avLst/>
          </a:prstGeom>
          <a:noFill/>
        </p:spPr>
        <p:txBody>
          <a:bodyPr wrap="square" rtlCol="0">
            <a:spAutoFit/>
          </a:bodyPr>
          <a:lstStyle/>
          <a:p>
            <a:r>
              <a:rPr lang="en-US" sz="2400" b="1" dirty="0"/>
              <a:t>Mentor(s) </a:t>
            </a:r>
            <a:r>
              <a:rPr lang="en-US" sz="1600" dirty="0"/>
              <a:t>Please list your primary faculty advisor and other mentors (strongly encouraged) to enhance the </a:t>
            </a:r>
            <a:r>
              <a:rPr lang="en-US" sz="1600" dirty="0" smtClean="0"/>
              <a:t>training experience </a:t>
            </a:r>
            <a:r>
              <a:rPr lang="en-US" sz="1600" dirty="0"/>
              <a:t>by </a:t>
            </a:r>
            <a:r>
              <a:rPr lang="en-US" sz="1600" dirty="0" smtClean="0"/>
              <a:t>supporting your </a:t>
            </a:r>
            <a:r>
              <a:rPr lang="en-US" sz="1600" dirty="0"/>
              <a:t>development in various </a:t>
            </a:r>
            <a:r>
              <a:rPr lang="en-US" sz="1600" dirty="0" smtClean="0"/>
              <a:t>skill sets.</a:t>
            </a:r>
            <a:endParaRPr lang="en-US" sz="1600" dirty="0"/>
          </a:p>
          <a:p>
            <a:endParaRPr lang="en-US" dirty="0" smtClean="0"/>
          </a:p>
          <a:p>
            <a:r>
              <a:rPr lang="en-US" dirty="0"/>
              <a:t> </a:t>
            </a:r>
            <a:endParaRPr lang="en-US" dirty="0" smtClean="0"/>
          </a:p>
          <a:p>
            <a:endParaRPr lang="en-US" dirty="0"/>
          </a:p>
          <a:p>
            <a:endParaRPr lang="en-US" sz="2000" b="1" dirty="0" smtClean="0"/>
          </a:p>
          <a:p>
            <a:endParaRPr lang="en-US" sz="2000" b="1" dirty="0"/>
          </a:p>
          <a:p>
            <a:endParaRPr lang="en-US" sz="2000" b="1" dirty="0" smtClean="0"/>
          </a:p>
          <a:p>
            <a:endParaRPr lang="en-US" sz="2000" b="1" dirty="0"/>
          </a:p>
          <a:p>
            <a:endParaRPr lang="en-US" sz="2400" b="1" dirty="0" smtClean="0"/>
          </a:p>
          <a:p>
            <a:r>
              <a:rPr lang="en-US" sz="2400" b="1" dirty="0" smtClean="0"/>
              <a:t>Mentorship </a:t>
            </a:r>
            <a:r>
              <a:rPr lang="en-US" sz="2400" dirty="0"/>
              <a:t>(</a:t>
            </a:r>
            <a:r>
              <a:rPr lang="en-US" sz="2400" dirty="0" smtClean="0"/>
              <a:t>6 C’s)</a:t>
            </a:r>
            <a:r>
              <a:rPr lang="en-US" sz="2400" baseline="30000" dirty="0" smtClean="0"/>
              <a:t>1</a:t>
            </a:r>
            <a:endParaRPr lang="en-US" sz="2400" dirty="0" smtClean="0"/>
          </a:p>
          <a:p>
            <a:pPr marL="285750" indent="-285750">
              <a:buFont typeface="Arial" pitchFamily="34" charset="0"/>
              <a:buChar char="•"/>
            </a:pPr>
            <a:r>
              <a:rPr lang="en-US" sz="2000" dirty="0" smtClean="0"/>
              <a:t>Collaborative</a:t>
            </a:r>
          </a:p>
          <a:p>
            <a:pPr marL="285750" indent="-285750">
              <a:buFont typeface="Arial" pitchFamily="34" charset="0"/>
              <a:buChar char="•"/>
            </a:pPr>
            <a:r>
              <a:rPr lang="en-US" sz="2000" dirty="0" smtClean="0"/>
              <a:t>Collegial </a:t>
            </a:r>
            <a:endParaRPr lang="en-US" sz="2000" dirty="0"/>
          </a:p>
          <a:p>
            <a:pPr marL="285750" indent="-285750">
              <a:buFont typeface="Arial" pitchFamily="34" charset="0"/>
              <a:buChar char="•"/>
            </a:pPr>
            <a:r>
              <a:rPr lang="en-US" sz="2000" dirty="0" smtClean="0"/>
              <a:t>Cooperative</a:t>
            </a:r>
          </a:p>
          <a:p>
            <a:pPr marL="285750" indent="-285750">
              <a:buFont typeface="Arial" pitchFamily="34" charset="0"/>
              <a:buChar char="•"/>
            </a:pPr>
            <a:r>
              <a:rPr lang="en-US" sz="2000" dirty="0" smtClean="0"/>
              <a:t>Confidential </a:t>
            </a:r>
            <a:endParaRPr lang="en-US" sz="2000" dirty="0"/>
          </a:p>
          <a:p>
            <a:pPr marL="285750" indent="-285750">
              <a:buFont typeface="Arial" pitchFamily="34" charset="0"/>
              <a:buChar char="•"/>
            </a:pPr>
            <a:r>
              <a:rPr lang="en-US" sz="2000" dirty="0" smtClean="0"/>
              <a:t>Confidence-building</a:t>
            </a:r>
          </a:p>
          <a:p>
            <a:pPr marL="285750" indent="-285750">
              <a:buFont typeface="Arial" pitchFamily="34" charset="0"/>
              <a:buChar char="•"/>
            </a:pPr>
            <a:r>
              <a:rPr lang="en-US" sz="2000" dirty="0" smtClean="0"/>
              <a:t>Comforting</a:t>
            </a:r>
            <a:endParaRPr lang="en-US" sz="2000" baseline="30000" dirty="0" smtClean="0"/>
          </a:p>
        </p:txBody>
      </p:sp>
      <p:sp>
        <p:nvSpPr>
          <p:cNvPr id="7" name="TextBox 6"/>
          <p:cNvSpPr txBox="1"/>
          <p:nvPr/>
        </p:nvSpPr>
        <p:spPr>
          <a:xfrm>
            <a:off x="457200" y="6611779"/>
            <a:ext cx="8178842" cy="246221"/>
          </a:xfrm>
          <a:prstGeom prst="rect">
            <a:avLst/>
          </a:prstGeom>
          <a:noFill/>
        </p:spPr>
        <p:txBody>
          <a:bodyPr wrap="none" rtlCol="0">
            <a:spAutoFit/>
          </a:bodyPr>
          <a:lstStyle/>
          <a:p>
            <a:r>
              <a:rPr lang="en-US" sz="1000" baseline="30000" dirty="0"/>
              <a:t>1</a:t>
            </a:r>
            <a:r>
              <a:rPr lang="en-US" sz="1000" dirty="0"/>
              <a:t>  The Postdoctoral Experience in the SBE </a:t>
            </a:r>
            <a:r>
              <a:rPr lang="en-US" sz="1000" dirty="0" smtClean="0"/>
              <a:t>Sciences Report. October </a:t>
            </a:r>
            <a:r>
              <a:rPr lang="en-US" sz="1000" dirty="0"/>
              <a:t>29, 2010. </a:t>
            </a:r>
            <a:r>
              <a:rPr lang="en-US" sz="1000" dirty="0" smtClean="0"/>
              <a:t>(http</a:t>
            </a:r>
            <a:r>
              <a:rPr lang="en-US" sz="1000" dirty="0"/>
              <a:t>://</a:t>
            </a:r>
            <a:r>
              <a:rPr lang="en-US" sz="1000" dirty="0" smtClean="0"/>
              <a:t>www.nationalpostdoc.org/index.php/publications-5/mentoring-plans)</a:t>
            </a:r>
            <a:endParaRPr lang="en-US" sz="1000" dirty="0"/>
          </a:p>
        </p:txBody>
      </p:sp>
      <p:graphicFrame>
        <p:nvGraphicFramePr>
          <p:cNvPr id="8" name="Table 7"/>
          <p:cNvGraphicFramePr>
            <a:graphicFrameLocks noGrp="1"/>
          </p:cNvGraphicFramePr>
          <p:nvPr>
            <p:extLst>
              <p:ext uri="{D42A27DB-BD31-4B8C-83A1-F6EECF244321}">
                <p14:modId xmlns:p14="http://schemas.microsoft.com/office/powerpoint/2010/main" val="332641959"/>
              </p:ext>
            </p:extLst>
          </p:nvPr>
        </p:nvGraphicFramePr>
        <p:xfrm>
          <a:off x="609600" y="2362200"/>
          <a:ext cx="7526334" cy="1600200"/>
        </p:xfrm>
        <a:graphic>
          <a:graphicData uri="http://schemas.openxmlformats.org/drawingml/2006/table">
            <a:tbl>
              <a:tblPr firstRow="1" firstCol="1" bandRow="1">
                <a:tableStyleId>{5940675A-B579-460E-94D1-54222C63F5DA}</a:tableStyleId>
              </a:tblPr>
              <a:tblGrid>
                <a:gridCol w="1143000"/>
                <a:gridCol w="6383334"/>
              </a:tblGrid>
              <a:tr h="800100">
                <a:tc>
                  <a:txBody>
                    <a:bodyPr/>
                    <a:lstStyle/>
                    <a:p>
                      <a:pPr marL="0" marR="0">
                        <a:spcBef>
                          <a:spcPts val="0"/>
                        </a:spcBef>
                        <a:spcAft>
                          <a:spcPts val="0"/>
                        </a:spcAft>
                      </a:pPr>
                      <a:r>
                        <a:rPr lang="en-US" sz="1600" i="1" dirty="0">
                          <a:effectLst/>
                          <a:latin typeface="+mn-lt"/>
                          <a:ea typeface="Calibri"/>
                          <a:cs typeface="Times New Roman"/>
                        </a:rPr>
                        <a:t>Mentor 1</a:t>
                      </a:r>
                      <a:endParaRPr lang="en-US" sz="1600" dirty="0">
                        <a:effectLst/>
                        <a:latin typeface="+mn-lt"/>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mn-lt"/>
                          <a:ea typeface="Calibri"/>
                          <a:cs typeface="Times New Roman"/>
                        </a:rPr>
                        <a:t> </a:t>
                      </a:r>
                    </a:p>
                    <a:p>
                      <a:pPr marL="0" marR="0">
                        <a:spcBef>
                          <a:spcPts val="0"/>
                        </a:spcBef>
                        <a:spcAft>
                          <a:spcPts val="0"/>
                        </a:spcAft>
                      </a:pPr>
                      <a:r>
                        <a:rPr lang="en-US" sz="1600" dirty="0">
                          <a:effectLst/>
                          <a:latin typeface="+mn-lt"/>
                          <a:ea typeface="Calibri"/>
                          <a:cs typeface="Times New Roman"/>
                        </a:rPr>
                        <a:t> </a:t>
                      </a:r>
                      <a:r>
                        <a:rPr lang="en-US" sz="1600" dirty="0" smtClean="0">
                          <a:effectLst/>
                          <a:latin typeface="+mn-lt"/>
                          <a:ea typeface="Calibri"/>
                          <a:cs typeface="Times New Roman"/>
                        </a:rPr>
                        <a:t>Dr.</a:t>
                      </a:r>
                      <a:r>
                        <a:rPr lang="en-US" sz="1600" baseline="0" dirty="0" smtClean="0">
                          <a:effectLst/>
                          <a:latin typeface="+mn-lt"/>
                          <a:ea typeface="Calibri"/>
                          <a:cs typeface="Times New Roman"/>
                        </a:rPr>
                        <a:t> </a:t>
                      </a:r>
                      <a:r>
                        <a:rPr lang="en-US" sz="1600" baseline="0" dirty="0" err="1" smtClean="0">
                          <a:effectLst/>
                          <a:latin typeface="+mn-lt"/>
                          <a:ea typeface="Calibri"/>
                          <a:cs typeface="Times New Roman"/>
                        </a:rPr>
                        <a:t>Gettajob</a:t>
                      </a:r>
                      <a:r>
                        <a:rPr lang="en-US" sz="1600" baseline="0" dirty="0" smtClean="0">
                          <a:effectLst/>
                          <a:latin typeface="+mn-lt"/>
                          <a:ea typeface="Calibri"/>
                          <a:cs typeface="Times New Roman"/>
                        </a:rPr>
                        <a:t> (</a:t>
                      </a:r>
                      <a:r>
                        <a:rPr lang="en-US" sz="1600" dirty="0" smtClean="0">
                          <a:effectLst/>
                          <a:latin typeface="+mn-lt"/>
                          <a:ea typeface="Calibri"/>
                          <a:cs typeface="Times New Roman"/>
                        </a:rPr>
                        <a:t>Research Mentor)</a:t>
                      </a:r>
                      <a:endParaRPr lang="en-US" sz="1600" dirty="0">
                        <a:effectLst/>
                        <a:latin typeface="+mn-lt"/>
                        <a:ea typeface="Calibri"/>
                        <a:cs typeface="Times New Roman"/>
                      </a:endParaRPr>
                    </a:p>
                  </a:txBody>
                  <a:tcPr marL="68580" marR="68580" marT="0" marB="0"/>
                </a:tc>
              </a:tr>
              <a:tr h="800100">
                <a:tc>
                  <a:txBody>
                    <a:bodyPr/>
                    <a:lstStyle/>
                    <a:p>
                      <a:pPr marL="0" marR="0">
                        <a:spcBef>
                          <a:spcPts val="0"/>
                        </a:spcBef>
                        <a:spcAft>
                          <a:spcPts val="0"/>
                        </a:spcAft>
                      </a:pPr>
                      <a:r>
                        <a:rPr lang="en-US" sz="1600" i="1" dirty="0">
                          <a:effectLst/>
                          <a:latin typeface="+mn-lt"/>
                          <a:ea typeface="Calibri"/>
                          <a:cs typeface="Times New Roman"/>
                        </a:rPr>
                        <a:t>Department &amp; Institution</a:t>
                      </a:r>
                      <a:endParaRPr lang="en-US" sz="1600" dirty="0">
                        <a:effectLst/>
                        <a:latin typeface="+mn-lt"/>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mn-lt"/>
                          <a:ea typeface="Calibri"/>
                          <a:cs typeface="Times New Roman"/>
                        </a:rPr>
                        <a:t> </a:t>
                      </a:r>
                    </a:p>
                    <a:p>
                      <a:pPr marL="0" marR="0">
                        <a:spcBef>
                          <a:spcPts val="0"/>
                        </a:spcBef>
                        <a:spcAft>
                          <a:spcPts val="0"/>
                        </a:spcAft>
                      </a:pPr>
                      <a:r>
                        <a:rPr lang="en-US" sz="1600" dirty="0">
                          <a:effectLst/>
                          <a:latin typeface="+mn-lt"/>
                          <a:ea typeface="Calibri"/>
                          <a:cs typeface="Times New Roman"/>
                        </a:rPr>
                        <a:t> </a:t>
                      </a:r>
                      <a:r>
                        <a:rPr lang="en-US" sz="1600" dirty="0" smtClean="0">
                          <a:effectLst/>
                          <a:latin typeface="+mn-lt"/>
                          <a:ea typeface="Calibri"/>
                          <a:cs typeface="Times New Roman"/>
                        </a:rPr>
                        <a:t>Dept.</a:t>
                      </a:r>
                      <a:r>
                        <a:rPr lang="en-US" sz="1600" baseline="0" dirty="0" smtClean="0">
                          <a:effectLst/>
                          <a:latin typeface="+mn-lt"/>
                          <a:ea typeface="Calibri"/>
                          <a:cs typeface="Times New Roman"/>
                        </a:rPr>
                        <a:t> of Bright Futures; </a:t>
                      </a:r>
                      <a:r>
                        <a:rPr lang="en-US" sz="1600" dirty="0" smtClean="0">
                          <a:effectLst/>
                          <a:latin typeface="+mn-lt"/>
                          <a:ea typeface="Calibri"/>
                          <a:cs typeface="Times New Roman"/>
                        </a:rPr>
                        <a:t>UC San Diego</a:t>
                      </a:r>
                      <a:endParaRPr lang="en-US" sz="1600" dirty="0">
                        <a:effectLst/>
                        <a:latin typeface="+mn-lt"/>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0286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How to Choose Mentors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4770537"/>
          </a:xfrm>
          <a:prstGeom prst="rect">
            <a:avLst/>
          </a:prstGeom>
          <a:noFill/>
        </p:spPr>
        <p:txBody>
          <a:bodyPr wrap="square" rtlCol="0">
            <a:spAutoFit/>
          </a:bodyPr>
          <a:lstStyle/>
          <a:p>
            <a:r>
              <a:rPr lang="en-US" sz="2400" b="1" dirty="0" smtClean="0"/>
              <a:t>Mentorship </a:t>
            </a:r>
          </a:p>
          <a:p>
            <a:pPr marL="285750" indent="-285750">
              <a:buFont typeface="Arial" pitchFamily="34" charset="0"/>
              <a:buChar char="•"/>
            </a:pPr>
            <a:r>
              <a:rPr lang="en-US" sz="2000" b="1" dirty="0" smtClean="0">
                <a:solidFill>
                  <a:srgbClr val="00B050"/>
                </a:solidFill>
              </a:rPr>
              <a:t>Dos</a:t>
            </a:r>
          </a:p>
          <a:p>
            <a:pPr marL="742950" lvl="1" indent="-285750">
              <a:buFont typeface="Arial" pitchFamily="34" charset="0"/>
              <a:buChar char="•"/>
            </a:pPr>
            <a:r>
              <a:rPr lang="en-US" sz="2000" dirty="0" smtClean="0"/>
              <a:t>Identify someone who has the job you want and a connection (i.e. college ties, professional association, child’s softball coach’s sister, etc.)</a:t>
            </a:r>
          </a:p>
          <a:p>
            <a:pPr marL="742950" lvl="1" indent="-285750">
              <a:buFont typeface="Arial" pitchFamily="34" charset="0"/>
              <a:buChar char="•"/>
            </a:pPr>
            <a:r>
              <a:rPr lang="en-US" sz="2000" dirty="0" smtClean="0"/>
              <a:t>Contact him/her about a specific problem or advice – start of a relationship</a:t>
            </a:r>
          </a:p>
          <a:p>
            <a:pPr marL="742950" lvl="1" indent="-285750">
              <a:buFont typeface="Arial" pitchFamily="34" charset="0"/>
              <a:buChar char="•"/>
            </a:pPr>
            <a:r>
              <a:rPr lang="en-US" sz="2000" dirty="0" smtClean="0"/>
              <a:t>Make interactions enjoyable – go out for coffee/lunch; be nice, enthusiastic, grateful and respect the mentor’s time</a:t>
            </a:r>
          </a:p>
          <a:p>
            <a:pPr marL="742950" lvl="1" indent="-285750">
              <a:buFont typeface="Arial" pitchFamily="34" charset="0"/>
              <a:buChar char="•"/>
            </a:pPr>
            <a:r>
              <a:rPr lang="en-US" sz="2000" dirty="0" smtClean="0"/>
              <a:t>Be a mentor yourself</a:t>
            </a:r>
          </a:p>
          <a:p>
            <a:pPr marL="742950" lvl="1" indent="-285750">
              <a:buFont typeface="Arial" pitchFamily="34" charset="0"/>
              <a:buChar char="•"/>
            </a:pPr>
            <a:endParaRPr lang="en-US" sz="2000" dirty="0" smtClean="0"/>
          </a:p>
          <a:p>
            <a:pPr marL="285750" indent="-285750">
              <a:buFont typeface="Arial" pitchFamily="34" charset="0"/>
              <a:buChar char="•"/>
            </a:pPr>
            <a:r>
              <a:rPr lang="en-US" sz="2000" b="1" dirty="0" smtClean="0">
                <a:solidFill>
                  <a:srgbClr val="FF0000"/>
                </a:solidFill>
              </a:rPr>
              <a:t>Don’ts</a:t>
            </a:r>
          </a:p>
          <a:p>
            <a:pPr marL="742950" lvl="1" indent="-285750">
              <a:buFont typeface="Arial" pitchFamily="34" charset="0"/>
              <a:buChar char="•"/>
            </a:pPr>
            <a:r>
              <a:rPr lang="en-US" sz="2000" dirty="0" smtClean="0"/>
              <a:t>Ask “will you be my mentor”</a:t>
            </a:r>
          </a:p>
          <a:p>
            <a:pPr marL="742950" lvl="1" indent="-285750">
              <a:buFont typeface="Arial" pitchFamily="34" charset="0"/>
              <a:buChar char="•"/>
            </a:pPr>
            <a:r>
              <a:rPr lang="en-US" sz="2000" dirty="0" smtClean="0"/>
              <a:t>Expect him/her to work around your schedule </a:t>
            </a:r>
          </a:p>
          <a:p>
            <a:pPr marL="742950" lvl="1" indent="-285750">
              <a:buFont typeface="Arial" pitchFamily="34" charset="0"/>
              <a:buChar char="•"/>
            </a:pPr>
            <a:r>
              <a:rPr lang="en-US" sz="2000" dirty="0" smtClean="0"/>
              <a:t>Take him/her for granted</a:t>
            </a:r>
          </a:p>
        </p:txBody>
      </p:sp>
    </p:spTree>
    <p:extLst>
      <p:ext uri="{BB962C8B-B14F-4D97-AF65-F5344CB8AC3E}">
        <p14:creationId xmlns:p14="http://schemas.microsoft.com/office/powerpoint/2010/main" val="151747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A Secret IDP?</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707886"/>
          </a:xfrm>
          <a:prstGeom prst="rect">
            <a:avLst/>
          </a:prstGeom>
          <a:noFill/>
        </p:spPr>
        <p:txBody>
          <a:bodyPr wrap="square" rtlCol="0">
            <a:spAutoFit/>
          </a:bodyPr>
          <a:lstStyle/>
          <a:p>
            <a:r>
              <a:rPr lang="en-US" sz="2000" dirty="0" smtClean="0"/>
              <a:t>What if I’m not ready to tell my dissertation advisor that I’m considering an alt-ac career?</a:t>
            </a:r>
          </a:p>
        </p:txBody>
      </p:sp>
    </p:spTree>
    <p:extLst>
      <p:ext uri="{BB962C8B-B14F-4D97-AF65-F5344CB8AC3E}">
        <p14:creationId xmlns:p14="http://schemas.microsoft.com/office/powerpoint/2010/main" val="769217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600" b="1" dirty="0" smtClean="0">
                <a:solidFill>
                  <a:schemeClr val="bg1"/>
                </a:solidFill>
              </a:rPr>
              <a:t>Skills Assessment: Grad Student</a:t>
            </a:r>
            <a:endParaRPr lang="en-US" sz="3600"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4339650"/>
          </a:xfrm>
          <a:prstGeom prst="rect">
            <a:avLst/>
          </a:prstGeom>
          <a:noFill/>
        </p:spPr>
        <p:txBody>
          <a:bodyPr wrap="square" rtlCol="0">
            <a:spAutoFit/>
          </a:bodyPr>
          <a:lstStyle/>
          <a:p>
            <a:r>
              <a:rPr lang="en-US" b="1" dirty="0" smtClean="0"/>
              <a:t>Training </a:t>
            </a:r>
            <a:r>
              <a:rPr lang="en-US" b="1" dirty="0"/>
              <a:t>Skills Assessment</a:t>
            </a:r>
            <a:endParaRPr lang="en-US" dirty="0"/>
          </a:p>
          <a:p>
            <a:r>
              <a:rPr lang="en-US" sz="1400" dirty="0"/>
              <a:t>Please list the postdoc/graduate student’s skill strengths and ones that require improvement in the postdoc/graduate student defined areas of training to help the individual reach the desired career objective.  </a:t>
            </a:r>
          </a:p>
          <a:p>
            <a:endParaRPr lang="en-US" dirty="0" smtClean="0"/>
          </a:p>
          <a:p>
            <a:endParaRPr lang="en-US" b="1" dirty="0"/>
          </a:p>
          <a:p>
            <a:endParaRPr lang="en-US" sz="2000" b="1" dirty="0" smtClean="0"/>
          </a:p>
          <a:p>
            <a:endParaRPr lang="en-US" sz="2000" b="1" dirty="0" smtClean="0"/>
          </a:p>
          <a:p>
            <a:endParaRPr lang="en-US" sz="2000" b="1" dirty="0"/>
          </a:p>
          <a:p>
            <a:r>
              <a:rPr lang="en-US" sz="2000" b="1" dirty="0" smtClean="0"/>
              <a:t>Suggested Areas of Training</a:t>
            </a:r>
          </a:p>
          <a:p>
            <a:pPr marL="457200" indent="-457200">
              <a:buFont typeface="+mj-lt"/>
              <a:buAutoNum type="arabicPeriod"/>
            </a:pPr>
            <a:r>
              <a:rPr lang="en-US" dirty="0" smtClean="0"/>
              <a:t>Research </a:t>
            </a:r>
            <a:r>
              <a:rPr lang="en-US" dirty="0"/>
              <a:t>Activities</a:t>
            </a:r>
          </a:p>
          <a:p>
            <a:pPr marL="457200" indent="-457200">
              <a:buFont typeface="+mj-lt"/>
              <a:buAutoNum type="arabicPeriod"/>
            </a:pPr>
            <a:r>
              <a:rPr lang="en-US" dirty="0" smtClean="0"/>
              <a:t>Research </a:t>
            </a:r>
            <a:r>
              <a:rPr lang="en-US" dirty="0"/>
              <a:t>Productivity (i.e. publications, presentations, patents, etc.) </a:t>
            </a:r>
            <a:endParaRPr lang="en-US" dirty="0" smtClean="0"/>
          </a:p>
          <a:p>
            <a:pPr marL="457200" indent="-457200">
              <a:buFont typeface="+mj-lt"/>
              <a:buAutoNum type="arabicPeriod"/>
            </a:pPr>
            <a:r>
              <a:rPr lang="en-US" dirty="0" smtClean="0"/>
              <a:t>Professional </a:t>
            </a:r>
            <a:r>
              <a:rPr lang="en-US" dirty="0"/>
              <a:t>Development (e.g. professional associations, conferences/meetings, workshops, improvement of teaching methods</a:t>
            </a:r>
            <a:r>
              <a:rPr lang="en-US" dirty="0" smtClean="0"/>
              <a:t>, etc</a:t>
            </a:r>
            <a:r>
              <a:rPr lang="en-US" dirty="0"/>
              <a:t>.)</a:t>
            </a:r>
          </a:p>
          <a:p>
            <a:pPr marL="457200" indent="-457200">
              <a:buFont typeface="+mj-lt"/>
              <a:buAutoNum type="arabicPeriod"/>
            </a:pPr>
            <a:r>
              <a:rPr lang="en-US" dirty="0" smtClean="0"/>
              <a:t>Other </a:t>
            </a:r>
            <a:r>
              <a:rPr lang="en-US" dirty="0"/>
              <a:t>(customized by </a:t>
            </a:r>
            <a:r>
              <a:rPr lang="en-US" dirty="0" smtClean="0"/>
              <a:t>grad student)</a:t>
            </a:r>
            <a:endParaRPr lang="en-US" dirty="0"/>
          </a:p>
          <a:p>
            <a:endParaRPr lang="en-US" sz="2400" b="1" dirty="0"/>
          </a:p>
        </p:txBody>
      </p:sp>
      <p:graphicFrame>
        <p:nvGraphicFramePr>
          <p:cNvPr id="3" name="Table 2"/>
          <p:cNvGraphicFramePr>
            <a:graphicFrameLocks noGrp="1"/>
          </p:cNvGraphicFramePr>
          <p:nvPr>
            <p:extLst>
              <p:ext uri="{D42A27DB-BD31-4B8C-83A1-F6EECF244321}">
                <p14:modId xmlns:p14="http://schemas.microsoft.com/office/powerpoint/2010/main" val="1832390879"/>
              </p:ext>
            </p:extLst>
          </p:nvPr>
        </p:nvGraphicFramePr>
        <p:xfrm>
          <a:off x="1264920" y="2362200"/>
          <a:ext cx="6812280" cy="567504"/>
        </p:xfrm>
        <a:graphic>
          <a:graphicData uri="http://schemas.openxmlformats.org/drawingml/2006/table">
            <a:tbl>
              <a:tblPr firstRow="1" firstCol="1" bandRow="1">
                <a:tableStyleId>{5940675A-B579-460E-94D1-54222C63F5DA}</a:tableStyleId>
              </a:tblPr>
              <a:tblGrid>
                <a:gridCol w="754380"/>
                <a:gridCol w="2914650"/>
                <a:gridCol w="3143250"/>
              </a:tblGrid>
              <a:tr h="148775">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1131570" algn="ctr"/>
                        </a:tabLst>
                      </a:pPr>
                      <a:r>
                        <a:rPr lang="en-US" sz="1100" dirty="0">
                          <a:effectLst/>
                        </a:rPr>
                        <a:t>Areas of Strength (Area of Training)</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100" dirty="0">
                          <a:effectLst/>
                        </a:rPr>
                        <a:t>Areas to Develop (Area of Training)</a:t>
                      </a:r>
                      <a:endParaRPr lang="en-US" sz="1100" dirty="0">
                        <a:effectLst/>
                        <a:latin typeface="Calibri"/>
                        <a:ea typeface="Calibri"/>
                        <a:cs typeface="Times New Roman"/>
                      </a:endParaRPr>
                    </a:p>
                  </a:txBody>
                  <a:tcPr marL="68580" marR="68580" marT="0" marB="0"/>
                </a:tc>
              </a:tr>
              <a:tr h="384624">
                <a:tc>
                  <a:txBody>
                    <a:bodyPr/>
                    <a:lstStyle/>
                    <a:p>
                      <a:pPr marL="0" marR="0">
                        <a:spcBef>
                          <a:spcPts val="0"/>
                        </a:spcBef>
                        <a:spcAft>
                          <a:spcPts val="0"/>
                        </a:spcAft>
                      </a:pPr>
                      <a:r>
                        <a:rPr lang="en-US" sz="1200" dirty="0" smtClean="0">
                          <a:effectLst/>
                          <a:latin typeface="+mn-lt"/>
                          <a:ea typeface="+mn-ea"/>
                          <a:cs typeface="+mn-cs"/>
                        </a:rPr>
                        <a:t>Grad</a:t>
                      </a:r>
                      <a:r>
                        <a:rPr lang="en-US" sz="1200" baseline="0" dirty="0" smtClean="0">
                          <a:effectLst/>
                          <a:latin typeface="+mn-lt"/>
                          <a:ea typeface="+mn-ea"/>
                          <a:cs typeface="+mn-cs"/>
                        </a:rPr>
                        <a:t> Student</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a:solidFill>
                            <a:schemeClr val="accent6">
                              <a:lumMod val="75000"/>
                            </a:schemeClr>
                          </a:solidFill>
                          <a:effectLst/>
                        </a:rPr>
                        <a:t> </a:t>
                      </a:r>
                      <a:r>
                        <a:rPr lang="en-US" sz="1200" smtClean="0">
                          <a:solidFill>
                            <a:schemeClr val="accent6">
                              <a:lumMod val="75000"/>
                            </a:schemeClr>
                          </a:solidFill>
                          <a:effectLst/>
                        </a:rPr>
                        <a:t>Objective Writing </a:t>
                      </a:r>
                      <a:r>
                        <a:rPr lang="en-US" sz="1200" dirty="0" smtClean="0">
                          <a:solidFill>
                            <a:schemeClr val="accent6">
                              <a:lumMod val="75000"/>
                            </a:schemeClr>
                          </a:solidFill>
                          <a:effectLst/>
                        </a:rPr>
                        <a:t>(Research Productivity)</a:t>
                      </a:r>
                      <a:endParaRPr lang="en-US" sz="1100" dirty="0">
                        <a:solidFill>
                          <a:schemeClr val="accent6">
                            <a:lumMod val="75000"/>
                          </a:schemeClr>
                        </a:solidFill>
                        <a:effectLst/>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lumMod val="75000"/>
                            </a:schemeClr>
                          </a:solidFill>
                          <a:effectLst/>
                        </a:rPr>
                        <a:t> </a:t>
                      </a:r>
                      <a:r>
                        <a:rPr lang="en-US" sz="1200" dirty="0" smtClean="0">
                          <a:solidFill>
                            <a:schemeClr val="accent6">
                              <a:lumMod val="75000"/>
                            </a:schemeClr>
                          </a:solidFill>
                          <a:effectLst/>
                        </a:rPr>
                        <a:t>Persuasive</a:t>
                      </a:r>
                      <a:r>
                        <a:rPr lang="en-US" sz="1200" baseline="0" dirty="0" smtClean="0">
                          <a:solidFill>
                            <a:schemeClr val="accent6">
                              <a:lumMod val="75000"/>
                            </a:schemeClr>
                          </a:solidFill>
                          <a:effectLst/>
                        </a:rPr>
                        <a:t> writing </a:t>
                      </a:r>
                      <a:r>
                        <a:rPr lang="en-US" sz="1200" dirty="0" smtClean="0">
                          <a:solidFill>
                            <a:schemeClr val="accent6">
                              <a:lumMod val="75000"/>
                            </a:schemeClr>
                          </a:solidFill>
                          <a:effectLst/>
                        </a:rPr>
                        <a:t>(Research Productivity)</a:t>
                      </a:r>
                    </a:p>
                    <a:p>
                      <a:pPr marL="0" marR="0">
                        <a:spcBef>
                          <a:spcPts val="0"/>
                        </a:spcBef>
                        <a:spcAft>
                          <a:spcPts val="0"/>
                        </a:spcAft>
                      </a:pPr>
                      <a:endParaRPr lang="en-US" sz="1100" dirty="0">
                        <a:solidFill>
                          <a:srgbClr val="FF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9353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600" b="1" dirty="0" smtClean="0">
                <a:solidFill>
                  <a:schemeClr val="bg1"/>
                </a:solidFill>
              </a:rPr>
              <a:t>Skills Assessment: Mentors</a:t>
            </a:r>
            <a:endParaRPr lang="en-US" sz="3600" dirty="0"/>
          </a:p>
        </p:txBody>
      </p:sp>
      <p:sp>
        <p:nvSpPr>
          <p:cNvPr id="3" name="Content Placeholder 2"/>
          <p:cNvSpPr>
            <a:spLocks noGrp="1"/>
          </p:cNvSpPr>
          <p:nvPr>
            <p:ph idx="1"/>
          </p:nvPr>
        </p:nvSpPr>
        <p:spPr>
          <a:xfrm>
            <a:off x="609600" y="1143000"/>
            <a:ext cx="7848600" cy="5410200"/>
          </a:xfrm>
        </p:spPr>
        <p:txBody>
          <a:bodyPr>
            <a:noAutofit/>
          </a:bodyPr>
          <a:lstStyle/>
          <a:p>
            <a:pPr marL="0" indent="0">
              <a:buNone/>
            </a:pPr>
            <a:r>
              <a:rPr lang="en-US" sz="1800" dirty="0"/>
              <a:t>This portion is to be completed by the </a:t>
            </a:r>
            <a:r>
              <a:rPr lang="en-US" sz="1800" dirty="0" smtClean="0"/>
              <a:t>graduate </a:t>
            </a:r>
            <a:r>
              <a:rPr lang="en-US" sz="1800" dirty="0"/>
              <a:t>student and mentors.  Alternatively, the </a:t>
            </a:r>
            <a:r>
              <a:rPr lang="en-US" sz="1800" dirty="0" smtClean="0"/>
              <a:t>graduate </a:t>
            </a:r>
            <a:r>
              <a:rPr lang="en-US" sz="1800" dirty="0"/>
              <a:t>student via correspondence with mentors can summarize the skills section.</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2000" b="1" dirty="0" smtClean="0"/>
              <a:t>Set up introductory meeting to share IDP with mentor</a:t>
            </a:r>
            <a:endParaRPr lang="en-US" sz="2000" b="1" dirty="0"/>
          </a:p>
          <a:p>
            <a:r>
              <a:rPr lang="en-US" sz="1800" dirty="0" smtClean="0"/>
              <a:t>Discuss career objective and not just research strategy</a:t>
            </a:r>
          </a:p>
          <a:p>
            <a:r>
              <a:rPr lang="en-US" sz="1800" dirty="0" smtClean="0"/>
              <a:t>Explain your career </a:t>
            </a:r>
            <a:r>
              <a:rPr lang="en-US" sz="1800" dirty="0"/>
              <a:t>goals, </a:t>
            </a:r>
            <a:r>
              <a:rPr lang="en-US" sz="1800" dirty="0" smtClean="0"/>
              <a:t>what </a:t>
            </a:r>
            <a:r>
              <a:rPr lang="en-US" sz="1800" dirty="0"/>
              <a:t>an IDP </a:t>
            </a:r>
            <a:r>
              <a:rPr lang="en-US" sz="1800" dirty="0" smtClean="0"/>
              <a:t>is, and your skill </a:t>
            </a:r>
            <a:r>
              <a:rPr lang="en-US" sz="1800" dirty="0"/>
              <a:t>assessment</a:t>
            </a:r>
          </a:p>
          <a:p>
            <a:pPr marL="0" indent="0">
              <a:buNone/>
            </a:pPr>
            <a:endParaRPr lang="en-US" sz="1800" dirty="0"/>
          </a:p>
          <a:p>
            <a:pPr marL="0" indent="0">
              <a:buNone/>
            </a:pPr>
            <a:endParaRPr lang="en-US" sz="1800" dirty="0"/>
          </a:p>
        </p:txBody>
      </p:sp>
      <p:sp>
        <p:nvSpPr>
          <p:cNvPr id="5" name="TextBox 4"/>
          <p:cNvSpPr txBox="1"/>
          <p:nvPr/>
        </p:nvSpPr>
        <p:spPr>
          <a:xfrm>
            <a:off x="2438400" y="4114800"/>
            <a:ext cx="5562600" cy="2616101"/>
          </a:xfrm>
          <a:prstGeom prst="rect">
            <a:avLst/>
          </a:prstGeom>
          <a:noFill/>
        </p:spPr>
        <p:txBody>
          <a:bodyPr wrap="square" rtlCol="0">
            <a:spAutoFit/>
          </a:bodyPr>
          <a:lstStyle/>
          <a:p>
            <a:r>
              <a:rPr lang="en-US" sz="2000" b="1" dirty="0"/>
              <a:t> </a:t>
            </a:r>
            <a:r>
              <a:rPr lang="en-US" sz="2000" b="1" dirty="0" smtClean="0"/>
              <a:t>        Other benefits of an IDP with faculty </a:t>
            </a:r>
            <a:r>
              <a:rPr lang="en-US" sz="2000" b="1" dirty="0"/>
              <a:t>m</a:t>
            </a:r>
            <a:r>
              <a:rPr lang="en-US" sz="2000" b="1" dirty="0" smtClean="0"/>
              <a:t>entor</a:t>
            </a:r>
          </a:p>
          <a:p>
            <a:pPr marL="742950" lvl="1" indent="-285750">
              <a:buFont typeface="Arial" pitchFamily="34" charset="0"/>
              <a:buChar char="•"/>
            </a:pPr>
            <a:r>
              <a:rPr lang="en-US" dirty="0" smtClean="0"/>
              <a:t>Clear expectations between student and mentor about research and career goals</a:t>
            </a:r>
          </a:p>
          <a:p>
            <a:pPr marL="742950" lvl="1" indent="-285750">
              <a:buFont typeface="Arial" pitchFamily="34" charset="0"/>
              <a:buChar char="•"/>
            </a:pPr>
            <a:r>
              <a:rPr lang="en-US" dirty="0" smtClean="0"/>
              <a:t>Timely </a:t>
            </a:r>
            <a:r>
              <a:rPr lang="en-US" dirty="0"/>
              <a:t>and constructive feedback by the mentor to ensure the </a:t>
            </a:r>
            <a:r>
              <a:rPr lang="en-US" dirty="0" smtClean="0"/>
              <a:t>student’s realization </a:t>
            </a:r>
            <a:r>
              <a:rPr lang="en-US" dirty="0"/>
              <a:t>of goals</a:t>
            </a:r>
          </a:p>
          <a:p>
            <a:pPr marL="742950" lvl="1" indent="-285750">
              <a:buFont typeface="Arial" pitchFamily="34" charset="0"/>
              <a:buChar char="•"/>
            </a:pPr>
            <a:r>
              <a:rPr lang="en-US" dirty="0"/>
              <a:t>Empowerment of the </a:t>
            </a:r>
            <a:r>
              <a:rPr lang="en-US" dirty="0" smtClean="0"/>
              <a:t>student to </a:t>
            </a:r>
            <a:r>
              <a:rPr lang="en-US" dirty="0"/>
              <a:t>manage career trajectory, </a:t>
            </a:r>
            <a:r>
              <a:rPr lang="en-US" dirty="0" smtClean="0"/>
              <a:t>explore </a:t>
            </a:r>
            <a:r>
              <a:rPr lang="en-US" dirty="0"/>
              <a:t>career options and provide a path to </a:t>
            </a:r>
            <a:r>
              <a:rPr lang="en-US" dirty="0" smtClean="0"/>
              <a:t>independence</a:t>
            </a:r>
          </a:p>
          <a:p>
            <a:pPr marL="285750" lvl="0" indent="-285750">
              <a:buFont typeface="Arial" pitchFamily="34" charset="0"/>
              <a:buChar char="•"/>
            </a:pPr>
            <a:endParaRPr lang="en-US" dirty="0"/>
          </a:p>
        </p:txBody>
      </p:sp>
      <p:pic>
        <p:nvPicPr>
          <p:cNvPr id="8" name="Picture 11" descr="C:\Users\vhazen\AppData\Local\Microsoft\Windows\Temporary Internet Files\Content.IE5\1GJ34V3A\MP90038264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178803"/>
            <a:ext cx="1750426" cy="24505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864915900"/>
              </p:ext>
            </p:extLst>
          </p:nvPr>
        </p:nvGraphicFramePr>
        <p:xfrm>
          <a:off x="1264920" y="2133600"/>
          <a:ext cx="6812280" cy="914400"/>
        </p:xfrm>
        <a:graphic>
          <a:graphicData uri="http://schemas.openxmlformats.org/drawingml/2006/table">
            <a:tbl>
              <a:tblPr firstRow="1" firstCol="1" bandRow="1">
                <a:tableStyleId>{5940675A-B579-460E-94D1-54222C63F5DA}</a:tableStyleId>
              </a:tblPr>
              <a:tblGrid>
                <a:gridCol w="754380"/>
                <a:gridCol w="2914650"/>
                <a:gridCol w="3143250"/>
              </a:tblGrid>
              <a:tr h="294668">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1131570" algn="ctr"/>
                        </a:tabLst>
                      </a:pPr>
                      <a:r>
                        <a:rPr lang="en-US" sz="1100" i="1" dirty="0" smtClean="0">
                          <a:effectLst/>
                          <a:latin typeface="Arial"/>
                          <a:ea typeface="Calibri"/>
                          <a:cs typeface="Times New Roman"/>
                        </a:rPr>
                        <a:t>Strong</a:t>
                      </a:r>
                      <a:r>
                        <a:rPr lang="en-US" sz="1100" i="1" baseline="0" dirty="0" smtClean="0">
                          <a:effectLst/>
                          <a:latin typeface="Arial"/>
                          <a:ea typeface="Calibri"/>
                          <a:cs typeface="Times New Roman"/>
                        </a:rPr>
                        <a:t> </a:t>
                      </a:r>
                      <a:r>
                        <a:rPr lang="en-US" sz="1100" i="1" dirty="0" smtClean="0">
                          <a:effectLst/>
                          <a:latin typeface="Arial"/>
                          <a:ea typeface="Calibri"/>
                          <a:cs typeface="Times New Roman"/>
                        </a:rPr>
                        <a:t>Skills (In </a:t>
                      </a:r>
                      <a:r>
                        <a:rPr lang="en-US" sz="1100" i="1" dirty="0">
                          <a:effectLst/>
                          <a:latin typeface="Arial"/>
                          <a:ea typeface="Calibri"/>
                          <a:cs typeface="Times New Roman"/>
                        </a:rPr>
                        <a:t>Each Area of Training)</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100" i="1" dirty="0" smtClean="0">
                          <a:effectLst/>
                          <a:latin typeface="Arial"/>
                          <a:ea typeface="Calibri"/>
                          <a:cs typeface="Times New Roman"/>
                        </a:rPr>
                        <a:t>Skills to </a:t>
                      </a:r>
                      <a:r>
                        <a:rPr lang="en-US" sz="1100" i="1" dirty="0">
                          <a:effectLst/>
                          <a:latin typeface="Arial"/>
                          <a:ea typeface="Calibri"/>
                          <a:cs typeface="Times New Roman"/>
                        </a:rPr>
                        <a:t>Develop (In Each Area of Training)</a:t>
                      </a:r>
                      <a:endParaRPr lang="en-US" sz="1100" dirty="0">
                        <a:effectLst/>
                        <a:latin typeface="Calibri"/>
                        <a:ea typeface="Calibri"/>
                        <a:cs typeface="Times New Roman"/>
                      </a:endParaRPr>
                    </a:p>
                  </a:txBody>
                  <a:tcPr marL="68580" marR="68580" marT="0" marB="0"/>
                </a:tc>
              </a:tr>
              <a:tr h="619732">
                <a:tc>
                  <a:txBody>
                    <a:bodyPr/>
                    <a:lstStyle/>
                    <a:p>
                      <a:pPr marL="0" marR="0">
                        <a:spcBef>
                          <a:spcPts val="0"/>
                        </a:spcBef>
                        <a:spcAft>
                          <a:spcPts val="0"/>
                        </a:spcAft>
                      </a:pPr>
                      <a:r>
                        <a:rPr lang="en-US" sz="1200" i="1" dirty="0" smtClean="0">
                          <a:effectLst/>
                          <a:latin typeface="+mn-lt"/>
                          <a:ea typeface="+mn-ea"/>
                          <a:cs typeface="+mn-cs"/>
                        </a:rPr>
                        <a:t>Mentor1</a:t>
                      </a:r>
                    </a:p>
                    <a:p>
                      <a:pPr marL="0" marR="0">
                        <a:spcBef>
                          <a:spcPts val="0"/>
                        </a:spcBef>
                        <a:spcAft>
                          <a:spcPts val="0"/>
                        </a:spcAft>
                      </a:pPr>
                      <a:r>
                        <a:rPr lang="en-US" sz="1200" i="1" dirty="0" smtClean="0">
                          <a:effectLst/>
                          <a:latin typeface="+mn-lt"/>
                          <a:ea typeface="+mn-ea"/>
                          <a:cs typeface="+mn-cs"/>
                        </a:rPr>
                        <a:t>Input</a:t>
                      </a:r>
                    </a:p>
                  </a:txBody>
                  <a:tcPr marL="68580" marR="68580" marT="0" marB="0"/>
                </a:tc>
                <a:tc>
                  <a:txBody>
                    <a:bodyPr/>
                    <a:lstStyle/>
                    <a:p>
                      <a:pPr marL="0" marR="0">
                        <a:spcBef>
                          <a:spcPts val="0"/>
                        </a:spcBef>
                        <a:spcAft>
                          <a:spcPts val="0"/>
                        </a:spcAft>
                      </a:pPr>
                      <a:r>
                        <a:rPr lang="en-US" sz="1200" dirty="0">
                          <a:effectLst/>
                        </a:rPr>
                        <a:t> </a:t>
                      </a:r>
                      <a:endParaRPr lang="en-US" sz="1100" dirty="0">
                        <a:solidFill>
                          <a:srgbClr val="FF0000"/>
                        </a:solidFill>
                        <a:effectLst/>
                      </a:endParaRPr>
                    </a:p>
                  </a:txBody>
                  <a:tcPr marL="68580" marR="68580" marT="0" marB="0"/>
                </a:tc>
                <a:tc>
                  <a:txBody>
                    <a:bodyPr/>
                    <a:lstStyle/>
                    <a:p>
                      <a:pPr marL="0" marR="0">
                        <a:spcBef>
                          <a:spcPts val="0"/>
                        </a:spcBef>
                        <a:spcAft>
                          <a:spcPts val="0"/>
                        </a:spcAft>
                      </a:pPr>
                      <a:r>
                        <a:rPr lang="en-US" sz="1200" dirty="0">
                          <a:solidFill>
                            <a:srgbClr val="FF0000"/>
                          </a:solidFill>
                          <a:effectLst/>
                        </a:rPr>
                        <a:t> </a:t>
                      </a:r>
                      <a:endParaRPr lang="en-US" sz="1100" dirty="0">
                        <a:solidFill>
                          <a:srgbClr val="FF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1807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Goal Setting</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42072"/>
            <a:ext cx="8229600" cy="4770537"/>
          </a:xfrm>
          <a:prstGeom prst="rect">
            <a:avLst/>
          </a:prstGeom>
          <a:noFill/>
        </p:spPr>
        <p:txBody>
          <a:bodyPr wrap="square" rtlCol="0">
            <a:spAutoFit/>
          </a:bodyPr>
          <a:lstStyle/>
          <a:p>
            <a:r>
              <a:rPr lang="en-US" sz="2000" b="1" dirty="0" smtClean="0"/>
              <a:t>Annual Plan </a:t>
            </a:r>
          </a:p>
          <a:p>
            <a:r>
              <a:rPr lang="en-US" sz="1400" dirty="0" smtClean="0"/>
              <a:t>The </a:t>
            </a:r>
            <a:r>
              <a:rPr lang="en-US" sz="1400" dirty="0"/>
              <a:t>postdoc/graduate student will work with mentors to create goals and specific action steps to address and gain the skills necessary for the anticipated career. </a:t>
            </a:r>
            <a:endParaRPr lang="en-US" dirty="0" smtClean="0"/>
          </a:p>
          <a:p>
            <a:endParaRPr lang="en-US" b="1" dirty="0"/>
          </a:p>
          <a:p>
            <a:endParaRPr lang="en-US" b="1" dirty="0" smtClean="0"/>
          </a:p>
          <a:p>
            <a:endParaRPr lang="en-US" b="1" dirty="0"/>
          </a:p>
          <a:p>
            <a:r>
              <a:rPr lang="en-US" sz="2000" b="1" dirty="0" smtClean="0"/>
              <a:t>	</a:t>
            </a:r>
            <a:r>
              <a:rPr lang="en-US" sz="2000" b="1" dirty="0"/>
              <a:t>	 </a:t>
            </a:r>
            <a:r>
              <a:rPr lang="en-US" sz="2000" b="1" dirty="0" smtClean="0"/>
              <a:t>            </a:t>
            </a:r>
          </a:p>
          <a:p>
            <a:r>
              <a:rPr lang="en-US" sz="2000" b="1" dirty="0"/>
              <a:t>	</a:t>
            </a:r>
            <a:r>
              <a:rPr lang="en-US" sz="2000" b="1" dirty="0" smtClean="0"/>
              <a:t>		Create SMART goals</a:t>
            </a:r>
          </a:p>
          <a:p>
            <a:pPr marL="2571750" lvl="5" indent="-285750">
              <a:buFont typeface="Arial" pitchFamily="34" charset="0"/>
              <a:buChar char="•"/>
            </a:pPr>
            <a:r>
              <a:rPr lang="en-US" b="1" dirty="0" smtClean="0"/>
              <a:t>S</a:t>
            </a:r>
            <a:r>
              <a:rPr lang="en-US" dirty="0" smtClean="0"/>
              <a:t>pecific</a:t>
            </a:r>
            <a:r>
              <a:rPr lang="en-US" dirty="0"/>
              <a:t>: Is it focused and </a:t>
            </a:r>
            <a:r>
              <a:rPr lang="en-US" dirty="0" smtClean="0"/>
              <a:t>unambiguous?</a:t>
            </a:r>
          </a:p>
          <a:p>
            <a:pPr marL="2571750" lvl="5" indent="-285750">
              <a:buFont typeface="Arial" pitchFamily="34" charset="0"/>
              <a:buChar char="•"/>
            </a:pPr>
            <a:r>
              <a:rPr lang="en-US" b="1" dirty="0" smtClean="0"/>
              <a:t>M</a:t>
            </a:r>
            <a:r>
              <a:rPr lang="en-US" dirty="0" smtClean="0"/>
              <a:t>easurable</a:t>
            </a:r>
            <a:r>
              <a:rPr lang="en-US" dirty="0"/>
              <a:t>: Could someone identify whether or not you achieved this </a:t>
            </a:r>
            <a:r>
              <a:rPr lang="en-US" dirty="0" smtClean="0"/>
              <a:t>goal?</a:t>
            </a:r>
          </a:p>
          <a:p>
            <a:pPr marL="2571750" lvl="5" indent="-285750">
              <a:buFont typeface="Arial" pitchFamily="34" charset="0"/>
              <a:buChar char="•"/>
            </a:pPr>
            <a:r>
              <a:rPr lang="en-US" b="1" dirty="0" smtClean="0"/>
              <a:t>A</a:t>
            </a:r>
            <a:r>
              <a:rPr lang="en-US" dirty="0" smtClean="0"/>
              <a:t>ction-oriented</a:t>
            </a:r>
            <a:r>
              <a:rPr lang="en-US" dirty="0"/>
              <a:t>: what action is required on your </a:t>
            </a:r>
            <a:r>
              <a:rPr lang="en-US" dirty="0" smtClean="0"/>
              <a:t>part?</a:t>
            </a:r>
          </a:p>
          <a:p>
            <a:pPr marL="2571750" lvl="5" indent="-285750">
              <a:buFont typeface="Arial" pitchFamily="34" charset="0"/>
              <a:buChar char="•"/>
            </a:pPr>
            <a:r>
              <a:rPr lang="en-US" b="1" dirty="0" smtClean="0"/>
              <a:t>R</a:t>
            </a:r>
            <a:r>
              <a:rPr lang="en-US" dirty="0" smtClean="0"/>
              <a:t>ealistic</a:t>
            </a:r>
            <a:r>
              <a:rPr lang="en-US" dirty="0"/>
              <a:t>: Considering difficulty and timeframe, is this goal </a:t>
            </a:r>
            <a:r>
              <a:rPr lang="en-US" dirty="0" smtClean="0"/>
              <a:t>attainable?</a:t>
            </a:r>
          </a:p>
          <a:p>
            <a:pPr marL="2571750" lvl="5" indent="-285750">
              <a:buFont typeface="Arial" pitchFamily="34" charset="0"/>
              <a:buChar char="•"/>
            </a:pPr>
            <a:r>
              <a:rPr lang="en-US" b="1" dirty="0" smtClean="0"/>
              <a:t>T</a:t>
            </a:r>
            <a:r>
              <a:rPr lang="en-US" dirty="0" smtClean="0"/>
              <a:t>ime-bound</a:t>
            </a:r>
            <a:r>
              <a:rPr lang="en-US" dirty="0"/>
              <a:t>: By when should you complete this goal</a:t>
            </a:r>
            <a:r>
              <a:rPr lang="en-US" dirty="0" smtClean="0"/>
              <a:t>?</a:t>
            </a:r>
          </a:p>
          <a:p>
            <a:pPr marL="285750" indent="-285750">
              <a:buFont typeface="Arial" pitchFamily="34" charset="0"/>
              <a:buChar char="•"/>
            </a:pPr>
            <a:endParaRPr lang="en-US" dirty="0"/>
          </a:p>
          <a:p>
            <a:pPr algn="ctr"/>
            <a:r>
              <a:rPr lang="en-US" b="1" dirty="0" smtClean="0"/>
              <a:t>Turn to your neighbor and discuss a goal and if it SMART or not</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276600"/>
            <a:ext cx="2057400" cy="2057400"/>
          </a:xfrm>
          <a:prstGeom prst="rect">
            <a:avLst/>
          </a:prstGeom>
        </p:spPr>
      </p:pic>
      <p:sp>
        <p:nvSpPr>
          <p:cNvPr id="8" name="Rectangle 7"/>
          <p:cNvSpPr/>
          <p:nvPr/>
        </p:nvSpPr>
        <p:spPr>
          <a:xfrm>
            <a:off x="609600" y="5257800"/>
            <a:ext cx="2209800" cy="369332"/>
          </a:xfrm>
          <a:prstGeom prst="rect">
            <a:avLst/>
          </a:prstGeom>
        </p:spPr>
        <p:txBody>
          <a:bodyPr wrap="square">
            <a:spAutoFit/>
          </a:bodyPr>
          <a:lstStyle/>
          <a:p>
            <a:r>
              <a:rPr lang="en-US" sz="900" dirty="0" smtClean="0"/>
              <a:t>http</a:t>
            </a:r>
            <a:r>
              <a:rPr lang="en-US" sz="900" dirty="0"/>
              <a:t>://www.tumblr.com/tagged/take%20over%20the%20world/</a:t>
            </a:r>
          </a:p>
        </p:txBody>
      </p:sp>
      <p:graphicFrame>
        <p:nvGraphicFramePr>
          <p:cNvPr id="9" name="Table 8"/>
          <p:cNvGraphicFramePr>
            <a:graphicFrameLocks noGrp="1"/>
          </p:cNvGraphicFramePr>
          <p:nvPr>
            <p:extLst>
              <p:ext uri="{D42A27DB-BD31-4B8C-83A1-F6EECF244321}">
                <p14:modId xmlns:p14="http://schemas.microsoft.com/office/powerpoint/2010/main" val="3862351305"/>
              </p:ext>
            </p:extLst>
          </p:nvPr>
        </p:nvGraphicFramePr>
        <p:xfrm>
          <a:off x="883920" y="2194560"/>
          <a:ext cx="6812280" cy="701040"/>
        </p:xfrm>
        <a:graphic>
          <a:graphicData uri="http://schemas.openxmlformats.org/drawingml/2006/table">
            <a:tbl>
              <a:tblPr firstRow="1" firstCol="1" bandRow="1">
                <a:tableStyleId>{5940675A-B579-460E-94D1-54222C63F5DA}</a:tableStyleId>
              </a:tblPr>
              <a:tblGrid>
                <a:gridCol w="1668780"/>
                <a:gridCol w="2171700"/>
                <a:gridCol w="1485900"/>
                <a:gridCol w="1485900"/>
              </a:tblGrid>
              <a:tr h="0">
                <a:tc>
                  <a:txBody>
                    <a:bodyPr/>
                    <a:lstStyle/>
                    <a:p>
                      <a:pPr marL="0" marR="0">
                        <a:spcBef>
                          <a:spcPts val="0"/>
                        </a:spcBef>
                        <a:spcAft>
                          <a:spcPts val="0"/>
                        </a:spcAft>
                      </a:pPr>
                      <a:r>
                        <a:rPr lang="en-US" sz="1000" dirty="0">
                          <a:effectLst/>
                        </a:rPr>
                        <a:t>Goal 1 (Area of Training)</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a:effectLst/>
                        </a:rPr>
                        <a:t>Action Step</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dirty="0">
                          <a:effectLst/>
                        </a:rPr>
                        <a:t>Frequency (i.e. weekly)</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dirty="0">
                          <a:effectLst/>
                        </a:rPr>
                        <a:t>Target Completion Date</a:t>
                      </a:r>
                      <a:endParaRPr lang="en-US" sz="1100" dirty="0">
                        <a:effectLst/>
                        <a:latin typeface="Calibri"/>
                        <a:ea typeface="Calibri"/>
                        <a:cs typeface="Times New Roman"/>
                      </a:endParaRPr>
                    </a:p>
                  </a:txBody>
                  <a:tcPr marL="68580" marR="68580" marT="0" marB="0"/>
                </a:tc>
              </a:tr>
              <a:tr h="0">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73794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012825"/>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smtClean="0"/>
              <a:t>Agenda</a:t>
            </a:r>
            <a:endParaRPr lang="en-US" b="1" dirty="0"/>
          </a:p>
        </p:txBody>
      </p:sp>
      <p:sp>
        <p:nvSpPr>
          <p:cNvPr id="3" name="Subtitle 2"/>
          <p:cNvSpPr>
            <a:spLocks noGrp="1"/>
          </p:cNvSpPr>
          <p:nvPr>
            <p:ph type="subTitle" idx="1"/>
          </p:nvPr>
        </p:nvSpPr>
        <p:spPr>
          <a:xfrm>
            <a:off x="685800" y="1371600"/>
            <a:ext cx="7772400" cy="4191000"/>
          </a:xfrm>
        </p:spPr>
        <p:txBody>
          <a:bodyPr>
            <a:noAutofit/>
          </a:bodyPr>
          <a:lstStyle/>
          <a:p>
            <a:pPr marL="514350" indent="-514350" algn="l"/>
            <a:r>
              <a:rPr lang="en-US" sz="1800" b="1" dirty="0" smtClean="0">
                <a:solidFill>
                  <a:schemeClr val="tx1"/>
                </a:solidFill>
              </a:rPr>
              <a:t>Introductions</a:t>
            </a:r>
          </a:p>
          <a:p>
            <a:pPr marL="514350" indent="-514350" algn="l"/>
            <a:r>
              <a:rPr lang="en-US" sz="1800" b="1" dirty="0" smtClean="0">
                <a:solidFill>
                  <a:schemeClr val="tx1"/>
                </a:solidFill>
              </a:rPr>
              <a:t>Overview of what IDP Is</a:t>
            </a:r>
          </a:p>
          <a:p>
            <a:pPr marL="514350" indent="-514350" algn="l"/>
            <a:r>
              <a:rPr lang="en-US" sz="1800" b="1" dirty="0" smtClean="0">
                <a:solidFill>
                  <a:schemeClr val="tx1"/>
                </a:solidFill>
              </a:rPr>
              <a:t>What are NIH and OGS Policies for IDPs?</a:t>
            </a:r>
          </a:p>
          <a:p>
            <a:pPr marL="514350" indent="-514350" algn="l">
              <a:buFont typeface="Arial" panose="020B0604020202020204" pitchFamily="34" charset="0"/>
              <a:buChar char="•"/>
            </a:pPr>
            <a:r>
              <a:rPr lang="en-US" sz="1800" dirty="0" smtClean="0">
                <a:solidFill>
                  <a:schemeClr val="tx1"/>
                </a:solidFill>
              </a:rPr>
              <a:t>Review of NIH notice and policies</a:t>
            </a:r>
          </a:p>
          <a:p>
            <a:pPr marL="514350" indent="-514350" algn="l">
              <a:buFont typeface="Arial" panose="020B0604020202020204" pitchFamily="34" charset="0"/>
              <a:buChar char="•"/>
            </a:pPr>
            <a:r>
              <a:rPr lang="en-US" sz="1800" dirty="0" smtClean="0">
                <a:solidFill>
                  <a:schemeClr val="tx1"/>
                </a:solidFill>
              </a:rPr>
              <a:t>Questions from audience</a:t>
            </a:r>
          </a:p>
          <a:p>
            <a:pPr marL="514350" indent="-514350" algn="l"/>
            <a:r>
              <a:rPr lang="en-US" sz="1800" b="1" dirty="0" smtClean="0">
                <a:solidFill>
                  <a:schemeClr val="tx1"/>
                </a:solidFill>
              </a:rPr>
              <a:t>Introduction of IDP Form</a:t>
            </a:r>
          </a:p>
          <a:p>
            <a:pPr marL="514350" indent="-514350" algn="l">
              <a:buFont typeface="Arial" panose="020B0604020202020204" pitchFamily="34" charset="0"/>
              <a:buChar char="•"/>
            </a:pPr>
            <a:r>
              <a:rPr lang="en-US" sz="1800" dirty="0">
                <a:solidFill>
                  <a:schemeClr val="tx1"/>
                </a:solidFill>
              </a:rPr>
              <a:t>Skill Assessment</a:t>
            </a:r>
          </a:p>
          <a:p>
            <a:pPr marL="514350" indent="-514350" algn="l">
              <a:buFont typeface="Arial" panose="020B0604020202020204" pitchFamily="34" charset="0"/>
              <a:buChar char="•"/>
            </a:pPr>
            <a:r>
              <a:rPr lang="en-US" sz="1800" dirty="0" smtClean="0">
                <a:solidFill>
                  <a:schemeClr val="tx1"/>
                </a:solidFill>
              </a:rPr>
              <a:t>Career Exploration/Objective</a:t>
            </a:r>
          </a:p>
          <a:p>
            <a:pPr marL="514350" indent="-514350" algn="l">
              <a:buFont typeface="Arial" panose="020B0604020202020204" pitchFamily="34" charset="0"/>
              <a:buChar char="•"/>
            </a:pPr>
            <a:r>
              <a:rPr lang="en-US" sz="1800" dirty="0" smtClean="0">
                <a:solidFill>
                  <a:schemeClr val="tx1"/>
                </a:solidFill>
              </a:rPr>
              <a:t>Mentors</a:t>
            </a:r>
          </a:p>
          <a:p>
            <a:pPr marL="514350" indent="-514350" algn="l">
              <a:buFont typeface="Arial" panose="020B0604020202020204" pitchFamily="34" charset="0"/>
              <a:buChar char="•"/>
            </a:pPr>
            <a:r>
              <a:rPr lang="en-US" sz="1800" dirty="0" smtClean="0">
                <a:solidFill>
                  <a:schemeClr val="tx1"/>
                </a:solidFill>
              </a:rPr>
              <a:t>Goal Setting</a:t>
            </a:r>
          </a:p>
          <a:p>
            <a:pPr marL="514350" indent="-514350" algn="l">
              <a:buFont typeface="Arial" panose="020B0604020202020204" pitchFamily="34" charset="0"/>
              <a:buChar char="•"/>
            </a:pPr>
            <a:r>
              <a:rPr lang="en-US" sz="1800" dirty="0" smtClean="0">
                <a:solidFill>
                  <a:schemeClr val="tx1"/>
                </a:solidFill>
              </a:rPr>
              <a:t>Mentor Input</a:t>
            </a:r>
          </a:p>
          <a:p>
            <a:pPr marL="514350" indent="-514350" algn="l">
              <a:buFont typeface="Arial" panose="020B0604020202020204" pitchFamily="34" charset="0"/>
              <a:buChar char="•"/>
            </a:pPr>
            <a:r>
              <a:rPr lang="en-US" sz="1800" dirty="0" smtClean="0">
                <a:solidFill>
                  <a:schemeClr val="tx1"/>
                </a:solidFill>
              </a:rPr>
              <a:t>IDP Progress</a:t>
            </a:r>
            <a:endParaRPr lang="en-US" sz="1800" b="1" dirty="0" smtClean="0">
              <a:solidFill>
                <a:schemeClr val="tx1"/>
              </a:solidFill>
            </a:endParaRPr>
          </a:p>
        </p:txBody>
      </p:sp>
    </p:spTree>
    <p:extLst>
      <p:ext uri="{BB962C8B-B14F-4D97-AF65-F5344CB8AC3E}">
        <p14:creationId xmlns:p14="http://schemas.microsoft.com/office/powerpoint/2010/main" val="680410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Goal Example</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59443"/>
            <a:ext cx="8229600" cy="4524315"/>
          </a:xfrm>
          <a:prstGeom prst="rect">
            <a:avLst/>
          </a:prstGeom>
          <a:noFill/>
        </p:spPr>
        <p:txBody>
          <a:bodyPr wrap="square" rtlCol="0">
            <a:spAutoFit/>
          </a:bodyPr>
          <a:lstStyle/>
          <a:p>
            <a:r>
              <a:rPr lang="en-US" sz="2000" b="1" dirty="0"/>
              <a:t>Annual Plan </a:t>
            </a:r>
          </a:p>
          <a:p>
            <a:endParaRPr lang="en-US"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a:p>
          <a:p>
            <a:r>
              <a:rPr lang="en-US" sz="2000" b="1" dirty="0" smtClean="0"/>
              <a:t>Action steps to take</a:t>
            </a:r>
          </a:p>
          <a:p>
            <a:pPr marL="342900" indent="-342900">
              <a:buFont typeface="+mj-lt"/>
              <a:buAutoNum type="arabicPeriod"/>
            </a:pPr>
            <a:r>
              <a:rPr lang="en-US" dirty="0" smtClean="0"/>
              <a:t>Present research at conference and meet at least 3 people in my field</a:t>
            </a:r>
          </a:p>
          <a:p>
            <a:pPr marL="342900" indent="-342900">
              <a:buFont typeface="+mj-lt"/>
              <a:buAutoNum type="arabicPeriod"/>
            </a:pPr>
            <a:endParaRPr lang="en-US" dirty="0" smtClean="0"/>
          </a:p>
          <a:p>
            <a:pPr marL="342900" indent="-342900">
              <a:buFont typeface="+mj-lt"/>
              <a:buAutoNum type="arabicPeriod"/>
            </a:pPr>
            <a:r>
              <a:rPr lang="en-US" dirty="0" smtClean="0"/>
              <a:t>Sign </a:t>
            </a:r>
            <a:r>
              <a:rPr lang="en-US" dirty="0"/>
              <a:t>up for </a:t>
            </a:r>
            <a:r>
              <a:rPr lang="en-US" dirty="0" err="1"/>
              <a:t>listservs</a:t>
            </a:r>
            <a:r>
              <a:rPr lang="en-US" dirty="0"/>
              <a:t> (professional association, OPVSA etc</a:t>
            </a:r>
            <a:r>
              <a:rPr lang="en-US" dirty="0" smtClean="0"/>
              <a:t>.) for discipline-related networking events in area</a:t>
            </a:r>
          </a:p>
          <a:p>
            <a:pPr marL="342900" indent="-342900">
              <a:buFont typeface="+mj-lt"/>
              <a:buAutoNum type="arabicPeriod"/>
            </a:pPr>
            <a:endParaRPr lang="en-US" dirty="0" smtClean="0"/>
          </a:p>
          <a:p>
            <a:pPr marL="342900" indent="-342900">
              <a:buFont typeface="+mj-lt"/>
              <a:buAutoNum type="arabicPeriod"/>
            </a:pPr>
            <a:r>
              <a:rPr lang="en-US" dirty="0" smtClean="0"/>
              <a:t>Go on at least 2 informational interviews</a:t>
            </a:r>
          </a:p>
          <a:p>
            <a:endParaRPr lang="en-US" sz="16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2059775053"/>
              </p:ext>
            </p:extLst>
          </p:nvPr>
        </p:nvGraphicFramePr>
        <p:xfrm>
          <a:off x="762001" y="1752600"/>
          <a:ext cx="7543799" cy="1143000"/>
        </p:xfrm>
        <a:graphic>
          <a:graphicData uri="http://schemas.openxmlformats.org/drawingml/2006/table">
            <a:tbl>
              <a:tblPr firstRow="1" firstCol="1" bandRow="1">
                <a:tableStyleId>{5940675A-B579-460E-94D1-54222C63F5DA}</a:tableStyleId>
              </a:tblPr>
              <a:tblGrid>
                <a:gridCol w="1847978"/>
                <a:gridCol w="2404903"/>
                <a:gridCol w="1645459"/>
                <a:gridCol w="1645459"/>
              </a:tblGrid>
              <a:tr h="248478">
                <a:tc>
                  <a:txBody>
                    <a:bodyPr/>
                    <a:lstStyle/>
                    <a:p>
                      <a:pPr marL="0" marR="0">
                        <a:spcBef>
                          <a:spcPts val="0"/>
                        </a:spcBef>
                        <a:spcAft>
                          <a:spcPts val="0"/>
                        </a:spcAft>
                      </a:pPr>
                      <a:r>
                        <a:rPr lang="en-US" sz="1200" dirty="0">
                          <a:effectLst/>
                        </a:rPr>
                        <a:t>Goal 1 (Area of Training)</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Action Step</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Frequency (i.e. weekly)</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Target Completion Date</a:t>
                      </a:r>
                      <a:endParaRPr lang="en-US" sz="1200" dirty="0">
                        <a:effectLst/>
                        <a:latin typeface="Calibri"/>
                        <a:ea typeface="Calibri"/>
                        <a:cs typeface="Times New Roman"/>
                      </a:endParaRPr>
                    </a:p>
                  </a:txBody>
                  <a:tcPr marL="68580" marR="68580" marT="0" marB="0"/>
                </a:tc>
              </a:tr>
              <a:tr h="8945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effectLst/>
                        </a:rPr>
                        <a:t> </a:t>
                      </a:r>
                      <a:r>
                        <a:rPr lang="en-US" sz="1400" dirty="0" smtClean="0">
                          <a:solidFill>
                            <a:schemeClr val="accent6">
                              <a:lumMod val="75000"/>
                            </a:schemeClr>
                          </a:solidFill>
                          <a:effectLst/>
                        </a:rPr>
                        <a:t>Build Professional</a:t>
                      </a:r>
                      <a:r>
                        <a:rPr lang="en-US" sz="1400" baseline="0" dirty="0" smtClean="0">
                          <a:solidFill>
                            <a:schemeClr val="accent6">
                              <a:lumMod val="75000"/>
                            </a:schemeClr>
                          </a:solidFill>
                          <a:effectLst/>
                        </a:rPr>
                        <a:t>   Network </a:t>
                      </a:r>
                      <a:r>
                        <a:rPr lang="en-US" sz="1400" dirty="0" smtClean="0">
                          <a:solidFill>
                            <a:schemeClr val="accent6">
                              <a:lumMod val="75000"/>
                            </a:schemeClr>
                          </a:solidFill>
                          <a:effectLst/>
                        </a:rPr>
                        <a:t>(Professional</a:t>
                      </a:r>
                      <a:r>
                        <a:rPr lang="en-US" sz="1400" baseline="0" dirty="0" smtClean="0">
                          <a:solidFill>
                            <a:schemeClr val="accent6">
                              <a:lumMod val="75000"/>
                            </a:schemeClr>
                          </a:solidFill>
                          <a:effectLst/>
                        </a:rPr>
                        <a:t> Development</a:t>
                      </a:r>
                      <a:r>
                        <a:rPr lang="en-US" sz="1400" dirty="0" smtClean="0">
                          <a:solidFill>
                            <a:schemeClr val="accent6">
                              <a:lumMod val="75000"/>
                            </a:schemeClr>
                          </a:solidFill>
                          <a:effectLst/>
                        </a:rPr>
                        <a:t>)</a:t>
                      </a:r>
                    </a:p>
                  </a:txBody>
                  <a:tcPr marL="68580" marR="68580" marT="0" marB="0"/>
                </a:tc>
                <a:tc>
                  <a:txBody>
                    <a:bodyPr/>
                    <a:lstStyle/>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374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Goal Example</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59443"/>
            <a:ext cx="8229600" cy="4862870"/>
          </a:xfrm>
          <a:prstGeom prst="rect">
            <a:avLst/>
          </a:prstGeom>
          <a:noFill/>
        </p:spPr>
        <p:txBody>
          <a:bodyPr wrap="square" rtlCol="0">
            <a:spAutoFit/>
          </a:bodyPr>
          <a:lstStyle/>
          <a:p>
            <a:r>
              <a:rPr lang="en-US" sz="2000" b="1" dirty="0"/>
              <a:t>Annual Plan </a:t>
            </a:r>
          </a:p>
          <a:p>
            <a:endParaRPr lang="en-US"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a:p>
          <a:p>
            <a:endParaRPr lang="en-US" b="1" dirty="0" smtClean="0"/>
          </a:p>
          <a:p>
            <a:endParaRPr lang="en-US" sz="2000" b="1" dirty="0" smtClean="0"/>
          </a:p>
          <a:p>
            <a:r>
              <a:rPr lang="en-US" sz="2000" b="1" dirty="0" smtClean="0"/>
              <a:t>Frequency</a:t>
            </a:r>
          </a:p>
          <a:p>
            <a:pPr marL="342900" indent="-342900">
              <a:buFont typeface="+mj-lt"/>
              <a:buAutoNum type="arabicPeriod"/>
            </a:pPr>
            <a:r>
              <a:rPr lang="en-US" dirty="0" smtClean="0"/>
              <a:t>Upcoming conference in August</a:t>
            </a:r>
          </a:p>
          <a:p>
            <a:pPr marL="342900" indent="-342900">
              <a:buFont typeface="+mj-lt"/>
              <a:buAutoNum type="arabicPeriod"/>
            </a:pPr>
            <a:endParaRPr lang="en-US" dirty="0" smtClean="0"/>
          </a:p>
          <a:p>
            <a:pPr marL="342900" indent="-342900">
              <a:buFont typeface="+mj-lt"/>
              <a:buAutoNum type="arabicPeriod"/>
            </a:pPr>
            <a:r>
              <a:rPr lang="en-US" dirty="0" smtClean="0"/>
              <a:t>One available every month, make it to one every other month</a:t>
            </a:r>
          </a:p>
          <a:p>
            <a:pPr marL="342900" indent="-342900">
              <a:buFont typeface="+mj-lt"/>
              <a:buAutoNum type="arabicPeriod"/>
            </a:pPr>
            <a:endParaRPr lang="en-US" dirty="0" smtClean="0"/>
          </a:p>
          <a:p>
            <a:pPr marL="342900" indent="-342900">
              <a:buFont typeface="+mj-lt"/>
              <a:buAutoNum type="arabicPeriod"/>
            </a:pPr>
            <a:r>
              <a:rPr lang="en-US" dirty="0" smtClean="0"/>
              <a:t>N/A</a:t>
            </a:r>
          </a:p>
          <a:p>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2801994680"/>
              </p:ext>
            </p:extLst>
          </p:nvPr>
        </p:nvGraphicFramePr>
        <p:xfrm>
          <a:off x="762001" y="1752600"/>
          <a:ext cx="7543799" cy="2092518"/>
        </p:xfrm>
        <a:graphic>
          <a:graphicData uri="http://schemas.openxmlformats.org/drawingml/2006/table">
            <a:tbl>
              <a:tblPr firstRow="1" firstCol="1" bandRow="1">
                <a:tableStyleId>{5940675A-B579-460E-94D1-54222C63F5DA}</a:tableStyleId>
              </a:tblPr>
              <a:tblGrid>
                <a:gridCol w="1847978"/>
                <a:gridCol w="2404903"/>
                <a:gridCol w="1645459"/>
                <a:gridCol w="1645459"/>
              </a:tblGrid>
              <a:tr h="248478">
                <a:tc>
                  <a:txBody>
                    <a:bodyPr/>
                    <a:lstStyle/>
                    <a:p>
                      <a:pPr marL="0" marR="0">
                        <a:spcBef>
                          <a:spcPts val="0"/>
                        </a:spcBef>
                        <a:spcAft>
                          <a:spcPts val="0"/>
                        </a:spcAft>
                      </a:pPr>
                      <a:r>
                        <a:rPr lang="en-US" sz="1200" dirty="0">
                          <a:effectLst/>
                        </a:rPr>
                        <a:t>Goal 1 (Area of Training)</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Action Step</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Frequency (i.e. weekly)</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Target Completion Date</a:t>
                      </a:r>
                      <a:endParaRPr lang="en-US" sz="1200" dirty="0">
                        <a:effectLst/>
                        <a:latin typeface="Calibri"/>
                        <a:ea typeface="Calibri"/>
                        <a:cs typeface="Times New Roman"/>
                      </a:endParaRPr>
                    </a:p>
                  </a:txBody>
                  <a:tcPr marL="68580" marR="68580" marT="0" marB="0"/>
                </a:tc>
              </a:tr>
              <a:tr h="8945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effectLst/>
                        </a:rPr>
                        <a:t> </a:t>
                      </a: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effectLst/>
                        </a:rPr>
                        <a:t>Build Professional</a:t>
                      </a:r>
                      <a:r>
                        <a:rPr lang="en-US" sz="1400" baseline="0" dirty="0" smtClean="0">
                          <a:solidFill>
                            <a:schemeClr val="accent6">
                              <a:lumMod val="75000"/>
                            </a:schemeClr>
                          </a:solidFill>
                          <a:effectLst/>
                        </a:rPr>
                        <a:t>   Network </a:t>
                      </a:r>
                      <a:r>
                        <a:rPr lang="en-US" sz="1400" dirty="0" smtClean="0">
                          <a:solidFill>
                            <a:schemeClr val="accent6">
                              <a:lumMod val="75000"/>
                            </a:schemeClr>
                          </a:solidFill>
                          <a:effectLst/>
                        </a:rPr>
                        <a:t>(Professional</a:t>
                      </a:r>
                      <a:r>
                        <a:rPr lang="en-US" sz="1400" baseline="0" dirty="0" smtClean="0">
                          <a:solidFill>
                            <a:schemeClr val="accent6">
                              <a:lumMod val="75000"/>
                            </a:schemeClr>
                          </a:solidFill>
                          <a:effectLst/>
                        </a:rPr>
                        <a:t> Development</a:t>
                      </a:r>
                      <a:r>
                        <a:rPr lang="en-US" sz="1400" dirty="0" smtClean="0">
                          <a:solidFill>
                            <a:schemeClr val="accent6">
                              <a:lumMod val="75000"/>
                            </a:schemeClr>
                          </a:solidFill>
                          <a:effectLst/>
                        </a:rPr>
                        <a:t>)</a:t>
                      </a:r>
                    </a:p>
                  </a:txBody>
                  <a:tcPr marL="68580" marR="68580" marT="0" marB="0"/>
                </a:tc>
                <a:tc>
                  <a:txBody>
                    <a:bodyPr/>
                    <a:lstStyle/>
                    <a:p>
                      <a:pPr marL="342900" indent="-342900">
                        <a:buFont typeface="+mj-lt"/>
                        <a:buAutoNum type="arabicPeriod"/>
                      </a:pPr>
                      <a:endParaRPr lang="en-US" sz="1100" dirty="0" smtClean="0">
                        <a:solidFill>
                          <a:schemeClr val="accent6">
                            <a:lumMod val="75000"/>
                          </a:schemeClr>
                        </a:solidFill>
                      </a:endParaRPr>
                    </a:p>
                    <a:p>
                      <a:pPr marL="342900" indent="-342900">
                        <a:buFont typeface="+mj-lt"/>
                        <a:buAutoNum type="arabicPeriod"/>
                      </a:pPr>
                      <a:r>
                        <a:rPr lang="en-US" sz="1100" dirty="0" smtClean="0">
                          <a:solidFill>
                            <a:schemeClr val="accent6">
                              <a:lumMod val="75000"/>
                            </a:schemeClr>
                          </a:solidFill>
                        </a:rPr>
                        <a:t>Present research at conference and meet at least 3 people in my field</a:t>
                      </a:r>
                    </a:p>
                    <a:p>
                      <a:pPr marL="342900" indent="-342900">
                        <a:buFont typeface="+mj-lt"/>
                        <a:buAutoNum type="arabicPeriod"/>
                      </a:pPr>
                      <a:r>
                        <a:rPr lang="en-US" sz="1100" dirty="0" smtClean="0">
                          <a:solidFill>
                            <a:schemeClr val="accent6">
                              <a:lumMod val="75000"/>
                            </a:schemeClr>
                          </a:solidFill>
                        </a:rPr>
                        <a:t>Sign up for </a:t>
                      </a:r>
                      <a:r>
                        <a:rPr lang="en-US" sz="1100" dirty="0" err="1" smtClean="0">
                          <a:solidFill>
                            <a:schemeClr val="accent6">
                              <a:lumMod val="75000"/>
                            </a:schemeClr>
                          </a:solidFill>
                        </a:rPr>
                        <a:t>listservs</a:t>
                      </a:r>
                      <a:r>
                        <a:rPr lang="en-US" sz="1100" dirty="0" smtClean="0">
                          <a:solidFill>
                            <a:schemeClr val="accent6">
                              <a:lumMod val="75000"/>
                            </a:schemeClr>
                          </a:solidFill>
                        </a:rPr>
                        <a:t> (professional association, OPVSA etc.) for discipline-related networking events in area</a:t>
                      </a:r>
                    </a:p>
                    <a:p>
                      <a:pPr marL="342900" indent="-342900">
                        <a:buFont typeface="+mj-lt"/>
                        <a:buAutoNum type="arabicPeriod"/>
                      </a:pPr>
                      <a:r>
                        <a:rPr lang="en-US" sz="1100" dirty="0" smtClean="0">
                          <a:solidFill>
                            <a:schemeClr val="accent6">
                              <a:lumMod val="75000"/>
                            </a:schemeClr>
                          </a:solidFill>
                        </a:rPr>
                        <a:t>Go on at least 2 informational interviews</a:t>
                      </a:r>
                    </a:p>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658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Goal Example</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59443"/>
            <a:ext cx="8229600" cy="5016758"/>
          </a:xfrm>
          <a:prstGeom prst="rect">
            <a:avLst/>
          </a:prstGeom>
          <a:noFill/>
        </p:spPr>
        <p:txBody>
          <a:bodyPr wrap="square" rtlCol="0">
            <a:spAutoFit/>
          </a:bodyPr>
          <a:lstStyle/>
          <a:p>
            <a:r>
              <a:rPr lang="en-US" sz="2000" b="1" dirty="0"/>
              <a:t>Annual Plan </a:t>
            </a:r>
          </a:p>
          <a:p>
            <a:endParaRPr lang="en-US"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a:p>
          <a:p>
            <a:endParaRPr lang="en-US" b="1" dirty="0" smtClean="0"/>
          </a:p>
          <a:p>
            <a:endParaRPr lang="en-US" sz="2000" b="1" dirty="0" smtClean="0"/>
          </a:p>
          <a:p>
            <a:r>
              <a:rPr lang="en-US" sz="2000" b="1" dirty="0" smtClean="0"/>
              <a:t>Target </a:t>
            </a:r>
            <a:r>
              <a:rPr lang="en-US" sz="2000" b="1" dirty="0"/>
              <a:t>completion </a:t>
            </a:r>
            <a:r>
              <a:rPr lang="en-US" sz="2000" b="1" dirty="0" smtClean="0"/>
              <a:t>date</a:t>
            </a:r>
            <a:endParaRPr lang="en-US" sz="2000" b="1" dirty="0"/>
          </a:p>
          <a:p>
            <a:pPr marL="342900" indent="-342900">
              <a:buFont typeface="+mj-lt"/>
              <a:buAutoNum type="arabicPeriod"/>
            </a:pPr>
            <a:r>
              <a:rPr lang="en-US" sz="2000" dirty="0" smtClean="0"/>
              <a:t>September 2014</a:t>
            </a:r>
          </a:p>
          <a:p>
            <a:endParaRPr lang="en-US" sz="2000" dirty="0"/>
          </a:p>
          <a:p>
            <a:pPr marL="342900" indent="-342900">
              <a:buFont typeface="+mj-lt"/>
              <a:buAutoNum type="arabicPeriod"/>
            </a:pPr>
            <a:r>
              <a:rPr lang="en-US" sz="2000" dirty="0" smtClean="0"/>
              <a:t>June 2015</a:t>
            </a:r>
          </a:p>
          <a:p>
            <a:endParaRPr lang="en-US" sz="2000" dirty="0"/>
          </a:p>
          <a:p>
            <a:pPr marL="342900" indent="-342900">
              <a:buFont typeface="+mj-lt"/>
              <a:buAutoNum type="arabicPeriod"/>
            </a:pPr>
            <a:r>
              <a:rPr lang="en-US" sz="2000" dirty="0" smtClean="0"/>
              <a:t>June 2015</a:t>
            </a:r>
            <a:endParaRPr lang="en-US" sz="2000" dirty="0"/>
          </a:p>
          <a:p>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22193256"/>
              </p:ext>
            </p:extLst>
          </p:nvPr>
        </p:nvGraphicFramePr>
        <p:xfrm>
          <a:off x="762001" y="1752600"/>
          <a:ext cx="7543799" cy="2092518"/>
        </p:xfrm>
        <a:graphic>
          <a:graphicData uri="http://schemas.openxmlformats.org/drawingml/2006/table">
            <a:tbl>
              <a:tblPr firstRow="1" firstCol="1" bandRow="1">
                <a:tableStyleId>{5940675A-B579-460E-94D1-54222C63F5DA}</a:tableStyleId>
              </a:tblPr>
              <a:tblGrid>
                <a:gridCol w="1847978"/>
                <a:gridCol w="2404903"/>
                <a:gridCol w="1645459"/>
                <a:gridCol w="1645459"/>
              </a:tblGrid>
              <a:tr h="248478">
                <a:tc>
                  <a:txBody>
                    <a:bodyPr/>
                    <a:lstStyle/>
                    <a:p>
                      <a:pPr marL="0" marR="0">
                        <a:spcBef>
                          <a:spcPts val="0"/>
                        </a:spcBef>
                        <a:spcAft>
                          <a:spcPts val="0"/>
                        </a:spcAft>
                      </a:pPr>
                      <a:r>
                        <a:rPr lang="en-US" sz="1200" dirty="0">
                          <a:effectLst/>
                        </a:rPr>
                        <a:t>Goal 1 (Area of Training)</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Action Step</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Frequency (i.e. weekly)</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Target Completion Date</a:t>
                      </a:r>
                      <a:endParaRPr lang="en-US" sz="1200" dirty="0">
                        <a:effectLst/>
                        <a:latin typeface="Calibri"/>
                        <a:ea typeface="Calibri"/>
                        <a:cs typeface="Times New Roman"/>
                      </a:endParaRPr>
                    </a:p>
                  </a:txBody>
                  <a:tcPr marL="68580" marR="68580" marT="0" marB="0"/>
                </a:tc>
              </a:tr>
              <a:tr h="8945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effectLst/>
                        </a:rPr>
                        <a:t> </a:t>
                      </a: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effectLst/>
                        </a:rPr>
                        <a:t>Build Professional</a:t>
                      </a:r>
                      <a:r>
                        <a:rPr lang="en-US" sz="1400" baseline="0" dirty="0" smtClean="0">
                          <a:solidFill>
                            <a:schemeClr val="accent6">
                              <a:lumMod val="75000"/>
                            </a:schemeClr>
                          </a:solidFill>
                          <a:effectLst/>
                        </a:rPr>
                        <a:t>   Network </a:t>
                      </a:r>
                      <a:r>
                        <a:rPr lang="en-US" sz="1400" dirty="0" smtClean="0">
                          <a:solidFill>
                            <a:schemeClr val="accent6">
                              <a:lumMod val="75000"/>
                            </a:schemeClr>
                          </a:solidFill>
                          <a:effectLst/>
                        </a:rPr>
                        <a:t>(Professional</a:t>
                      </a:r>
                      <a:r>
                        <a:rPr lang="en-US" sz="1400" baseline="0" dirty="0" smtClean="0">
                          <a:solidFill>
                            <a:schemeClr val="accent6">
                              <a:lumMod val="75000"/>
                            </a:schemeClr>
                          </a:solidFill>
                          <a:effectLst/>
                        </a:rPr>
                        <a:t> Development</a:t>
                      </a:r>
                      <a:r>
                        <a:rPr lang="en-US" sz="1400" dirty="0" smtClean="0">
                          <a:solidFill>
                            <a:schemeClr val="accent6">
                              <a:lumMod val="75000"/>
                            </a:schemeClr>
                          </a:solidFill>
                          <a:effectLst/>
                        </a:rPr>
                        <a:t>)</a:t>
                      </a:r>
                    </a:p>
                  </a:txBody>
                  <a:tcPr marL="68580" marR="68580" marT="0" marB="0"/>
                </a:tc>
                <a:tc>
                  <a:txBody>
                    <a:bodyPr/>
                    <a:lstStyle/>
                    <a:p>
                      <a:pPr marL="342900" indent="-342900">
                        <a:buFont typeface="+mj-lt"/>
                        <a:buAutoNum type="arabicPeriod"/>
                      </a:pPr>
                      <a:endParaRPr lang="en-US" sz="1100" dirty="0" smtClean="0">
                        <a:solidFill>
                          <a:schemeClr val="accent6">
                            <a:lumMod val="75000"/>
                          </a:schemeClr>
                        </a:solidFill>
                      </a:endParaRPr>
                    </a:p>
                    <a:p>
                      <a:pPr marL="342900" indent="-342900">
                        <a:buFont typeface="+mj-lt"/>
                        <a:buAutoNum type="arabicPeriod"/>
                      </a:pPr>
                      <a:r>
                        <a:rPr lang="en-US" sz="1100" dirty="0" smtClean="0">
                          <a:solidFill>
                            <a:schemeClr val="accent6">
                              <a:lumMod val="75000"/>
                            </a:schemeClr>
                          </a:solidFill>
                        </a:rPr>
                        <a:t>Present research at conference and meet at least 3 people in my field</a:t>
                      </a:r>
                    </a:p>
                    <a:p>
                      <a:pPr marL="342900" indent="-342900">
                        <a:buFont typeface="+mj-lt"/>
                        <a:buAutoNum type="arabicPeriod"/>
                      </a:pPr>
                      <a:r>
                        <a:rPr lang="en-US" sz="1100" dirty="0" smtClean="0">
                          <a:solidFill>
                            <a:schemeClr val="accent6">
                              <a:lumMod val="75000"/>
                            </a:schemeClr>
                          </a:solidFill>
                        </a:rPr>
                        <a:t>Sign up for </a:t>
                      </a:r>
                      <a:r>
                        <a:rPr lang="en-US" sz="1100" dirty="0" err="1" smtClean="0">
                          <a:solidFill>
                            <a:schemeClr val="accent6">
                              <a:lumMod val="75000"/>
                            </a:schemeClr>
                          </a:solidFill>
                        </a:rPr>
                        <a:t>listservs</a:t>
                      </a:r>
                      <a:r>
                        <a:rPr lang="en-US" sz="1100" dirty="0" smtClean="0">
                          <a:solidFill>
                            <a:schemeClr val="accent6">
                              <a:lumMod val="75000"/>
                            </a:schemeClr>
                          </a:solidFill>
                        </a:rPr>
                        <a:t> (professional association, OPVSA etc.) for discipline-related networking events in area</a:t>
                      </a:r>
                    </a:p>
                    <a:p>
                      <a:pPr marL="342900" indent="-342900">
                        <a:buFont typeface="+mj-lt"/>
                        <a:buAutoNum type="arabicPeriod"/>
                      </a:pPr>
                      <a:r>
                        <a:rPr lang="en-US" sz="1100" dirty="0" smtClean="0">
                          <a:solidFill>
                            <a:schemeClr val="accent6">
                              <a:lumMod val="75000"/>
                            </a:schemeClr>
                          </a:solidFill>
                        </a:rPr>
                        <a:t>Go on at least 2 informational interviews</a:t>
                      </a:r>
                    </a:p>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342900" indent="-342900">
                        <a:buFont typeface="+mj-lt"/>
                        <a:buAutoNum type="arabicPeriod"/>
                      </a:pPr>
                      <a:r>
                        <a:rPr lang="en-US" sz="1100" dirty="0" smtClean="0">
                          <a:solidFill>
                            <a:schemeClr val="accent6">
                              <a:lumMod val="75000"/>
                            </a:schemeClr>
                          </a:solidFill>
                        </a:rPr>
                        <a:t>Upcoming conference </a:t>
                      </a:r>
                      <a:r>
                        <a:rPr lang="en-US" sz="1100" smtClean="0">
                          <a:solidFill>
                            <a:schemeClr val="accent6">
                              <a:lumMod val="75000"/>
                            </a:schemeClr>
                          </a:solidFill>
                        </a:rPr>
                        <a:t>in August</a:t>
                      </a:r>
                      <a:endParaRPr lang="en-US" sz="1100" dirty="0" smtClean="0">
                        <a:solidFill>
                          <a:schemeClr val="accent6">
                            <a:lumMod val="75000"/>
                          </a:schemeClr>
                        </a:solidFill>
                      </a:endParaRPr>
                    </a:p>
                    <a:p>
                      <a:pPr marL="342900" indent="-342900">
                        <a:buFont typeface="+mj-lt"/>
                        <a:buAutoNum type="arabicPeriod"/>
                      </a:pPr>
                      <a:r>
                        <a:rPr lang="en-US" sz="1100" dirty="0" smtClean="0">
                          <a:solidFill>
                            <a:schemeClr val="accent6">
                              <a:lumMod val="75000"/>
                            </a:schemeClr>
                          </a:solidFill>
                        </a:rPr>
                        <a:t>One available every month, make it to one every other month</a:t>
                      </a:r>
                    </a:p>
                    <a:p>
                      <a:pPr marL="342900" indent="-342900">
                        <a:buFont typeface="+mj-lt"/>
                        <a:buAutoNum type="arabicPeriod"/>
                      </a:pPr>
                      <a:r>
                        <a:rPr lang="en-US" sz="1100" dirty="0" smtClean="0">
                          <a:solidFill>
                            <a:schemeClr val="accent6">
                              <a:lumMod val="75000"/>
                            </a:schemeClr>
                          </a:solidFill>
                        </a:rPr>
                        <a:t>N/A</a:t>
                      </a:r>
                    </a:p>
                    <a:p>
                      <a:pPr marL="0" marR="0">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237943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Goal Example: Micro Goals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59443"/>
            <a:ext cx="8229600" cy="5016758"/>
          </a:xfrm>
          <a:prstGeom prst="rect">
            <a:avLst/>
          </a:prstGeom>
          <a:noFill/>
        </p:spPr>
        <p:txBody>
          <a:bodyPr wrap="square" rtlCol="0">
            <a:spAutoFit/>
          </a:bodyPr>
          <a:lstStyle/>
          <a:p>
            <a:r>
              <a:rPr lang="en-US" sz="2000" b="1" dirty="0"/>
              <a:t>Annual Plan </a:t>
            </a:r>
          </a:p>
          <a:p>
            <a:endParaRPr lang="en-US"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a:p>
          <a:p>
            <a:endParaRPr lang="en-US" b="1" dirty="0" smtClean="0"/>
          </a:p>
          <a:p>
            <a:endParaRPr lang="en-US" sz="2000" b="1" dirty="0" smtClean="0"/>
          </a:p>
          <a:p>
            <a:r>
              <a:rPr lang="en-US" sz="2000" b="1" dirty="0" smtClean="0"/>
              <a:t>Set Micro Goals </a:t>
            </a:r>
          </a:p>
          <a:p>
            <a:pPr marL="457200" indent="-457200">
              <a:buAutoNum type="arabicPeriod"/>
            </a:pPr>
            <a:r>
              <a:rPr lang="en-US" sz="2000" dirty="0" smtClean="0"/>
              <a:t>Identify 3-4 people you might like to interview</a:t>
            </a:r>
          </a:p>
          <a:p>
            <a:pPr marL="457200" indent="-457200">
              <a:buAutoNum type="arabicPeriod"/>
            </a:pPr>
            <a:r>
              <a:rPr lang="en-US" sz="2000" dirty="0" smtClean="0"/>
              <a:t>Compose email/reach out by phone to set time/date</a:t>
            </a:r>
          </a:p>
          <a:p>
            <a:pPr marL="457200" indent="-457200">
              <a:buAutoNum type="arabicPeriod"/>
            </a:pPr>
            <a:r>
              <a:rPr lang="en-US" sz="2000" dirty="0" smtClean="0"/>
              <a:t>Select questions for interview</a:t>
            </a:r>
          </a:p>
          <a:p>
            <a:pPr marL="457200" indent="-457200">
              <a:buAutoNum type="arabicPeriod"/>
            </a:pPr>
            <a:r>
              <a:rPr lang="en-US" sz="2000" dirty="0" smtClean="0"/>
              <a:t>Follow up with thank you notes</a:t>
            </a:r>
          </a:p>
          <a:p>
            <a:pPr marL="457200" indent="-457200">
              <a:buAutoNum type="arabicPeriod"/>
            </a:pPr>
            <a:r>
              <a:rPr lang="en-US" sz="2000" dirty="0" smtClean="0"/>
              <a:t>Solidify connection (follow-up emails/invitation to connect on LinkedIn)</a:t>
            </a:r>
            <a:endParaRPr lang="en-US" sz="2000" dirty="0"/>
          </a:p>
          <a:p>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1268343862"/>
              </p:ext>
            </p:extLst>
          </p:nvPr>
        </p:nvGraphicFramePr>
        <p:xfrm>
          <a:off x="762001" y="1752600"/>
          <a:ext cx="7543799" cy="2092518"/>
        </p:xfrm>
        <a:graphic>
          <a:graphicData uri="http://schemas.openxmlformats.org/drawingml/2006/table">
            <a:tbl>
              <a:tblPr firstRow="1" firstCol="1" bandRow="1">
                <a:tableStyleId>{5940675A-B579-460E-94D1-54222C63F5DA}</a:tableStyleId>
              </a:tblPr>
              <a:tblGrid>
                <a:gridCol w="1847978"/>
                <a:gridCol w="2404903"/>
                <a:gridCol w="1645459"/>
                <a:gridCol w="1645459"/>
              </a:tblGrid>
              <a:tr h="248478">
                <a:tc>
                  <a:txBody>
                    <a:bodyPr/>
                    <a:lstStyle/>
                    <a:p>
                      <a:pPr marL="0" marR="0">
                        <a:spcBef>
                          <a:spcPts val="0"/>
                        </a:spcBef>
                        <a:spcAft>
                          <a:spcPts val="0"/>
                        </a:spcAft>
                      </a:pPr>
                      <a:r>
                        <a:rPr lang="en-US" sz="1200" dirty="0">
                          <a:effectLst/>
                        </a:rPr>
                        <a:t>Goal 1 (Area of Training)</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Action Step</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Frequency (i.e. weekly)</a:t>
                      </a:r>
                      <a:endParaRPr lang="en-US" sz="12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Target Completion Date</a:t>
                      </a:r>
                      <a:endParaRPr lang="en-US" sz="1200" dirty="0">
                        <a:effectLst/>
                        <a:latin typeface="Calibri"/>
                        <a:ea typeface="Calibri"/>
                        <a:cs typeface="Times New Roman"/>
                      </a:endParaRPr>
                    </a:p>
                  </a:txBody>
                  <a:tcPr marL="68580" marR="68580" marT="0" marB="0"/>
                </a:tc>
              </a:tr>
              <a:tr h="8945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effectLst/>
                        </a:rPr>
                        <a:t> </a:t>
                      </a: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effectLst/>
                        </a:rPr>
                        <a:t>Build Professional</a:t>
                      </a:r>
                      <a:r>
                        <a:rPr lang="en-US" sz="1400" baseline="0" dirty="0" smtClean="0">
                          <a:solidFill>
                            <a:schemeClr val="accent6">
                              <a:lumMod val="75000"/>
                            </a:schemeClr>
                          </a:solidFill>
                          <a:effectLst/>
                        </a:rPr>
                        <a:t>   Network </a:t>
                      </a:r>
                      <a:r>
                        <a:rPr lang="en-US" sz="1400" dirty="0" smtClean="0">
                          <a:solidFill>
                            <a:schemeClr val="accent6">
                              <a:lumMod val="75000"/>
                            </a:schemeClr>
                          </a:solidFill>
                          <a:effectLst/>
                        </a:rPr>
                        <a:t>(Professional</a:t>
                      </a:r>
                      <a:r>
                        <a:rPr lang="en-US" sz="1400" baseline="0" dirty="0" smtClean="0">
                          <a:solidFill>
                            <a:schemeClr val="accent6">
                              <a:lumMod val="75000"/>
                            </a:schemeClr>
                          </a:solidFill>
                          <a:effectLst/>
                        </a:rPr>
                        <a:t> Development</a:t>
                      </a:r>
                      <a:r>
                        <a:rPr lang="en-US" sz="1400" dirty="0" smtClean="0">
                          <a:solidFill>
                            <a:schemeClr val="accent6">
                              <a:lumMod val="75000"/>
                            </a:schemeClr>
                          </a:solidFill>
                          <a:effectLst/>
                        </a:rPr>
                        <a:t>)</a:t>
                      </a:r>
                    </a:p>
                  </a:txBody>
                  <a:tcPr marL="68580" marR="68580" marT="0" marB="0"/>
                </a:tc>
                <a:tc>
                  <a:txBody>
                    <a:bodyPr/>
                    <a:lstStyle/>
                    <a:p>
                      <a:pPr marL="342900" indent="-342900">
                        <a:buFont typeface="+mj-lt"/>
                        <a:buAutoNum type="arabicPeriod"/>
                      </a:pPr>
                      <a:endParaRPr lang="en-US" sz="1100" dirty="0" smtClean="0">
                        <a:solidFill>
                          <a:schemeClr val="accent6">
                            <a:lumMod val="75000"/>
                          </a:schemeClr>
                        </a:solidFill>
                      </a:endParaRPr>
                    </a:p>
                    <a:p>
                      <a:pPr marL="342900" indent="-342900">
                        <a:buFont typeface="+mj-lt"/>
                        <a:buAutoNum type="arabicPeriod"/>
                      </a:pPr>
                      <a:r>
                        <a:rPr lang="en-US" sz="1100" dirty="0" smtClean="0">
                          <a:solidFill>
                            <a:schemeClr val="accent6">
                              <a:lumMod val="75000"/>
                            </a:schemeClr>
                          </a:solidFill>
                        </a:rPr>
                        <a:t>Present research at conference and meet at least 3 people in my field</a:t>
                      </a:r>
                    </a:p>
                    <a:p>
                      <a:pPr marL="342900" indent="-342900">
                        <a:buFont typeface="+mj-lt"/>
                        <a:buAutoNum type="arabicPeriod"/>
                      </a:pPr>
                      <a:r>
                        <a:rPr lang="en-US" sz="1100" dirty="0" smtClean="0">
                          <a:solidFill>
                            <a:schemeClr val="accent6">
                              <a:lumMod val="75000"/>
                            </a:schemeClr>
                          </a:solidFill>
                        </a:rPr>
                        <a:t>Sign up for </a:t>
                      </a:r>
                      <a:r>
                        <a:rPr lang="en-US" sz="1100" dirty="0" err="1" smtClean="0">
                          <a:solidFill>
                            <a:schemeClr val="accent6">
                              <a:lumMod val="75000"/>
                            </a:schemeClr>
                          </a:solidFill>
                        </a:rPr>
                        <a:t>listservs</a:t>
                      </a:r>
                      <a:r>
                        <a:rPr lang="en-US" sz="1100" dirty="0" smtClean="0">
                          <a:solidFill>
                            <a:schemeClr val="accent6">
                              <a:lumMod val="75000"/>
                            </a:schemeClr>
                          </a:solidFill>
                        </a:rPr>
                        <a:t> (professional association, OPVSA etc.) for discipline-related networking events in area</a:t>
                      </a:r>
                    </a:p>
                    <a:p>
                      <a:pPr marL="342900" indent="-342900">
                        <a:buFont typeface="+mj-lt"/>
                        <a:buAutoNum type="arabicPeriod"/>
                      </a:pPr>
                      <a:r>
                        <a:rPr lang="en-US" sz="1100" dirty="0" smtClean="0">
                          <a:solidFill>
                            <a:srgbClr val="0070C0"/>
                          </a:solidFill>
                        </a:rPr>
                        <a:t>Go on at least 2 informational interviews</a:t>
                      </a:r>
                    </a:p>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342900" indent="-342900">
                        <a:buFont typeface="+mj-lt"/>
                        <a:buAutoNum type="arabicPeriod"/>
                      </a:pPr>
                      <a:r>
                        <a:rPr lang="en-US" sz="1100" dirty="0" smtClean="0">
                          <a:solidFill>
                            <a:schemeClr val="accent6">
                              <a:lumMod val="75000"/>
                            </a:schemeClr>
                          </a:solidFill>
                        </a:rPr>
                        <a:t>Upcoming conference in </a:t>
                      </a:r>
                      <a:r>
                        <a:rPr lang="en-US" sz="1100" dirty="0" smtClean="0">
                          <a:solidFill>
                            <a:schemeClr val="accent6">
                              <a:lumMod val="75000"/>
                            </a:schemeClr>
                          </a:solidFill>
                        </a:rPr>
                        <a:t>August</a:t>
                      </a:r>
                      <a:endParaRPr lang="en-US" sz="1100" dirty="0" smtClean="0">
                        <a:solidFill>
                          <a:schemeClr val="accent6">
                            <a:lumMod val="75000"/>
                          </a:schemeClr>
                        </a:solidFill>
                      </a:endParaRPr>
                    </a:p>
                    <a:p>
                      <a:pPr marL="342900" indent="-342900">
                        <a:buFont typeface="+mj-lt"/>
                        <a:buAutoNum type="arabicPeriod"/>
                      </a:pPr>
                      <a:r>
                        <a:rPr lang="en-US" sz="1100" dirty="0" smtClean="0">
                          <a:solidFill>
                            <a:schemeClr val="accent6">
                              <a:lumMod val="75000"/>
                            </a:schemeClr>
                          </a:solidFill>
                        </a:rPr>
                        <a:t>One available every month, make it to one every other month</a:t>
                      </a:r>
                    </a:p>
                    <a:p>
                      <a:pPr marL="342900" indent="-342900">
                        <a:buFont typeface="+mj-lt"/>
                        <a:buAutoNum type="arabicPeriod"/>
                      </a:pPr>
                      <a:r>
                        <a:rPr lang="en-US" sz="1100" dirty="0" smtClean="0">
                          <a:solidFill>
                            <a:schemeClr val="accent6">
                              <a:lumMod val="75000"/>
                            </a:schemeClr>
                          </a:solidFill>
                        </a:rPr>
                        <a:t>N/A</a:t>
                      </a:r>
                    </a:p>
                    <a:p>
                      <a:pPr marL="0" marR="0">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200" dirty="0" smtClean="0">
                        <a:effectLst/>
                      </a:endParaRPr>
                    </a:p>
                    <a:p>
                      <a:pPr marL="228600" marR="0" indent="-228600">
                        <a:spcBef>
                          <a:spcPts val="0"/>
                        </a:spcBef>
                        <a:spcAft>
                          <a:spcPts val="0"/>
                        </a:spcAft>
                        <a:buAutoNum type="arabicPeriod"/>
                      </a:pPr>
                      <a:r>
                        <a:rPr lang="en-US" sz="1200" dirty="0" smtClean="0">
                          <a:solidFill>
                            <a:schemeClr val="accent6">
                              <a:lumMod val="75000"/>
                            </a:schemeClr>
                          </a:solidFill>
                          <a:effectLst/>
                          <a:latin typeface="Calibri"/>
                          <a:ea typeface="Calibri"/>
                          <a:cs typeface="Times New Roman"/>
                        </a:rPr>
                        <a:t>September 2014</a:t>
                      </a:r>
                    </a:p>
                    <a:p>
                      <a:pPr marL="228600" marR="0" indent="-228600">
                        <a:spcBef>
                          <a:spcPts val="0"/>
                        </a:spcBef>
                        <a:spcAft>
                          <a:spcPts val="0"/>
                        </a:spcAft>
                        <a:buAutoNum type="arabicPeriod"/>
                      </a:pPr>
                      <a:endParaRPr lang="en-US" sz="1200" dirty="0" smtClean="0">
                        <a:solidFill>
                          <a:schemeClr val="accent6">
                            <a:lumMod val="75000"/>
                          </a:schemeClr>
                        </a:solidFill>
                        <a:effectLst/>
                        <a:latin typeface="Calibri"/>
                        <a:ea typeface="Calibri"/>
                        <a:cs typeface="Times New Roman"/>
                      </a:endParaRPr>
                    </a:p>
                    <a:p>
                      <a:pPr marL="228600" marR="0" indent="-228600">
                        <a:spcBef>
                          <a:spcPts val="0"/>
                        </a:spcBef>
                        <a:spcAft>
                          <a:spcPts val="0"/>
                        </a:spcAft>
                        <a:buAutoNum type="arabicPeriod"/>
                      </a:pPr>
                      <a:endParaRPr lang="en-US" sz="1200" dirty="0" smtClean="0">
                        <a:solidFill>
                          <a:schemeClr val="accent6">
                            <a:lumMod val="75000"/>
                          </a:schemeClr>
                        </a:solidFill>
                        <a:effectLst/>
                        <a:latin typeface="Calibri"/>
                        <a:ea typeface="Calibri"/>
                        <a:cs typeface="Times New Roman"/>
                      </a:endParaRPr>
                    </a:p>
                    <a:p>
                      <a:pPr marL="228600" marR="0" indent="-228600">
                        <a:spcBef>
                          <a:spcPts val="0"/>
                        </a:spcBef>
                        <a:spcAft>
                          <a:spcPts val="0"/>
                        </a:spcAft>
                        <a:buAutoNum type="arabicPeriod"/>
                      </a:pPr>
                      <a:r>
                        <a:rPr lang="en-US" sz="1200" dirty="0" smtClean="0">
                          <a:solidFill>
                            <a:schemeClr val="accent6">
                              <a:lumMod val="75000"/>
                            </a:schemeClr>
                          </a:solidFill>
                          <a:effectLst/>
                          <a:latin typeface="Calibri"/>
                          <a:ea typeface="Calibri"/>
                          <a:cs typeface="Times New Roman"/>
                        </a:rPr>
                        <a:t>June 2015</a:t>
                      </a:r>
                    </a:p>
                    <a:p>
                      <a:pPr marL="228600" marR="0" indent="-228600">
                        <a:spcBef>
                          <a:spcPts val="0"/>
                        </a:spcBef>
                        <a:spcAft>
                          <a:spcPts val="0"/>
                        </a:spcAft>
                        <a:buAutoNum type="arabicPeriod"/>
                      </a:pPr>
                      <a:endParaRPr lang="en-US" sz="1200" dirty="0" smtClean="0">
                        <a:solidFill>
                          <a:schemeClr val="accent6">
                            <a:lumMod val="75000"/>
                          </a:schemeClr>
                        </a:solidFill>
                        <a:effectLst/>
                        <a:latin typeface="Calibri"/>
                        <a:ea typeface="Calibri"/>
                        <a:cs typeface="Times New Roman"/>
                      </a:endParaRPr>
                    </a:p>
                    <a:p>
                      <a:pPr marL="228600" marR="0" indent="-228600">
                        <a:spcBef>
                          <a:spcPts val="0"/>
                        </a:spcBef>
                        <a:spcAft>
                          <a:spcPts val="0"/>
                        </a:spcAft>
                        <a:buAutoNum type="arabicPeriod"/>
                      </a:pPr>
                      <a:endParaRPr lang="en-US" sz="1200" dirty="0" smtClean="0">
                        <a:solidFill>
                          <a:schemeClr val="accent6">
                            <a:lumMod val="75000"/>
                          </a:schemeClr>
                        </a:solidFill>
                        <a:effectLst/>
                        <a:latin typeface="Calibri"/>
                        <a:ea typeface="Calibri"/>
                        <a:cs typeface="Times New Roman"/>
                      </a:endParaRPr>
                    </a:p>
                    <a:p>
                      <a:pPr marL="228600" marR="0" indent="-228600">
                        <a:spcBef>
                          <a:spcPts val="0"/>
                        </a:spcBef>
                        <a:spcAft>
                          <a:spcPts val="0"/>
                        </a:spcAft>
                        <a:buAutoNum type="arabicPeriod"/>
                      </a:pPr>
                      <a:r>
                        <a:rPr lang="en-US" sz="1200" dirty="0" smtClean="0">
                          <a:solidFill>
                            <a:schemeClr val="accent6">
                              <a:lumMod val="75000"/>
                            </a:schemeClr>
                          </a:solidFill>
                          <a:effectLst/>
                          <a:latin typeface="Calibri"/>
                          <a:ea typeface="Calibri"/>
                          <a:cs typeface="Times New Roman"/>
                        </a:rPr>
                        <a:t>June</a:t>
                      </a:r>
                      <a:r>
                        <a:rPr lang="en-US" sz="1200" baseline="0" dirty="0" smtClean="0">
                          <a:solidFill>
                            <a:schemeClr val="accent6">
                              <a:lumMod val="75000"/>
                            </a:schemeClr>
                          </a:solidFill>
                          <a:effectLst/>
                          <a:latin typeface="Calibri"/>
                          <a:ea typeface="Calibri"/>
                          <a:cs typeface="Times New Roman"/>
                        </a:rPr>
                        <a:t> 2015</a:t>
                      </a:r>
                      <a:endParaRPr lang="en-US" sz="1100" dirty="0">
                        <a:solidFill>
                          <a:schemeClr val="accent6">
                            <a:lumMod val="75000"/>
                          </a:schemeClr>
                        </a:solidFill>
                        <a:effectLst/>
                        <a:latin typeface="Calibri"/>
                        <a:ea typeface="Calibri"/>
                        <a:cs typeface="Times New Roman"/>
                      </a:endParaRPr>
                    </a:p>
                  </a:txBody>
                  <a:tcPr marL="68580" marR="68580" marT="0" marB="0"/>
                </a:tc>
              </a:tr>
            </a:tbl>
          </a:graphicData>
        </a:graphic>
      </p:graphicFrame>
      <p:sp>
        <p:nvSpPr>
          <p:cNvPr id="3" name="Rounded Rectangle 2"/>
          <p:cNvSpPr/>
          <p:nvPr/>
        </p:nvSpPr>
        <p:spPr>
          <a:xfrm>
            <a:off x="2633709" y="3335784"/>
            <a:ext cx="2133600" cy="3218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60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Long-term Goals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4955203"/>
          </a:xfrm>
          <a:prstGeom prst="rect">
            <a:avLst/>
          </a:prstGeom>
          <a:noFill/>
        </p:spPr>
        <p:txBody>
          <a:bodyPr wrap="square" rtlCol="0">
            <a:spAutoFit/>
          </a:bodyPr>
          <a:lstStyle/>
          <a:p>
            <a:endParaRPr lang="en-US" sz="2400" b="1" dirty="0" smtClean="0"/>
          </a:p>
          <a:p>
            <a:r>
              <a:rPr lang="en-US" sz="2400" b="1" dirty="0" smtClean="0"/>
              <a:t>5 Year Plan Overview</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Need to design a plan for the entirety of your training at UC San Diego (long-term goals).</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The duration of training may not be 5 years (depending on how long you have left in your program), so create a plan appropriate to your anticipated length of training.</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Some goals may have to be met before you can advance to the next, more important goal for your career path.  Use this portion to plan for those milestones.</a:t>
            </a:r>
            <a:endParaRPr lang="en-US" b="1" dirty="0" smtClean="0"/>
          </a:p>
          <a:p>
            <a:endParaRPr lang="en-US" sz="2400" b="1" dirty="0" smtClean="0"/>
          </a:p>
          <a:p>
            <a:endParaRPr lang="en-US" sz="2400" b="1" dirty="0"/>
          </a:p>
        </p:txBody>
      </p:sp>
    </p:spTree>
    <p:extLst>
      <p:ext uri="{BB962C8B-B14F-4D97-AF65-F5344CB8AC3E}">
        <p14:creationId xmlns:p14="http://schemas.microsoft.com/office/powerpoint/2010/main" val="311949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Mentor Input</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4431983"/>
          </a:xfrm>
          <a:prstGeom prst="rect">
            <a:avLst/>
          </a:prstGeom>
          <a:noFill/>
        </p:spPr>
        <p:txBody>
          <a:bodyPr wrap="square" rtlCol="0">
            <a:spAutoFit/>
          </a:bodyPr>
          <a:lstStyle/>
          <a:p>
            <a:endParaRPr lang="en-US" sz="2400" b="1" dirty="0" smtClean="0"/>
          </a:p>
          <a:p>
            <a:r>
              <a:rPr lang="en-US" sz="2400" b="1" dirty="0" smtClean="0"/>
              <a:t>After defining your goals for the year, share with mentor(s)</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Set up a meeting with individual mentors to </a:t>
            </a:r>
          </a:p>
          <a:p>
            <a:r>
              <a:rPr lang="en-US" sz="2000" dirty="0" smtClean="0"/>
              <a:t>      discuss goals, which may be separate from </a:t>
            </a:r>
          </a:p>
          <a:p>
            <a:r>
              <a:rPr lang="en-US" sz="2000" dirty="0"/>
              <a:t> </a:t>
            </a:r>
            <a:r>
              <a:rPr lang="en-US" sz="2000" dirty="0" smtClean="0"/>
              <a:t>     a research strategy meeting.</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If mentor(s) unavailable, can discuss via email.</a:t>
            </a:r>
            <a:endParaRPr lang="en-US" b="1" dirty="0" smtClean="0"/>
          </a:p>
          <a:p>
            <a:endParaRPr lang="en-US" b="1" dirty="0" smtClean="0"/>
          </a:p>
          <a:p>
            <a:endParaRPr lang="en-US" sz="2400" b="1" dirty="0" smtClean="0"/>
          </a:p>
          <a:p>
            <a:r>
              <a:rPr lang="en-US" sz="2400" b="1" dirty="0" smtClean="0"/>
              <a:t>Add/revise/update goals according to mentor input</a:t>
            </a:r>
          </a:p>
          <a:p>
            <a:endParaRPr lang="en-US" sz="2400" b="1" dirty="0"/>
          </a:p>
          <a:p>
            <a:r>
              <a:rPr lang="en-US" sz="2400" b="1" dirty="0" smtClean="0"/>
              <a:t>Implement plan!</a:t>
            </a:r>
          </a:p>
        </p:txBody>
      </p:sp>
      <p:pic>
        <p:nvPicPr>
          <p:cNvPr id="5129" name="Picture 9" descr="C:\Users\vhazen\AppData\Local\Microsoft\Windows\Temporary Internet Files\Content.IE5\3MGUTDY0\MC90028336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8176" y="2209800"/>
            <a:ext cx="1900424" cy="191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5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3200" b="1" dirty="0" smtClean="0">
                <a:solidFill>
                  <a:schemeClr val="bg1"/>
                </a:solidFill>
              </a:rPr>
              <a:t>Professional Development Seminars &amp; Workshops Available to Grad Students</a:t>
            </a:r>
            <a:endParaRPr lang="en-US" sz="3200" b="1" dirty="0"/>
          </a:p>
        </p:txBody>
      </p:sp>
      <p:sp>
        <p:nvSpPr>
          <p:cNvPr id="3" name="Content Placeholder 2"/>
          <p:cNvSpPr>
            <a:spLocks noGrp="1"/>
          </p:cNvSpPr>
          <p:nvPr>
            <p:ph idx="1"/>
          </p:nvPr>
        </p:nvSpPr>
        <p:spPr>
          <a:xfrm>
            <a:off x="609600" y="1371600"/>
            <a:ext cx="8077200" cy="5181600"/>
          </a:xfrm>
        </p:spPr>
        <p:txBody>
          <a:bodyPr>
            <a:noAutofit/>
          </a:bodyPr>
          <a:lstStyle/>
          <a:p>
            <a:pPr>
              <a:buNone/>
            </a:pPr>
            <a:endParaRPr lang="en-US" sz="1800" dirty="0" smtClean="0"/>
          </a:p>
          <a:p>
            <a:r>
              <a:rPr lang="en-US" sz="1800" dirty="0" smtClean="0"/>
              <a:t>Wednesday Workshops from OGS</a:t>
            </a:r>
          </a:p>
          <a:p>
            <a:r>
              <a:rPr lang="en-US" sz="1800" dirty="0" smtClean="0"/>
              <a:t>Center for Teaching Development (CTD)</a:t>
            </a:r>
          </a:p>
          <a:p>
            <a:r>
              <a:rPr lang="en-US" sz="1800" dirty="0" smtClean="0"/>
              <a:t>Career Services Center (Toni Mahoney)</a:t>
            </a:r>
          </a:p>
          <a:p>
            <a:endParaRPr lang="en-US" sz="1800" dirty="0" smtClean="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695631"/>
            <a:ext cx="5029200" cy="3590850"/>
          </a:xfrm>
          <a:prstGeom prst="rect">
            <a:avLst/>
          </a:prstGeom>
        </p:spPr>
      </p:pic>
      <p:sp>
        <p:nvSpPr>
          <p:cNvPr id="22" name="TextBox 21"/>
          <p:cNvSpPr txBox="1"/>
          <p:nvPr/>
        </p:nvSpPr>
        <p:spPr>
          <a:xfrm>
            <a:off x="457200" y="6400800"/>
            <a:ext cx="3536546" cy="200055"/>
          </a:xfrm>
          <a:prstGeom prst="rect">
            <a:avLst/>
          </a:prstGeom>
          <a:noFill/>
        </p:spPr>
        <p:txBody>
          <a:bodyPr wrap="none" rtlCol="0">
            <a:spAutoFit/>
          </a:bodyPr>
          <a:lstStyle/>
          <a:p>
            <a:r>
              <a:rPr lang="en-US" sz="700" dirty="0" smtClean="0"/>
              <a:t>-http://www.nasa.gov/offices/oce/appel/ask/issues/48/48i_goddard_career-path_tool.html</a:t>
            </a:r>
            <a:endParaRPr lang="en-US" sz="700" dirty="0"/>
          </a:p>
        </p:txBody>
      </p:sp>
    </p:spTree>
    <p:extLst>
      <p:ext uri="{BB962C8B-B14F-4D97-AF65-F5344CB8AC3E}">
        <p14:creationId xmlns:p14="http://schemas.microsoft.com/office/powerpoint/2010/main" val="1324237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IDP Progress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392972"/>
            <a:ext cx="8229600" cy="3354765"/>
          </a:xfrm>
          <a:prstGeom prst="rect">
            <a:avLst/>
          </a:prstGeom>
          <a:noFill/>
        </p:spPr>
        <p:txBody>
          <a:bodyPr wrap="square" rtlCol="0">
            <a:spAutoFit/>
          </a:bodyPr>
          <a:lstStyle/>
          <a:p>
            <a:r>
              <a:rPr lang="en-US" dirty="0"/>
              <a:t>This plan will be updated and revised each year, when the </a:t>
            </a:r>
            <a:r>
              <a:rPr lang="en-US" smtClean="0"/>
              <a:t>postdoc/grad student </a:t>
            </a:r>
            <a:r>
              <a:rPr lang="en-US" dirty="0"/>
              <a:t>will assess each goal if it was met, still in progress or needs revision. </a:t>
            </a:r>
          </a:p>
          <a:p>
            <a:endParaRPr lang="en-US" sz="1400" dirty="0" smtClean="0"/>
          </a:p>
          <a:p>
            <a:pPr fontAlgn="t"/>
            <a:r>
              <a:rPr lang="en-US" dirty="0"/>
              <a:t>  </a:t>
            </a:r>
          </a:p>
          <a:p>
            <a:pPr fontAlgn="t"/>
            <a:r>
              <a:rPr lang="en-US" dirty="0"/>
              <a:t> </a:t>
            </a:r>
          </a:p>
          <a:p>
            <a:pPr fontAlgn="t"/>
            <a:endParaRPr lang="en-US" dirty="0" smtClean="0"/>
          </a:p>
          <a:p>
            <a:pPr fontAlgn="t"/>
            <a:r>
              <a:rPr lang="en-US" dirty="0"/>
              <a:t> </a:t>
            </a:r>
            <a:r>
              <a:rPr lang="en-US" sz="1400" dirty="0" smtClean="0"/>
              <a:t>Date</a:t>
            </a:r>
            <a:r>
              <a:rPr lang="en-US" sz="1400" dirty="0"/>
              <a:t>: 	</a:t>
            </a:r>
            <a:r>
              <a:rPr lang="en-US" sz="1400" dirty="0" smtClean="0"/>
              <a:t>	 ___</a:t>
            </a:r>
            <a:r>
              <a:rPr lang="en-US" sz="1400" dirty="0"/>
              <a:t>Met </a:t>
            </a:r>
            <a:r>
              <a:rPr lang="en-US" sz="1400" dirty="0" smtClean="0"/>
              <a:t>Goal</a:t>
            </a:r>
            <a:r>
              <a:rPr lang="en-US" sz="1400" dirty="0"/>
              <a:t>	</a:t>
            </a:r>
            <a:r>
              <a:rPr lang="en-US" sz="1400" dirty="0" smtClean="0"/>
              <a:t>___ </a:t>
            </a:r>
            <a:r>
              <a:rPr lang="en-US" sz="1400" dirty="0"/>
              <a:t>In </a:t>
            </a:r>
            <a:r>
              <a:rPr lang="en-US" sz="1400" dirty="0" smtClean="0"/>
              <a:t>Progress</a:t>
            </a:r>
            <a:r>
              <a:rPr lang="en-US" sz="1400" dirty="0"/>
              <a:t>	___ Needs Revision</a:t>
            </a:r>
          </a:p>
          <a:p>
            <a:pPr fontAlgn="t"/>
            <a:endParaRPr lang="en-US" dirty="0"/>
          </a:p>
          <a:p>
            <a:r>
              <a:rPr lang="en-US" sz="2400" b="1" dirty="0" smtClean="0"/>
              <a:t>Continue to strive toward your set goals</a:t>
            </a:r>
          </a:p>
          <a:p>
            <a:endParaRPr lang="en-US" sz="2400" b="1" dirty="0"/>
          </a:p>
          <a:p>
            <a:r>
              <a:rPr lang="en-US" sz="2400" b="1" dirty="0" smtClean="0"/>
              <a:t>Revise/update IDP as necessary</a:t>
            </a:r>
          </a:p>
        </p:txBody>
      </p:sp>
      <p:graphicFrame>
        <p:nvGraphicFramePr>
          <p:cNvPr id="18" name="Table 17"/>
          <p:cNvGraphicFramePr>
            <a:graphicFrameLocks noGrp="1"/>
          </p:cNvGraphicFramePr>
          <p:nvPr>
            <p:extLst>
              <p:ext uri="{D42A27DB-BD31-4B8C-83A1-F6EECF244321}">
                <p14:modId xmlns:p14="http://schemas.microsoft.com/office/powerpoint/2010/main" val="3349462834"/>
              </p:ext>
            </p:extLst>
          </p:nvPr>
        </p:nvGraphicFramePr>
        <p:xfrm>
          <a:off x="655320" y="2270760"/>
          <a:ext cx="7802879" cy="701040"/>
        </p:xfrm>
        <a:graphic>
          <a:graphicData uri="http://schemas.openxmlformats.org/drawingml/2006/table">
            <a:tbl>
              <a:tblPr firstRow="1" firstCol="1" bandRow="1">
                <a:tableStyleId>{5940675A-B579-460E-94D1-54222C63F5DA}</a:tableStyleId>
              </a:tblPr>
              <a:tblGrid>
                <a:gridCol w="1911444"/>
                <a:gridCol w="2487495"/>
                <a:gridCol w="1701970"/>
                <a:gridCol w="1701970"/>
              </a:tblGrid>
              <a:tr h="0">
                <a:tc>
                  <a:txBody>
                    <a:bodyPr/>
                    <a:lstStyle/>
                    <a:p>
                      <a:pPr marL="0" marR="0">
                        <a:spcBef>
                          <a:spcPts val="0"/>
                        </a:spcBef>
                        <a:spcAft>
                          <a:spcPts val="0"/>
                        </a:spcAft>
                      </a:pPr>
                      <a:r>
                        <a:rPr lang="en-US" sz="1000" dirty="0">
                          <a:effectLst/>
                        </a:rPr>
                        <a:t>Goal 1 (Area of Training)</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a:effectLst/>
                        </a:rPr>
                        <a:t>Action Step</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dirty="0">
                          <a:effectLst/>
                        </a:rPr>
                        <a:t>Frequency (i.e. weekly)</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000" dirty="0">
                          <a:effectLst/>
                        </a:rPr>
                        <a:t>Target Completion Date</a:t>
                      </a:r>
                      <a:endParaRPr lang="en-US" sz="1100" dirty="0">
                        <a:effectLst/>
                        <a:latin typeface="Calibri"/>
                        <a:ea typeface="Calibri"/>
                        <a:cs typeface="Times New Roman"/>
                      </a:endParaRPr>
                    </a:p>
                  </a:txBody>
                  <a:tcPr marL="68580" marR="68580" marT="0" marB="0"/>
                </a:tc>
              </a:tr>
              <a:tr h="0">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endParaRPr lang="en-US" sz="1100" dirty="0">
                        <a:effectLst/>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endParaRPr>
                    </a:p>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69526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Annual IDP Progress</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1877437"/>
          </a:xfrm>
          <a:prstGeom prst="rect">
            <a:avLst/>
          </a:prstGeom>
          <a:noFill/>
        </p:spPr>
        <p:txBody>
          <a:bodyPr wrap="square" rtlCol="0">
            <a:spAutoFit/>
          </a:bodyPr>
          <a:lstStyle/>
          <a:p>
            <a:pPr lvl="0"/>
            <a:r>
              <a:rPr lang="en-US" sz="2400" b="1" dirty="0" smtClean="0"/>
              <a:t>Subsequent years</a:t>
            </a:r>
            <a:endParaRPr lang="en-US" sz="2400" b="1" dirty="0"/>
          </a:p>
          <a:p>
            <a:pPr marL="742950" lvl="1" indent="-285750">
              <a:buFont typeface="Arial" pitchFamily="34" charset="0"/>
              <a:buChar char="•"/>
            </a:pPr>
            <a:r>
              <a:rPr lang="en-US" sz="2400" dirty="0"/>
              <a:t>Revise/update and add new </a:t>
            </a:r>
            <a:r>
              <a:rPr lang="en-US" sz="2400" dirty="0" smtClean="0"/>
              <a:t>goals to your annual and 5 year plans</a:t>
            </a:r>
            <a:endParaRPr lang="en-US" sz="2400" dirty="0"/>
          </a:p>
          <a:p>
            <a:pPr marL="742950" lvl="1" indent="-285750">
              <a:buFont typeface="Arial" pitchFamily="34" charset="0"/>
              <a:buChar char="•"/>
            </a:pPr>
            <a:r>
              <a:rPr lang="en-US" sz="2400" dirty="0" smtClean="0"/>
              <a:t>Share </a:t>
            </a:r>
            <a:r>
              <a:rPr lang="en-US" sz="2400" dirty="0"/>
              <a:t>with </a:t>
            </a:r>
            <a:r>
              <a:rPr lang="en-US" sz="2400" dirty="0" smtClean="0"/>
              <a:t>mentors</a:t>
            </a:r>
          </a:p>
          <a:p>
            <a:pPr lvl="1"/>
            <a:r>
              <a:rPr lang="en-US" sz="2000" dirty="0" smtClean="0"/>
              <a:t>	</a:t>
            </a:r>
            <a:r>
              <a:rPr lang="en-US" sz="2000" b="1" dirty="0" smtClean="0"/>
              <a:t>	</a:t>
            </a:r>
          </a:p>
        </p:txBody>
      </p:sp>
    </p:spTree>
    <p:extLst>
      <p:ext uri="{BB962C8B-B14F-4D97-AF65-F5344CB8AC3E}">
        <p14:creationId xmlns:p14="http://schemas.microsoft.com/office/powerpoint/2010/main" val="3684977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smtClean="0">
                <a:solidFill>
                  <a:schemeClr val="bg1"/>
                </a:solidFill>
              </a:rPr>
              <a:t>IDP Buddy?</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400110"/>
          </a:xfrm>
          <a:prstGeom prst="rect">
            <a:avLst/>
          </a:prstGeom>
          <a:noFill/>
        </p:spPr>
        <p:txBody>
          <a:bodyPr wrap="square" rtlCol="0">
            <a:spAutoFit/>
          </a:bodyPr>
          <a:lstStyle/>
          <a:p>
            <a:pPr lvl="0"/>
            <a:r>
              <a:rPr lang="en-US" sz="2000" dirty="0" smtClean="0"/>
              <a:t>	</a:t>
            </a:r>
            <a:r>
              <a:rPr lang="en-US" sz="2000" b="1" dirty="0" smtClean="0"/>
              <a:t>	</a:t>
            </a:r>
          </a:p>
        </p:txBody>
      </p:sp>
    </p:spTree>
    <p:extLst>
      <p:ext uri="{BB962C8B-B14F-4D97-AF65-F5344CB8AC3E}">
        <p14:creationId xmlns:p14="http://schemas.microsoft.com/office/powerpoint/2010/main" val="287359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012825"/>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smtClean="0"/>
              <a:t>Agenda Continued</a:t>
            </a:r>
            <a:endParaRPr lang="en-US" b="1" dirty="0"/>
          </a:p>
        </p:txBody>
      </p:sp>
      <p:sp>
        <p:nvSpPr>
          <p:cNvPr id="3" name="Subtitle 2"/>
          <p:cNvSpPr>
            <a:spLocks noGrp="1"/>
          </p:cNvSpPr>
          <p:nvPr>
            <p:ph type="subTitle" idx="1"/>
          </p:nvPr>
        </p:nvSpPr>
        <p:spPr>
          <a:xfrm>
            <a:off x="685800" y="1371600"/>
            <a:ext cx="7772400" cy="4191000"/>
          </a:xfrm>
        </p:spPr>
        <p:txBody>
          <a:bodyPr>
            <a:noAutofit/>
          </a:bodyPr>
          <a:lstStyle/>
          <a:p>
            <a:pPr marL="514350" indent="-514350" algn="l"/>
            <a:r>
              <a:rPr lang="en-US" sz="1800" b="1" dirty="0" smtClean="0">
                <a:solidFill>
                  <a:schemeClr val="tx1"/>
                </a:solidFill>
              </a:rPr>
              <a:t>Work on Poster</a:t>
            </a:r>
            <a:endParaRPr lang="en-US" sz="1800" dirty="0" smtClean="0">
              <a:solidFill>
                <a:schemeClr val="tx1"/>
              </a:solidFill>
            </a:endParaRPr>
          </a:p>
          <a:p>
            <a:pPr marL="514350" indent="-514350" algn="l"/>
            <a:r>
              <a:rPr lang="en-US" sz="1800" b="1" dirty="0" smtClean="0">
                <a:solidFill>
                  <a:schemeClr val="tx1"/>
                </a:solidFill>
              </a:rPr>
              <a:t>Poster Session – Guest Faculty Dr. Geoffrey Chang</a:t>
            </a:r>
          </a:p>
          <a:p>
            <a:pPr marL="514350" indent="-514350" algn="l">
              <a:buFont typeface="Arial" panose="020B0604020202020204" pitchFamily="34" charset="0"/>
              <a:buChar char="•"/>
            </a:pPr>
            <a:r>
              <a:rPr lang="en-US" sz="1800" dirty="0" smtClean="0">
                <a:solidFill>
                  <a:schemeClr val="tx1"/>
                </a:solidFill>
              </a:rPr>
              <a:t>Break into groups with one moderator per group</a:t>
            </a:r>
          </a:p>
          <a:p>
            <a:pPr marL="514350" indent="-514350" algn="l">
              <a:buFont typeface="Arial" panose="020B0604020202020204" pitchFamily="34" charset="0"/>
              <a:buChar char="•"/>
            </a:pPr>
            <a:r>
              <a:rPr lang="en-US" sz="1800" dirty="0" smtClean="0">
                <a:solidFill>
                  <a:schemeClr val="tx1"/>
                </a:solidFill>
              </a:rPr>
              <a:t>Each person presents poster to group (5-8 </a:t>
            </a:r>
            <a:r>
              <a:rPr lang="en-US" sz="1800" dirty="0" err="1" smtClean="0">
                <a:solidFill>
                  <a:schemeClr val="tx1"/>
                </a:solidFill>
              </a:rPr>
              <a:t>mins</a:t>
            </a:r>
            <a:r>
              <a:rPr lang="en-US" sz="1800" dirty="0" smtClean="0">
                <a:solidFill>
                  <a:schemeClr val="tx1"/>
                </a:solidFill>
              </a:rPr>
              <a:t>.)</a:t>
            </a:r>
            <a:r>
              <a:rPr lang="en-US" sz="1800" smtClean="0">
                <a:solidFill>
                  <a:schemeClr val="tx1"/>
                </a:solidFill>
              </a:rPr>
              <a:t>	</a:t>
            </a:r>
            <a:endParaRPr lang="en-US" sz="1800" b="1" dirty="0" smtClean="0">
              <a:solidFill>
                <a:schemeClr val="tx1"/>
              </a:solidFill>
            </a:endParaRPr>
          </a:p>
          <a:p>
            <a:pPr algn="l"/>
            <a:r>
              <a:rPr lang="en-US" sz="1800" b="1" dirty="0" smtClean="0">
                <a:solidFill>
                  <a:schemeClr val="tx1"/>
                </a:solidFill>
              </a:rPr>
              <a:t>Questions and Feedback</a:t>
            </a:r>
          </a:p>
          <a:p>
            <a:pPr algn="l"/>
            <a:r>
              <a:rPr lang="en-US" sz="1800" b="1" dirty="0" smtClean="0">
                <a:solidFill>
                  <a:schemeClr val="tx1"/>
                </a:solidFill>
              </a:rPr>
              <a:t>Lunch will be coming at 12:45</a:t>
            </a:r>
          </a:p>
        </p:txBody>
      </p:sp>
    </p:spTree>
    <p:extLst>
      <p:ext uri="{BB962C8B-B14F-4D97-AF65-F5344CB8AC3E}">
        <p14:creationId xmlns:p14="http://schemas.microsoft.com/office/powerpoint/2010/main" val="4104504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Questions About Creating an IDP?</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400110"/>
          </a:xfrm>
          <a:prstGeom prst="rect">
            <a:avLst/>
          </a:prstGeom>
          <a:noFill/>
        </p:spPr>
        <p:txBody>
          <a:bodyPr wrap="square" rtlCol="0">
            <a:spAutoFit/>
          </a:bodyPr>
          <a:lstStyle/>
          <a:p>
            <a:pPr lvl="0"/>
            <a:r>
              <a:rPr lang="en-US" sz="2000" dirty="0" smtClean="0"/>
              <a:t>	</a:t>
            </a:r>
            <a:r>
              <a:rPr lang="en-US" sz="2000" b="1" dirty="0" smtClean="0"/>
              <a:t>	</a:t>
            </a:r>
          </a:p>
        </p:txBody>
      </p:sp>
    </p:spTree>
    <p:extLst>
      <p:ext uri="{BB962C8B-B14F-4D97-AF65-F5344CB8AC3E}">
        <p14:creationId xmlns:p14="http://schemas.microsoft.com/office/powerpoint/2010/main" val="252287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IDP Poster Session</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5447645"/>
          </a:xfrm>
          <a:prstGeom prst="rect">
            <a:avLst/>
          </a:prstGeom>
          <a:noFill/>
        </p:spPr>
        <p:txBody>
          <a:bodyPr wrap="square" rtlCol="0">
            <a:spAutoFit/>
          </a:bodyPr>
          <a:lstStyle/>
          <a:p>
            <a:r>
              <a:rPr lang="en-US" sz="2400" b="1" dirty="0"/>
              <a:t>Write out </a:t>
            </a:r>
            <a:r>
              <a:rPr lang="en-US" sz="2400" b="1" dirty="0" smtClean="0"/>
              <a:t>your name, department and research </a:t>
            </a:r>
            <a:r>
              <a:rPr lang="en-US" sz="2400" b="1" dirty="0"/>
              <a:t>p</a:t>
            </a:r>
            <a:r>
              <a:rPr lang="en-US" sz="2400" b="1" dirty="0" smtClean="0"/>
              <a:t>roject title</a:t>
            </a:r>
            <a:endParaRPr lang="en-US" sz="2400" b="1" dirty="0"/>
          </a:p>
          <a:p>
            <a:pPr lvl="0"/>
            <a:endParaRPr lang="en-US" sz="2400" b="1" dirty="0" smtClean="0"/>
          </a:p>
          <a:p>
            <a:pPr lvl="0"/>
            <a:r>
              <a:rPr lang="en-US" sz="2400" b="1" dirty="0" smtClean="0"/>
              <a:t>Write out your career objective</a:t>
            </a:r>
          </a:p>
          <a:p>
            <a:pPr marL="342900" lvl="0" indent="-342900">
              <a:buFont typeface="Arial" panose="020B0604020202020204" pitchFamily="34" charset="0"/>
              <a:buChar char="•"/>
            </a:pPr>
            <a:r>
              <a:rPr lang="en-US" sz="2000" dirty="0" smtClean="0"/>
              <a:t>Examples</a:t>
            </a:r>
          </a:p>
          <a:p>
            <a:pPr marL="800100" lvl="1" indent="-342900">
              <a:buFont typeface="Arial" panose="020B0604020202020204" pitchFamily="34" charset="0"/>
              <a:buChar char="•"/>
            </a:pPr>
            <a:r>
              <a:rPr lang="en-US" sz="2000" dirty="0" smtClean="0"/>
              <a:t>Tenure track professor at research intensive university</a:t>
            </a:r>
          </a:p>
          <a:p>
            <a:pPr marL="800100" lvl="1" indent="-342900">
              <a:buFont typeface="Arial" panose="020B0604020202020204" pitchFamily="34" charset="0"/>
              <a:buChar char="•"/>
            </a:pPr>
            <a:r>
              <a:rPr lang="en-US" sz="2000" dirty="0" smtClean="0"/>
              <a:t>Explore more about becoming a fighter pilot</a:t>
            </a:r>
          </a:p>
          <a:p>
            <a:pPr marL="800100" lvl="1" indent="-342900">
              <a:buFont typeface="Arial" panose="020B0604020202020204" pitchFamily="34" charset="0"/>
              <a:buChar char="•"/>
            </a:pPr>
            <a:endParaRPr lang="en-US" sz="2400" b="1" dirty="0" smtClean="0"/>
          </a:p>
          <a:p>
            <a:r>
              <a:rPr lang="en-US" sz="2400" b="1" dirty="0" smtClean="0"/>
              <a:t>Write </a:t>
            </a:r>
            <a:r>
              <a:rPr lang="en-US" sz="2400" b="1" dirty="0"/>
              <a:t>out </a:t>
            </a:r>
            <a:r>
              <a:rPr lang="en-US" sz="2400" b="1" dirty="0" smtClean="0"/>
              <a:t>5 goals to accomplish your career objective</a:t>
            </a:r>
          </a:p>
          <a:p>
            <a:endParaRPr lang="en-US" sz="2400" b="1" dirty="0" smtClean="0"/>
          </a:p>
          <a:p>
            <a:r>
              <a:rPr lang="en-US" sz="2400" b="1" dirty="0" smtClean="0"/>
              <a:t>Each person will present his or her career objective and the goals on how they will work toward achieving that career objective (</a:t>
            </a:r>
            <a:r>
              <a:rPr lang="en-US" sz="2400" b="1" dirty="0"/>
              <a:t>~</a:t>
            </a:r>
            <a:r>
              <a:rPr lang="en-US" sz="2400" b="1" dirty="0" smtClean="0"/>
              <a:t>8 </a:t>
            </a:r>
            <a:r>
              <a:rPr lang="en-US" sz="2400" b="1" dirty="0" err="1" smtClean="0"/>
              <a:t>mins</a:t>
            </a:r>
            <a:r>
              <a:rPr lang="en-US" sz="2400" b="1" dirty="0" smtClean="0"/>
              <a:t>.) in a group with a moderator</a:t>
            </a:r>
          </a:p>
          <a:p>
            <a:endParaRPr lang="en-US" sz="2400" b="1" dirty="0"/>
          </a:p>
          <a:p>
            <a:r>
              <a:rPr lang="en-US" sz="2400" b="1" dirty="0" smtClean="0"/>
              <a:t>The moderator and group will help determine if the presenter has goals that are realistic and achievable</a:t>
            </a:r>
          </a:p>
        </p:txBody>
      </p:sp>
    </p:spTree>
    <p:extLst>
      <p:ext uri="{BB962C8B-B14F-4D97-AF65-F5344CB8AC3E}">
        <p14:creationId xmlns:p14="http://schemas.microsoft.com/office/powerpoint/2010/main" val="3811531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IDP Poster Example</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1219200"/>
            <a:ext cx="8229600" cy="5663089"/>
          </a:xfrm>
          <a:prstGeom prst="rect">
            <a:avLst/>
          </a:prstGeom>
          <a:noFill/>
        </p:spPr>
        <p:txBody>
          <a:bodyPr wrap="square" rtlCol="0">
            <a:spAutoFit/>
          </a:bodyPr>
          <a:lstStyle/>
          <a:p>
            <a:pPr lvl="0"/>
            <a:r>
              <a:rPr lang="en-US" sz="2200" b="1" dirty="0" smtClean="0"/>
              <a:t>Name: Sarah Student</a:t>
            </a:r>
          </a:p>
          <a:p>
            <a:pPr marL="342900" lvl="0" indent="-342900">
              <a:buFont typeface="Arial" panose="020B0604020202020204" pitchFamily="34" charset="0"/>
              <a:buChar char="•"/>
            </a:pPr>
            <a:r>
              <a:rPr lang="en-US" sz="2000" dirty="0" smtClean="0"/>
              <a:t>Department of Bioengineering</a:t>
            </a:r>
            <a:endParaRPr lang="en-US" sz="2000" dirty="0"/>
          </a:p>
          <a:p>
            <a:pPr marL="342900" lvl="0" indent="-342900">
              <a:buFont typeface="Arial" panose="020B0604020202020204" pitchFamily="34" charset="0"/>
              <a:buChar char="•"/>
            </a:pPr>
            <a:r>
              <a:rPr lang="en-US" sz="2000" dirty="0" smtClean="0"/>
              <a:t>Project title</a:t>
            </a:r>
            <a:r>
              <a:rPr lang="en-US" sz="2000" dirty="0"/>
              <a:t>: </a:t>
            </a:r>
            <a:r>
              <a:rPr lang="en-US" sz="2000" dirty="0" smtClean="0"/>
              <a:t>Improving Reusable </a:t>
            </a:r>
            <a:r>
              <a:rPr lang="en-US" sz="2000" dirty="0"/>
              <a:t>Ceramic-Metal Modular </a:t>
            </a:r>
            <a:r>
              <a:rPr lang="en-US" sz="2000" dirty="0" smtClean="0"/>
              <a:t>Junctions </a:t>
            </a:r>
            <a:r>
              <a:rPr lang="en-US" sz="2000" dirty="0"/>
              <a:t>for Total Hip </a:t>
            </a:r>
            <a:r>
              <a:rPr lang="en-US" sz="2000" dirty="0" smtClean="0"/>
              <a:t>Replacements</a:t>
            </a:r>
            <a:endParaRPr lang="en-US" sz="2000" dirty="0"/>
          </a:p>
          <a:p>
            <a:pPr lvl="0"/>
            <a:r>
              <a:rPr lang="en-US" sz="2000" b="1" dirty="0" smtClean="0"/>
              <a:t>Career Objective: Explore more about careers in science writing</a:t>
            </a:r>
            <a:endParaRPr lang="en-US" sz="2000" dirty="0" smtClean="0"/>
          </a:p>
          <a:p>
            <a:pPr lvl="0"/>
            <a:endParaRPr lang="en-US" sz="2000" b="1" dirty="0" smtClean="0"/>
          </a:p>
          <a:p>
            <a:r>
              <a:rPr lang="en-US" sz="2000" b="1" dirty="0" smtClean="0"/>
              <a:t>Goals</a:t>
            </a:r>
          </a:p>
          <a:p>
            <a:pPr marL="457200" indent="-457200">
              <a:buFont typeface="+mj-lt"/>
              <a:buAutoNum type="arabicPeriod"/>
            </a:pPr>
            <a:r>
              <a:rPr lang="en-US" sz="2000" b="1" dirty="0" smtClean="0"/>
              <a:t>Create an outline for my first author manuscript and begin to design preliminary figures this weekend.</a:t>
            </a:r>
          </a:p>
          <a:p>
            <a:pPr marL="457200" indent="-457200">
              <a:buFont typeface="+mj-lt"/>
              <a:buAutoNum type="arabicPeriod"/>
            </a:pPr>
            <a:r>
              <a:rPr lang="en-US" sz="2000" b="1" dirty="0"/>
              <a:t>Examine science writing blogs and email scholarly journal editors for information to gain science writing experience every two </a:t>
            </a:r>
            <a:r>
              <a:rPr lang="en-US" sz="2000" b="1" dirty="0" smtClean="0"/>
              <a:t>weeks.</a:t>
            </a:r>
          </a:p>
          <a:p>
            <a:pPr marL="457200" indent="-457200">
              <a:buFont typeface="+mj-lt"/>
              <a:buAutoNum type="arabicPeriod"/>
            </a:pPr>
            <a:r>
              <a:rPr lang="en-US" sz="2000" b="1" dirty="0" smtClean="0"/>
              <a:t>Submit a request to present at a small conference in the fall to discuss research and network with experts in my field.</a:t>
            </a:r>
          </a:p>
          <a:p>
            <a:pPr marL="457200" indent="-457200">
              <a:buFont typeface="+mj-lt"/>
              <a:buAutoNum type="arabicPeriod"/>
            </a:pPr>
            <a:r>
              <a:rPr lang="en-US" sz="2000" b="1" dirty="0"/>
              <a:t>Organize a journal club to improve my organizational and leadership skills to begin in the next few months. </a:t>
            </a:r>
            <a:endParaRPr lang="en-US" sz="2000" b="1" dirty="0" smtClean="0"/>
          </a:p>
          <a:p>
            <a:pPr marL="457200" indent="-457200">
              <a:buFont typeface="+mj-lt"/>
              <a:buAutoNum type="arabicPeriod"/>
            </a:pPr>
            <a:r>
              <a:rPr lang="en-US" sz="2000" b="1" dirty="0"/>
              <a:t>E</a:t>
            </a:r>
            <a:r>
              <a:rPr lang="en-US" sz="2000" b="1" dirty="0" smtClean="0"/>
              <a:t>very 6 months, investigate funding options for project and create spreadsheet to keep up on deadlines for submission to plan applications accordingly.</a:t>
            </a:r>
            <a:endParaRPr lang="en-US" dirty="0"/>
          </a:p>
        </p:txBody>
      </p:sp>
    </p:spTree>
    <p:extLst>
      <p:ext uri="{BB962C8B-B14F-4D97-AF65-F5344CB8AC3E}">
        <p14:creationId xmlns:p14="http://schemas.microsoft.com/office/powerpoint/2010/main" val="3147058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Questions and Feedback?</a:t>
            </a:r>
            <a:endParaRPr lang="en-US" b="1" dirty="0">
              <a:solidFill>
                <a:schemeClr val="bg1"/>
              </a:solidFill>
            </a:endParaRPr>
          </a:p>
        </p:txBody>
      </p:sp>
      <p:sp>
        <p:nvSpPr>
          <p:cNvPr id="12" name="TextBox 11"/>
          <p:cNvSpPr txBox="1"/>
          <p:nvPr/>
        </p:nvSpPr>
        <p:spPr>
          <a:xfrm>
            <a:off x="685800" y="1828800"/>
            <a:ext cx="77724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OGS – Zoe Ziliak Michel (</a:t>
            </a:r>
            <a:r>
              <a:rPr lang="en-US" sz="2400" dirty="0" smtClean="0">
                <a:hlinkClick r:id="rId3"/>
              </a:rPr>
              <a:t>zmichel@ucsd.edu</a:t>
            </a:r>
            <a:r>
              <a:rPr lang="en-US" sz="2400" dirty="0" smtClean="0"/>
              <a:t>)</a:t>
            </a:r>
          </a:p>
          <a:p>
            <a:pPr marL="342900" indent="-342900">
              <a:buFont typeface="Arial" panose="020B0604020202020204" pitchFamily="34" charset="0"/>
              <a:buChar char="•"/>
            </a:pPr>
            <a:r>
              <a:rPr lang="en-US" sz="2400" dirty="0" smtClean="0"/>
              <a:t>Career Services – Toni Mahoney (</a:t>
            </a:r>
            <a:r>
              <a:rPr lang="en-US" sz="2400" dirty="0" smtClean="0">
                <a:hlinkClick r:id="rId4"/>
              </a:rPr>
              <a:t>ammahoney@ucsd.edu</a:t>
            </a:r>
            <a:r>
              <a:rPr lang="en-US" sz="2400" dirty="0" smtClean="0"/>
              <a:t>)</a:t>
            </a:r>
          </a:p>
          <a:p>
            <a:pPr marL="342900" indent="-342900">
              <a:buFont typeface="Arial" panose="020B0604020202020204" pitchFamily="34" charset="0"/>
              <a:buChar char="•"/>
            </a:pPr>
            <a:r>
              <a:rPr lang="en-US" sz="2400" dirty="0" smtClean="0"/>
              <a:t>CTD – Peter Newbury (</a:t>
            </a:r>
            <a:r>
              <a:rPr lang="en-US" sz="2400" dirty="0" smtClean="0">
                <a:hlinkClick r:id="rId5"/>
              </a:rPr>
              <a:t>pnewbury@ucsd.edu</a:t>
            </a:r>
            <a:r>
              <a:rPr lang="en-US" sz="2400" dirty="0" smtClean="0"/>
              <a:t>)</a:t>
            </a:r>
          </a:p>
          <a:p>
            <a:endParaRPr lang="en-US" sz="2400" dirty="0" smtClean="0"/>
          </a:p>
        </p:txBody>
      </p:sp>
    </p:spTree>
    <p:extLst>
      <p:ext uri="{BB962C8B-B14F-4D97-AF65-F5344CB8AC3E}">
        <p14:creationId xmlns:p14="http://schemas.microsoft.com/office/powerpoint/2010/main" val="1017814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smtClean="0">
                <a:solidFill>
                  <a:schemeClr val="bg1"/>
                </a:solidFill>
              </a:rPr>
              <a:t>Background: PhDs in the Workforce</a:t>
            </a:r>
            <a:endParaRPr lang="en-US" b="1" dirty="0">
              <a:solidFill>
                <a:schemeClr val="bg1"/>
              </a:solidFill>
            </a:endParaRPr>
          </a:p>
        </p:txBody>
      </p:sp>
      <p:sp>
        <p:nvSpPr>
          <p:cNvPr id="7" name="TextBox 6"/>
          <p:cNvSpPr txBox="1"/>
          <p:nvPr/>
        </p:nvSpPr>
        <p:spPr>
          <a:xfrm>
            <a:off x="2288940" y="1944309"/>
            <a:ext cx="184666" cy="369332"/>
          </a:xfrm>
          <a:prstGeom prst="rect">
            <a:avLst/>
          </a:prstGeom>
          <a:noFill/>
        </p:spPr>
        <p:txBody>
          <a:bodyPr wrap="none" rtlCol="0">
            <a:spAutoFit/>
          </a:bodyPr>
          <a:lstStyle/>
          <a:p>
            <a:endParaRPr lang="en-US" dirty="0"/>
          </a:p>
        </p:txBody>
      </p:sp>
      <p:pic>
        <p:nvPicPr>
          <p:cNvPr id="8" name="Content Placeholder 7" descr="workforce infographic ASCB COMPASS.jp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69334"/>
            <a:ext cx="8229600" cy="4050466"/>
          </a:xfrm>
          <a:prstGeom prst="rect">
            <a:avLst/>
          </a:prstGeom>
        </p:spPr>
      </p:pic>
      <p:sp>
        <p:nvSpPr>
          <p:cNvPr id="9" name="Rectangle 8"/>
          <p:cNvSpPr/>
          <p:nvPr/>
        </p:nvSpPr>
        <p:spPr>
          <a:xfrm>
            <a:off x="457200" y="5971236"/>
            <a:ext cx="8229600" cy="246221"/>
          </a:xfrm>
          <a:prstGeom prst="rect">
            <a:avLst/>
          </a:prstGeom>
        </p:spPr>
        <p:txBody>
          <a:bodyPr wrap="square">
            <a:spAutoFit/>
          </a:bodyPr>
          <a:lstStyle/>
          <a:p>
            <a:r>
              <a:rPr lang="en-US" sz="1000" dirty="0"/>
              <a:t>http://www.ascb.org/ascbpost/index.php/compass-points/item/285-where-will-a-biology-phd-take-you</a:t>
            </a:r>
          </a:p>
        </p:txBody>
      </p:sp>
    </p:spTree>
    <p:extLst>
      <p:ext uri="{BB962C8B-B14F-4D97-AF65-F5344CB8AC3E}">
        <p14:creationId xmlns:p14="http://schemas.microsoft.com/office/powerpoint/2010/main" val="3580712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Individual Development Plan (IDP)</a:t>
            </a:r>
            <a:endParaRPr lang="en-US" b="1" dirty="0">
              <a:solidFill>
                <a:schemeClr val="bg1"/>
              </a:solidFill>
            </a:endParaRPr>
          </a:p>
        </p:txBody>
      </p:sp>
      <p:sp>
        <p:nvSpPr>
          <p:cNvPr id="12" name="TextBox 11"/>
          <p:cNvSpPr txBox="1"/>
          <p:nvPr/>
        </p:nvSpPr>
        <p:spPr>
          <a:xfrm>
            <a:off x="4038600" y="1828800"/>
            <a:ext cx="4419600" cy="120032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6" name="TextBox 5"/>
          <p:cNvSpPr txBox="1"/>
          <p:nvPr/>
        </p:nvSpPr>
        <p:spPr>
          <a:xfrm>
            <a:off x="457200" y="961670"/>
            <a:ext cx="8229600" cy="5109091"/>
          </a:xfrm>
          <a:prstGeom prst="rect">
            <a:avLst/>
          </a:prstGeom>
          <a:noFill/>
        </p:spPr>
        <p:txBody>
          <a:bodyPr wrap="square" rtlCol="0">
            <a:spAutoFit/>
          </a:bodyPr>
          <a:lstStyle/>
          <a:p>
            <a:endParaRPr lang="en-US" dirty="0" smtClean="0"/>
          </a:p>
          <a:p>
            <a:r>
              <a:rPr lang="en-US" dirty="0" smtClean="0"/>
              <a:t>An </a:t>
            </a:r>
            <a:r>
              <a:rPr lang="en-US" dirty="0"/>
              <a:t>IDP is a </a:t>
            </a:r>
            <a:r>
              <a:rPr lang="en-US" dirty="0" smtClean="0"/>
              <a:t>dynamic document </a:t>
            </a:r>
            <a:r>
              <a:rPr lang="en-US" dirty="0"/>
              <a:t>that identifies and </a:t>
            </a:r>
            <a:r>
              <a:rPr lang="en-US" dirty="0" smtClean="0"/>
              <a:t>outlines </a:t>
            </a:r>
            <a:r>
              <a:rPr lang="en-US" dirty="0"/>
              <a:t>career </a:t>
            </a:r>
            <a:r>
              <a:rPr lang="en-US" dirty="0" smtClean="0"/>
              <a:t>goals </a:t>
            </a:r>
            <a:r>
              <a:rPr lang="en-US" dirty="0"/>
              <a:t>and is a tool to manage </a:t>
            </a:r>
            <a:r>
              <a:rPr lang="en-US" dirty="0" smtClean="0"/>
              <a:t>career development throughout graduate training. </a:t>
            </a:r>
          </a:p>
          <a:p>
            <a:pPr algn="ctr"/>
            <a:r>
              <a:rPr lang="en-US" i="1" dirty="0" smtClean="0"/>
              <a:t>It </a:t>
            </a:r>
            <a:r>
              <a:rPr lang="en-US" i="1" dirty="0"/>
              <a:t>is created by the </a:t>
            </a:r>
            <a:r>
              <a:rPr lang="en-US" i="1" dirty="0" smtClean="0"/>
              <a:t>grad student in partnership </a:t>
            </a:r>
            <a:r>
              <a:rPr lang="en-US" i="1" dirty="0"/>
              <a:t>with the </a:t>
            </a:r>
            <a:r>
              <a:rPr lang="en-US" i="1" dirty="0" smtClean="0"/>
              <a:t>faculty and additional mentors</a:t>
            </a:r>
            <a:r>
              <a:rPr lang="en-US" dirty="0" smtClean="0"/>
              <a:t>. </a:t>
            </a:r>
          </a:p>
          <a:p>
            <a:endParaRPr lang="en-US" dirty="0" smtClean="0"/>
          </a:p>
          <a:p>
            <a:endParaRPr lang="en-US" dirty="0"/>
          </a:p>
          <a:p>
            <a:endParaRPr lang="en-US" dirty="0" smtClean="0"/>
          </a:p>
          <a:p>
            <a:r>
              <a:rPr lang="en-US" dirty="0" smtClean="0"/>
              <a:t>			</a:t>
            </a:r>
            <a:r>
              <a:rPr lang="en-US" sz="2000" b="1" u="sng" dirty="0" smtClean="0"/>
              <a:t>IDP includes:</a:t>
            </a:r>
            <a:r>
              <a:rPr lang="en-US" dirty="0" smtClean="0"/>
              <a:t>	</a:t>
            </a:r>
          </a:p>
          <a:p>
            <a:pPr marL="3028950" lvl="6" indent="-285750">
              <a:buFont typeface="Arial" pitchFamily="34" charset="0"/>
              <a:buChar char="•"/>
            </a:pPr>
            <a:r>
              <a:rPr lang="en-US" dirty="0" smtClean="0"/>
              <a:t>Career goal(s) – Consider having a Plan A </a:t>
            </a:r>
            <a:r>
              <a:rPr lang="en-US" i="1" u="sng" dirty="0" smtClean="0"/>
              <a:t>and</a:t>
            </a:r>
            <a:r>
              <a:rPr lang="en-US" dirty="0" smtClean="0"/>
              <a:t> B</a:t>
            </a:r>
          </a:p>
          <a:p>
            <a:pPr marL="3028950" lvl="6" indent="-285750">
              <a:buFont typeface="Arial" pitchFamily="34" charset="0"/>
              <a:buChar char="•"/>
            </a:pPr>
            <a:r>
              <a:rPr lang="en-US" dirty="0" smtClean="0"/>
              <a:t>Skills that need development to achieve career goal </a:t>
            </a:r>
          </a:p>
          <a:p>
            <a:pPr marL="3028950" lvl="6" indent="-285750">
              <a:buFont typeface="Arial" pitchFamily="34" charset="0"/>
              <a:buChar char="•"/>
            </a:pPr>
            <a:r>
              <a:rPr lang="en-US" dirty="0" smtClean="0"/>
              <a:t>~</a:t>
            </a:r>
            <a:r>
              <a:rPr lang="en-US" dirty="0"/>
              <a:t>4-5 </a:t>
            </a:r>
            <a:r>
              <a:rPr lang="en-US" dirty="0" smtClean="0"/>
              <a:t>realistic goals per year </a:t>
            </a:r>
            <a:r>
              <a:rPr lang="en-US" dirty="0"/>
              <a:t>to </a:t>
            </a:r>
            <a:r>
              <a:rPr lang="en-US" dirty="0" smtClean="0"/>
              <a:t>address those needed skills</a:t>
            </a:r>
          </a:p>
          <a:p>
            <a:pPr marL="3028950" lvl="6" indent="-285750">
              <a:buFont typeface="Arial" pitchFamily="34" charset="0"/>
              <a:buChar char="•"/>
            </a:pPr>
            <a:r>
              <a:rPr lang="en-US" dirty="0"/>
              <a:t>Discussion comments of faculty and additional mentors about goals </a:t>
            </a:r>
          </a:p>
          <a:p>
            <a:pPr marL="3028950" lvl="6" indent="-285750">
              <a:buFont typeface="Arial" pitchFamily="34" charset="0"/>
              <a:buChar char="•"/>
            </a:pPr>
            <a:r>
              <a:rPr lang="en-US" dirty="0" smtClean="0"/>
              <a:t>Updates and revisions every year to reflect changes in career/research objectives</a:t>
            </a:r>
          </a:p>
          <a:p>
            <a:pPr marL="285750" indent="-285750">
              <a:buFont typeface="Arial" pitchFamily="34" charset="0"/>
              <a:buChar char="•"/>
            </a:pPr>
            <a:endParaRPr lang="en-US" dirty="0" smtClean="0"/>
          </a:p>
        </p:txBody>
      </p:sp>
      <p:pic>
        <p:nvPicPr>
          <p:cNvPr id="10" name="Picture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1350" y="5562600"/>
            <a:ext cx="2000250" cy="1143000"/>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057400"/>
            <a:ext cx="2971800" cy="4457701"/>
          </a:xfrm>
          <a:prstGeom prst="rect">
            <a:avLst/>
          </a:prstGeom>
        </p:spPr>
      </p:pic>
      <p:sp>
        <p:nvSpPr>
          <p:cNvPr id="8" name="Rectangle 7"/>
          <p:cNvSpPr/>
          <p:nvPr/>
        </p:nvSpPr>
        <p:spPr>
          <a:xfrm>
            <a:off x="685800" y="6400800"/>
            <a:ext cx="2209800" cy="246221"/>
          </a:xfrm>
          <a:prstGeom prst="rect">
            <a:avLst/>
          </a:prstGeom>
        </p:spPr>
        <p:txBody>
          <a:bodyPr wrap="square">
            <a:spAutoFit/>
          </a:bodyPr>
          <a:lstStyle/>
          <a:p>
            <a:r>
              <a:rPr lang="en-US" sz="1000" dirty="0"/>
              <a:t>- http://myidp.sciencecareers.org</a:t>
            </a:r>
            <a:r>
              <a:rPr lang="en-US" sz="1000" dirty="0" smtClean="0"/>
              <a:t>/</a:t>
            </a:r>
            <a:endParaRPr lang="en-US" sz="1000" dirty="0"/>
          </a:p>
        </p:txBody>
      </p:sp>
    </p:spTree>
    <p:extLst>
      <p:ext uri="{BB962C8B-B14F-4D97-AF65-F5344CB8AC3E}">
        <p14:creationId xmlns:p14="http://schemas.microsoft.com/office/powerpoint/2010/main" val="4158270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Benefits of an IDP</a:t>
            </a:r>
            <a:endParaRPr lang="en-US" dirty="0"/>
          </a:p>
        </p:txBody>
      </p:sp>
      <p:sp>
        <p:nvSpPr>
          <p:cNvPr id="3" name="Content Placeholder 2"/>
          <p:cNvSpPr>
            <a:spLocks noGrp="1"/>
          </p:cNvSpPr>
          <p:nvPr>
            <p:ph idx="1"/>
          </p:nvPr>
        </p:nvSpPr>
        <p:spPr>
          <a:xfrm>
            <a:off x="609600" y="1143000"/>
            <a:ext cx="7848600" cy="5105400"/>
          </a:xfrm>
        </p:spPr>
        <p:txBody>
          <a:bodyPr>
            <a:noAutofit/>
          </a:bodyPr>
          <a:lstStyle/>
          <a:p>
            <a:pPr marL="0" indent="0">
              <a:buNone/>
            </a:pPr>
            <a:endParaRPr lang="en-US" sz="1800" dirty="0" smtClean="0"/>
          </a:p>
          <a:p>
            <a:pPr marL="0" indent="0">
              <a:buNone/>
            </a:pPr>
            <a:r>
              <a:rPr lang="en-US" sz="2000" dirty="0" smtClean="0"/>
              <a:t>Survey of over </a:t>
            </a:r>
            <a:r>
              <a:rPr lang="en-US" sz="2000" dirty="0"/>
              <a:t>7600 postdocs </a:t>
            </a:r>
            <a:r>
              <a:rPr lang="en-US" sz="2000" dirty="0" smtClean="0"/>
              <a:t>conducted </a:t>
            </a:r>
            <a:r>
              <a:rPr lang="en-US" sz="2000" dirty="0"/>
              <a:t>by Sigma </a:t>
            </a:r>
            <a:r>
              <a:rPr lang="en-US" sz="2000" dirty="0" smtClean="0"/>
              <a:t>Xi</a:t>
            </a:r>
            <a:r>
              <a:rPr lang="en-US" sz="2000" baseline="30000" dirty="0" smtClean="0"/>
              <a:t>1</a:t>
            </a:r>
            <a:r>
              <a:rPr lang="en-US" sz="2000" dirty="0" smtClean="0"/>
              <a:t> found </a:t>
            </a:r>
            <a:r>
              <a:rPr lang="en-US" sz="2000" dirty="0"/>
              <a:t>that </a:t>
            </a:r>
            <a:r>
              <a:rPr lang="en-US" sz="2000" dirty="0" smtClean="0"/>
              <a:t>having a </a:t>
            </a:r>
            <a:r>
              <a:rPr lang="en-US" sz="2000" b="1" dirty="0"/>
              <a:t>s</a:t>
            </a:r>
            <a:r>
              <a:rPr lang="en-US" sz="2000" b="1" dirty="0" smtClean="0"/>
              <a:t>tructured </a:t>
            </a:r>
            <a:r>
              <a:rPr lang="en-US" sz="2000" b="1" dirty="0"/>
              <a:t>postdoctoral program (such as an </a:t>
            </a:r>
            <a:r>
              <a:rPr lang="en-US" sz="2000" b="1" dirty="0" smtClean="0"/>
              <a:t>IDP) </a:t>
            </a:r>
            <a:r>
              <a:rPr lang="en-US" sz="2000" dirty="0" smtClean="0"/>
              <a:t>correlated with a successful postdoc experience (i.e. better </a:t>
            </a:r>
            <a:r>
              <a:rPr lang="en-US" sz="2000" dirty="0"/>
              <a:t>job satisfaction, fewer conflicts, better “grades” for advisors and more </a:t>
            </a:r>
            <a:r>
              <a:rPr lang="en-US" sz="2000" dirty="0" smtClean="0"/>
              <a:t>productivity). </a:t>
            </a:r>
          </a:p>
        </p:txBody>
      </p:sp>
      <p:sp>
        <p:nvSpPr>
          <p:cNvPr id="5" name="TextBox 4"/>
          <p:cNvSpPr txBox="1"/>
          <p:nvPr/>
        </p:nvSpPr>
        <p:spPr>
          <a:xfrm>
            <a:off x="4267200" y="2819400"/>
            <a:ext cx="4476108" cy="1754326"/>
          </a:xfrm>
          <a:prstGeom prst="rect">
            <a:avLst/>
          </a:prstGeom>
          <a:noFill/>
        </p:spPr>
        <p:txBody>
          <a:bodyPr wrap="square" rtlCol="0">
            <a:spAutoFit/>
          </a:bodyPr>
          <a:lstStyle/>
          <a:p>
            <a:endParaRPr lang="en-US" b="1" dirty="0"/>
          </a:p>
          <a:p>
            <a:r>
              <a:rPr lang="en-US" b="1" dirty="0" smtClean="0"/>
              <a:t>National </a:t>
            </a:r>
            <a:r>
              <a:rPr lang="en-US" b="1" dirty="0"/>
              <a:t>Institutes of Health (NIH) </a:t>
            </a:r>
            <a:r>
              <a:rPr lang="en-US" b="1" dirty="0" smtClean="0"/>
              <a:t>strongly encourages all postdocs and grad students on NIH-sponsored awards to use an IDP &amp; expects institutional reporting </a:t>
            </a:r>
            <a:r>
              <a:rPr lang="en-US" b="1" dirty="0"/>
              <a:t>by October </a:t>
            </a:r>
            <a:r>
              <a:rPr lang="en-US" b="1" dirty="0" smtClean="0"/>
              <a:t>2014</a:t>
            </a:r>
            <a:r>
              <a:rPr lang="en-US" b="1" baseline="30000" dirty="0"/>
              <a:t>3</a:t>
            </a:r>
            <a:r>
              <a:rPr lang="en-US" dirty="0" smtClean="0"/>
              <a:t>. </a:t>
            </a:r>
          </a:p>
        </p:txBody>
      </p:sp>
      <p:sp>
        <p:nvSpPr>
          <p:cNvPr id="6" name="TextBox 5"/>
          <p:cNvSpPr txBox="1"/>
          <p:nvPr/>
        </p:nvSpPr>
        <p:spPr>
          <a:xfrm>
            <a:off x="609600" y="6172200"/>
            <a:ext cx="8443337" cy="553998"/>
          </a:xfrm>
          <a:prstGeom prst="rect">
            <a:avLst/>
          </a:prstGeom>
          <a:noFill/>
        </p:spPr>
        <p:txBody>
          <a:bodyPr wrap="none" rtlCol="0">
            <a:spAutoFit/>
          </a:bodyPr>
          <a:lstStyle/>
          <a:p>
            <a:r>
              <a:rPr lang="en-US" sz="1000" baseline="30000" dirty="0"/>
              <a:t>1</a:t>
            </a:r>
            <a:r>
              <a:rPr lang="en-US" sz="1000" dirty="0"/>
              <a:t> Davis G. (2005). “Doctors Without Orders.” </a:t>
            </a:r>
            <a:r>
              <a:rPr lang="en-US" sz="1000" i="1" dirty="0"/>
              <a:t>American Scientist</a:t>
            </a:r>
            <a:r>
              <a:rPr lang="en-US" sz="1000" dirty="0"/>
              <a:t>, </a:t>
            </a:r>
            <a:r>
              <a:rPr lang="en-US" sz="1000" b="1" dirty="0"/>
              <a:t>93</a:t>
            </a:r>
            <a:r>
              <a:rPr lang="en-US" sz="1000" dirty="0"/>
              <a:t> (3), supplement </a:t>
            </a:r>
            <a:r>
              <a:rPr lang="en-US" sz="1000" dirty="0" smtClean="0"/>
              <a:t>1-13</a:t>
            </a:r>
          </a:p>
          <a:p>
            <a:r>
              <a:rPr lang="en-US" sz="1000" baseline="30000" dirty="0" smtClean="0"/>
              <a:t>2</a:t>
            </a:r>
            <a:r>
              <a:rPr lang="en-US" sz="1000" dirty="0" smtClean="0"/>
              <a:t> </a:t>
            </a:r>
            <a:r>
              <a:rPr lang="en-US" sz="1000" i="1" dirty="0"/>
              <a:t>Investing in the Future</a:t>
            </a:r>
            <a:r>
              <a:rPr lang="en-US" sz="1000" dirty="0"/>
              <a:t>: </a:t>
            </a:r>
            <a:r>
              <a:rPr lang="en-US" sz="1000" dirty="0" smtClean="0"/>
              <a:t>NIGMS Strategic </a:t>
            </a:r>
            <a:r>
              <a:rPr lang="en-US" sz="1000" dirty="0"/>
              <a:t>Plan for Biomedical and Behavioral Research Training 2011 (http://publications.nigms.nih.gov/trainingstrategicplan</a:t>
            </a:r>
            <a:r>
              <a:rPr lang="en-US" sz="1000" dirty="0" smtClean="0"/>
              <a:t>/)</a:t>
            </a:r>
            <a:endParaRPr lang="en-US" sz="1000" dirty="0"/>
          </a:p>
          <a:p>
            <a:r>
              <a:rPr lang="en-US" sz="1000" baseline="30000" dirty="0"/>
              <a:t>3</a:t>
            </a:r>
            <a:r>
              <a:rPr lang="en-US" sz="1000" dirty="0" smtClean="0"/>
              <a:t> </a:t>
            </a:r>
            <a:r>
              <a:rPr lang="en-US" sz="1000" dirty="0"/>
              <a:t>NOT-OD-13-093 http://grants.nih.gov/grants/guide/notice-files/not-od-13-093.html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46" y="3124200"/>
            <a:ext cx="3454399" cy="2590800"/>
          </a:xfrm>
          <a:prstGeom prst="rect">
            <a:avLst/>
          </a:prstGeom>
        </p:spPr>
      </p:pic>
      <p:sp>
        <p:nvSpPr>
          <p:cNvPr id="9" name="Rectangle 8"/>
          <p:cNvSpPr/>
          <p:nvPr/>
        </p:nvSpPr>
        <p:spPr>
          <a:xfrm>
            <a:off x="609599" y="5697379"/>
            <a:ext cx="3488845" cy="230832"/>
          </a:xfrm>
          <a:prstGeom prst="rect">
            <a:avLst/>
          </a:prstGeom>
        </p:spPr>
        <p:txBody>
          <a:bodyPr wrap="square">
            <a:spAutoFit/>
          </a:bodyPr>
          <a:lstStyle/>
          <a:p>
            <a:r>
              <a:rPr lang="en-US" sz="900" dirty="0"/>
              <a:t>http://rockhealth.com/2012/04/ask-the-expert-nih-grants/</a:t>
            </a:r>
          </a:p>
        </p:txBody>
      </p:sp>
    </p:spTree>
    <p:extLst>
      <p:ext uri="{BB962C8B-B14F-4D97-AF65-F5344CB8AC3E}">
        <p14:creationId xmlns:p14="http://schemas.microsoft.com/office/powerpoint/2010/main" val="61199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solidFill>
                  <a:schemeClr val="bg1"/>
                </a:solidFill>
              </a:rPr>
              <a:t>New NIH IDP Policy</a:t>
            </a:r>
            <a:endParaRPr lang="en-US" dirty="0"/>
          </a:p>
        </p:txBody>
      </p:sp>
      <p:sp>
        <p:nvSpPr>
          <p:cNvPr id="3" name="Content Placeholder 2"/>
          <p:cNvSpPr>
            <a:spLocks noGrp="1"/>
          </p:cNvSpPr>
          <p:nvPr>
            <p:ph idx="1"/>
          </p:nvPr>
        </p:nvSpPr>
        <p:spPr>
          <a:xfrm>
            <a:off x="609600" y="1143000"/>
            <a:ext cx="7848600" cy="5105400"/>
          </a:xfrm>
        </p:spPr>
        <p:txBody>
          <a:bodyPr>
            <a:noAutofit/>
          </a:bodyPr>
          <a:lstStyle/>
          <a:p>
            <a:r>
              <a:rPr lang="en-US" sz="2400" dirty="0" smtClean="0"/>
              <a:t>NIH requesting IDPs for all NIH-funded grad students and postdocs effective October 1, 2014</a:t>
            </a:r>
          </a:p>
          <a:p>
            <a:r>
              <a:rPr lang="en-US" sz="2400" dirty="0" smtClean="0"/>
              <a:t>IDP completion should be reported as part of the RPPR (annual progress report)</a:t>
            </a:r>
          </a:p>
          <a:p>
            <a:r>
              <a:rPr lang="en-US" sz="2400" dirty="0" smtClean="0"/>
              <a:t>IDP itself will not be submitted to NIH</a:t>
            </a:r>
          </a:p>
          <a:p>
            <a:r>
              <a:rPr lang="en-US" sz="2400" dirty="0" smtClean="0"/>
              <a:t>IDP will be </a:t>
            </a:r>
            <a:r>
              <a:rPr lang="en-US" sz="2400" smtClean="0"/>
              <a:t>updated each year.</a:t>
            </a:r>
            <a:endParaRPr lang="en-US" sz="2400" dirty="0"/>
          </a:p>
          <a:p>
            <a:r>
              <a:rPr lang="en-US" sz="2400" dirty="0" smtClean="0"/>
              <a:t>See NOT-OD-13-093 and Rock Talk from July 23, 2013</a:t>
            </a:r>
          </a:p>
        </p:txBody>
      </p:sp>
    </p:spTree>
    <p:extLst>
      <p:ext uri="{BB962C8B-B14F-4D97-AF65-F5344CB8AC3E}">
        <p14:creationId xmlns:p14="http://schemas.microsoft.com/office/powerpoint/2010/main" val="346245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848600" cy="4876800"/>
          </a:xfrm>
        </p:spPr>
        <p:txBody>
          <a:bodyPr>
            <a:noAutofit/>
          </a:bodyPr>
          <a:lstStyle/>
          <a:p>
            <a:endParaRPr lang="en-US" sz="2800" dirty="0" smtClean="0"/>
          </a:p>
          <a:p>
            <a:r>
              <a:rPr lang="en-US" sz="2800" dirty="0" smtClean="0"/>
              <a:t>What are skills?</a:t>
            </a:r>
          </a:p>
          <a:p>
            <a:pPr lvl="1"/>
            <a:r>
              <a:rPr lang="en-US" sz="2400" dirty="0" smtClean="0"/>
              <a:t>The ability to do something well; expertise</a:t>
            </a:r>
          </a:p>
          <a:p>
            <a:pPr lvl="1"/>
            <a:r>
              <a:rPr lang="en-US" sz="2400" dirty="0"/>
              <a:t>T</a:t>
            </a:r>
            <a:r>
              <a:rPr lang="en-US" sz="2400" dirty="0" smtClean="0"/>
              <a:t>he </a:t>
            </a:r>
            <a:r>
              <a:rPr lang="en-US" sz="2400" dirty="0"/>
              <a:t>ability to do something that comes from training, experience, or practice</a:t>
            </a:r>
            <a:endParaRPr lang="en-US" sz="2400" dirty="0" smtClean="0"/>
          </a:p>
          <a:p>
            <a:endParaRPr lang="en-US" sz="2800" dirty="0" smtClean="0"/>
          </a:p>
          <a:p>
            <a:r>
              <a:rPr lang="en-US" sz="2800" dirty="0" smtClean="0"/>
              <a:t>Skills Analysis of a Research Assistant</a:t>
            </a:r>
          </a:p>
        </p:txBody>
      </p:sp>
      <p:sp>
        <p:nvSpPr>
          <p:cNvPr id="8" name="Title 1"/>
          <p:cNvSpPr txBox="1">
            <a:spLocks/>
          </p:cNvSpPr>
          <p:nvPr/>
        </p:nvSpPr>
        <p:spPr>
          <a:xfrm>
            <a:off x="457200" y="274638"/>
            <a:ext cx="8229600" cy="86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b="1" dirty="0" smtClean="0">
                <a:solidFill>
                  <a:schemeClr val="bg1"/>
                </a:solidFill>
              </a:rPr>
              <a:t>Skills Assessment</a:t>
            </a:r>
            <a:endParaRPr lang="en-US" sz="3600" b="1" dirty="0">
              <a:solidFill>
                <a:schemeClr val="bg1"/>
              </a:solidFill>
            </a:endParaRPr>
          </a:p>
        </p:txBody>
      </p:sp>
    </p:spTree>
    <p:extLst>
      <p:ext uri="{BB962C8B-B14F-4D97-AF65-F5344CB8AC3E}">
        <p14:creationId xmlns:p14="http://schemas.microsoft.com/office/powerpoint/2010/main" val="6881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848600" cy="4876800"/>
          </a:xfrm>
        </p:spPr>
        <p:txBody>
          <a:bodyPr>
            <a:noAutofit/>
          </a:bodyPr>
          <a:lstStyle/>
          <a:p>
            <a:r>
              <a:rPr lang="en-US" sz="2800" dirty="0" smtClean="0"/>
              <a:t>Was it easy for you to break down your skills with this assessment?</a:t>
            </a:r>
          </a:p>
          <a:p>
            <a:endParaRPr lang="en-US" sz="2800" dirty="0"/>
          </a:p>
          <a:p>
            <a:r>
              <a:rPr lang="en-US" sz="2800" dirty="0" smtClean="0"/>
              <a:t>How did you think about your skills?</a:t>
            </a:r>
          </a:p>
          <a:p>
            <a:endParaRPr lang="en-US" sz="2800" dirty="0"/>
          </a:p>
          <a:p>
            <a:r>
              <a:rPr lang="en-US" sz="2800" dirty="0" smtClean="0"/>
              <a:t>What experiences did you use when thinking about your skills?</a:t>
            </a:r>
            <a:endParaRPr lang="en-US" sz="2400" dirty="0" smtClean="0"/>
          </a:p>
          <a:p>
            <a:endParaRPr lang="en-US" dirty="0" smtClean="0"/>
          </a:p>
        </p:txBody>
      </p:sp>
      <p:sp>
        <p:nvSpPr>
          <p:cNvPr id="8" name="Title 1"/>
          <p:cNvSpPr txBox="1">
            <a:spLocks/>
          </p:cNvSpPr>
          <p:nvPr/>
        </p:nvSpPr>
        <p:spPr>
          <a:xfrm>
            <a:off x="457200" y="274638"/>
            <a:ext cx="8229600" cy="86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b="1" dirty="0" smtClean="0">
                <a:solidFill>
                  <a:schemeClr val="bg1"/>
                </a:solidFill>
              </a:rPr>
              <a:t>Skills Assessment: Worksheet</a:t>
            </a:r>
            <a:endParaRPr lang="en-US" sz="3600" b="1" dirty="0">
              <a:solidFill>
                <a:schemeClr val="bg1"/>
              </a:solidFill>
            </a:endParaRPr>
          </a:p>
        </p:txBody>
      </p:sp>
    </p:spTree>
    <p:extLst>
      <p:ext uri="{BB962C8B-B14F-4D97-AF65-F5344CB8AC3E}">
        <p14:creationId xmlns:p14="http://schemas.microsoft.com/office/powerpoint/2010/main" val="1668371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9691</TotalTime>
  <Words>3609</Words>
  <Application>Microsoft Office PowerPoint</Application>
  <PresentationFormat>On-screen Show (4:3)</PresentationFormat>
  <Paragraphs>706</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Graduate Student  Individual Development Plan Training</vt:lpstr>
      <vt:lpstr>Agenda</vt:lpstr>
      <vt:lpstr>Agenda Continued</vt:lpstr>
      <vt:lpstr>Background: PhDs in the Workforce</vt:lpstr>
      <vt:lpstr>Individual Development Plan (IDP)</vt:lpstr>
      <vt:lpstr>Benefits of an IDP</vt:lpstr>
      <vt:lpstr>New NIH IDP Policy</vt:lpstr>
      <vt:lpstr>PowerPoint Presentation</vt:lpstr>
      <vt:lpstr>PowerPoint Presentation</vt:lpstr>
      <vt:lpstr>Career Exploration: Personality</vt:lpstr>
      <vt:lpstr>Career Exploration: Options</vt:lpstr>
      <vt:lpstr>Career Exploration: myIDP</vt:lpstr>
      <vt:lpstr>Career Objectives</vt:lpstr>
      <vt:lpstr>Mentors</vt:lpstr>
      <vt:lpstr>How to Choose Mentors</vt:lpstr>
      <vt:lpstr>A Secret IDP?</vt:lpstr>
      <vt:lpstr>Skills Assessment: Grad Student</vt:lpstr>
      <vt:lpstr>Skills Assessment: Mentors</vt:lpstr>
      <vt:lpstr>Goal Setting</vt:lpstr>
      <vt:lpstr>Goal Example</vt:lpstr>
      <vt:lpstr>Goal Example</vt:lpstr>
      <vt:lpstr>Goal Example</vt:lpstr>
      <vt:lpstr>Goal Example: Micro Goals</vt:lpstr>
      <vt:lpstr>Long-term Goals</vt:lpstr>
      <vt:lpstr>Mentor Input</vt:lpstr>
      <vt:lpstr>Professional Development Seminars &amp; Workshops Available to Grad Students</vt:lpstr>
      <vt:lpstr>IDP Progress</vt:lpstr>
      <vt:lpstr>Annual IDP Progress</vt:lpstr>
      <vt:lpstr>IDP Buddy?</vt:lpstr>
      <vt:lpstr>Questions About Creating an IDP?</vt:lpstr>
      <vt:lpstr>IDP Poster Session</vt:lpstr>
      <vt:lpstr>IDP Poster Example</vt:lpstr>
      <vt:lpstr>Questions and Feedback?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and Professional Development</dc:title>
  <dc:creator>Hazen, Virginia</dc:creator>
  <cp:lastModifiedBy>Ziliak Michel, Zoe</cp:lastModifiedBy>
  <cp:revision>349</cp:revision>
  <cp:lastPrinted>2013-12-17T00:23:10Z</cp:lastPrinted>
  <dcterms:created xsi:type="dcterms:W3CDTF">2013-05-01T21:40:14Z</dcterms:created>
  <dcterms:modified xsi:type="dcterms:W3CDTF">2014-05-28T20:34:22Z</dcterms:modified>
</cp:coreProperties>
</file>