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13" r:id="rId3"/>
    <p:sldId id="300" r:id="rId4"/>
    <p:sldId id="301" r:id="rId5"/>
    <p:sldId id="302" r:id="rId6"/>
    <p:sldId id="303" r:id="rId7"/>
  </p:sldIdLst>
  <p:sldSz cx="9144000" cy="6858000" type="screen4x3"/>
  <p:notesSz cx="6858000" cy="9947275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524" autoAdjust="0"/>
  </p:normalViewPr>
  <p:slideViewPr>
    <p:cSldViewPr snapToGrid="0" snapToObjects="1">
      <p:cViewPr varScale="1">
        <p:scale>
          <a:sx n="50" d="100"/>
          <a:sy n="50" d="100"/>
        </p:scale>
        <p:origin x="14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6027" tIns="48014" rIns="96027" bIns="48014" rtlCol="0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6027" tIns="48014" rIns="96027" bIns="48014" rtlCol="0"/>
          <a:lstStyle>
            <a:lvl1pPr algn="r">
              <a:defRPr sz="1300"/>
            </a:lvl1pPr>
          </a:lstStyle>
          <a:p>
            <a:fld id="{AE50CD75-6F94-495B-ABA0-ADFE87DB163F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48186"/>
            <a:ext cx="2971800" cy="499090"/>
          </a:xfrm>
          <a:prstGeom prst="rect">
            <a:avLst/>
          </a:prstGeom>
        </p:spPr>
        <p:txBody>
          <a:bodyPr vert="horz" lIns="96027" tIns="48014" rIns="96027" bIns="48014" rtlCol="0" anchor="b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9448186"/>
            <a:ext cx="2971800" cy="499090"/>
          </a:xfrm>
          <a:prstGeom prst="rect">
            <a:avLst/>
          </a:prstGeom>
        </p:spPr>
        <p:txBody>
          <a:bodyPr vert="horz" lIns="96027" tIns="48014" rIns="96027" bIns="48014" rtlCol="0" anchor="b"/>
          <a:lstStyle>
            <a:lvl1pPr algn="r">
              <a:defRPr sz="1300"/>
            </a:lvl1pPr>
          </a:lstStyle>
          <a:p>
            <a:fld id="{4B11E44C-EC1E-4CAA-8CF1-072CABA7F6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27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6027" tIns="48014" rIns="96027" bIns="48014" rtlCol="0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6027" tIns="48014" rIns="96027" bIns="48014" rtlCol="0"/>
          <a:lstStyle>
            <a:lvl1pPr algn="r">
              <a:defRPr sz="1300"/>
            </a:lvl1pPr>
          </a:lstStyle>
          <a:p>
            <a:fld id="{70EA709F-5402-4219-9B7D-0184401C744B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27" tIns="48014" rIns="96027" bIns="48014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6027" tIns="48014" rIns="96027" bIns="48014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48186"/>
            <a:ext cx="2971800" cy="499090"/>
          </a:xfrm>
          <a:prstGeom prst="rect">
            <a:avLst/>
          </a:prstGeom>
        </p:spPr>
        <p:txBody>
          <a:bodyPr vert="horz" lIns="96027" tIns="48014" rIns="96027" bIns="48014" rtlCol="0" anchor="b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9448186"/>
            <a:ext cx="2971800" cy="499090"/>
          </a:xfrm>
          <a:prstGeom prst="rect">
            <a:avLst/>
          </a:prstGeom>
        </p:spPr>
        <p:txBody>
          <a:bodyPr vert="horz" lIns="96027" tIns="48014" rIns="96027" bIns="48014" rtlCol="0" anchor="b"/>
          <a:lstStyle>
            <a:lvl1pPr algn="r">
              <a:defRPr sz="1300"/>
            </a:lvl1pPr>
          </a:lstStyle>
          <a:p>
            <a:fld id="{35B8D250-A17E-48A8-A855-8EA66106A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815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8AF9-A247-44B0-88A0-611843338E5D}" type="slidenum">
              <a:rPr lang="nb-NO"/>
              <a:pPr/>
              <a:t>1</a:t>
            </a:fld>
            <a:endParaRPr lang="nb-N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8AF9-A247-44B0-88A0-611843338E5D}" type="slidenum">
              <a:rPr lang="nb-NO"/>
              <a:pPr/>
              <a:t>2</a:t>
            </a:fld>
            <a:endParaRPr lang="nb-N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8AF9-A247-44B0-88A0-611843338E5D}" type="slidenum">
              <a:rPr lang="nb-NO"/>
              <a:pPr/>
              <a:t>3</a:t>
            </a:fld>
            <a:endParaRPr lang="nb-N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Sett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utvidet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8391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8AF9-A247-44B0-88A0-611843338E5D}" type="slidenum">
              <a:rPr lang="nb-NO"/>
              <a:pPr/>
              <a:t>4</a:t>
            </a:fld>
            <a:endParaRPr lang="nb-N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konstruktører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og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konstruktøren</a:t>
            </a:r>
            <a:r>
              <a:rPr lang="en-US" dirty="0"/>
              <a:t>?</a:t>
            </a:r>
          </a:p>
          <a:p>
            <a:r>
              <a:rPr lang="en-US" dirty="0" err="1"/>
              <a:t>Identifiser</a:t>
            </a:r>
            <a:r>
              <a:rPr lang="en-US" dirty="0"/>
              <a:t> </a:t>
            </a:r>
            <a:r>
              <a:rPr lang="en-US" dirty="0" err="1"/>
              <a:t>setmetodene</a:t>
            </a:r>
            <a:endParaRPr lang="en-US" dirty="0"/>
          </a:p>
          <a:p>
            <a:r>
              <a:rPr lang="en-US" dirty="0" err="1"/>
              <a:t>Indetifiser</a:t>
            </a:r>
            <a:r>
              <a:rPr lang="en-US" dirty="0"/>
              <a:t> </a:t>
            </a:r>
            <a:r>
              <a:rPr lang="en-US" dirty="0" err="1"/>
              <a:t>getmetodene</a:t>
            </a:r>
            <a:endParaRPr lang="en-US" dirty="0"/>
          </a:p>
          <a:p>
            <a:r>
              <a:rPr lang="en-US" dirty="0" err="1"/>
              <a:t>Identifiser</a:t>
            </a:r>
            <a:r>
              <a:rPr lang="en-US" dirty="0"/>
              <a:t> </a:t>
            </a:r>
            <a:r>
              <a:rPr lang="en-US" dirty="0" err="1"/>
              <a:t>beregningsmetodene</a:t>
            </a:r>
            <a:endParaRPr lang="en-US" dirty="0"/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785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8AF9-A247-44B0-88A0-611843338E5D}" type="slidenum">
              <a:rPr lang="nb-NO"/>
              <a:pPr/>
              <a:t>5</a:t>
            </a:fld>
            <a:endParaRPr lang="nb-N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8AF9-A247-44B0-88A0-611843338E5D}" type="slidenum">
              <a:rPr lang="nb-NO"/>
              <a:pPr/>
              <a:t>6</a:t>
            </a:fld>
            <a:endParaRPr lang="nb-N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1627359" y="6398815"/>
            <a:ext cx="380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effectLst/>
                <a:latin typeface="Arial"/>
                <a:cs typeface="Arial"/>
              </a:rPr>
              <a:t>Kunnskap for en </a:t>
            </a:r>
            <a:r>
              <a:rPr lang="nb-NO" sz="1200" dirty="0">
                <a:solidFill>
                  <a:srgbClr val="0D3475"/>
                </a:solidFill>
                <a:effectLst/>
                <a:latin typeface="Arial"/>
                <a:cs typeface="Arial"/>
              </a:rPr>
              <a:t>bedre </a:t>
            </a:r>
            <a:r>
              <a:rPr lang="nb-NO" sz="1200" dirty="0">
                <a:solidFill>
                  <a:schemeClr val="tx1"/>
                </a:solidFill>
                <a:effectLst/>
                <a:latin typeface="Arial"/>
                <a:cs typeface="Arial"/>
              </a:rPr>
              <a:t>verden</a:t>
            </a:r>
          </a:p>
        </p:txBody>
      </p:sp>
      <p:pic>
        <p:nvPicPr>
          <p:cNvPr id="6" name="Bilde 5" descr="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" y="6425083"/>
            <a:ext cx="976089" cy="1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klasse med flere beregninger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401050" cy="5239484"/>
          </a:xfrm>
        </p:spPr>
        <p:txBody>
          <a:bodyPr>
            <a:noAutofit/>
          </a:bodyPr>
          <a:lstStyle/>
          <a:p>
            <a:r>
              <a:rPr lang="nb-NO" sz="1800" dirty="0">
                <a:solidFill>
                  <a:srgbClr val="0070C0"/>
                </a:solidFill>
              </a:rPr>
              <a:t>Lag et program som beregner lønn og skattetrekk for timeansatte</a:t>
            </a:r>
          </a:p>
          <a:p>
            <a:endParaRPr lang="nb-NO" sz="1800" dirty="0"/>
          </a:p>
          <a:p>
            <a:endParaRPr lang="nb-NO" sz="1800" dirty="0"/>
          </a:p>
          <a:p>
            <a:r>
              <a:rPr lang="nb-NO" sz="1800" dirty="0"/>
              <a:t>En objektorientert analyse av den tekstlige beskrivelsen av oppgaven gir følgende:</a:t>
            </a:r>
          </a:p>
          <a:p>
            <a:endParaRPr lang="nb-NO" sz="1800" dirty="0"/>
          </a:p>
          <a:p>
            <a:r>
              <a:rPr lang="nb-NO" sz="1800" dirty="0"/>
              <a:t>Objekter: 		</a:t>
            </a:r>
          </a:p>
          <a:p>
            <a:r>
              <a:rPr lang="nb-NO" sz="1800" dirty="0"/>
              <a:t>Attributter: 	</a:t>
            </a:r>
          </a:p>
          <a:p>
            <a:r>
              <a:rPr lang="nb-NO" sz="1800" dirty="0"/>
              <a:t>Operasjoner: 	</a:t>
            </a:r>
          </a:p>
          <a:p>
            <a:endParaRPr lang="nb-NO" sz="1800" dirty="0"/>
          </a:p>
          <a:p>
            <a:endParaRPr lang="nb-NO" sz="1800" dirty="0"/>
          </a:p>
          <a:p>
            <a:endParaRPr lang="nb-NO" sz="1800" dirty="0"/>
          </a:p>
          <a:p>
            <a:r>
              <a:rPr lang="nb-NO" sz="1800" dirty="0"/>
              <a:t>Vi lager klassen Ansatt</a:t>
            </a:r>
          </a:p>
        </p:txBody>
      </p:sp>
    </p:spTree>
    <p:extLst>
      <p:ext uri="{BB962C8B-B14F-4D97-AF65-F5344CB8AC3E}">
        <p14:creationId xmlns:p14="http://schemas.microsoft.com/office/powerpoint/2010/main" val="17483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klasse med flere beregninger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401050" cy="4525963"/>
          </a:xfrm>
        </p:spPr>
        <p:txBody>
          <a:bodyPr>
            <a:noAutofit/>
          </a:bodyPr>
          <a:lstStyle/>
          <a:p>
            <a:r>
              <a:rPr lang="nb-NO" sz="1800" dirty="0"/>
              <a:t>Lag et program som beregner lønn og skattetrekk for timeansatte</a:t>
            </a:r>
          </a:p>
          <a:p>
            <a:endParaRPr lang="nb-NO" sz="1800" dirty="0"/>
          </a:p>
          <a:p>
            <a:r>
              <a:rPr lang="nb-NO" sz="1800" dirty="0"/>
              <a:t>En objektorientert analyse av den tekstlige beskrivelsen av oppgaven gir følgende:</a:t>
            </a:r>
          </a:p>
          <a:p>
            <a:endParaRPr lang="nb-NO" sz="1800" dirty="0"/>
          </a:p>
          <a:p>
            <a:r>
              <a:rPr lang="nb-NO" sz="1800" dirty="0"/>
              <a:t>Objekter: 		De ansatte</a:t>
            </a:r>
          </a:p>
          <a:p>
            <a:r>
              <a:rPr lang="nb-NO" sz="1800" dirty="0"/>
              <a:t>Attributter: 	Ansattnummer, navn, timelønn, skatteprosent</a:t>
            </a:r>
          </a:p>
          <a:p>
            <a:r>
              <a:rPr lang="nb-NO" sz="1800" dirty="0"/>
              <a:t>Operasjoner: 	Hent ut attributtverdiene, endre timelønn og skatteprosent, 		               regn ut skattetrekk, nettolønn og bruttolønn</a:t>
            </a:r>
          </a:p>
          <a:p>
            <a:endParaRPr lang="nb-NO" sz="1800" dirty="0"/>
          </a:p>
          <a:p>
            <a:r>
              <a:rPr lang="nb-NO" sz="1800" dirty="0"/>
              <a:t>Vi lager klassen Ansatt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Klassediagram for klassen Ansatt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571472" y="1683202"/>
            <a:ext cx="278608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Ansatt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571472" y="2035507"/>
            <a:ext cx="278608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 err="1"/>
              <a:t>-ansattnr</a:t>
            </a:r>
            <a:endParaRPr lang="nb-NO" sz="1600" dirty="0"/>
          </a:p>
          <a:p>
            <a:r>
              <a:rPr lang="nb-NO" sz="1600" dirty="0"/>
              <a:t>-navn</a:t>
            </a:r>
          </a:p>
          <a:p>
            <a:r>
              <a:rPr lang="nb-NO" sz="1600" dirty="0"/>
              <a:t>-timelønn</a:t>
            </a:r>
          </a:p>
          <a:p>
            <a:r>
              <a:rPr lang="nb-NO" sz="1600" dirty="0"/>
              <a:t>-skatteprosent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571472" y="3120940"/>
            <a:ext cx="278608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+</a:t>
            </a:r>
            <a:r>
              <a:rPr lang="nb-NO" sz="1600" dirty="0" err="1"/>
              <a:t>getAnsattnr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getNavn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getTimelønn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getSkatteprosent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setTimelønn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setSkatteprosent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beregnBruttolønn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beregnSkatteprosent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beregnNettolønn</a:t>
            </a:r>
            <a:r>
              <a:rPr lang="nb-NO" sz="1600" dirty="0"/>
              <a:t>()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3857620" y="1282754"/>
            <a:ext cx="4786346" cy="341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Ansatt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3857620" y="1620152"/>
            <a:ext cx="4786346" cy="1335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+double final MAKS_SK_PROS = 60</a:t>
            </a:r>
          </a:p>
          <a:p>
            <a:r>
              <a:rPr lang="nb-NO" sz="1600" dirty="0" err="1"/>
              <a:t>-int</a:t>
            </a:r>
            <a:r>
              <a:rPr lang="nb-NO" sz="1600" dirty="0"/>
              <a:t> </a:t>
            </a:r>
            <a:r>
              <a:rPr lang="nb-NO" sz="1600" dirty="0" err="1"/>
              <a:t>ansattnr</a:t>
            </a:r>
            <a:r>
              <a:rPr lang="nb-NO" sz="1600" dirty="0"/>
              <a:t> {</a:t>
            </a:r>
            <a:r>
              <a:rPr lang="nb-NO" sz="1600" dirty="0" err="1"/>
              <a:t>readonly</a:t>
            </a:r>
            <a:r>
              <a:rPr lang="nb-NO" sz="1600" dirty="0"/>
              <a:t>}</a:t>
            </a:r>
          </a:p>
          <a:p>
            <a:r>
              <a:rPr lang="nb-NO" sz="1600" dirty="0" err="1"/>
              <a:t>-String</a:t>
            </a:r>
            <a:r>
              <a:rPr lang="nb-NO" sz="1600" dirty="0"/>
              <a:t> navn {</a:t>
            </a:r>
            <a:r>
              <a:rPr lang="nb-NO" sz="1600" dirty="0" err="1"/>
              <a:t>readonly</a:t>
            </a:r>
            <a:r>
              <a:rPr lang="nb-NO" sz="1600" dirty="0"/>
              <a:t>}</a:t>
            </a:r>
          </a:p>
          <a:p>
            <a:r>
              <a:rPr lang="nb-NO" sz="1600" dirty="0"/>
              <a:t>-double timelønn</a:t>
            </a:r>
          </a:p>
          <a:p>
            <a:r>
              <a:rPr lang="nb-NO" sz="1600" dirty="0"/>
              <a:t>-double skatteprosent = MAKS_SK_PROS</a:t>
            </a:r>
          </a:p>
        </p:txBody>
      </p:sp>
      <p:sp>
        <p:nvSpPr>
          <p:cNvPr id="13" name="TekstSylinder 12"/>
          <p:cNvSpPr txBox="1"/>
          <p:nvPr/>
        </p:nvSpPr>
        <p:spPr>
          <a:xfrm>
            <a:off x="3857620" y="2961208"/>
            <a:ext cx="478634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+Ansatt(</a:t>
            </a:r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ansattnr</a:t>
            </a:r>
            <a:r>
              <a:rPr lang="nb-NO" sz="1600" dirty="0"/>
              <a:t>, </a:t>
            </a:r>
            <a:r>
              <a:rPr lang="nb-NO" sz="1600" dirty="0" err="1"/>
              <a:t>String</a:t>
            </a:r>
            <a:r>
              <a:rPr lang="nb-NO" sz="1600" dirty="0"/>
              <a:t> navn, double timelønn)</a:t>
            </a:r>
          </a:p>
          <a:p>
            <a:r>
              <a:rPr lang="nb-NO" sz="1600" dirty="0"/>
              <a:t>+Ansatt(</a:t>
            </a:r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ansattnr</a:t>
            </a:r>
            <a:r>
              <a:rPr lang="nb-NO" sz="1600" dirty="0"/>
              <a:t>, </a:t>
            </a:r>
            <a:r>
              <a:rPr lang="nb-NO" sz="1600" dirty="0" err="1"/>
              <a:t>String</a:t>
            </a:r>
            <a:r>
              <a:rPr lang="nb-NO" sz="1600" dirty="0"/>
              <a:t> navn)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getAnsattnr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String</a:t>
            </a:r>
            <a:r>
              <a:rPr lang="nb-NO" sz="1600" dirty="0"/>
              <a:t> </a:t>
            </a:r>
            <a:r>
              <a:rPr lang="nb-NO" sz="1600" dirty="0" err="1"/>
              <a:t>getNavn</a:t>
            </a:r>
            <a:r>
              <a:rPr lang="nb-NO" sz="1600" dirty="0"/>
              <a:t>()</a:t>
            </a:r>
          </a:p>
          <a:p>
            <a:r>
              <a:rPr lang="nb-NO" sz="1600" dirty="0"/>
              <a:t>+double </a:t>
            </a:r>
            <a:r>
              <a:rPr lang="nb-NO" sz="1600" dirty="0" err="1"/>
              <a:t>getTimelønn</a:t>
            </a:r>
            <a:r>
              <a:rPr lang="nb-NO" sz="1600" dirty="0"/>
              <a:t>()</a:t>
            </a:r>
          </a:p>
          <a:p>
            <a:r>
              <a:rPr lang="nb-NO" sz="1600" dirty="0"/>
              <a:t>+double </a:t>
            </a:r>
            <a:r>
              <a:rPr lang="nb-NO" sz="1600" dirty="0" err="1"/>
              <a:t>getSkatteprosent</a:t>
            </a:r>
            <a:r>
              <a:rPr lang="nb-NO" sz="1600" dirty="0"/>
              <a:t>()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void</a:t>
            </a:r>
            <a:r>
              <a:rPr lang="nb-NO" sz="1600" dirty="0"/>
              <a:t> </a:t>
            </a:r>
            <a:r>
              <a:rPr lang="nb-NO" sz="1600" dirty="0" err="1"/>
              <a:t>setTimelønn</a:t>
            </a:r>
            <a:r>
              <a:rPr lang="nb-NO" sz="1600" dirty="0"/>
              <a:t>(double </a:t>
            </a:r>
            <a:r>
              <a:rPr lang="nb-NO" sz="1600" dirty="0" err="1"/>
              <a:t>nyTimelønn</a:t>
            </a:r>
            <a:r>
              <a:rPr lang="nb-NO" sz="1600" dirty="0"/>
              <a:t>)</a:t>
            </a:r>
          </a:p>
          <a:p>
            <a:r>
              <a:rPr lang="nb-NO" sz="1600" dirty="0"/>
              <a:t>+</a:t>
            </a:r>
            <a:r>
              <a:rPr lang="nb-NO" sz="1600" dirty="0" err="1"/>
              <a:t>void</a:t>
            </a:r>
            <a:r>
              <a:rPr lang="nb-NO" sz="1600" dirty="0"/>
              <a:t> </a:t>
            </a:r>
            <a:r>
              <a:rPr lang="nb-NO" sz="1600" dirty="0" err="1"/>
              <a:t>setSkatteprosent</a:t>
            </a:r>
            <a:r>
              <a:rPr lang="nb-NO" sz="1600" dirty="0"/>
              <a:t>(double </a:t>
            </a:r>
            <a:r>
              <a:rPr lang="nb-NO" sz="1600" dirty="0" err="1"/>
              <a:t>nySkatteprosent</a:t>
            </a:r>
            <a:r>
              <a:rPr lang="nb-NO" sz="1600" dirty="0"/>
              <a:t>)</a:t>
            </a:r>
          </a:p>
          <a:p>
            <a:r>
              <a:rPr lang="nb-NO" sz="1600" dirty="0"/>
              <a:t>+double </a:t>
            </a:r>
            <a:r>
              <a:rPr lang="nb-NO" sz="1600" dirty="0" err="1"/>
              <a:t>beregnBruttolønn</a:t>
            </a:r>
            <a:r>
              <a:rPr lang="nb-NO" sz="1600" dirty="0"/>
              <a:t>(double </a:t>
            </a:r>
            <a:r>
              <a:rPr lang="nb-NO" sz="1600" dirty="0" err="1"/>
              <a:t>antTimer</a:t>
            </a:r>
            <a:r>
              <a:rPr lang="nb-NO" sz="1600" dirty="0"/>
              <a:t>)</a:t>
            </a:r>
          </a:p>
          <a:p>
            <a:r>
              <a:rPr lang="nb-NO" sz="1600" dirty="0"/>
              <a:t>+double </a:t>
            </a:r>
            <a:r>
              <a:rPr lang="nb-NO" sz="1600" dirty="0" err="1"/>
              <a:t>beregnSkattetrekk</a:t>
            </a:r>
            <a:r>
              <a:rPr lang="nb-NO" sz="1600" dirty="0"/>
              <a:t>(double </a:t>
            </a:r>
            <a:r>
              <a:rPr lang="nb-NO" sz="1600" dirty="0" err="1"/>
              <a:t>antTimer</a:t>
            </a:r>
            <a:r>
              <a:rPr lang="nb-NO" sz="1600" dirty="0"/>
              <a:t>)</a:t>
            </a:r>
          </a:p>
          <a:p>
            <a:r>
              <a:rPr lang="nb-NO" sz="1600" dirty="0"/>
              <a:t>+double </a:t>
            </a:r>
            <a:r>
              <a:rPr lang="nb-NO" sz="1600" dirty="0" err="1"/>
              <a:t>beregnNettolønn</a:t>
            </a:r>
            <a:r>
              <a:rPr lang="nb-NO" sz="1600" dirty="0"/>
              <a:t>(double </a:t>
            </a:r>
            <a:r>
              <a:rPr lang="nb-NO" sz="1600" dirty="0" err="1"/>
              <a:t>antTimer</a:t>
            </a:r>
            <a:r>
              <a:rPr lang="nb-NO" sz="1600" dirty="0"/>
              <a:t>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357554" y="3356992"/>
            <a:ext cx="500066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5990"/>
            <a:ext cx="7400925" cy="928686"/>
          </a:xfrm>
        </p:spPr>
        <p:txBody>
          <a:bodyPr>
            <a:normAutofit/>
          </a:bodyPr>
          <a:lstStyle/>
          <a:p>
            <a:r>
              <a:rPr lang="nb-NO" sz="2800" dirty="0"/>
              <a:t>Programliste for klassen Ansatt </a:t>
            </a:r>
            <a:r>
              <a:rPr lang="nb-NO" sz="1400" b="0" dirty="0"/>
              <a:t>(Lonnsberegning.java)</a:t>
            </a:r>
            <a:endParaRPr lang="nb-NO" sz="2800" b="0" dirty="0"/>
          </a:p>
        </p:txBody>
      </p:sp>
      <p:sp>
        <p:nvSpPr>
          <p:cNvPr id="8" name="TekstSylinder 7"/>
          <p:cNvSpPr txBox="1"/>
          <p:nvPr/>
        </p:nvSpPr>
        <p:spPr>
          <a:xfrm>
            <a:off x="107504" y="404664"/>
            <a:ext cx="4536504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300" dirty="0" err="1"/>
              <a:t>class</a:t>
            </a:r>
            <a:r>
              <a:rPr lang="nb-NO" sz="1300" dirty="0"/>
              <a:t> Ansatt {</a:t>
            </a:r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</a:t>
            </a:r>
            <a:r>
              <a:rPr lang="nb-NO" sz="1300" dirty="0" err="1"/>
              <a:t>static</a:t>
            </a:r>
            <a:r>
              <a:rPr lang="nb-NO" sz="1300" dirty="0"/>
              <a:t> final double MAKS_SK_PROS = 60.0;</a:t>
            </a:r>
          </a:p>
          <a:p>
            <a:endParaRPr lang="nb-NO" sz="1300" dirty="0"/>
          </a:p>
          <a:p>
            <a:r>
              <a:rPr lang="nb-NO" sz="1300" dirty="0"/>
              <a:t>  private final </a:t>
            </a:r>
            <a:r>
              <a:rPr lang="nb-NO" sz="1300" dirty="0" err="1"/>
              <a:t>int</a:t>
            </a:r>
            <a:r>
              <a:rPr lang="nb-NO" sz="1300" dirty="0"/>
              <a:t> </a:t>
            </a:r>
            <a:r>
              <a:rPr lang="nb-NO" sz="1300" dirty="0" err="1"/>
              <a:t>ansattnr</a:t>
            </a:r>
            <a:r>
              <a:rPr lang="nb-NO" sz="1300" dirty="0"/>
              <a:t>;</a:t>
            </a:r>
          </a:p>
          <a:p>
            <a:r>
              <a:rPr lang="nb-NO" sz="1300" dirty="0"/>
              <a:t>  private final </a:t>
            </a:r>
            <a:r>
              <a:rPr lang="nb-NO" sz="1300" dirty="0" err="1"/>
              <a:t>String</a:t>
            </a:r>
            <a:r>
              <a:rPr lang="nb-NO" sz="1300" dirty="0"/>
              <a:t> navn;</a:t>
            </a:r>
          </a:p>
          <a:p>
            <a:r>
              <a:rPr lang="nb-NO" sz="1300" dirty="0"/>
              <a:t>  private double timelønn;</a:t>
            </a:r>
          </a:p>
          <a:p>
            <a:r>
              <a:rPr lang="nb-NO" sz="1300" dirty="0"/>
              <a:t>  private double skatteprosent = MAKS_SK_PROS;</a:t>
            </a:r>
          </a:p>
          <a:p>
            <a:endParaRPr lang="nb-NO" sz="1300" dirty="0"/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Ansatt(</a:t>
            </a:r>
            <a:r>
              <a:rPr lang="nb-NO" sz="1300" dirty="0" err="1"/>
              <a:t>int</a:t>
            </a:r>
            <a:r>
              <a:rPr lang="nb-NO" sz="1300" dirty="0"/>
              <a:t> </a:t>
            </a:r>
            <a:r>
              <a:rPr lang="nb-NO" sz="1300" dirty="0" err="1"/>
              <a:t>ansattnr</a:t>
            </a:r>
            <a:r>
              <a:rPr lang="nb-NO" sz="1300" dirty="0"/>
              <a:t>, </a:t>
            </a:r>
            <a:r>
              <a:rPr lang="nb-NO" sz="1300" dirty="0" err="1"/>
              <a:t>String</a:t>
            </a:r>
            <a:r>
              <a:rPr lang="nb-NO" sz="1300" dirty="0"/>
              <a:t> navn, double timelønn)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this.ansattnr</a:t>
            </a:r>
            <a:r>
              <a:rPr lang="nb-NO" sz="1300" dirty="0"/>
              <a:t> = </a:t>
            </a:r>
            <a:r>
              <a:rPr lang="nb-NO" sz="1300" dirty="0" err="1"/>
              <a:t>ansattnr</a:t>
            </a:r>
            <a:r>
              <a:rPr lang="nb-NO" sz="1300" dirty="0"/>
              <a:t>;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this.navn</a:t>
            </a:r>
            <a:r>
              <a:rPr lang="nb-NO" sz="1300" dirty="0"/>
              <a:t> = navn;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this.timelønn</a:t>
            </a:r>
            <a:r>
              <a:rPr lang="nb-NO" sz="1300" dirty="0"/>
              <a:t> = timelønn;</a:t>
            </a:r>
          </a:p>
          <a:p>
            <a:r>
              <a:rPr lang="nb-NO" sz="1300" dirty="0"/>
              <a:t>  }</a:t>
            </a:r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Ansatt(</a:t>
            </a:r>
            <a:r>
              <a:rPr lang="nb-NO" sz="1300" dirty="0" err="1"/>
              <a:t>int</a:t>
            </a:r>
            <a:r>
              <a:rPr lang="nb-NO" sz="1300" dirty="0"/>
              <a:t> </a:t>
            </a:r>
            <a:r>
              <a:rPr lang="nb-NO" sz="1300" dirty="0" err="1"/>
              <a:t>ansattnr</a:t>
            </a:r>
            <a:r>
              <a:rPr lang="nb-NO" sz="1300" dirty="0"/>
              <a:t>, </a:t>
            </a:r>
            <a:r>
              <a:rPr lang="nb-NO" sz="1300" dirty="0" err="1"/>
              <a:t>String</a:t>
            </a:r>
            <a:r>
              <a:rPr lang="nb-NO" sz="1300" dirty="0"/>
              <a:t> navn)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this.ansattnr</a:t>
            </a:r>
            <a:r>
              <a:rPr lang="nb-NO" sz="1300" dirty="0"/>
              <a:t> = </a:t>
            </a:r>
            <a:r>
              <a:rPr lang="nb-NO" sz="1300" dirty="0" err="1"/>
              <a:t>ansattnr</a:t>
            </a:r>
            <a:r>
              <a:rPr lang="nb-NO" sz="1300" dirty="0"/>
              <a:t>;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this.navn</a:t>
            </a:r>
            <a:r>
              <a:rPr lang="nb-NO" sz="1300" dirty="0"/>
              <a:t> = navn;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this.timelønn</a:t>
            </a:r>
            <a:r>
              <a:rPr lang="nb-NO" sz="1300" dirty="0"/>
              <a:t> = 0.0;</a:t>
            </a:r>
          </a:p>
          <a:p>
            <a:r>
              <a:rPr lang="nb-NO" sz="1300" dirty="0"/>
              <a:t>  }</a:t>
            </a:r>
          </a:p>
          <a:p>
            <a:endParaRPr lang="nb-NO" sz="1300" dirty="0"/>
          </a:p>
          <a:p>
            <a:r>
              <a:rPr lang="nb-NO" sz="1300" dirty="0" err="1"/>
              <a:t>public</a:t>
            </a:r>
            <a:r>
              <a:rPr lang="nb-NO" sz="1300" dirty="0"/>
              <a:t> </a:t>
            </a:r>
            <a:r>
              <a:rPr lang="nb-NO" sz="1300" dirty="0" err="1"/>
              <a:t>int</a:t>
            </a:r>
            <a:r>
              <a:rPr lang="nb-NO" sz="1300" dirty="0"/>
              <a:t> </a:t>
            </a:r>
            <a:r>
              <a:rPr lang="nb-NO" sz="1300" dirty="0" err="1"/>
              <a:t>getAnsattnr</a:t>
            </a:r>
            <a:r>
              <a:rPr lang="nb-NO" sz="1300" dirty="0"/>
              <a:t>()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</a:t>
            </a:r>
            <a:r>
              <a:rPr lang="nb-NO" sz="1300" dirty="0" err="1"/>
              <a:t>ansattnr</a:t>
            </a:r>
            <a:r>
              <a:rPr lang="nb-NO" sz="1300" dirty="0"/>
              <a:t>;</a:t>
            </a:r>
          </a:p>
          <a:p>
            <a:r>
              <a:rPr lang="nb-NO" sz="1300" dirty="0"/>
              <a:t>  }</a:t>
            </a:r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</a:t>
            </a:r>
            <a:r>
              <a:rPr lang="nb-NO" sz="1300" dirty="0" err="1"/>
              <a:t>String</a:t>
            </a:r>
            <a:r>
              <a:rPr lang="nb-NO" sz="1300" dirty="0"/>
              <a:t> </a:t>
            </a:r>
            <a:r>
              <a:rPr lang="nb-NO" sz="1300" dirty="0" err="1"/>
              <a:t>getNavn</a:t>
            </a:r>
            <a:r>
              <a:rPr lang="nb-NO" sz="1300" dirty="0"/>
              <a:t>()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navn;</a:t>
            </a:r>
          </a:p>
          <a:p>
            <a:r>
              <a:rPr lang="nb-NO" sz="1300" dirty="0"/>
              <a:t>  }</a:t>
            </a:r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double </a:t>
            </a:r>
            <a:r>
              <a:rPr lang="nb-NO" sz="1300" dirty="0" err="1"/>
              <a:t>getTimelønn</a:t>
            </a:r>
            <a:r>
              <a:rPr lang="nb-NO" sz="1300" dirty="0"/>
              <a:t>()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timelønn;</a:t>
            </a:r>
          </a:p>
          <a:p>
            <a:r>
              <a:rPr lang="nb-NO" sz="1300" dirty="0"/>
              <a:t>  }</a:t>
            </a:r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double </a:t>
            </a:r>
            <a:r>
              <a:rPr lang="nb-NO" sz="1300" dirty="0" err="1"/>
              <a:t>getSkatteprosent</a:t>
            </a:r>
            <a:r>
              <a:rPr lang="nb-NO" sz="1300" dirty="0"/>
              <a:t>()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skatteprosent;</a:t>
            </a:r>
          </a:p>
          <a:p>
            <a:r>
              <a:rPr lang="nb-NO" sz="1300" dirty="0"/>
              <a:t>  }</a:t>
            </a:r>
          </a:p>
        </p:txBody>
      </p:sp>
      <p:sp>
        <p:nvSpPr>
          <p:cNvPr id="14" name="TekstSylinder 13"/>
          <p:cNvSpPr txBox="1"/>
          <p:nvPr/>
        </p:nvSpPr>
        <p:spPr>
          <a:xfrm>
            <a:off x="4788024" y="404664"/>
            <a:ext cx="4248471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/>
              <a:t>  </a:t>
            </a:r>
            <a:r>
              <a:rPr lang="nb-NO" sz="1200" dirty="0" err="1"/>
              <a:t>p</a:t>
            </a:r>
            <a:r>
              <a:rPr lang="nb-NO" sz="1300" dirty="0" err="1"/>
              <a:t>ublic</a:t>
            </a:r>
            <a:r>
              <a:rPr lang="nb-NO" sz="1300" dirty="0"/>
              <a:t> </a:t>
            </a:r>
            <a:r>
              <a:rPr lang="nb-NO" sz="1300" dirty="0" err="1"/>
              <a:t>void</a:t>
            </a:r>
            <a:r>
              <a:rPr lang="nb-NO" sz="1300" dirty="0"/>
              <a:t> </a:t>
            </a:r>
            <a:r>
              <a:rPr lang="nb-NO" sz="1300" dirty="0" err="1"/>
              <a:t>setTimelønn</a:t>
            </a:r>
            <a:r>
              <a:rPr lang="nb-NO" sz="1300" dirty="0"/>
              <a:t>(double </a:t>
            </a:r>
            <a:r>
              <a:rPr lang="nb-NO" sz="1300" dirty="0" err="1"/>
              <a:t>nyTimelønn</a:t>
            </a:r>
            <a:r>
              <a:rPr lang="nb-NO" sz="1300" dirty="0"/>
              <a:t>) {</a:t>
            </a:r>
          </a:p>
          <a:p>
            <a:r>
              <a:rPr lang="nb-NO" sz="1300" dirty="0"/>
              <a:t>      timelønn = </a:t>
            </a:r>
            <a:r>
              <a:rPr lang="nb-NO" sz="1300" dirty="0" err="1"/>
              <a:t>nyTimelønn</a:t>
            </a:r>
            <a:r>
              <a:rPr lang="nb-NO" sz="1300" dirty="0"/>
              <a:t>;</a:t>
            </a:r>
          </a:p>
          <a:p>
            <a:r>
              <a:rPr lang="nb-NO" sz="1300" dirty="0"/>
              <a:t>  }</a:t>
            </a:r>
          </a:p>
          <a:p>
            <a:endParaRPr lang="nb-NO" sz="1300" dirty="0"/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</a:t>
            </a:r>
            <a:r>
              <a:rPr lang="nb-NO" sz="1300" dirty="0" err="1"/>
              <a:t>void</a:t>
            </a:r>
            <a:r>
              <a:rPr lang="nb-NO" sz="1300" dirty="0"/>
              <a:t> </a:t>
            </a:r>
            <a:r>
              <a:rPr lang="nb-NO" sz="1300" dirty="0" err="1"/>
              <a:t>setSkatteprosent</a:t>
            </a:r>
            <a:r>
              <a:rPr lang="nb-NO" sz="1300" dirty="0"/>
              <a:t>(double </a:t>
            </a:r>
            <a:r>
              <a:rPr lang="nb-NO" sz="1300" dirty="0" err="1"/>
              <a:t>nySkattepros</a:t>
            </a:r>
            <a:r>
              <a:rPr lang="nb-NO" sz="1300" dirty="0"/>
              <a:t>) {</a:t>
            </a:r>
          </a:p>
          <a:p>
            <a:r>
              <a:rPr lang="nb-NO" sz="1300" dirty="0"/>
              <a:t>      skatteprosent = </a:t>
            </a:r>
            <a:r>
              <a:rPr lang="nb-NO" sz="1300" dirty="0" err="1"/>
              <a:t>nySkattepros</a:t>
            </a:r>
            <a:r>
              <a:rPr lang="nb-NO" sz="1300" dirty="0"/>
              <a:t>;</a:t>
            </a:r>
          </a:p>
          <a:p>
            <a:r>
              <a:rPr lang="nb-NO" sz="1300" dirty="0"/>
              <a:t>  }</a:t>
            </a:r>
          </a:p>
          <a:p>
            <a:endParaRPr lang="nb-NO" sz="1300" dirty="0"/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double </a:t>
            </a:r>
            <a:r>
              <a:rPr lang="nb-NO" sz="1300" dirty="0" err="1"/>
              <a:t>beregnBruttolønn</a:t>
            </a:r>
            <a:r>
              <a:rPr lang="nb-NO" sz="1300" dirty="0"/>
              <a:t>(double </a:t>
            </a:r>
            <a:r>
              <a:rPr lang="nb-NO" sz="1300" dirty="0" err="1"/>
              <a:t>antTimer</a:t>
            </a:r>
            <a:r>
              <a:rPr lang="nb-NO" sz="1300" dirty="0"/>
              <a:t>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</a:t>
            </a:r>
            <a:r>
              <a:rPr lang="nb-NO" sz="1300" dirty="0" err="1"/>
              <a:t>antTimer</a:t>
            </a:r>
            <a:r>
              <a:rPr lang="nb-NO" sz="1300" dirty="0"/>
              <a:t> * timelønn;</a:t>
            </a:r>
          </a:p>
          <a:p>
            <a:r>
              <a:rPr lang="nb-NO" sz="1300" dirty="0"/>
              <a:t>  }</a:t>
            </a:r>
          </a:p>
          <a:p>
            <a:endParaRPr lang="nb-NO" sz="1300" dirty="0"/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double </a:t>
            </a:r>
            <a:r>
              <a:rPr lang="nb-NO" sz="1300" dirty="0" err="1"/>
              <a:t>beregnSkattetrekk</a:t>
            </a:r>
            <a:r>
              <a:rPr lang="nb-NO" sz="1300" dirty="0"/>
              <a:t>(double </a:t>
            </a:r>
            <a:r>
              <a:rPr lang="nb-NO" sz="1300" dirty="0" err="1"/>
              <a:t>antTimer</a:t>
            </a:r>
            <a:r>
              <a:rPr lang="nb-NO" sz="1300" dirty="0"/>
              <a:t>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</a:t>
            </a:r>
            <a:r>
              <a:rPr lang="nb-NO" sz="1300" dirty="0" err="1"/>
              <a:t>beregnBruttolønn</a:t>
            </a:r>
            <a:r>
              <a:rPr lang="nb-NO" sz="1300" dirty="0"/>
              <a:t>(</a:t>
            </a:r>
            <a:r>
              <a:rPr lang="nb-NO" sz="1300" dirty="0" err="1"/>
              <a:t>antTimer</a:t>
            </a:r>
            <a:r>
              <a:rPr lang="nb-NO" sz="1300" dirty="0"/>
              <a:t>) * skatteprosent / 100.0;</a:t>
            </a:r>
          </a:p>
          <a:p>
            <a:r>
              <a:rPr lang="nb-NO" sz="1300" dirty="0"/>
              <a:t>  }</a:t>
            </a:r>
          </a:p>
          <a:p>
            <a:endParaRPr lang="nb-NO" sz="1300" dirty="0"/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double </a:t>
            </a:r>
            <a:r>
              <a:rPr lang="nb-NO" sz="1300" dirty="0" err="1"/>
              <a:t>beregnNettolønn</a:t>
            </a:r>
            <a:r>
              <a:rPr lang="nb-NO" sz="1300" dirty="0"/>
              <a:t>(double </a:t>
            </a:r>
            <a:r>
              <a:rPr lang="nb-NO" sz="1300" dirty="0" err="1"/>
              <a:t>antTimer</a:t>
            </a:r>
            <a:r>
              <a:rPr lang="nb-NO" sz="1300" dirty="0"/>
              <a:t>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</a:t>
            </a:r>
            <a:r>
              <a:rPr lang="nb-NO" sz="1300" dirty="0" err="1"/>
              <a:t>beregnBruttolønn</a:t>
            </a:r>
            <a:r>
              <a:rPr lang="nb-NO" sz="1300" dirty="0"/>
              <a:t>(</a:t>
            </a:r>
            <a:r>
              <a:rPr lang="nb-NO" sz="1300" dirty="0" err="1"/>
              <a:t>antTimer</a:t>
            </a:r>
            <a:r>
              <a:rPr lang="nb-NO" sz="1300" dirty="0"/>
              <a:t>) - </a:t>
            </a:r>
            <a:r>
              <a:rPr lang="nb-NO" sz="1300" dirty="0" err="1"/>
              <a:t>beregnSkattetrekk</a:t>
            </a:r>
            <a:r>
              <a:rPr lang="nb-NO" sz="1300" dirty="0"/>
              <a:t>(</a:t>
            </a:r>
            <a:r>
              <a:rPr lang="nb-NO" sz="1300" dirty="0" err="1"/>
              <a:t>antTimer</a:t>
            </a:r>
            <a:r>
              <a:rPr lang="nb-NO" sz="1300" dirty="0"/>
              <a:t>);</a:t>
            </a:r>
          </a:p>
          <a:p>
            <a:r>
              <a:rPr lang="nb-NO" sz="1300" dirty="0"/>
              <a:t>  }</a:t>
            </a:r>
          </a:p>
          <a:p>
            <a:endParaRPr lang="nb-NO" sz="1300" dirty="0"/>
          </a:p>
          <a:p>
            <a:r>
              <a:rPr lang="nb-NO" sz="1300" dirty="0"/>
              <a:t>  </a:t>
            </a:r>
            <a:r>
              <a:rPr lang="nb-NO" sz="1300" dirty="0" err="1"/>
              <a:t>public</a:t>
            </a:r>
            <a:r>
              <a:rPr lang="nb-NO" sz="1300" dirty="0"/>
              <a:t> </a:t>
            </a:r>
            <a:r>
              <a:rPr lang="nb-NO" sz="1300" dirty="0" err="1"/>
              <a:t>String</a:t>
            </a:r>
            <a:r>
              <a:rPr lang="nb-NO" sz="1300" dirty="0"/>
              <a:t> </a:t>
            </a:r>
            <a:r>
              <a:rPr lang="nb-NO" sz="1300" dirty="0" err="1"/>
              <a:t>toString</a:t>
            </a:r>
            <a:r>
              <a:rPr lang="nb-NO" sz="1300" dirty="0"/>
              <a:t>() {</a:t>
            </a:r>
          </a:p>
          <a:p>
            <a:r>
              <a:rPr lang="nb-NO" sz="1300" dirty="0"/>
              <a:t>    </a:t>
            </a:r>
            <a:r>
              <a:rPr lang="nb-NO" sz="1300" dirty="0" err="1"/>
              <a:t>return</a:t>
            </a:r>
            <a:r>
              <a:rPr lang="nb-NO" sz="1300" dirty="0"/>
              <a:t> "</a:t>
            </a:r>
            <a:r>
              <a:rPr lang="nb-NO" sz="1300" dirty="0" err="1"/>
              <a:t>Ansattnr</a:t>
            </a:r>
            <a:r>
              <a:rPr lang="nb-NO" sz="1300" dirty="0"/>
              <a:t>.: " + </a:t>
            </a:r>
            <a:r>
              <a:rPr lang="nb-NO" sz="1300" dirty="0" err="1"/>
              <a:t>ansattnr</a:t>
            </a:r>
            <a:r>
              <a:rPr lang="nb-NO" sz="1300" dirty="0"/>
              <a:t> + ", navn: " + navn + ", timelønn: "</a:t>
            </a:r>
          </a:p>
          <a:p>
            <a:r>
              <a:rPr lang="nb-NO" sz="1300" dirty="0"/>
              <a:t>            + ", skatteprosent: " + skatteprosent;</a:t>
            </a:r>
          </a:p>
          <a:p>
            <a:r>
              <a:rPr lang="nb-NO" sz="1300" dirty="0"/>
              <a:t>  }</a:t>
            </a:r>
          </a:p>
          <a:p>
            <a:r>
              <a:rPr lang="nb-NO" sz="13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Klientprogram for klassen Ansatt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1"/>
            <a:ext cx="8401050" cy="1639084"/>
          </a:xfrm>
        </p:spPr>
        <p:txBody>
          <a:bodyPr>
            <a:noAutofit/>
          </a:bodyPr>
          <a:lstStyle/>
          <a:p>
            <a:r>
              <a:rPr lang="nb-NO" sz="1800" dirty="0"/>
              <a:t>Regn ut lønn og skattetrekk for Anne Vik med 400 kroner i timelønn og 35% skattetrekk</a:t>
            </a:r>
          </a:p>
          <a:p>
            <a:endParaRPr lang="nb-NO" sz="1800" dirty="0"/>
          </a:p>
          <a:p>
            <a:r>
              <a:rPr lang="nb-NO" sz="1800" dirty="0"/>
              <a:t>Første utkast til algoritme: Pseudokode eller Aktivitetsdiagram</a:t>
            </a:r>
          </a:p>
          <a:p>
            <a:pPr marL="0" indent="0">
              <a:buNone/>
            </a:pPr>
            <a:endParaRPr lang="nb-NO" sz="1800" dirty="0"/>
          </a:p>
        </p:txBody>
      </p:sp>
      <p:sp>
        <p:nvSpPr>
          <p:cNvPr id="2" name="Rektangel 1"/>
          <p:cNvSpPr/>
          <p:nvPr/>
        </p:nvSpPr>
        <p:spPr>
          <a:xfrm>
            <a:off x="1043608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nb-NO" i="1" dirty="0"/>
              <a:t>Opprett et objekt av klassen Ansatt med data om Anne Vik</a:t>
            </a:r>
          </a:p>
          <a:p>
            <a:pPr>
              <a:buNone/>
            </a:pPr>
            <a:r>
              <a:rPr lang="nb-NO" i="1" dirty="0"/>
              <a:t>For hvert gjennomløp av løkkekroppen</a:t>
            </a:r>
          </a:p>
          <a:p>
            <a:pPr lvl="1">
              <a:buNone/>
            </a:pPr>
            <a:r>
              <a:rPr lang="nb-NO" i="1" dirty="0"/>
              <a:t>		les antall timer</a:t>
            </a:r>
          </a:p>
          <a:p>
            <a:pPr lvl="1">
              <a:buNone/>
            </a:pPr>
            <a:r>
              <a:rPr lang="nb-NO" i="1" dirty="0"/>
              <a:t>		regn ut bruttolønn</a:t>
            </a:r>
          </a:p>
          <a:p>
            <a:pPr lvl="1">
              <a:buNone/>
            </a:pPr>
            <a:r>
              <a:rPr lang="nb-NO" i="1" dirty="0"/>
              <a:t>		skriv ut bruttolønn</a:t>
            </a:r>
          </a:p>
          <a:p>
            <a:pPr lvl="1">
              <a:buNone/>
            </a:pPr>
            <a:r>
              <a:rPr lang="nb-NO" i="1" dirty="0"/>
              <a:t>		regn ut skattetrekk</a:t>
            </a:r>
          </a:p>
          <a:p>
            <a:pPr lvl="1">
              <a:buNone/>
            </a:pPr>
            <a:r>
              <a:rPr lang="nb-NO" i="1" dirty="0"/>
              <a:t>		skriv ut skattetrekk</a:t>
            </a:r>
          </a:p>
        </p:txBody>
      </p:sp>
      <p:sp>
        <p:nvSpPr>
          <p:cNvPr id="5" name="Rektangel 1"/>
          <p:cNvSpPr/>
          <p:nvPr/>
        </p:nvSpPr>
        <p:spPr>
          <a:xfrm>
            <a:off x="6642776" y="3903577"/>
            <a:ext cx="201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nb-NO" i="1" dirty="0">
                <a:solidFill>
                  <a:srgbClr val="0070C0"/>
                </a:solidFill>
              </a:rPr>
              <a:t>Tegn et aktivitetsdiagram for dette klientprogrammet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928686"/>
          </a:xfrm>
        </p:spPr>
        <p:txBody>
          <a:bodyPr/>
          <a:lstStyle/>
          <a:p>
            <a:r>
              <a:rPr lang="nb-NO" dirty="0"/>
              <a:t>Klientprogram for klassen Ansatt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785786" y="673974"/>
            <a:ext cx="8072494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import </a:t>
            </a:r>
            <a:r>
              <a:rPr lang="nb-NO" sz="1600" dirty="0" err="1"/>
              <a:t>static</a:t>
            </a:r>
            <a:r>
              <a:rPr lang="nb-NO" sz="1600" dirty="0"/>
              <a:t> </a:t>
            </a:r>
            <a:r>
              <a:rPr lang="nb-NO" sz="1600" dirty="0" err="1"/>
              <a:t>javax.swing.JOptionPane</a:t>
            </a:r>
            <a:r>
              <a:rPr lang="nb-NO" sz="1600" dirty="0"/>
              <a:t>.*;</a:t>
            </a:r>
          </a:p>
          <a:p>
            <a:r>
              <a:rPr lang="nb-NO" sz="1600" dirty="0" err="1"/>
              <a:t>class</a:t>
            </a:r>
            <a:r>
              <a:rPr lang="nb-NO" sz="1600" dirty="0"/>
              <a:t> </a:t>
            </a:r>
            <a:r>
              <a:rPr lang="nb-NO" sz="1600" dirty="0" err="1"/>
              <a:t>Lonnsberegning</a:t>
            </a:r>
            <a:r>
              <a:rPr lang="nb-NO" sz="1600" dirty="0"/>
              <a:t> {</a:t>
            </a:r>
          </a:p>
          <a:p>
            <a:endParaRPr lang="nb-NO" sz="1600" dirty="0"/>
          </a:p>
          <a:p>
            <a:r>
              <a:rPr lang="nb-NO" sz="1600" b="1" dirty="0"/>
              <a:t>  </a:t>
            </a:r>
            <a:r>
              <a:rPr lang="nb-NO" sz="1600" b="1" dirty="0" err="1"/>
              <a:t>public</a:t>
            </a:r>
            <a:r>
              <a:rPr lang="nb-NO" sz="1600" b="1" dirty="0"/>
              <a:t> </a:t>
            </a:r>
            <a:r>
              <a:rPr lang="nb-NO" sz="1600" b="1" dirty="0" err="1"/>
              <a:t>static</a:t>
            </a:r>
            <a:r>
              <a:rPr lang="nb-NO" sz="1600" b="1" dirty="0"/>
              <a:t> </a:t>
            </a:r>
            <a:r>
              <a:rPr lang="nb-NO" sz="1600" b="1" dirty="0" err="1"/>
              <a:t>void</a:t>
            </a:r>
            <a:r>
              <a:rPr lang="nb-NO" sz="1600" b="1" dirty="0"/>
              <a:t> </a:t>
            </a:r>
            <a:r>
              <a:rPr lang="nb-NO" sz="1600" b="1" dirty="0" err="1"/>
              <a:t>main</a:t>
            </a:r>
            <a:r>
              <a:rPr lang="nb-NO" sz="1600" b="1" dirty="0"/>
              <a:t>(</a:t>
            </a:r>
            <a:r>
              <a:rPr lang="nb-NO" sz="1600" b="1" dirty="0" err="1"/>
              <a:t>String</a:t>
            </a:r>
            <a:r>
              <a:rPr lang="nb-NO" sz="1600" b="1" dirty="0"/>
              <a:t>[] args) {</a:t>
            </a:r>
          </a:p>
          <a:p>
            <a:pPr lvl="1"/>
            <a:r>
              <a:rPr lang="nb-NO" sz="1600" dirty="0"/>
              <a:t>    Ansatt </a:t>
            </a:r>
            <a:r>
              <a:rPr lang="nb-NO" sz="1600" dirty="0" err="1"/>
              <a:t>enAnsatt</a:t>
            </a:r>
            <a:r>
              <a:rPr lang="nb-NO" sz="1600" dirty="0"/>
              <a:t> = </a:t>
            </a:r>
            <a:r>
              <a:rPr lang="nb-NO" sz="1600" dirty="0" err="1"/>
              <a:t>new</a:t>
            </a:r>
            <a:r>
              <a:rPr lang="nb-NO" sz="1600" dirty="0"/>
              <a:t> Ansatt(12345, "Anne Vik", 400);</a:t>
            </a:r>
          </a:p>
          <a:p>
            <a:pPr lvl="1"/>
            <a:r>
              <a:rPr lang="nb-NO" sz="1600" dirty="0"/>
              <a:t>    </a:t>
            </a:r>
            <a:r>
              <a:rPr lang="nb-NO" sz="1600" dirty="0" err="1"/>
              <a:t>enAnsatt.setSkattetrekk</a:t>
            </a:r>
            <a:r>
              <a:rPr lang="nb-NO" sz="1600" dirty="0"/>
              <a:t>(35);</a:t>
            </a:r>
          </a:p>
          <a:p>
            <a:pPr lvl="1"/>
            <a:r>
              <a:rPr lang="nb-NO" sz="1600" dirty="0"/>
              <a:t>    </a:t>
            </a:r>
            <a:r>
              <a:rPr lang="nb-NO" sz="1600" dirty="0" err="1"/>
              <a:t>String</a:t>
            </a:r>
            <a:r>
              <a:rPr lang="nb-NO" sz="1600" dirty="0"/>
              <a:t> </a:t>
            </a:r>
            <a:r>
              <a:rPr lang="nb-NO" sz="1600" dirty="0" err="1"/>
              <a:t>antTimerLest</a:t>
            </a:r>
            <a:r>
              <a:rPr lang="nb-NO" sz="1600" dirty="0"/>
              <a:t> = </a:t>
            </a:r>
            <a:r>
              <a:rPr lang="nb-NO" sz="1600" dirty="0" err="1"/>
              <a:t>showInputDialog</a:t>
            </a:r>
            <a:r>
              <a:rPr lang="nb-NO" sz="1600" dirty="0"/>
              <a:t>("Antall timer, avslutt med </a:t>
            </a:r>
            <a:r>
              <a:rPr lang="nb-NO" sz="1600" dirty="0" err="1"/>
              <a:t>Esc</a:t>
            </a:r>
            <a:r>
              <a:rPr lang="nb-NO" sz="1600" dirty="0"/>
              <a:t>: ");</a:t>
            </a:r>
          </a:p>
          <a:p>
            <a:pPr lvl="1"/>
            <a:r>
              <a:rPr lang="nb-NO" sz="1600" b="1" dirty="0"/>
              <a:t>  </a:t>
            </a:r>
          </a:p>
          <a:p>
            <a:pPr lvl="1"/>
            <a:r>
              <a:rPr lang="nb-NO" sz="1600" b="1" dirty="0"/>
              <a:t>  </a:t>
            </a:r>
            <a:r>
              <a:rPr lang="nb-NO" sz="1600" b="1" dirty="0" err="1"/>
              <a:t>while</a:t>
            </a:r>
            <a:r>
              <a:rPr lang="nb-NO" sz="1600" b="1" dirty="0"/>
              <a:t> (</a:t>
            </a:r>
            <a:r>
              <a:rPr lang="nb-NO" sz="1600" b="1" dirty="0" err="1"/>
              <a:t>antTimerLest</a:t>
            </a:r>
            <a:r>
              <a:rPr lang="nb-NO" sz="1600" b="1" dirty="0"/>
              <a:t> != null) {</a:t>
            </a:r>
          </a:p>
          <a:p>
            <a:pPr lvl="2"/>
            <a:r>
              <a:rPr lang="nb-NO" sz="1600" dirty="0"/>
              <a:t>      double </a:t>
            </a:r>
            <a:r>
              <a:rPr lang="nb-NO" sz="1600" dirty="0" err="1"/>
              <a:t>antTimer</a:t>
            </a:r>
            <a:r>
              <a:rPr lang="nb-NO" sz="1600" dirty="0"/>
              <a:t> = </a:t>
            </a:r>
            <a:r>
              <a:rPr lang="nb-NO" sz="1600" dirty="0" err="1"/>
              <a:t>Double.parseDouble</a:t>
            </a:r>
            <a:r>
              <a:rPr lang="nb-NO" sz="1600" dirty="0"/>
              <a:t>(</a:t>
            </a:r>
            <a:r>
              <a:rPr lang="nb-NO" sz="1600" dirty="0" err="1"/>
              <a:t>antTimerLest</a:t>
            </a:r>
            <a:r>
              <a:rPr lang="nb-NO" sz="1600" dirty="0"/>
              <a:t>);</a:t>
            </a:r>
          </a:p>
          <a:p>
            <a:pPr lvl="2"/>
            <a:r>
              <a:rPr lang="nb-NO" sz="1600" dirty="0"/>
              <a:t>      double bruttolønn = </a:t>
            </a:r>
            <a:r>
              <a:rPr lang="nb-NO" sz="1600" dirty="0" err="1"/>
              <a:t>enAnsatt.beregnBruttolønn</a:t>
            </a:r>
            <a:r>
              <a:rPr lang="nb-NO" sz="1600" dirty="0"/>
              <a:t>(</a:t>
            </a:r>
            <a:r>
              <a:rPr lang="nb-NO" sz="1600" dirty="0" err="1"/>
              <a:t>antTimer</a:t>
            </a:r>
            <a:r>
              <a:rPr lang="nb-NO" sz="1600" dirty="0"/>
              <a:t>);</a:t>
            </a:r>
          </a:p>
          <a:p>
            <a:pPr lvl="2"/>
            <a:r>
              <a:rPr lang="nb-NO" sz="1600" dirty="0"/>
              <a:t>      </a:t>
            </a:r>
            <a:r>
              <a:rPr lang="nb-NO" sz="1600" dirty="0" err="1"/>
              <a:t>String</a:t>
            </a:r>
            <a:r>
              <a:rPr lang="nb-NO" sz="1600" dirty="0"/>
              <a:t> utskrift = "Antall timer: " + </a:t>
            </a:r>
            <a:r>
              <a:rPr lang="nb-NO" sz="1600" dirty="0" err="1"/>
              <a:t>antTimer</a:t>
            </a:r>
            <a:r>
              <a:rPr lang="nb-NO" sz="1600" dirty="0"/>
              <a:t> + " gir bruttolønn " + bruttolønn;</a:t>
            </a:r>
          </a:p>
          <a:p>
            <a:pPr lvl="2"/>
            <a:r>
              <a:rPr lang="nb-NO" sz="1600" dirty="0"/>
              <a:t>      double skatt = </a:t>
            </a:r>
            <a:r>
              <a:rPr lang="nb-NO" sz="1600" dirty="0" err="1"/>
              <a:t>enAnsatt.beregnSkattetrekk</a:t>
            </a:r>
            <a:r>
              <a:rPr lang="nb-NO" sz="1600" dirty="0"/>
              <a:t>(</a:t>
            </a:r>
            <a:r>
              <a:rPr lang="nb-NO" sz="1600" dirty="0" err="1"/>
              <a:t>antTimer</a:t>
            </a:r>
            <a:r>
              <a:rPr lang="nb-NO" sz="1600" dirty="0"/>
              <a:t>);</a:t>
            </a:r>
          </a:p>
          <a:p>
            <a:pPr lvl="2"/>
            <a:r>
              <a:rPr lang="nb-NO" sz="1600" dirty="0"/>
              <a:t>      utskrift += (" og skattetrekk " + skatt);</a:t>
            </a:r>
          </a:p>
          <a:p>
            <a:pPr lvl="2"/>
            <a:r>
              <a:rPr lang="nb-NO" sz="1600" dirty="0"/>
              <a:t>      </a:t>
            </a:r>
            <a:r>
              <a:rPr lang="nb-NO" sz="1600" dirty="0" err="1"/>
              <a:t>showMessageDialog</a:t>
            </a:r>
            <a:r>
              <a:rPr lang="nb-NO" sz="1600" dirty="0"/>
              <a:t>(null, utskrift);</a:t>
            </a:r>
          </a:p>
          <a:p>
            <a:pPr lvl="2"/>
            <a:r>
              <a:rPr lang="nb-NO" sz="1600" dirty="0"/>
              <a:t>      </a:t>
            </a:r>
            <a:r>
              <a:rPr lang="nb-NO" sz="1600" dirty="0" err="1"/>
              <a:t>antTimerLest</a:t>
            </a:r>
            <a:r>
              <a:rPr lang="nb-NO" sz="1600" dirty="0"/>
              <a:t> = </a:t>
            </a:r>
            <a:r>
              <a:rPr lang="nb-NO" sz="1600" dirty="0" err="1"/>
              <a:t>showInputDialog</a:t>
            </a:r>
            <a:r>
              <a:rPr lang="nb-NO" sz="1600" dirty="0"/>
              <a:t>("Antall timer, avslutt med </a:t>
            </a:r>
            <a:r>
              <a:rPr lang="nb-NO" sz="1600" dirty="0" err="1"/>
              <a:t>Esc</a:t>
            </a:r>
            <a:r>
              <a:rPr lang="nb-NO" sz="1600" dirty="0"/>
              <a:t>: ");</a:t>
            </a:r>
          </a:p>
          <a:p>
            <a:r>
              <a:rPr lang="nb-NO" sz="1600" dirty="0"/>
              <a:t> 	}</a:t>
            </a:r>
          </a:p>
          <a:p>
            <a:r>
              <a:rPr lang="nb-NO" sz="1600" dirty="0"/>
              <a:t>  }</a:t>
            </a:r>
          </a:p>
          <a:p>
            <a:r>
              <a:rPr lang="nb-NO" sz="1600" dirty="0"/>
              <a:t>}	</a:t>
            </a:r>
            <a:r>
              <a:rPr lang="nb-NO" sz="1600" dirty="0">
                <a:solidFill>
                  <a:srgbClr val="0070C0"/>
                </a:solidFill>
              </a:rPr>
              <a:t>/* Kjøring av programmet:</a:t>
            </a:r>
          </a:p>
          <a:p>
            <a:pPr lvl="2"/>
            <a:r>
              <a:rPr lang="nb-NO" sz="1600" dirty="0">
                <a:solidFill>
                  <a:srgbClr val="0070C0"/>
                </a:solidFill>
              </a:rPr>
              <a:t>Antall timer, avslutt med </a:t>
            </a:r>
            <a:r>
              <a:rPr lang="nb-NO" sz="1600" dirty="0" err="1">
                <a:solidFill>
                  <a:srgbClr val="0070C0"/>
                </a:solidFill>
              </a:rPr>
              <a:t>Esc</a:t>
            </a:r>
            <a:r>
              <a:rPr lang="nb-NO" sz="1600" dirty="0">
                <a:solidFill>
                  <a:srgbClr val="0070C0"/>
                </a:solidFill>
              </a:rPr>
              <a:t>: 10</a:t>
            </a:r>
          </a:p>
          <a:p>
            <a:pPr lvl="2"/>
            <a:r>
              <a:rPr lang="nb-NO" sz="1600" dirty="0">
                <a:solidFill>
                  <a:srgbClr val="0070C0"/>
                </a:solidFill>
              </a:rPr>
              <a:t>Antall timer: 10.0 gir bruttolønn 4000.0 og skattetrekk 1400.0</a:t>
            </a:r>
          </a:p>
          <a:p>
            <a:pPr lvl="2"/>
            <a:r>
              <a:rPr lang="nb-NO" sz="1600" dirty="0">
                <a:solidFill>
                  <a:srgbClr val="0070C0"/>
                </a:solidFill>
              </a:rPr>
              <a:t>Antall timer, avslutt med </a:t>
            </a:r>
            <a:r>
              <a:rPr lang="nb-NO" sz="1600" dirty="0" err="1">
                <a:solidFill>
                  <a:srgbClr val="0070C0"/>
                </a:solidFill>
              </a:rPr>
              <a:t>Esc</a:t>
            </a:r>
            <a:r>
              <a:rPr lang="nb-NO" sz="1600" dirty="0">
                <a:solidFill>
                  <a:srgbClr val="0070C0"/>
                </a:solidFill>
              </a:rPr>
              <a:t>: 20</a:t>
            </a:r>
          </a:p>
          <a:p>
            <a:pPr lvl="2"/>
            <a:r>
              <a:rPr lang="nb-NO" sz="1600" dirty="0">
                <a:solidFill>
                  <a:srgbClr val="0070C0"/>
                </a:solidFill>
              </a:rPr>
              <a:t>Antall timer: 20.0 gir bruttolønn 8000.0 og skattetrekk 2800.0*/</a:t>
            </a:r>
          </a:p>
          <a:p>
            <a:endParaRPr lang="nb-NO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On-screen Show (4:3)</PresentationFormat>
  <Paragraphs>160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Office-tema</vt:lpstr>
      <vt:lpstr>En klasse med flere beregninger</vt:lpstr>
      <vt:lpstr>En klasse med flere beregninger</vt:lpstr>
      <vt:lpstr>Klassediagram for klassen Ansatt</vt:lpstr>
      <vt:lpstr>Programliste for klassen Ansatt (Lonnsberegning.java)</vt:lpstr>
      <vt:lpstr>Klientprogram for klassen Ansatt</vt:lpstr>
      <vt:lpstr>Klientprogram for klassen Ansatt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>Teamarbeid</dc:subject>
  <dc:creator>Bjørn Klefstad</dc:creator>
  <cp:lastModifiedBy>Bjørn Klefstad</cp:lastModifiedBy>
  <cp:revision>281</cp:revision>
  <cp:lastPrinted>2019-08-28T10:58:28Z</cp:lastPrinted>
  <dcterms:created xsi:type="dcterms:W3CDTF">2013-06-10T16:56:09Z</dcterms:created>
  <dcterms:modified xsi:type="dcterms:W3CDTF">2019-09-05T11:08:37Z</dcterms:modified>
</cp:coreProperties>
</file>