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1"/>
  </p:notesMasterIdLst>
  <p:handoutMasterIdLst>
    <p:handoutMasterId r:id="rId32"/>
  </p:handoutMasterIdLst>
  <p:sldIdLst>
    <p:sldId id="327" r:id="rId2"/>
    <p:sldId id="256" r:id="rId3"/>
    <p:sldId id="258" r:id="rId4"/>
    <p:sldId id="331" r:id="rId5"/>
    <p:sldId id="259" r:id="rId6"/>
    <p:sldId id="329" r:id="rId7"/>
    <p:sldId id="260" r:id="rId8"/>
    <p:sldId id="332" r:id="rId9"/>
    <p:sldId id="261" r:id="rId10"/>
    <p:sldId id="333" r:id="rId11"/>
    <p:sldId id="263" r:id="rId12"/>
    <p:sldId id="286" r:id="rId13"/>
    <p:sldId id="291" r:id="rId14"/>
    <p:sldId id="292" r:id="rId15"/>
    <p:sldId id="293" r:id="rId16"/>
    <p:sldId id="294" r:id="rId17"/>
    <p:sldId id="287" r:id="rId18"/>
    <p:sldId id="288" r:id="rId19"/>
    <p:sldId id="290" r:id="rId20"/>
    <p:sldId id="295" r:id="rId21"/>
    <p:sldId id="296" r:id="rId22"/>
    <p:sldId id="297" r:id="rId23"/>
    <p:sldId id="299" r:id="rId24"/>
    <p:sldId id="328" r:id="rId25"/>
    <p:sldId id="302" r:id="rId26"/>
    <p:sldId id="303" r:id="rId27"/>
    <p:sldId id="304" r:id="rId28"/>
    <p:sldId id="310" r:id="rId29"/>
    <p:sldId id="283" r:id="rId30"/>
  </p:sldIdLst>
  <p:sldSz cx="9906000" cy="6858000" type="A4"/>
  <p:notesSz cx="6669088" cy="9928225"/>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993366"/>
    <a:srgbClr val="9900FF"/>
    <a:srgbClr val="66FF66"/>
    <a:srgbClr val="6402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8" d="100"/>
          <a:sy n="78" d="100"/>
        </p:scale>
        <p:origin x="114" y="516"/>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19.xml"/><Relationship Id="rId18" Type="http://schemas.openxmlformats.org/officeDocument/2006/relationships/slide" Target="slides/slide26.xml"/><Relationship Id="rId3" Type="http://schemas.openxmlformats.org/officeDocument/2006/relationships/slide" Target="slides/slide5.xml"/><Relationship Id="rId21" Type="http://schemas.openxmlformats.org/officeDocument/2006/relationships/slide" Target="slides/slide29.xml"/><Relationship Id="rId7" Type="http://schemas.openxmlformats.org/officeDocument/2006/relationships/slide" Target="slides/slide13.xml"/><Relationship Id="rId12" Type="http://schemas.openxmlformats.org/officeDocument/2006/relationships/slide" Target="slides/slide18.xml"/><Relationship Id="rId17" Type="http://schemas.openxmlformats.org/officeDocument/2006/relationships/slide" Target="slides/slide25.xml"/><Relationship Id="rId2" Type="http://schemas.openxmlformats.org/officeDocument/2006/relationships/slide" Target="slides/slide3.xml"/><Relationship Id="rId16" Type="http://schemas.openxmlformats.org/officeDocument/2006/relationships/slide" Target="slides/slide23.xml"/><Relationship Id="rId20" Type="http://schemas.openxmlformats.org/officeDocument/2006/relationships/slide" Target="slides/slide28.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17.xml"/><Relationship Id="rId5" Type="http://schemas.openxmlformats.org/officeDocument/2006/relationships/slide" Target="slides/slide9.xml"/><Relationship Id="rId15" Type="http://schemas.openxmlformats.org/officeDocument/2006/relationships/slide" Target="slides/slide21.xml"/><Relationship Id="rId10" Type="http://schemas.openxmlformats.org/officeDocument/2006/relationships/slide" Target="slides/slide16.xml"/><Relationship Id="rId19" Type="http://schemas.openxmlformats.org/officeDocument/2006/relationships/slide" Target="slides/slide27.xml"/><Relationship Id="rId4" Type="http://schemas.openxmlformats.org/officeDocument/2006/relationships/slide" Target="slides/slide7.xml"/><Relationship Id="rId9" Type="http://schemas.openxmlformats.org/officeDocument/2006/relationships/slide" Target="slides/slide15.xml"/><Relationship Id="rId14"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260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89212" y="4718812"/>
            <a:ext cx="4890665" cy="418302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a:t>Click to edit Master notes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107" name="Rectangle 3"/>
          <p:cNvSpPr>
            <a:spLocks noGrp="1" noRot="1" noChangeAspect="1" noChangeArrowheads="1" noTextEdit="1"/>
          </p:cNvSpPr>
          <p:nvPr>
            <p:ph type="sldImg" idx="2"/>
          </p:nvPr>
        </p:nvSpPr>
        <p:spPr bwMode="auto">
          <a:xfrm>
            <a:off x="817563" y="862013"/>
            <a:ext cx="5033962" cy="34861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990211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xfrm>
            <a:off x="3777170" y="9430223"/>
            <a:ext cx="2890355" cy="496411"/>
          </a:xfrm>
          <a:prstGeom prst="rect">
            <a:avLst/>
          </a:prstGeom>
          <a:noFill/>
        </p:spPr>
        <p:txBody>
          <a:bodyPr/>
          <a:lstStyle/>
          <a:p>
            <a:fld id="{7670DF06-4775-4E82-8772-90B18856C867}"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r>
              <a:rPr lang="en-US"/>
              <a:t>7/21/2009</a:t>
            </a:r>
          </a:p>
        </p:txBody>
      </p:sp>
      <p:sp>
        <p:nvSpPr>
          <p:cNvPr id="19" name="Footer Placeholder 18"/>
          <p:cNvSpPr>
            <a:spLocks noGrp="1"/>
          </p:cNvSpPr>
          <p:nvPr>
            <p:ph type="ftr" sz="quarter" idx="11"/>
          </p:nvPr>
        </p:nvSpPr>
        <p:spPr/>
        <p:txBody>
          <a:bodyPr/>
          <a:lstStyle/>
          <a:p>
            <a:r>
              <a:rPr kumimoji="0" lang="en-US"/>
              <a:t>COMP201 - Software Engineering</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2"/>
            <a:ext cx="222885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914402"/>
            <a:ext cx="652145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867524"/>
          </a:xfrm>
        </p:spPr>
        <p:txBody>
          <a:bodyPr>
            <a:normAutofit/>
          </a:bodyPr>
          <a:lstStyle>
            <a:lvl1pPr algn="ctr">
              <a:defRPr sz="4000" b="0"/>
            </a:lvl1p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en-US"/>
              <a:t>Click to edit Master title style</a:t>
            </a:r>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7/21/2009</a:t>
            </a:r>
          </a:p>
        </p:txBody>
      </p:sp>
      <p:sp>
        <p:nvSpPr>
          <p:cNvPr id="8" name="Footer Placeholder 7"/>
          <p:cNvSpPr>
            <a:spLocks noGrp="1"/>
          </p:cNvSpPr>
          <p:nvPr>
            <p:ph type="ftr" sz="quarter" idx="11"/>
          </p:nvPr>
        </p:nvSpPr>
        <p:spPr/>
        <p:txBody>
          <a:bodyPr/>
          <a:lstStyle/>
          <a:p>
            <a:r>
              <a:rPr kumimoji="0" lang="en-US"/>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r>
              <a:rPr lang="en-US"/>
              <a:t>7/21/2009</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7/21/2009</a:t>
            </a:r>
          </a:p>
        </p:txBody>
      </p:sp>
      <p:sp>
        <p:nvSpPr>
          <p:cNvPr id="3" name="Footer Placeholder 2"/>
          <p:cNvSpPr>
            <a:spLocks noGrp="1"/>
          </p:cNvSpPr>
          <p:nvPr>
            <p:ph type="ftr" sz="quarter" idx="11"/>
          </p:nvPr>
        </p:nvSpPr>
        <p:spPr/>
        <p:txBody>
          <a:bodyPr/>
          <a:lstStyle/>
          <a:p>
            <a:r>
              <a:rPr kumimoji="0" lang="en-US"/>
              <a:t>COMP201 - 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a:xfrm>
            <a:off x="8750300" y="6356351"/>
            <a:ext cx="6604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4"/>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704088"/>
            <a:ext cx="8915400" cy="867524"/>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7/21/2009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571480"/>
            <a:ext cx="8420100" cy="1643074"/>
          </a:xfrm>
        </p:spPr>
        <p:txBody>
          <a:bodyPr>
            <a:normAutofit fontScale="90000"/>
          </a:bodyPr>
          <a:lstStyle/>
          <a:p>
            <a:pPr eaLnBrk="1" hangingPunct="1"/>
            <a:r>
              <a:rPr lang="en-GB" dirty="0">
                <a:solidFill>
                  <a:srgbClr val="FF0000"/>
                </a:solidFill>
                <a:effectLst>
                  <a:outerShdw blurRad="38100" dist="38100" dir="2700000" algn="tl">
                    <a:srgbClr val="000000">
                      <a:alpha val="43137"/>
                    </a:srgbClr>
                  </a:outerShdw>
                </a:effectLst>
              </a:rPr>
              <a:t>Software Engineering</a:t>
            </a:r>
            <a:br>
              <a:rPr lang="en-GB" dirty="0">
                <a:solidFill>
                  <a:srgbClr val="FF0000"/>
                </a:solidFill>
                <a:effectLst>
                  <a:outerShdw blurRad="38100" dist="38100" dir="2700000" algn="tl">
                    <a:srgbClr val="000000">
                      <a:alpha val="43137"/>
                    </a:srgbClr>
                  </a:outerShdw>
                </a:effectLst>
              </a:rPr>
            </a:br>
            <a:r>
              <a:rPr lang="en-GB" dirty="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69938" y="2373313"/>
            <a:ext cx="8585200" cy="3413141"/>
          </a:xfrm>
        </p:spPr>
        <p:txBody>
          <a:bodyPr>
            <a:normAutofit/>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COMP 201 web-page:</a:t>
            </a:r>
          </a:p>
          <a:p>
            <a:r>
              <a:rPr lang="en-GB" sz="2200" b="1" dirty="0"/>
              <a:t>http://www.csc.liv.ac.uk/~coopes/comp201</a:t>
            </a:r>
          </a:p>
          <a:p>
            <a:pPr eaLnBrk="1" hangingPunct="1"/>
            <a:r>
              <a:rPr lang="en-GB" sz="2800" u="sng" dirty="0"/>
              <a:t>Lecture 4 – Software Requirements</a:t>
            </a:r>
          </a:p>
          <a:p>
            <a:pPr eaLnBrk="1" hangingPunct="1"/>
            <a:endParaRPr lang="en-GB" sz="2800" u="sng"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29228"/>
            <a:ext cx="8915400" cy="867524"/>
          </a:xfrm>
        </p:spPr>
        <p:txBody>
          <a:bodyPr>
            <a:normAutofit/>
          </a:bodyPr>
          <a:lstStyle/>
          <a:p>
            <a:r>
              <a:rPr lang="en-GB" sz="4400" dirty="0"/>
              <a:t>Examples</a:t>
            </a:r>
          </a:p>
        </p:txBody>
      </p:sp>
      <p:sp>
        <p:nvSpPr>
          <p:cNvPr id="3" name="Content Placeholder 2"/>
          <p:cNvSpPr>
            <a:spLocks noGrp="1"/>
          </p:cNvSpPr>
          <p:nvPr>
            <p:ph idx="1"/>
          </p:nvPr>
        </p:nvSpPr>
        <p:spPr>
          <a:xfrm>
            <a:off x="495300" y="1344136"/>
            <a:ext cx="8915400" cy="4389120"/>
          </a:xfrm>
        </p:spPr>
        <p:txBody>
          <a:bodyPr>
            <a:noAutofit/>
          </a:bodyPr>
          <a:lstStyle/>
          <a:p>
            <a:r>
              <a:rPr lang="en-GB" sz="2000" dirty="0"/>
              <a:t>User requirement</a:t>
            </a:r>
          </a:p>
          <a:p>
            <a:pPr lvl="1"/>
            <a:r>
              <a:rPr lang="en-GB" sz="2000" dirty="0"/>
              <a:t>We need to be able to spell check documents</a:t>
            </a:r>
          </a:p>
          <a:p>
            <a:r>
              <a:rPr lang="en-GB" sz="2000" dirty="0"/>
              <a:t>System requirement</a:t>
            </a:r>
          </a:p>
          <a:p>
            <a:pPr lvl="1"/>
            <a:r>
              <a:rPr lang="en-GB" sz="2000" dirty="0"/>
              <a:t>The system needs to be able to spell check documents and provide autocorrect facilities. Their will be support for the following languages, English, French and German will have plug in support for other languages</a:t>
            </a:r>
          </a:p>
          <a:p>
            <a:r>
              <a:rPr lang="en-GB" sz="2000" dirty="0"/>
              <a:t>Software specification</a:t>
            </a:r>
          </a:p>
          <a:p>
            <a:pPr lvl="1"/>
            <a:r>
              <a:rPr lang="en-GB" sz="2000" dirty="0" err="1"/>
              <a:t>CheckResult</a:t>
            </a:r>
            <a:r>
              <a:rPr lang="en-GB" sz="2000" dirty="0"/>
              <a:t> </a:t>
            </a:r>
            <a:r>
              <a:rPr lang="en-GB" sz="2000" dirty="0" err="1"/>
              <a:t>spellCheck</a:t>
            </a:r>
            <a:r>
              <a:rPr lang="en-GB" sz="2000" dirty="0"/>
              <a:t>(String word, Dictionary dictionary)</a:t>
            </a:r>
          </a:p>
          <a:p>
            <a:pPr lvl="2"/>
            <a:r>
              <a:rPr lang="en-GB" sz="1800" dirty="0"/>
              <a:t>Word is defined in UNICODE formatted string</a:t>
            </a:r>
          </a:p>
          <a:p>
            <a:pPr lvl="2"/>
            <a:r>
              <a:rPr lang="en-GB" sz="1800" dirty="0"/>
              <a:t>The Dictionary structure is defined in S.1.2</a:t>
            </a:r>
          </a:p>
          <a:p>
            <a:pPr lvl="2"/>
            <a:r>
              <a:rPr lang="en-GB" sz="1800" dirty="0"/>
              <a:t>The </a:t>
            </a:r>
            <a:r>
              <a:rPr lang="en-GB" sz="1800" dirty="0" err="1"/>
              <a:t>CheckResult</a:t>
            </a:r>
            <a:r>
              <a:rPr lang="en-GB" sz="1800" dirty="0"/>
              <a:t> is defined in S.1.3 and contains a flag if the word has been found or not, plus a Vector object containing a list of possible other word suggestions depending if the word has been found or not</a:t>
            </a:r>
          </a:p>
          <a:p>
            <a:pPr lvl="2"/>
            <a:r>
              <a:rPr lang="en-GB" sz="1800" dirty="0" err="1"/>
              <a:t>spellCheck</a:t>
            </a:r>
            <a:r>
              <a:rPr lang="en-GB" sz="1800" dirty="0"/>
              <a:t> will ideally use Hashing tables to improve code efficiency</a:t>
            </a:r>
          </a:p>
          <a:p>
            <a:pPr lvl="2"/>
            <a:r>
              <a:rPr lang="en-GB" sz="1800" dirty="0"/>
              <a:t>……</a:t>
            </a:r>
          </a:p>
          <a:p>
            <a:pPr lvl="2"/>
            <a:endParaRPr lang="en-GB" sz="1800"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10</a:t>
            </a:fld>
            <a:endParaRPr kumimoji="0" lang="en-US"/>
          </a:p>
        </p:txBody>
      </p:sp>
    </p:spTree>
    <p:extLst>
      <p:ext uri="{BB962C8B-B14F-4D97-AF65-F5344CB8AC3E}">
        <p14:creationId xmlns:p14="http://schemas.microsoft.com/office/powerpoint/2010/main" val="150443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95300" y="704088"/>
            <a:ext cx="8915400" cy="724648"/>
          </a:xfrm>
          <a:noFill/>
        </p:spPr>
        <p:txBody>
          <a:bodyPr/>
          <a:lstStyle/>
          <a:p>
            <a:r>
              <a:rPr lang="en-GB" dirty="0"/>
              <a:t>Requirements Readers</a:t>
            </a:r>
          </a:p>
        </p:txBody>
      </p:sp>
      <p:pic>
        <p:nvPicPr>
          <p:cNvPr id="12291" name="Picture 4" descr="5.2 Req-readers.eps                                            00002F3DDocs                           B1931E2B:"/>
          <p:cNvPicPr>
            <a:picLocks noChangeAspect="1" noChangeArrowheads="1"/>
          </p:cNvPicPr>
          <p:nvPr/>
        </p:nvPicPr>
        <p:blipFill>
          <a:blip r:embed="rId2" cstate="print"/>
          <a:srcRect/>
          <a:stretch>
            <a:fillRect/>
          </a:stretch>
        </p:blipFill>
        <p:spPr bwMode="auto">
          <a:xfrm>
            <a:off x="533400" y="1600200"/>
            <a:ext cx="6686550" cy="4833938"/>
          </a:xfrm>
          <a:prstGeom prst="rect">
            <a:avLst/>
          </a:prstGeom>
          <a:noFill/>
          <a:ln w="9525">
            <a:noFill/>
            <a:miter lim="800000"/>
            <a:headEnd/>
            <a:tailEnd/>
          </a:ln>
        </p:spPr>
      </p:pic>
      <p:pic>
        <p:nvPicPr>
          <p:cNvPr id="12292" name="Picture 5" descr="C:\Program Files\Common Files\Microsoft Shared\Clipart\cagcat50\bd05515_.wmf"/>
          <p:cNvPicPr>
            <a:picLocks noChangeAspect="1" noChangeArrowheads="1"/>
          </p:cNvPicPr>
          <p:nvPr/>
        </p:nvPicPr>
        <p:blipFill>
          <a:blip r:embed="rId3" cstate="print"/>
          <a:srcRect/>
          <a:stretch>
            <a:fillRect/>
          </a:stretch>
        </p:blipFill>
        <p:spPr bwMode="auto">
          <a:xfrm>
            <a:off x="6572250" y="2295525"/>
            <a:ext cx="3181350" cy="34194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12750" y="266700"/>
            <a:ext cx="9080500" cy="1104900"/>
          </a:xfrm>
        </p:spPr>
        <p:txBody>
          <a:bodyPr>
            <a:normAutofit/>
          </a:bodyPr>
          <a:lstStyle/>
          <a:p>
            <a:r>
              <a:rPr lang="en-GB" sz="3600" dirty="0"/>
              <a:t>Functional and Non-Functional Requirements</a:t>
            </a:r>
            <a:endParaRPr lang="en-GB" sz="4400" dirty="0"/>
          </a:p>
        </p:txBody>
      </p:sp>
      <p:sp>
        <p:nvSpPr>
          <p:cNvPr id="13315" name="Rectangle 3"/>
          <p:cNvSpPr>
            <a:spLocks noGrp="1" noChangeArrowheads="1"/>
          </p:cNvSpPr>
          <p:nvPr>
            <p:ph idx="1"/>
          </p:nvPr>
        </p:nvSpPr>
        <p:spPr/>
        <p:txBody>
          <a:bodyPr/>
          <a:lstStyle/>
          <a:p>
            <a:pPr>
              <a:lnSpc>
                <a:spcPct val="90000"/>
              </a:lnSpc>
            </a:pPr>
            <a:r>
              <a:rPr lang="en-GB" b="1" dirty="0">
                <a:solidFill>
                  <a:schemeClr val="accent2"/>
                </a:solidFill>
              </a:rPr>
              <a:t>Functional requirements</a:t>
            </a:r>
          </a:p>
          <a:p>
            <a:pPr lvl="1">
              <a:lnSpc>
                <a:spcPct val="90000"/>
              </a:lnSpc>
            </a:pPr>
            <a:r>
              <a:rPr lang="en-GB" dirty="0"/>
              <a:t>Statements of services the system should provide, how the system should react to particular inputs and how the system should behave in particular situations</a:t>
            </a:r>
          </a:p>
          <a:p>
            <a:pPr>
              <a:lnSpc>
                <a:spcPct val="90000"/>
              </a:lnSpc>
            </a:pPr>
            <a:r>
              <a:rPr lang="en-GB" b="1" dirty="0">
                <a:solidFill>
                  <a:schemeClr val="accent2"/>
                </a:solidFill>
              </a:rPr>
              <a:t>Non-functional requirements</a:t>
            </a:r>
          </a:p>
          <a:p>
            <a:pPr lvl="1">
              <a:lnSpc>
                <a:spcPct val="90000"/>
              </a:lnSpc>
            </a:pPr>
            <a:r>
              <a:rPr lang="en-GB" dirty="0"/>
              <a:t>constraints on the services or functions offered by the system such as timing constraints, constraints on the development process, standards, etc. Usually defined on the system as a whole</a:t>
            </a:r>
          </a:p>
          <a:p>
            <a:pPr>
              <a:lnSpc>
                <a:spcPct val="90000"/>
              </a:lnSpc>
            </a:pPr>
            <a:r>
              <a:rPr lang="en-GB" b="1" dirty="0">
                <a:solidFill>
                  <a:schemeClr val="accent2"/>
                </a:solidFill>
              </a:rPr>
              <a:t>Domain requirements</a:t>
            </a:r>
          </a:p>
          <a:p>
            <a:pPr lvl="1">
              <a:lnSpc>
                <a:spcPct val="90000"/>
              </a:lnSpc>
            </a:pPr>
            <a:r>
              <a:rPr lang="en-GB" dirty="0"/>
              <a:t>Requirements that come from the application domain of the system and that reflect characteristics of that domain</a:t>
            </a:r>
          </a:p>
          <a:p>
            <a:pPr>
              <a:lnSpc>
                <a:spcPct val="90000"/>
              </a:lnSpc>
            </a:pPr>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495300" y="704088"/>
            <a:ext cx="8915400" cy="724648"/>
          </a:xfrm>
        </p:spPr>
        <p:txBody>
          <a:bodyPr/>
          <a:lstStyle/>
          <a:p>
            <a:r>
              <a:rPr lang="en-GB" b="0" dirty="0"/>
              <a:t>Functional Requirements</a:t>
            </a:r>
          </a:p>
        </p:txBody>
      </p:sp>
      <p:sp>
        <p:nvSpPr>
          <p:cNvPr id="14339" name="Rectangle 1027"/>
          <p:cNvSpPr>
            <a:spLocks noGrp="1" noChangeArrowheads="1"/>
          </p:cNvSpPr>
          <p:nvPr>
            <p:ph idx="1"/>
          </p:nvPr>
        </p:nvSpPr>
        <p:spPr/>
        <p:txBody>
          <a:bodyPr/>
          <a:lstStyle/>
          <a:p>
            <a:pPr>
              <a:lnSpc>
                <a:spcPct val="90000"/>
              </a:lnSpc>
              <a:buFont typeface="Zapf Dingbats" charset="2"/>
              <a:buNone/>
            </a:pPr>
            <a:r>
              <a:rPr lang="en-GB" b="1" dirty="0">
                <a:solidFill>
                  <a:schemeClr val="accent1"/>
                </a:solidFill>
              </a:rPr>
              <a:t>	Describe functionality or system services</a:t>
            </a:r>
          </a:p>
          <a:p>
            <a:pPr>
              <a:lnSpc>
                <a:spcPct val="90000"/>
              </a:lnSpc>
            </a:pPr>
            <a:endParaRPr lang="en-GB" b="1" dirty="0">
              <a:solidFill>
                <a:schemeClr val="accent1"/>
              </a:solidFill>
            </a:endParaRPr>
          </a:p>
          <a:p>
            <a:pPr>
              <a:lnSpc>
                <a:spcPct val="90000"/>
              </a:lnSpc>
            </a:pPr>
            <a:r>
              <a:rPr lang="en-GB" dirty="0"/>
              <a:t>Depend on the type of software, expected users and the type of system where the software is used</a:t>
            </a:r>
          </a:p>
          <a:p>
            <a:pPr>
              <a:lnSpc>
                <a:spcPct val="90000"/>
              </a:lnSpc>
            </a:pPr>
            <a:endParaRPr lang="en-GB" b="1" dirty="0">
              <a:solidFill>
                <a:schemeClr val="accent2"/>
              </a:solidFill>
            </a:endParaRPr>
          </a:p>
          <a:p>
            <a:pPr>
              <a:lnSpc>
                <a:spcPct val="90000"/>
              </a:lnSpc>
            </a:pPr>
            <a:r>
              <a:rPr lang="en-GB" b="1" dirty="0">
                <a:solidFill>
                  <a:schemeClr val="accent2"/>
                </a:solidFill>
              </a:rPr>
              <a:t>Functional user requirements </a:t>
            </a:r>
            <a:r>
              <a:rPr lang="en-GB" dirty="0"/>
              <a:t>may be high-level statements of what the system should do </a:t>
            </a:r>
            <a:r>
              <a:rPr lang="en-GB" b="1" dirty="0">
                <a:solidFill>
                  <a:schemeClr val="accent1"/>
                </a:solidFill>
              </a:rPr>
              <a:t>BUT</a:t>
            </a:r>
            <a:r>
              <a:rPr lang="en-GB" dirty="0"/>
              <a:t> </a:t>
            </a:r>
            <a:r>
              <a:rPr lang="en-GB" b="1" dirty="0">
                <a:solidFill>
                  <a:schemeClr val="accent2"/>
                </a:solidFill>
              </a:rPr>
              <a:t>functional system requirements</a:t>
            </a:r>
            <a:r>
              <a:rPr lang="en-GB" dirty="0">
                <a:solidFill>
                  <a:schemeClr val="accent2"/>
                </a:solidFill>
              </a:rPr>
              <a:t> </a:t>
            </a:r>
            <a:r>
              <a:rPr lang="en-GB" dirty="0"/>
              <a:t>should describe the </a:t>
            </a:r>
            <a:r>
              <a:rPr lang="en-GB" u="sng" dirty="0"/>
              <a:t>system services in detail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412750" y="266700"/>
            <a:ext cx="8915400" cy="1233474"/>
          </a:xfrm>
        </p:spPr>
        <p:txBody>
          <a:bodyPr>
            <a:normAutofit/>
          </a:bodyPr>
          <a:lstStyle/>
          <a:p>
            <a:r>
              <a:rPr lang="en-GB" b="0" dirty="0"/>
              <a:t>Examples of Functional Requirements</a:t>
            </a:r>
            <a:endParaRPr lang="en-GB" sz="4400" b="0" dirty="0"/>
          </a:p>
        </p:txBody>
      </p:sp>
      <p:sp>
        <p:nvSpPr>
          <p:cNvPr id="15363" name="Rectangle 1027"/>
          <p:cNvSpPr>
            <a:spLocks noGrp="1" noChangeArrowheads="1"/>
          </p:cNvSpPr>
          <p:nvPr>
            <p:ph idx="1"/>
          </p:nvPr>
        </p:nvSpPr>
        <p:spPr/>
        <p:txBody>
          <a:bodyPr/>
          <a:lstStyle/>
          <a:p>
            <a:pPr algn="just">
              <a:spcBef>
                <a:spcPts val="600"/>
              </a:spcBef>
              <a:spcAft>
                <a:spcPts val="600"/>
              </a:spcAft>
            </a:pPr>
            <a:r>
              <a:rPr lang="en-GB" dirty="0"/>
              <a:t>All users will access the system using a user id and a password</a:t>
            </a:r>
          </a:p>
          <a:p>
            <a:pPr algn="just">
              <a:spcAft>
                <a:spcPts val="600"/>
              </a:spcAft>
            </a:pPr>
            <a:r>
              <a:rPr lang="en-GB" dirty="0"/>
              <a:t>The system shall support the following document formats: PDF, RTF, Microsoft Word 2010 and ASCII text</a:t>
            </a:r>
          </a:p>
          <a:p>
            <a:pPr algn="just"/>
            <a:r>
              <a:rPr lang="en-GB" dirty="0"/>
              <a:t>Every order shall be allocated a unique identifier (ORDER_ID)</a:t>
            </a:r>
          </a:p>
          <a:p>
            <a:pPr algn="just"/>
            <a:r>
              <a:rPr lang="en-GB" dirty="0"/>
              <a:t>The system have a mechanism to help recover a user’s password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b="0" dirty="0"/>
              <a:t>Requirements Imprecision</a:t>
            </a:r>
          </a:p>
        </p:txBody>
      </p:sp>
      <p:sp>
        <p:nvSpPr>
          <p:cNvPr id="16387" name="Rectangle 3"/>
          <p:cNvSpPr>
            <a:spLocks noGrp="1" noChangeArrowheads="1"/>
          </p:cNvSpPr>
          <p:nvPr>
            <p:ph idx="1"/>
          </p:nvPr>
        </p:nvSpPr>
        <p:spPr/>
        <p:txBody>
          <a:bodyPr/>
          <a:lstStyle/>
          <a:p>
            <a:r>
              <a:rPr lang="en-GB" dirty="0">
                <a:solidFill>
                  <a:schemeClr val="accent2"/>
                </a:solidFill>
              </a:rPr>
              <a:t>Problems arise when requirements are not precisely stated</a:t>
            </a:r>
          </a:p>
          <a:p>
            <a:r>
              <a:rPr lang="en-GB" dirty="0"/>
              <a:t>Ambiguous requirements may be interpreted in different ways by developers and users</a:t>
            </a:r>
          </a:p>
          <a:p>
            <a:r>
              <a:rPr lang="en-GB" dirty="0"/>
              <a:t>Consider the term ‘</a:t>
            </a:r>
            <a:r>
              <a:rPr lang="en-GB" b="1" dirty="0"/>
              <a:t>recover password</a:t>
            </a:r>
            <a:r>
              <a:rPr lang="en-GB" dirty="0"/>
              <a:t>’ from previous slide..</a:t>
            </a:r>
          </a:p>
          <a:p>
            <a:pPr lvl="1"/>
            <a:r>
              <a:rPr lang="en-GB" sz="2400" b="1" dirty="0">
                <a:solidFill>
                  <a:schemeClr val="accent1"/>
                </a:solidFill>
              </a:rPr>
              <a:t>User intention</a:t>
            </a:r>
            <a:r>
              <a:rPr lang="en-GB" dirty="0"/>
              <a:t> – mechanism which allows the user to view the password after going through an authentication procedure</a:t>
            </a:r>
          </a:p>
          <a:p>
            <a:pPr lvl="1"/>
            <a:r>
              <a:rPr lang="en-GB" sz="2400" b="1" dirty="0">
                <a:solidFill>
                  <a:schemeClr val="accent1"/>
                </a:solidFill>
              </a:rPr>
              <a:t>Developer interpretation</a:t>
            </a:r>
            <a:r>
              <a:rPr lang="en-GB" dirty="0"/>
              <a:t> – allowing the user to reset their password so that it can be set again (e.g. using email link)</a:t>
            </a:r>
          </a:p>
          <a:p>
            <a:r>
              <a:rPr lang="en-GB" dirty="0"/>
              <a:t>Before development is to commence requirements should be defined as precisely as possible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9530" y="704088"/>
            <a:ext cx="9358378" cy="867524"/>
          </a:xfrm>
        </p:spPr>
        <p:txBody>
          <a:bodyPr>
            <a:noAutofit/>
          </a:bodyPr>
          <a:lstStyle/>
          <a:p>
            <a:r>
              <a:rPr lang="en-GB" b="0" dirty="0"/>
              <a:t>Requirements Completeness and Consistency</a:t>
            </a:r>
            <a:endParaRPr lang="en-GB" sz="5400" b="0" dirty="0"/>
          </a:p>
        </p:txBody>
      </p:sp>
      <p:sp>
        <p:nvSpPr>
          <p:cNvPr id="17411" name="Rectangle 3"/>
          <p:cNvSpPr>
            <a:spLocks noGrp="1" noChangeArrowheads="1"/>
          </p:cNvSpPr>
          <p:nvPr>
            <p:ph idx="1"/>
          </p:nvPr>
        </p:nvSpPr>
        <p:spPr>
          <a:xfrm>
            <a:off x="457200" y="1857396"/>
            <a:ext cx="9036050" cy="4572000"/>
          </a:xfrm>
        </p:spPr>
        <p:txBody>
          <a:bodyPr>
            <a:normAutofit/>
          </a:bodyPr>
          <a:lstStyle/>
          <a:p>
            <a:pPr>
              <a:lnSpc>
                <a:spcPct val="90000"/>
              </a:lnSpc>
            </a:pPr>
            <a:r>
              <a:rPr lang="en-GB" sz="2800" dirty="0">
                <a:solidFill>
                  <a:schemeClr val="accent1"/>
                </a:solidFill>
              </a:rPr>
              <a:t>In principle requirements should be both </a:t>
            </a:r>
            <a:r>
              <a:rPr lang="en-GB" sz="2800" u="sng" dirty="0">
                <a:solidFill>
                  <a:schemeClr val="accent1"/>
                </a:solidFill>
              </a:rPr>
              <a:t>complete</a:t>
            </a:r>
            <a:r>
              <a:rPr lang="en-GB" sz="2800" dirty="0">
                <a:solidFill>
                  <a:schemeClr val="accent1"/>
                </a:solidFill>
              </a:rPr>
              <a:t> and </a:t>
            </a:r>
            <a:r>
              <a:rPr lang="en-GB" sz="2800" u="sng" dirty="0">
                <a:solidFill>
                  <a:schemeClr val="accent1"/>
                </a:solidFill>
              </a:rPr>
              <a:t>consistent</a:t>
            </a:r>
            <a:r>
              <a:rPr lang="en-GB" sz="2800" dirty="0">
                <a:solidFill>
                  <a:schemeClr val="accent1"/>
                </a:solidFill>
              </a:rPr>
              <a:t>:</a:t>
            </a:r>
          </a:p>
          <a:p>
            <a:pPr>
              <a:lnSpc>
                <a:spcPct val="90000"/>
              </a:lnSpc>
              <a:buFont typeface="Zapf Dingbats" charset="2"/>
              <a:buNone/>
            </a:pPr>
            <a:r>
              <a:rPr lang="en-GB" b="1" dirty="0">
                <a:solidFill>
                  <a:srgbClr val="006600"/>
                </a:solidFill>
              </a:rPr>
              <a:t>	</a:t>
            </a:r>
            <a:r>
              <a:rPr lang="en-GB" b="1" dirty="0">
                <a:solidFill>
                  <a:schemeClr val="accent2"/>
                </a:solidFill>
              </a:rPr>
              <a:t>Complete</a:t>
            </a:r>
          </a:p>
          <a:p>
            <a:pPr lvl="1">
              <a:lnSpc>
                <a:spcPct val="90000"/>
              </a:lnSpc>
            </a:pPr>
            <a:r>
              <a:rPr lang="en-GB" dirty="0"/>
              <a:t>They should include descriptions of all facilities required</a:t>
            </a:r>
          </a:p>
          <a:p>
            <a:pPr>
              <a:lnSpc>
                <a:spcPct val="90000"/>
              </a:lnSpc>
              <a:buFont typeface="Zapf Dingbats" charset="2"/>
              <a:buNone/>
            </a:pPr>
            <a:r>
              <a:rPr lang="en-GB" b="1" dirty="0">
                <a:solidFill>
                  <a:srgbClr val="006600"/>
                </a:solidFill>
              </a:rPr>
              <a:t>	</a:t>
            </a:r>
            <a:r>
              <a:rPr lang="en-GB" b="1" dirty="0">
                <a:solidFill>
                  <a:schemeClr val="accent2"/>
                </a:solidFill>
              </a:rPr>
              <a:t>Consistent</a:t>
            </a:r>
          </a:p>
          <a:p>
            <a:pPr lvl="1">
              <a:lnSpc>
                <a:spcPct val="90000"/>
              </a:lnSpc>
            </a:pPr>
            <a:r>
              <a:rPr lang="en-GB" dirty="0"/>
              <a:t>There should be no conflicts or contradictions in the descriptions of the system facilities</a:t>
            </a:r>
          </a:p>
          <a:p>
            <a:pPr>
              <a:lnSpc>
                <a:spcPct val="90000"/>
              </a:lnSpc>
            </a:pPr>
            <a:r>
              <a:rPr lang="en-GB" sz="2800" dirty="0"/>
              <a:t>In practice, it is </a:t>
            </a:r>
            <a:r>
              <a:rPr lang="en-GB" sz="2800" dirty="0">
                <a:solidFill>
                  <a:schemeClr val="accent1"/>
                </a:solidFill>
              </a:rPr>
              <a:t>very difficult</a:t>
            </a:r>
            <a:r>
              <a:rPr lang="en-GB" sz="2800" dirty="0"/>
              <a:t> or </a:t>
            </a:r>
            <a:r>
              <a:rPr lang="en-GB" sz="2800" dirty="0">
                <a:solidFill>
                  <a:schemeClr val="accent1"/>
                </a:solidFill>
              </a:rPr>
              <a:t>impossible</a:t>
            </a:r>
            <a:r>
              <a:rPr lang="en-GB" sz="2800" dirty="0"/>
              <a:t> to produce a</a:t>
            </a:r>
            <a:r>
              <a:rPr lang="en-GB" sz="2800" dirty="0">
                <a:solidFill>
                  <a:schemeClr val="accent2"/>
                </a:solidFill>
              </a:rPr>
              <a:t> complete</a:t>
            </a:r>
            <a:r>
              <a:rPr lang="en-GB" sz="2800" dirty="0"/>
              <a:t> and </a:t>
            </a:r>
            <a:r>
              <a:rPr lang="en-GB" sz="2800" dirty="0">
                <a:solidFill>
                  <a:schemeClr val="accent2"/>
                </a:solidFill>
              </a:rPr>
              <a:t>consistent </a:t>
            </a:r>
            <a:r>
              <a:rPr lang="en-GB" sz="2800" dirty="0"/>
              <a:t>requirements document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GB" dirty="0"/>
              <a:t>Non-Functional Requirements</a:t>
            </a:r>
          </a:p>
        </p:txBody>
      </p:sp>
      <p:sp>
        <p:nvSpPr>
          <p:cNvPr id="18435" name="Rectangle 3"/>
          <p:cNvSpPr>
            <a:spLocks noGrp="1" noChangeArrowheads="1"/>
          </p:cNvSpPr>
          <p:nvPr>
            <p:ph idx="1"/>
          </p:nvPr>
        </p:nvSpPr>
        <p:spPr>
          <a:xfrm>
            <a:off x="457200" y="1676400"/>
            <a:ext cx="9036050" cy="4724400"/>
          </a:xfrm>
          <a:noFill/>
        </p:spPr>
        <p:txBody>
          <a:bodyPr/>
          <a:lstStyle/>
          <a:p>
            <a:r>
              <a:rPr lang="en-GB" b="1" dirty="0">
                <a:solidFill>
                  <a:schemeClr val="accent1"/>
                </a:solidFill>
              </a:rPr>
              <a:t>Define system properties and constraints e.g. </a:t>
            </a:r>
            <a:r>
              <a:rPr lang="en-GB" dirty="0">
                <a:solidFill>
                  <a:schemeClr val="accent2"/>
                </a:solidFill>
              </a:rPr>
              <a:t>reliability</a:t>
            </a:r>
            <a:r>
              <a:rPr lang="en-GB" dirty="0"/>
              <a:t>, </a:t>
            </a:r>
            <a:r>
              <a:rPr lang="en-GB" dirty="0">
                <a:solidFill>
                  <a:schemeClr val="accent2"/>
                </a:solidFill>
              </a:rPr>
              <a:t>response time</a:t>
            </a:r>
            <a:r>
              <a:rPr lang="en-GB" dirty="0"/>
              <a:t> and </a:t>
            </a:r>
            <a:r>
              <a:rPr lang="en-GB" dirty="0">
                <a:solidFill>
                  <a:schemeClr val="accent2"/>
                </a:solidFill>
              </a:rPr>
              <a:t>storage requirements</a:t>
            </a:r>
            <a:r>
              <a:rPr lang="en-GB" dirty="0"/>
              <a:t>. Constraints are </a:t>
            </a:r>
            <a:r>
              <a:rPr lang="en-GB" dirty="0">
                <a:solidFill>
                  <a:schemeClr val="accent1"/>
                </a:solidFill>
              </a:rPr>
              <a:t>I/O device capability</a:t>
            </a:r>
            <a:r>
              <a:rPr lang="en-GB" dirty="0"/>
              <a:t>, </a:t>
            </a:r>
            <a:r>
              <a:rPr lang="en-GB" dirty="0">
                <a:solidFill>
                  <a:schemeClr val="accent1"/>
                </a:solidFill>
              </a:rPr>
              <a:t>system representations</a:t>
            </a:r>
            <a:r>
              <a:rPr lang="en-GB" dirty="0"/>
              <a:t>, etc. They are often </a:t>
            </a:r>
            <a:r>
              <a:rPr lang="en-GB" dirty="0">
                <a:solidFill>
                  <a:schemeClr val="accent3"/>
                </a:solidFill>
              </a:rPr>
              <a:t>emergent properties </a:t>
            </a:r>
            <a:r>
              <a:rPr lang="en-GB" dirty="0"/>
              <a:t>of the system.</a:t>
            </a:r>
          </a:p>
          <a:p>
            <a:r>
              <a:rPr lang="en-GB" b="1" dirty="0"/>
              <a:t>Process requirements</a:t>
            </a:r>
            <a:r>
              <a:rPr lang="en-GB" dirty="0"/>
              <a:t> may also be specified, mandating a particular CASE system, programming language or development method</a:t>
            </a:r>
          </a:p>
          <a:p>
            <a:r>
              <a:rPr lang="en-GB" b="1" dirty="0"/>
              <a:t>Non-functional requirements</a:t>
            </a:r>
            <a:r>
              <a:rPr lang="en-GB" dirty="0"/>
              <a:t> may be more critical than functional requirements. If these are not met, the system is useless  (e.g. key length for encrypting secure email must be &gt;=256 bits)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GB" dirty="0"/>
              <a:t>Non-Functional Classifications</a:t>
            </a:r>
          </a:p>
        </p:txBody>
      </p:sp>
      <p:sp>
        <p:nvSpPr>
          <p:cNvPr id="19459" name="Rectangle 3"/>
          <p:cNvSpPr>
            <a:spLocks noGrp="1" noChangeArrowheads="1"/>
          </p:cNvSpPr>
          <p:nvPr>
            <p:ph idx="1"/>
          </p:nvPr>
        </p:nvSpPr>
        <p:spPr>
          <a:xfrm>
            <a:off x="381000" y="1690710"/>
            <a:ext cx="9144000" cy="4524372"/>
          </a:xfrm>
          <a:noFill/>
        </p:spPr>
        <p:txBody>
          <a:bodyPr/>
          <a:lstStyle/>
          <a:p>
            <a:pPr>
              <a:lnSpc>
                <a:spcPct val="90000"/>
              </a:lnSpc>
            </a:pPr>
            <a:r>
              <a:rPr lang="en-GB" b="1" dirty="0">
                <a:solidFill>
                  <a:schemeClr val="accent1"/>
                </a:solidFill>
              </a:rPr>
              <a:t>Product requirements</a:t>
            </a:r>
          </a:p>
          <a:p>
            <a:pPr lvl="1">
              <a:lnSpc>
                <a:spcPct val="90000"/>
              </a:lnSpc>
            </a:pPr>
            <a:r>
              <a:rPr lang="en-GB" sz="2400" dirty="0"/>
              <a:t>Requirements which specify that the </a:t>
            </a:r>
            <a:r>
              <a:rPr lang="en-GB" sz="2400" b="1" dirty="0">
                <a:solidFill>
                  <a:schemeClr val="accent2"/>
                </a:solidFill>
              </a:rPr>
              <a:t>delivered product must behave in a particular way</a:t>
            </a:r>
            <a:r>
              <a:rPr lang="en-GB" sz="2400" dirty="0"/>
              <a:t> e.g. execution speed, reliability, security etc.</a:t>
            </a:r>
          </a:p>
          <a:p>
            <a:pPr>
              <a:lnSpc>
                <a:spcPct val="90000"/>
              </a:lnSpc>
            </a:pPr>
            <a:r>
              <a:rPr lang="en-GB" b="1" dirty="0">
                <a:solidFill>
                  <a:schemeClr val="accent1"/>
                </a:solidFill>
              </a:rPr>
              <a:t>Organisational requirements</a:t>
            </a:r>
          </a:p>
          <a:p>
            <a:pPr lvl="1">
              <a:lnSpc>
                <a:spcPct val="90000"/>
              </a:lnSpc>
            </a:pPr>
            <a:r>
              <a:rPr lang="en-GB" sz="2400" dirty="0"/>
              <a:t>Requirements which are a </a:t>
            </a:r>
            <a:r>
              <a:rPr lang="en-GB" sz="2400" b="1" dirty="0">
                <a:solidFill>
                  <a:schemeClr val="accent2"/>
                </a:solidFill>
              </a:rPr>
              <a:t>consequence of organisational policies and procedures</a:t>
            </a:r>
            <a:r>
              <a:rPr lang="en-GB" sz="2400" dirty="0"/>
              <a:t> e.g. process standards used, implementation requirements, etc. (Java as programming language)</a:t>
            </a:r>
          </a:p>
          <a:p>
            <a:pPr>
              <a:lnSpc>
                <a:spcPct val="90000"/>
              </a:lnSpc>
            </a:pPr>
            <a:r>
              <a:rPr lang="en-GB" b="1" dirty="0">
                <a:solidFill>
                  <a:schemeClr val="accent1"/>
                </a:solidFill>
              </a:rPr>
              <a:t>External requirements</a:t>
            </a:r>
          </a:p>
          <a:p>
            <a:pPr lvl="1">
              <a:lnSpc>
                <a:spcPct val="90000"/>
              </a:lnSpc>
            </a:pPr>
            <a:r>
              <a:rPr lang="en-GB" sz="2400" dirty="0"/>
              <a:t>Requirements which arise from factors which are </a:t>
            </a:r>
            <a:r>
              <a:rPr lang="en-GB" sz="2400" b="1" dirty="0">
                <a:solidFill>
                  <a:schemeClr val="accent2"/>
                </a:solidFill>
              </a:rPr>
              <a:t>external to the system and its development process</a:t>
            </a:r>
            <a:r>
              <a:rPr lang="en-GB" sz="2400" dirty="0"/>
              <a:t> e.g. interoperability requirements, legislative requirements, etc. (Must conform to FIPS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357166"/>
            <a:ext cx="9823450" cy="1104900"/>
          </a:xfrm>
          <a:noFill/>
        </p:spPr>
        <p:txBody>
          <a:bodyPr/>
          <a:lstStyle/>
          <a:p>
            <a:r>
              <a:rPr lang="en-GB" dirty="0"/>
              <a:t>Non-Functional Requirements Examples</a:t>
            </a:r>
          </a:p>
        </p:txBody>
      </p:sp>
      <p:sp>
        <p:nvSpPr>
          <p:cNvPr id="21507" name="Rectangle 3"/>
          <p:cNvSpPr>
            <a:spLocks noGrp="1" noChangeArrowheads="1"/>
          </p:cNvSpPr>
          <p:nvPr>
            <p:ph idx="1"/>
          </p:nvPr>
        </p:nvSpPr>
        <p:spPr>
          <a:xfrm>
            <a:off x="238092" y="1643050"/>
            <a:ext cx="9080500" cy="4857784"/>
          </a:xfrm>
          <a:noFill/>
        </p:spPr>
        <p:txBody>
          <a:bodyPr>
            <a:normAutofit lnSpcReduction="10000"/>
          </a:bodyPr>
          <a:lstStyle/>
          <a:p>
            <a:pPr>
              <a:lnSpc>
                <a:spcPct val="90000"/>
              </a:lnSpc>
            </a:pPr>
            <a:r>
              <a:rPr lang="en-GB" dirty="0">
                <a:solidFill>
                  <a:schemeClr val="accent3"/>
                </a:solidFill>
              </a:rPr>
              <a:t>Product requirement</a:t>
            </a:r>
          </a:p>
          <a:p>
            <a:pPr lvl="1">
              <a:lnSpc>
                <a:spcPct val="90000"/>
              </a:lnSpc>
            </a:pPr>
            <a:r>
              <a:rPr lang="en-GB" dirty="0"/>
              <a:t>All encryption should use the Advanced Encryption Standard</a:t>
            </a:r>
          </a:p>
          <a:p>
            <a:pPr>
              <a:lnSpc>
                <a:spcPct val="90000"/>
              </a:lnSpc>
            </a:pPr>
            <a:r>
              <a:rPr lang="en-GB" dirty="0">
                <a:solidFill>
                  <a:schemeClr val="accent3"/>
                </a:solidFill>
              </a:rPr>
              <a:t>Organisational requirement</a:t>
            </a:r>
          </a:p>
          <a:p>
            <a:pPr lvl="1">
              <a:lnSpc>
                <a:spcPct val="90000"/>
              </a:lnSpc>
            </a:pPr>
            <a:r>
              <a:rPr lang="en-GB" dirty="0"/>
              <a:t>The system development process and deliverable documents shall conform to the process and deliverables defined in coding and documentation standard XYZCo-SP-STAN-95</a:t>
            </a:r>
          </a:p>
          <a:p>
            <a:pPr>
              <a:lnSpc>
                <a:spcPct val="90000"/>
              </a:lnSpc>
            </a:pPr>
            <a:r>
              <a:rPr lang="en-GB" dirty="0">
                <a:solidFill>
                  <a:schemeClr val="accent3"/>
                </a:solidFill>
              </a:rPr>
              <a:t>External requirement</a:t>
            </a:r>
          </a:p>
          <a:p>
            <a:pPr lvl="1">
              <a:lnSpc>
                <a:spcPct val="90000"/>
              </a:lnSpc>
            </a:pPr>
            <a:r>
              <a:rPr lang="en-GB" dirty="0"/>
              <a:t>The system shall not disclose any personal information about customers apart from their name and reference number to the operators of the system</a:t>
            </a:r>
          </a:p>
          <a:p>
            <a:pPr>
              <a:lnSpc>
                <a:spcPct val="90000"/>
              </a:lnSpc>
            </a:pPr>
            <a:r>
              <a:rPr lang="en-GB" dirty="0">
                <a:solidFill>
                  <a:schemeClr val="accent3"/>
                </a:solidFill>
              </a:rPr>
              <a:t>Performance requirement</a:t>
            </a:r>
          </a:p>
          <a:p>
            <a:pPr lvl="1">
              <a:lnSpc>
                <a:spcPct val="90000"/>
              </a:lnSpc>
            </a:pPr>
            <a:r>
              <a:rPr lang="en-GB" dirty="0"/>
              <a:t>The system should respond to a user’s request for information in less than 0.1 seconds during “peak-time” and 0.01 seconds during “normal time”.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704088"/>
            <a:ext cx="8915400" cy="1010400"/>
          </a:xfrm>
          <a:noFill/>
        </p:spPr>
        <p:txBody>
          <a:bodyPr>
            <a:normAutofit fontScale="90000"/>
          </a:bodyPr>
          <a:lstStyle/>
          <a:p>
            <a:pPr algn="ctr"/>
            <a:r>
              <a:rPr lang="en-GB" sz="4400" dirty="0"/>
              <a:t>Software Requirements </a:t>
            </a:r>
            <a:br>
              <a:rPr lang="en-GB" dirty="0"/>
            </a:br>
            <a:r>
              <a:rPr lang="en-GB" sz="2800" b="0" dirty="0"/>
              <a:t>Descriptions and specifications of a system  </a:t>
            </a:r>
          </a:p>
        </p:txBody>
      </p:sp>
      <p:sp>
        <p:nvSpPr>
          <p:cNvPr id="7171" name="Rectangle 4"/>
          <p:cNvSpPr>
            <a:spLocks noChangeArrowheads="1"/>
          </p:cNvSpPr>
          <p:nvPr/>
        </p:nvSpPr>
        <p:spPr bwMode="auto">
          <a:xfrm>
            <a:off x="260350" y="1752600"/>
            <a:ext cx="9493250" cy="4800600"/>
          </a:xfrm>
          <a:prstGeom prst="rect">
            <a:avLst/>
          </a:prstGeom>
          <a:noFill/>
          <a:ln w="12700">
            <a:noFill/>
            <a:miter lim="800000"/>
            <a:headEnd/>
            <a:tailEnd/>
          </a:ln>
        </p:spPr>
        <p:txBody>
          <a:bodyPr lIns="90487" tIns="44450" rIns="90487" bIns="44450"/>
          <a:lstStyle/>
          <a:p>
            <a:pPr marL="465138" indent="-465138" algn="ctr">
              <a:spcBef>
                <a:spcPct val="20000"/>
              </a:spcBef>
              <a:buClr>
                <a:schemeClr val="tx2"/>
              </a:buClr>
              <a:buSzPct val="50000"/>
              <a:buFont typeface="Zapf Dingbats" charset="2"/>
              <a:buNone/>
            </a:pPr>
            <a:r>
              <a:rPr lang="en-GB" sz="3200" u="sng" dirty="0">
                <a:latin typeface="Arial" charset="0"/>
              </a:rPr>
              <a:t>Objectives:</a:t>
            </a:r>
          </a:p>
          <a:p>
            <a:pPr marL="465138" indent="-465138">
              <a:spcBef>
                <a:spcPct val="20000"/>
              </a:spcBef>
              <a:buClr>
                <a:schemeClr val="tx2"/>
              </a:buClr>
              <a:buSzPct val="50000"/>
              <a:buFont typeface="Zapf Dingbats" charset="2"/>
              <a:buChar char="l"/>
            </a:pPr>
            <a:endParaRPr lang="en-GB" sz="1600"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introduce the concepts of </a:t>
            </a:r>
            <a:r>
              <a:rPr lang="en-GB" b="1" dirty="0">
                <a:solidFill>
                  <a:schemeClr val="accent2"/>
                </a:solidFill>
                <a:latin typeface="Arial" charset="0"/>
              </a:rPr>
              <a:t>user and system 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describe </a:t>
            </a:r>
            <a:r>
              <a:rPr lang="en-GB" b="1" dirty="0">
                <a:solidFill>
                  <a:schemeClr val="accent2"/>
                </a:solidFill>
                <a:latin typeface="Arial" charset="0"/>
              </a:rPr>
              <a:t>functional </a:t>
            </a:r>
            <a:r>
              <a:rPr lang="en-GB" b="1" dirty="0">
                <a:latin typeface="Arial" charset="0"/>
              </a:rPr>
              <a:t>/</a:t>
            </a:r>
            <a:r>
              <a:rPr lang="en-GB" dirty="0">
                <a:latin typeface="Arial" charset="0"/>
              </a:rPr>
              <a:t> </a:t>
            </a:r>
            <a:r>
              <a:rPr lang="en-GB" b="1" dirty="0">
                <a:solidFill>
                  <a:schemeClr val="accent2"/>
                </a:solidFill>
                <a:latin typeface="Arial" charset="0"/>
              </a:rPr>
              <a:t>non-functional</a:t>
            </a:r>
            <a:r>
              <a:rPr lang="en-GB" dirty="0">
                <a:latin typeface="Arial" charset="0"/>
              </a:rPr>
              <a:t> </a:t>
            </a:r>
            <a:r>
              <a:rPr lang="en-GB" b="1" dirty="0">
                <a:solidFill>
                  <a:schemeClr val="accent2"/>
                </a:solidFill>
                <a:latin typeface="Arial" charset="0"/>
              </a:rPr>
              <a:t>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explain </a:t>
            </a:r>
            <a:r>
              <a:rPr lang="en-GB" b="1" dirty="0">
                <a:solidFill>
                  <a:schemeClr val="accent2"/>
                </a:solidFill>
                <a:latin typeface="Arial" charset="0"/>
              </a:rPr>
              <a:t>two techniques</a:t>
            </a:r>
            <a:r>
              <a:rPr lang="en-GB" dirty="0">
                <a:latin typeface="Arial" charset="0"/>
              </a:rPr>
              <a:t> for describing system 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explain </a:t>
            </a:r>
            <a:r>
              <a:rPr lang="en-GB" b="1" dirty="0">
                <a:solidFill>
                  <a:schemeClr val="accent2"/>
                </a:solidFill>
                <a:latin typeface="Arial" charset="0"/>
              </a:rPr>
              <a:t>how software requirements may be organised</a:t>
            </a:r>
            <a:r>
              <a:rPr lang="en-GB" dirty="0">
                <a:latin typeface="Arial" charset="0"/>
              </a:rPr>
              <a:t> in a requirements document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t>Goals and Requirements</a:t>
            </a:r>
          </a:p>
        </p:txBody>
      </p:sp>
      <p:sp>
        <p:nvSpPr>
          <p:cNvPr id="22531" name="Rectangle 3"/>
          <p:cNvSpPr>
            <a:spLocks noGrp="1" noChangeArrowheads="1"/>
          </p:cNvSpPr>
          <p:nvPr>
            <p:ph idx="1"/>
          </p:nvPr>
        </p:nvSpPr>
        <p:spPr/>
        <p:txBody>
          <a:bodyPr/>
          <a:lstStyle/>
          <a:p>
            <a:r>
              <a:rPr lang="en-GB" b="1" dirty="0">
                <a:solidFill>
                  <a:schemeClr val="accent2"/>
                </a:solidFill>
              </a:rPr>
              <a:t>Non-functional requirements</a:t>
            </a:r>
            <a:r>
              <a:rPr lang="en-GB" dirty="0"/>
              <a:t> may be very difficult to state precisely and imprecise requirements may be difficult to verify.</a:t>
            </a:r>
          </a:p>
          <a:p>
            <a:r>
              <a:rPr lang="en-GB" b="1" dirty="0">
                <a:solidFill>
                  <a:schemeClr val="accent2"/>
                </a:solidFill>
              </a:rPr>
              <a:t>Verifiable non-functional requirement</a:t>
            </a:r>
          </a:p>
          <a:p>
            <a:pPr lvl="1"/>
            <a:r>
              <a:rPr lang="en-GB" dirty="0"/>
              <a:t>A statement using some measure that can be </a:t>
            </a:r>
            <a:r>
              <a:rPr lang="en-GB" u="sng" dirty="0"/>
              <a:t>objectively tested </a:t>
            </a:r>
          </a:p>
          <a:p>
            <a:r>
              <a:rPr lang="en-GB" b="1" dirty="0">
                <a:solidFill>
                  <a:schemeClr val="accent2"/>
                </a:solidFill>
              </a:rPr>
              <a:t>Goal</a:t>
            </a:r>
          </a:p>
          <a:p>
            <a:pPr lvl="1"/>
            <a:r>
              <a:rPr lang="en-GB" dirty="0"/>
              <a:t>A general intention of the user such as ease of use</a:t>
            </a:r>
          </a:p>
          <a:p>
            <a:r>
              <a:rPr lang="en-GB" dirty="0"/>
              <a:t>Goals are helpful to developers as they convey the </a:t>
            </a:r>
            <a:r>
              <a:rPr lang="en-GB" i="1" dirty="0"/>
              <a:t>intentions</a:t>
            </a:r>
            <a:r>
              <a:rPr lang="en-GB" dirty="0"/>
              <a:t> of the system users</a:t>
            </a:r>
          </a:p>
          <a:p>
            <a:endParaRPr lang="en-GB" dirty="0"/>
          </a:p>
          <a:p>
            <a:pPr>
              <a:buNone/>
            </a:pPr>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GB" dirty="0"/>
              <a:t>Examples</a:t>
            </a:r>
          </a:p>
        </p:txBody>
      </p:sp>
      <p:sp>
        <p:nvSpPr>
          <p:cNvPr id="23555" name="Rectangle 1027"/>
          <p:cNvSpPr>
            <a:spLocks noGrp="1" noChangeArrowheads="1"/>
          </p:cNvSpPr>
          <p:nvPr>
            <p:ph idx="1"/>
          </p:nvPr>
        </p:nvSpPr>
        <p:spPr>
          <a:xfrm>
            <a:off x="457200" y="1676400"/>
            <a:ext cx="9036050" cy="4538682"/>
          </a:xfrm>
        </p:spPr>
        <p:txBody>
          <a:bodyPr>
            <a:noAutofit/>
          </a:bodyPr>
          <a:lstStyle/>
          <a:p>
            <a:pPr algn="just">
              <a:spcBef>
                <a:spcPts val="600"/>
              </a:spcBef>
            </a:pPr>
            <a:r>
              <a:rPr lang="en-GB" sz="2800" b="1" dirty="0">
                <a:solidFill>
                  <a:schemeClr val="accent1"/>
                </a:solidFill>
              </a:rPr>
              <a:t>An example system goal</a:t>
            </a:r>
            <a:endParaRPr lang="en-GB" sz="2800" dirty="0">
              <a:solidFill>
                <a:schemeClr val="accent1"/>
              </a:solidFill>
            </a:endParaRPr>
          </a:p>
          <a:p>
            <a:pPr lvl="1" algn="just"/>
            <a:r>
              <a:rPr lang="en-GB" sz="2800" dirty="0"/>
              <a:t>The system should be easy to use by experienced controllers and should be organised in such a way that user errors are minimised.</a:t>
            </a:r>
          </a:p>
          <a:p>
            <a:pPr algn="just">
              <a:spcBef>
                <a:spcPts val="600"/>
              </a:spcBef>
            </a:pPr>
            <a:r>
              <a:rPr lang="en-GB" sz="2800" b="1" dirty="0">
                <a:solidFill>
                  <a:schemeClr val="accent1"/>
                </a:solidFill>
              </a:rPr>
              <a:t>An example </a:t>
            </a:r>
            <a:r>
              <a:rPr lang="en-GB" sz="2800" b="1" u="sng" dirty="0">
                <a:solidFill>
                  <a:schemeClr val="accent1"/>
                </a:solidFill>
              </a:rPr>
              <a:t>verifiable</a:t>
            </a:r>
            <a:r>
              <a:rPr lang="en-GB" sz="2800" b="1" dirty="0">
                <a:solidFill>
                  <a:schemeClr val="accent1"/>
                </a:solidFill>
              </a:rPr>
              <a:t> non-functional requirement</a:t>
            </a:r>
            <a:endParaRPr lang="en-GB" sz="2800" dirty="0">
              <a:solidFill>
                <a:schemeClr val="accent1"/>
              </a:solidFill>
            </a:endParaRPr>
          </a:p>
          <a:p>
            <a:pPr lvl="1" algn="just"/>
            <a:r>
              <a:rPr lang="en-GB" sz="2800" dirty="0"/>
              <a:t>Experienced controllers shall be able to use all the system functions after a total of two hours training. After this training, the average number of errors made by experienced users shall not exceed two per day.</a:t>
            </a:r>
          </a:p>
          <a:p>
            <a:endParaRPr lang="en-GB"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95300" y="704088"/>
            <a:ext cx="8915400" cy="724648"/>
          </a:xfrm>
          <a:noFill/>
        </p:spPr>
        <p:txBody>
          <a:bodyPr/>
          <a:lstStyle/>
          <a:p>
            <a:r>
              <a:rPr lang="en-GB" dirty="0"/>
              <a:t>Requirements Measures</a:t>
            </a:r>
          </a:p>
        </p:txBody>
      </p:sp>
      <p:graphicFrame>
        <p:nvGraphicFramePr>
          <p:cNvPr id="1026" name="Object 3"/>
          <p:cNvGraphicFramePr>
            <a:graphicFrameLocks/>
          </p:cNvGraphicFramePr>
          <p:nvPr/>
        </p:nvGraphicFramePr>
        <p:xfrm>
          <a:off x="1217639" y="1524000"/>
          <a:ext cx="7521575" cy="5300663"/>
        </p:xfrm>
        <a:graphic>
          <a:graphicData uri="http://schemas.openxmlformats.org/presentationml/2006/ole">
            <mc:AlternateContent xmlns:mc="http://schemas.openxmlformats.org/markup-compatibility/2006">
              <mc:Choice xmlns:v="urn:schemas-microsoft-com:vml" Requires="v">
                <p:oleObj spid="_x0000_s1044" name="Document" r:id="rId3" imgW="3784600" imgH="2667000" progId="Word.Document.8">
                  <p:embed/>
                </p:oleObj>
              </mc:Choice>
              <mc:Fallback>
                <p:oleObj name="Document" r:id="rId3" imgW="3784600" imgH="2667000" progId="Word.Documen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39" y="1524000"/>
                        <a:ext cx="7521575" cy="530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495300" y="704088"/>
            <a:ext cx="8915400" cy="796086"/>
          </a:xfrm>
        </p:spPr>
        <p:txBody>
          <a:bodyPr/>
          <a:lstStyle/>
          <a:p>
            <a:r>
              <a:rPr lang="en-GB" dirty="0"/>
              <a:t>Requirements Interaction</a:t>
            </a:r>
          </a:p>
        </p:txBody>
      </p:sp>
      <p:sp>
        <p:nvSpPr>
          <p:cNvPr id="50179" name="Rectangle 1027"/>
          <p:cNvSpPr>
            <a:spLocks noGrp="1" noChangeArrowheads="1"/>
          </p:cNvSpPr>
          <p:nvPr>
            <p:ph idx="1"/>
          </p:nvPr>
        </p:nvSpPr>
        <p:spPr>
          <a:xfrm>
            <a:off x="457200" y="1676400"/>
            <a:ext cx="9036050" cy="4572000"/>
          </a:xfrm>
        </p:spPr>
        <p:txBody>
          <a:bodyPr>
            <a:normAutofit/>
          </a:bodyPr>
          <a:lstStyle/>
          <a:p>
            <a:pPr>
              <a:lnSpc>
                <a:spcPct val="90000"/>
              </a:lnSpc>
            </a:pPr>
            <a:r>
              <a:rPr lang="en-GB" b="1" dirty="0">
                <a:solidFill>
                  <a:schemeClr val="accent1"/>
                </a:solidFill>
              </a:rPr>
              <a:t>Conflicts between different non-functional requirements are common in complex systems</a:t>
            </a:r>
          </a:p>
          <a:p>
            <a:pPr>
              <a:lnSpc>
                <a:spcPct val="90000"/>
              </a:lnSpc>
            </a:pPr>
            <a:endParaRPr lang="en-GB" sz="2400" dirty="0"/>
          </a:p>
          <a:p>
            <a:pPr>
              <a:lnSpc>
                <a:spcPct val="90000"/>
              </a:lnSpc>
            </a:pPr>
            <a:r>
              <a:rPr lang="en-GB" sz="2400" dirty="0"/>
              <a:t>Username/Password mechanism should be easy for user to user</a:t>
            </a:r>
          </a:p>
          <a:p>
            <a:pPr>
              <a:lnSpc>
                <a:spcPct val="90000"/>
              </a:lnSpc>
            </a:pPr>
            <a:r>
              <a:rPr lang="en-GB" sz="2400" dirty="0"/>
              <a:t>All passwords must be hard to guess and ideally require upper/lower case letters and special symbols to ensure high security</a:t>
            </a:r>
          </a:p>
          <a:p>
            <a:pPr>
              <a:lnSpc>
                <a:spcPct val="90000"/>
              </a:lnSpc>
            </a:pPr>
            <a:endParaRPr lang="en-GB" sz="2400" dirty="0">
              <a:solidFill>
                <a:schemeClr val="accent3"/>
              </a:solidFill>
            </a:endParaRPr>
          </a:p>
          <a:p>
            <a:pPr lvl="1">
              <a:lnSpc>
                <a:spcPct val="90000"/>
              </a:lnSpc>
              <a:buFontTx/>
              <a:buNone/>
            </a:pPr>
            <a:r>
              <a:rPr lang="en-GB" sz="2400" b="1" dirty="0">
                <a:solidFill>
                  <a:schemeClr val="accent1"/>
                </a:solidFill>
              </a:rPr>
              <a:t>Which is the </a:t>
            </a:r>
            <a:r>
              <a:rPr lang="en-GB" sz="2400" b="1" i="1" dirty="0">
                <a:solidFill>
                  <a:schemeClr val="accent1"/>
                </a:solidFill>
              </a:rPr>
              <a:t>most critical </a:t>
            </a:r>
            <a:r>
              <a:rPr lang="en-GB" sz="2400" b="1" dirty="0">
                <a:solidFill>
                  <a:schemeClr val="accent1"/>
                </a:solidFill>
              </a:rPr>
              <a:t>requirement?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6536" y="1745053"/>
            <a:ext cx="8915400" cy="4389120"/>
          </a:xfrm>
        </p:spPr>
        <p:txBody>
          <a:bodyPr/>
          <a:lstStyle/>
          <a:p>
            <a:r>
              <a:rPr lang="en-GB" sz="3200" dirty="0">
                <a:solidFill>
                  <a:schemeClr val="accent3"/>
                </a:solidFill>
              </a:rPr>
              <a:t>Healthcare information system:</a:t>
            </a:r>
          </a:p>
          <a:p>
            <a:pPr lvl="1" algn="just">
              <a:spcAft>
                <a:spcPts val="600"/>
              </a:spcAft>
            </a:pPr>
            <a:r>
              <a:rPr lang="en-GB" dirty="0"/>
              <a:t>All information systems should be compliant with The data protection act, Health and Social Care Act 2012, NHS Act 2006, </a:t>
            </a:r>
          </a:p>
          <a:p>
            <a:pPr lvl="1" algn="just">
              <a:spcAft>
                <a:spcPts val="600"/>
              </a:spcAft>
            </a:pPr>
            <a:r>
              <a:rPr lang="en-GB" dirty="0"/>
              <a:t>Example :</a:t>
            </a:r>
          </a:p>
          <a:p>
            <a:pPr lvl="1" algn="just">
              <a:spcAft>
                <a:spcPts val="600"/>
              </a:spcAft>
            </a:pPr>
            <a:r>
              <a:rPr lang="en-GB" dirty="0"/>
              <a:t>People within the healthcare system using data for secondary purposes must only use data that do not identify individual patients unless they have the consent of the patient themselves.</a:t>
            </a:r>
          </a:p>
          <a:p>
            <a:pPr lvl="1" algn="just">
              <a:spcAft>
                <a:spcPts val="600"/>
              </a:spcAft>
            </a:pPr>
            <a:endParaRPr lang="en-GB" dirty="0"/>
          </a:p>
          <a:p>
            <a:pPr lvl="2" algn="just">
              <a:spcAft>
                <a:spcPts val="600"/>
              </a:spcAft>
            </a:pPr>
            <a:endParaRPr lang="en-GB" dirty="0"/>
          </a:p>
          <a:p>
            <a:pPr lvl="1" algn="just">
              <a:spcAft>
                <a:spcPts val="600"/>
              </a:spcAft>
            </a:pPr>
            <a:endParaRPr lang="en-GB" dirty="0"/>
          </a:p>
        </p:txBody>
      </p:sp>
      <p:sp>
        <p:nvSpPr>
          <p:cNvPr id="2" name="Title 1"/>
          <p:cNvSpPr>
            <a:spLocks noGrp="1"/>
          </p:cNvSpPr>
          <p:nvPr>
            <p:ph type="title"/>
          </p:nvPr>
        </p:nvSpPr>
        <p:spPr/>
        <p:txBody>
          <a:bodyPr/>
          <a:lstStyle/>
          <a:p>
            <a:r>
              <a:rPr lang="en-GB" dirty="0"/>
              <a:t>Example Domain Requirement</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dirty="0"/>
              <a:t>Domain Requirements Problems</a:t>
            </a:r>
          </a:p>
        </p:txBody>
      </p:sp>
      <p:sp>
        <p:nvSpPr>
          <p:cNvPr id="26627" name="Rectangle 3"/>
          <p:cNvSpPr>
            <a:spLocks noGrp="1" noChangeArrowheads="1"/>
          </p:cNvSpPr>
          <p:nvPr>
            <p:ph idx="1"/>
          </p:nvPr>
        </p:nvSpPr>
        <p:spPr>
          <a:xfrm>
            <a:off x="380968" y="1935480"/>
            <a:ext cx="9144064" cy="4389120"/>
          </a:xfrm>
        </p:spPr>
        <p:txBody>
          <a:bodyPr>
            <a:normAutofit lnSpcReduction="10000"/>
          </a:bodyPr>
          <a:lstStyle/>
          <a:p>
            <a:r>
              <a:rPr lang="en-GB" b="1" dirty="0" err="1">
                <a:solidFill>
                  <a:schemeClr val="accent1"/>
                </a:solidFill>
              </a:rPr>
              <a:t>Understandability</a:t>
            </a:r>
            <a:endParaRPr lang="en-GB" b="1" dirty="0">
              <a:solidFill>
                <a:schemeClr val="accent1"/>
              </a:solidFill>
            </a:endParaRPr>
          </a:p>
          <a:p>
            <a:pPr lvl="1"/>
            <a:r>
              <a:rPr lang="en-GB" sz="2400" dirty="0"/>
              <a:t>Requirements are expressed in the language of the </a:t>
            </a:r>
            <a:r>
              <a:rPr lang="en-GB" sz="2400" dirty="0">
                <a:solidFill>
                  <a:schemeClr val="accent2"/>
                </a:solidFill>
              </a:rPr>
              <a:t>application domain</a:t>
            </a:r>
          </a:p>
          <a:p>
            <a:pPr lvl="1"/>
            <a:r>
              <a:rPr lang="en-GB" sz="2400" dirty="0"/>
              <a:t>This is often </a:t>
            </a:r>
            <a:r>
              <a:rPr lang="en-GB" sz="2400" dirty="0">
                <a:solidFill>
                  <a:schemeClr val="accent2"/>
                </a:solidFill>
              </a:rPr>
              <a:t>not understood by software engineers</a:t>
            </a:r>
            <a:r>
              <a:rPr lang="en-GB" sz="2400" dirty="0"/>
              <a:t> developing the system (e.g. consider the previous slide) would they understand the </a:t>
            </a:r>
            <a:r>
              <a:rPr lang="en-GB" dirty="0"/>
              <a:t>law associated with data processing</a:t>
            </a:r>
            <a:endParaRPr lang="en-GB" sz="2400" dirty="0"/>
          </a:p>
          <a:p>
            <a:r>
              <a:rPr lang="en-GB" b="1" dirty="0">
                <a:solidFill>
                  <a:schemeClr val="accent1"/>
                </a:solidFill>
              </a:rPr>
              <a:t>Implicitness</a:t>
            </a:r>
          </a:p>
          <a:p>
            <a:pPr lvl="1"/>
            <a:r>
              <a:rPr lang="en-GB" sz="2400" dirty="0"/>
              <a:t>Domain specialists understand the area so well that they do not think of making the domain requirements explicit which leads to problems later if</a:t>
            </a:r>
            <a:r>
              <a:rPr lang="en-GB" dirty="0"/>
              <a:t> software developer implements the requirements in the wrong way</a:t>
            </a:r>
            <a:endParaRPr lang="en-GB"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dirty="0"/>
              <a:t>User Requirements</a:t>
            </a:r>
          </a:p>
        </p:txBody>
      </p:sp>
      <p:sp>
        <p:nvSpPr>
          <p:cNvPr id="27651" name="Rectangle 3"/>
          <p:cNvSpPr>
            <a:spLocks noGrp="1" noChangeArrowheads="1"/>
          </p:cNvSpPr>
          <p:nvPr>
            <p:ph idx="1"/>
          </p:nvPr>
        </p:nvSpPr>
        <p:spPr>
          <a:xfrm>
            <a:off x="457200" y="1752600"/>
            <a:ext cx="9036050" cy="4114800"/>
          </a:xfrm>
        </p:spPr>
        <p:txBody>
          <a:bodyPr>
            <a:normAutofit/>
          </a:bodyPr>
          <a:lstStyle/>
          <a:p>
            <a:r>
              <a:rPr lang="en-GB" sz="2800" dirty="0">
                <a:solidFill>
                  <a:schemeClr val="accent3"/>
                </a:solidFill>
              </a:rPr>
              <a:t>User requirements </a:t>
            </a:r>
            <a:r>
              <a:rPr lang="en-GB" sz="2800" dirty="0">
                <a:solidFill>
                  <a:schemeClr val="accent1"/>
                </a:solidFill>
              </a:rPr>
              <a:t>should describe functional and non-functional requirements</a:t>
            </a:r>
            <a:r>
              <a:rPr lang="en-GB" sz="2800" dirty="0"/>
              <a:t> so that they are understandable by </a:t>
            </a:r>
            <a:r>
              <a:rPr lang="en-GB" sz="2800" dirty="0">
                <a:solidFill>
                  <a:schemeClr val="accent2"/>
                </a:solidFill>
              </a:rPr>
              <a:t>system users </a:t>
            </a:r>
            <a:r>
              <a:rPr lang="en-GB" sz="2800" dirty="0"/>
              <a:t>who don’t have detailed technical knowledge</a:t>
            </a:r>
          </a:p>
          <a:p>
            <a:endParaRPr lang="en-GB" sz="2800" dirty="0"/>
          </a:p>
          <a:p>
            <a:r>
              <a:rPr lang="en-GB" sz="2800" dirty="0"/>
              <a:t>User requirements are defined using natural language, tables and diagrams in order that non-technical clients can better understand the requirements and point out potential problems.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b="0" dirty="0"/>
              <a:t>Problems with Natural Language</a:t>
            </a:r>
          </a:p>
        </p:txBody>
      </p:sp>
      <p:sp>
        <p:nvSpPr>
          <p:cNvPr id="28675" name="Rectangle 3"/>
          <p:cNvSpPr>
            <a:spLocks noGrp="1" noChangeArrowheads="1"/>
          </p:cNvSpPr>
          <p:nvPr>
            <p:ph idx="1"/>
          </p:nvPr>
        </p:nvSpPr>
        <p:spPr/>
        <p:txBody>
          <a:bodyPr/>
          <a:lstStyle/>
          <a:p>
            <a:pPr>
              <a:lnSpc>
                <a:spcPct val="90000"/>
              </a:lnSpc>
            </a:pPr>
            <a:r>
              <a:rPr lang="en-GB" sz="3200" dirty="0">
                <a:solidFill>
                  <a:schemeClr val="accent2"/>
                </a:solidFill>
              </a:rPr>
              <a:t>Lack of clarity </a:t>
            </a:r>
          </a:p>
          <a:p>
            <a:pPr lvl="1">
              <a:lnSpc>
                <a:spcPct val="90000"/>
              </a:lnSpc>
            </a:pPr>
            <a:r>
              <a:rPr lang="en-GB" sz="2400" dirty="0"/>
              <a:t>Precision is difficult without making the document difficult to read</a:t>
            </a:r>
          </a:p>
          <a:p>
            <a:pPr>
              <a:lnSpc>
                <a:spcPct val="90000"/>
              </a:lnSpc>
            </a:pPr>
            <a:r>
              <a:rPr lang="en-GB" sz="3200" dirty="0">
                <a:solidFill>
                  <a:schemeClr val="accent2"/>
                </a:solidFill>
              </a:rPr>
              <a:t>Requirements confusion</a:t>
            </a:r>
          </a:p>
          <a:p>
            <a:pPr lvl="1">
              <a:lnSpc>
                <a:spcPct val="90000"/>
              </a:lnSpc>
            </a:pPr>
            <a:r>
              <a:rPr lang="en-GB" sz="2400" dirty="0"/>
              <a:t>Functional and non-functional requirements tend to be mixed-up in same document</a:t>
            </a:r>
          </a:p>
          <a:p>
            <a:pPr>
              <a:lnSpc>
                <a:spcPct val="90000"/>
              </a:lnSpc>
            </a:pPr>
            <a:r>
              <a:rPr lang="en-GB" sz="3200" dirty="0">
                <a:solidFill>
                  <a:schemeClr val="accent2"/>
                </a:solidFill>
              </a:rPr>
              <a:t>Requirements amalgamation</a:t>
            </a:r>
          </a:p>
          <a:p>
            <a:pPr lvl="1">
              <a:lnSpc>
                <a:spcPct val="90000"/>
              </a:lnSpc>
            </a:pPr>
            <a:r>
              <a:rPr lang="en-GB" sz="2400" dirty="0"/>
              <a:t>Several different requirements may be expressed together</a:t>
            </a:r>
          </a:p>
          <a:p>
            <a:pPr lvl="1">
              <a:lnSpc>
                <a:spcPct val="90000"/>
              </a:lnSpc>
            </a:pPr>
            <a:r>
              <a:rPr lang="en-GB" dirty="0"/>
              <a:t>Leads to problems with testing/debugging</a:t>
            </a:r>
            <a:endParaRPr lang="en-GB"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a:xfrm>
            <a:off x="380968" y="1643050"/>
            <a:ext cx="9296432" cy="4757750"/>
          </a:xfrm>
        </p:spPr>
        <p:txBody>
          <a:bodyPr>
            <a:normAutofit lnSpcReduction="10000"/>
          </a:bodyPr>
          <a:lstStyle/>
          <a:p>
            <a:r>
              <a:rPr lang="en-GB" sz="2800" dirty="0"/>
              <a:t>Invent a standard format and use it for all requirements</a:t>
            </a:r>
          </a:p>
          <a:p>
            <a:r>
              <a:rPr lang="en-GB" sz="2800" dirty="0"/>
              <a:t>Use language in a consistent way. Use </a:t>
            </a:r>
          </a:p>
          <a:p>
            <a:pPr>
              <a:buFont typeface="Zapf Dingbats" charset="2"/>
              <a:buNone/>
            </a:pPr>
            <a:r>
              <a:rPr lang="en-GB" sz="4000" b="1" dirty="0">
                <a:solidFill>
                  <a:schemeClr val="accent1"/>
                </a:solidFill>
              </a:rPr>
              <a:t>	</a:t>
            </a:r>
            <a:r>
              <a:rPr lang="en-GB" sz="2800" b="1" dirty="0">
                <a:solidFill>
                  <a:schemeClr val="accent1"/>
                </a:solidFill>
              </a:rPr>
              <a:t>shall</a:t>
            </a:r>
            <a:r>
              <a:rPr lang="en-GB" sz="2800" dirty="0"/>
              <a:t> for </a:t>
            </a:r>
            <a:r>
              <a:rPr lang="en-GB" sz="2800" dirty="0">
                <a:solidFill>
                  <a:schemeClr val="accent2"/>
                </a:solidFill>
              </a:rPr>
              <a:t>mandatory requirements </a:t>
            </a:r>
            <a:r>
              <a:rPr lang="en-GB" sz="2800" dirty="0"/>
              <a:t>(that must be supported), </a:t>
            </a:r>
            <a:endParaRPr lang="en-GB" sz="3200" dirty="0"/>
          </a:p>
          <a:p>
            <a:pPr>
              <a:buFont typeface="Zapf Dingbats" charset="2"/>
              <a:buNone/>
            </a:pPr>
            <a:r>
              <a:rPr lang="en-GB" sz="3200" b="1" dirty="0">
                <a:solidFill>
                  <a:schemeClr val="accent1"/>
                </a:solidFill>
              </a:rPr>
              <a:t>	</a:t>
            </a:r>
            <a:r>
              <a:rPr lang="en-GB" sz="2800" b="1" dirty="0">
                <a:solidFill>
                  <a:schemeClr val="accent1"/>
                </a:solidFill>
              </a:rPr>
              <a:t>should</a:t>
            </a:r>
            <a:r>
              <a:rPr lang="en-GB" sz="2800" dirty="0"/>
              <a:t> for </a:t>
            </a:r>
            <a:r>
              <a:rPr lang="en-GB" sz="2800" dirty="0">
                <a:solidFill>
                  <a:schemeClr val="accent2"/>
                </a:solidFill>
              </a:rPr>
              <a:t>desirable requirements </a:t>
            </a:r>
            <a:r>
              <a:rPr lang="en-GB" sz="2800" dirty="0"/>
              <a:t>(that are not essential).</a:t>
            </a:r>
          </a:p>
          <a:p>
            <a:pPr>
              <a:buFont typeface="Zapf Dingbats" charset="2"/>
              <a:buNone/>
            </a:pPr>
            <a:r>
              <a:rPr lang="en-GB" sz="2800" dirty="0"/>
              <a:t>See RFC 2119</a:t>
            </a:r>
          </a:p>
          <a:p>
            <a:pPr>
              <a:buFont typeface="Zapf Dingbats" charset="2"/>
              <a:buNone/>
            </a:pPr>
            <a:r>
              <a:rPr lang="en-GB" sz="2800" dirty="0"/>
              <a:t>Use </a:t>
            </a:r>
            <a:r>
              <a:rPr lang="en-GB" sz="2800" b="1" i="1" dirty="0"/>
              <a:t>text highlighting </a:t>
            </a:r>
            <a:r>
              <a:rPr lang="en-GB" sz="2800" dirty="0"/>
              <a:t>to identify key parts of the requirement</a:t>
            </a:r>
          </a:p>
          <a:p>
            <a:r>
              <a:rPr lang="en-GB" sz="2800" dirty="0"/>
              <a:t>Avoid the use of computer jargon</a:t>
            </a:r>
          </a:p>
          <a:p>
            <a:r>
              <a:rPr lang="en-GB" sz="2800" dirty="0"/>
              <a:t>Try and make documents </a:t>
            </a:r>
            <a:r>
              <a:rPr lang="en-GB" sz="2800" b="1" dirty="0"/>
              <a:t>self contained </a:t>
            </a:r>
            <a:r>
              <a:rPr lang="en-GB" sz="2800" dirty="0"/>
              <a:t>(e.g. include glossaries and complete examples)</a:t>
            </a:r>
          </a:p>
          <a:p>
            <a:pPr>
              <a:buFont typeface="Zapf Dingbats" charset="2"/>
              <a:buNone/>
            </a:pPr>
            <a:endParaRPr lang="en-GB" sz="4000" dirty="0">
              <a:solidFill>
                <a:srgbClr val="006600"/>
              </a:solidFill>
            </a:endParaRPr>
          </a:p>
        </p:txBody>
      </p:sp>
      <p:sp>
        <p:nvSpPr>
          <p:cNvPr id="29699" name="Rectangle 2"/>
          <p:cNvSpPr>
            <a:spLocks noGrp="1" noChangeArrowheads="1"/>
          </p:cNvSpPr>
          <p:nvPr>
            <p:ph type="title"/>
          </p:nvPr>
        </p:nvSpPr>
        <p:spPr>
          <a:xfrm>
            <a:off x="412750" y="266700"/>
            <a:ext cx="8915400" cy="1104900"/>
          </a:xfrm>
        </p:spPr>
        <p:txBody>
          <a:bodyPr/>
          <a:lstStyle/>
          <a:p>
            <a:r>
              <a:rPr lang="en-GB" b="0" dirty="0"/>
              <a:t>Guidelines for Writing Requirements</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r>
              <a:rPr lang="en-GB" dirty="0"/>
              <a:t>Lecture Key Points</a:t>
            </a:r>
          </a:p>
        </p:txBody>
      </p:sp>
      <p:sp>
        <p:nvSpPr>
          <p:cNvPr id="45059" name="Rectangle 3"/>
          <p:cNvSpPr>
            <a:spLocks noGrp="1" noChangeArrowheads="1"/>
          </p:cNvSpPr>
          <p:nvPr>
            <p:ph idx="1"/>
          </p:nvPr>
        </p:nvSpPr>
        <p:spPr>
          <a:noFill/>
        </p:spPr>
        <p:txBody>
          <a:bodyPr>
            <a:normAutofit/>
          </a:bodyPr>
          <a:lstStyle/>
          <a:p>
            <a:pPr>
              <a:lnSpc>
                <a:spcPct val="90000"/>
              </a:lnSpc>
            </a:pPr>
            <a:r>
              <a:rPr lang="en-GB" sz="2800" dirty="0"/>
              <a:t>Requirements set out what the system should do and define constraints on its operation and implementation</a:t>
            </a:r>
          </a:p>
          <a:p>
            <a:pPr>
              <a:lnSpc>
                <a:spcPct val="90000"/>
              </a:lnSpc>
            </a:pPr>
            <a:r>
              <a:rPr lang="en-GB" sz="2800" dirty="0"/>
              <a:t>Functional requirements set out services the system should provide</a:t>
            </a:r>
          </a:p>
          <a:p>
            <a:pPr>
              <a:lnSpc>
                <a:spcPct val="90000"/>
              </a:lnSpc>
            </a:pPr>
            <a:r>
              <a:rPr lang="en-GB" sz="2800" dirty="0"/>
              <a:t>Non-functional requirements constrain the system being developed or the development process</a:t>
            </a:r>
          </a:p>
          <a:p>
            <a:pPr>
              <a:lnSpc>
                <a:spcPct val="90000"/>
              </a:lnSpc>
            </a:pPr>
            <a:r>
              <a:rPr lang="en-GB" sz="2800" dirty="0"/>
              <a:t>User requirements are high-level statements of what the system should do</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r>
              <a:rPr lang="en-GB" dirty="0"/>
              <a:t>Topics Covered</a:t>
            </a:r>
          </a:p>
        </p:txBody>
      </p:sp>
      <p:sp>
        <p:nvSpPr>
          <p:cNvPr id="8195" name="Rectangle 3"/>
          <p:cNvSpPr>
            <a:spLocks noGrp="1" noChangeArrowheads="1"/>
          </p:cNvSpPr>
          <p:nvPr>
            <p:ph idx="1"/>
          </p:nvPr>
        </p:nvSpPr>
        <p:spPr>
          <a:xfrm>
            <a:off x="457200" y="1828800"/>
            <a:ext cx="9036050" cy="4114800"/>
          </a:xfrm>
          <a:noFill/>
        </p:spPr>
        <p:txBody>
          <a:bodyPr>
            <a:normAutofit/>
          </a:bodyPr>
          <a:lstStyle/>
          <a:p>
            <a:r>
              <a:rPr lang="en-GB" sz="2800" dirty="0"/>
              <a:t>Functional and non-functional requirements</a:t>
            </a:r>
          </a:p>
          <a:p>
            <a:r>
              <a:rPr lang="en-GB" sz="2800" dirty="0"/>
              <a:t>User requirements</a:t>
            </a:r>
          </a:p>
          <a:p>
            <a:r>
              <a:rPr lang="en-GB" sz="2800" dirty="0"/>
              <a:t>System requirements</a:t>
            </a:r>
          </a:p>
          <a:p>
            <a:r>
              <a:rPr lang="en-GB" sz="2800" dirty="0"/>
              <a:t>The </a:t>
            </a:r>
            <a:r>
              <a:rPr lang="en-GB" sz="2800" b="1" dirty="0"/>
              <a:t>software requirements document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Requirements</a:t>
            </a:r>
          </a:p>
        </p:txBody>
      </p:sp>
      <p:sp>
        <p:nvSpPr>
          <p:cNvPr id="3" name="Content Placeholder 2"/>
          <p:cNvSpPr>
            <a:spLocks noGrp="1"/>
          </p:cNvSpPr>
          <p:nvPr>
            <p:ph idx="1"/>
          </p:nvPr>
        </p:nvSpPr>
        <p:spPr>
          <a:xfrm>
            <a:off x="166654" y="1857364"/>
            <a:ext cx="9358378" cy="1143008"/>
          </a:xfrm>
        </p:spPr>
        <p:txBody>
          <a:bodyPr>
            <a:normAutofit/>
          </a:bodyPr>
          <a:lstStyle/>
          <a:p>
            <a:r>
              <a:rPr lang="en-GB" sz="2800" dirty="0"/>
              <a:t>Recall from the last two lectures the following decomposition of the software development lifecycle:</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6" name="Rectangle 3"/>
          <p:cNvSpPr txBox="1">
            <a:spLocks noChangeArrowheads="1"/>
          </p:cNvSpPr>
          <p:nvPr/>
        </p:nvSpPr>
        <p:spPr>
          <a:xfrm>
            <a:off x="1143000" y="3206750"/>
            <a:ext cx="7310462" cy="3041650"/>
          </a:xfrm>
          <a:prstGeom prst="rect">
            <a:avLst/>
          </a:prstGeom>
          <a:solidFill>
            <a:schemeClr val="bg1">
              <a:lumMod val="95000"/>
              <a:alpha val="85000"/>
            </a:schemeClr>
          </a:solidFill>
          <a:ln w="38100" cap="flat">
            <a:solidFill>
              <a:schemeClr val="accent3"/>
            </a:solidFill>
          </a:ln>
          <a:effectLst>
            <a:outerShdw blurRad="50800" dist="38100" dir="2700000" sx="101000" sy="101000" algn="tl" rotWithShape="0">
              <a:prstClr val="black">
                <a:alpha val="40000"/>
              </a:prstClr>
            </a:outerShdw>
          </a:effectLst>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Zapf Dingbats" charset="2"/>
              <a:buNone/>
              <a:tabLst/>
              <a:defRPr/>
            </a:pPr>
            <a:r>
              <a:rPr kumimoji="0" lang="en-GB" sz="3200" b="1" i="0" u="none" strike="noStrike" kern="1200" cap="none" spc="0" normalizeH="0" baseline="0" noProof="0" dirty="0">
                <a:ln>
                  <a:noFill/>
                </a:ln>
                <a:solidFill>
                  <a:schemeClr val="tx1"/>
                </a:solidFill>
                <a:effectLst/>
                <a:uLnTx/>
                <a:uFillTx/>
                <a:latin typeface="+mn-lt"/>
                <a:ea typeface="+mn-ea"/>
                <a:cs typeface="+mn-cs"/>
              </a:rPr>
              <a:t>General Steps of Software Development: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3200" b="0" i="0" u="none" strike="noStrike" kern="1200" cap="none" spc="0" normalizeH="0" baseline="0" noProof="0" dirty="0">
                <a:ln>
                  <a:noFill/>
                </a:ln>
                <a:solidFill>
                  <a:schemeClr val="accent3"/>
                </a:solidFill>
                <a:effectLst/>
                <a:uLnTx/>
                <a:uFillTx/>
                <a:latin typeface="+mn-lt"/>
                <a:ea typeface="+mn-ea"/>
                <a:cs typeface="+mn-cs"/>
              </a:rPr>
              <a:t>Specifying</a:t>
            </a:r>
            <a:r>
              <a:rPr kumimoji="0" lang="en-GB" sz="3200" b="0" i="0" u="none" strike="noStrike" kern="1200" cap="none" spc="0" normalizeH="0" baseline="0" noProof="0" dirty="0">
                <a:ln>
                  <a:noFill/>
                </a:ln>
                <a:solidFill>
                  <a:schemeClr val="tx1"/>
                </a:solidFill>
                <a:effectLst/>
                <a:uLnTx/>
                <a:uFillTx/>
                <a:latin typeface="+mn-lt"/>
                <a:ea typeface="+mn-ea"/>
                <a:cs typeface="+mn-cs"/>
              </a:rPr>
              <a:t>,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3200" b="0" i="0" u="none" strike="noStrike" kern="1200" cap="none" spc="0" normalizeH="0" baseline="0" noProof="0" dirty="0">
                <a:ln>
                  <a:noFill/>
                </a:ln>
                <a:solidFill>
                  <a:schemeClr val="accent3"/>
                </a:solidFill>
                <a:effectLst/>
                <a:uLnTx/>
                <a:uFillTx/>
                <a:latin typeface="+mn-lt"/>
                <a:ea typeface="+mn-ea"/>
                <a:cs typeface="+mn-cs"/>
              </a:rPr>
              <a:t>Designing</a:t>
            </a:r>
            <a:r>
              <a:rPr kumimoji="0" lang="en-GB" sz="3200" b="0" i="0" u="none" strike="noStrike" kern="1200" cap="none" spc="0" normalizeH="0" baseline="0" noProof="0" dirty="0">
                <a:ln>
                  <a:noFill/>
                </a:ln>
                <a:solidFill>
                  <a:schemeClr val="tx1"/>
                </a:solidFill>
                <a:effectLst/>
                <a:uLnTx/>
                <a:uFillTx/>
                <a:latin typeface="+mn-lt"/>
                <a:ea typeface="+mn-ea"/>
                <a:cs typeface="+mn-cs"/>
              </a:rPr>
              <a:t>,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3200" b="0" i="0" u="none" strike="noStrike" kern="1200" cap="none" spc="0" normalizeH="0" baseline="0" noProof="0" dirty="0">
                <a:ln>
                  <a:noFill/>
                </a:ln>
                <a:solidFill>
                  <a:schemeClr val="accent3"/>
                </a:solidFill>
                <a:effectLst/>
                <a:uLnTx/>
                <a:uFillTx/>
                <a:latin typeface="+mn-lt"/>
                <a:ea typeface="+mn-ea"/>
                <a:cs typeface="+mn-cs"/>
              </a:rPr>
              <a:t>Implementing</a:t>
            </a:r>
            <a:r>
              <a:rPr lang="en-GB" sz="3200" dirty="0">
                <a:latin typeface="+mn-lt"/>
              </a:rPr>
              <a:t>,</a:t>
            </a:r>
            <a:r>
              <a:rPr kumimoji="0" lang="en-GB" sz="3200" b="0" i="0" u="none" strike="noStrike" kern="1200" cap="none" spc="0" normalizeH="0" baseline="0" noProof="0" dirty="0">
                <a:ln>
                  <a:noFill/>
                </a:ln>
                <a:solidFill>
                  <a:schemeClr val="tx1"/>
                </a:solidFill>
                <a:effectLst/>
                <a:uLnTx/>
                <a:uFillTx/>
                <a:latin typeface="+mn-lt"/>
                <a:ea typeface="+mn-ea"/>
                <a:cs typeface="+mn-cs"/>
              </a:rPr>
              <a:t>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3200" b="0" i="0" u="none" strike="noStrike" kern="1200" cap="none" spc="0" normalizeH="0" baseline="0" noProof="0" dirty="0">
                <a:ln>
                  <a:noFill/>
                </a:ln>
                <a:solidFill>
                  <a:schemeClr val="accent3"/>
                </a:solidFill>
                <a:effectLst/>
                <a:uLnTx/>
                <a:uFillTx/>
                <a:latin typeface="+mn-lt"/>
                <a:ea typeface="+mn-ea"/>
                <a:cs typeface="+mn-cs"/>
              </a:rPr>
              <a:t>Testing.</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95300" y="704088"/>
            <a:ext cx="8915400" cy="724648"/>
          </a:xfrm>
          <a:noFill/>
        </p:spPr>
        <p:txBody>
          <a:bodyPr/>
          <a:lstStyle/>
          <a:p>
            <a:pPr algn="ctr"/>
            <a:r>
              <a:rPr lang="en-GB" dirty="0"/>
              <a:t>Requirements Engineering</a:t>
            </a:r>
          </a:p>
        </p:txBody>
      </p:sp>
      <p:sp>
        <p:nvSpPr>
          <p:cNvPr id="9219" name="Text Box 10"/>
          <p:cNvSpPr txBox="1">
            <a:spLocks noChangeArrowheads="1"/>
          </p:cNvSpPr>
          <p:nvPr/>
        </p:nvSpPr>
        <p:spPr bwMode="auto">
          <a:xfrm>
            <a:off x="228600" y="1600200"/>
            <a:ext cx="9372600" cy="1416050"/>
          </a:xfrm>
          <a:prstGeom prst="rect">
            <a:avLst/>
          </a:prstGeom>
          <a:noFill/>
          <a:ln w="12700">
            <a:noFill/>
            <a:miter lim="800000"/>
            <a:headEnd/>
            <a:tailEnd/>
          </a:ln>
        </p:spPr>
        <p:txBody>
          <a:bodyPr>
            <a:spAutoFit/>
          </a:bodyPr>
          <a:lstStyle/>
          <a:p>
            <a:pPr>
              <a:lnSpc>
                <a:spcPct val="90000"/>
              </a:lnSpc>
              <a:spcBef>
                <a:spcPct val="20000"/>
              </a:spcBef>
              <a:buClr>
                <a:schemeClr val="tx2"/>
              </a:buClr>
              <a:buSzPct val="50000"/>
              <a:buFont typeface="Zapf Dingbats" charset="2"/>
              <a:buNone/>
            </a:pPr>
            <a:r>
              <a:rPr lang="en-GB" sz="2800" b="1" u="sng" dirty="0">
                <a:solidFill>
                  <a:schemeClr val="accent1"/>
                </a:solidFill>
                <a:latin typeface="+mn-lt"/>
              </a:rPr>
              <a:t>Requirements engineering</a:t>
            </a:r>
            <a:r>
              <a:rPr lang="en-GB" sz="2800" dirty="0">
                <a:solidFill>
                  <a:schemeClr val="accent1"/>
                </a:solidFill>
                <a:latin typeface="+mn-lt"/>
              </a:rPr>
              <a:t> is the process of establishing </a:t>
            </a:r>
          </a:p>
          <a:p>
            <a:pPr>
              <a:lnSpc>
                <a:spcPct val="90000"/>
              </a:lnSpc>
              <a:spcBef>
                <a:spcPct val="20000"/>
              </a:spcBef>
              <a:buClr>
                <a:schemeClr val="tx2"/>
              </a:buClr>
              <a:buSzPct val="50000"/>
              <a:buFont typeface="Zapf Dingbats" charset="2"/>
              <a:buChar char="l"/>
            </a:pPr>
            <a:r>
              <a:rPr lang="en-GB" sz="2800" dirty="0">
                <a:solidFill>
                  <a:schemeClr val="accent2"/>
                </a:solidFill>
                <a:latin typeface="+mn-lt"/>
              </a:rPr>
              <a:t> the services </a:t>
            </a:r>
            <a:r>
              <a:rPr lang="en-GB" sz="2800" dirty="0">
                <a:latin typeface="+mn-lt"/>
              </a:rPr>
              <a:t>that the customer requires from a system </a:t>
            </a:r>
          </a:p>
          <a:p>
            <a:pPr>
              <a:lnSpc>
                <a:spcPct val="90000"/>
              </a:lnSpc>
              <a:spcBef>
                <a:spcPct val="20000"/>
              </a:spcBef>
              <a:buClr>
                <a:schemeClr val="tx2"/>
              </a:buClr>
              <a:buSzPct val="50000"/>
              <a:buFont typeface="Zapf Dingbats" charset="2"/>
              <a:buChar char="l"/>
            </a:pPr>
            <a:r>
              <a:rPr lang="en-GB" sz="2800" dirty="0">
                <a:solidFill>
                  <a:schemeClr val="accent2"/>
                </a:solidFill>
                <a:latin typeface="+mn-lt"/>
              </a:rPr>
              <a:t> the constraints </a:t>
            </a:r>
            <a:r>
              <a:rPr lang="en-GB" sz="2800" dirty="0">
                <a:latin typeface="+mn-lt"/>
              </a:rPr>
              <a:t>under which it operates and is developed</a:t>
            </a:r>
          </a:p>
        </p:txBody>
      </p:sp>
      <p:grpSp>
        <p:nvGrpSpPr>
          <p:cNvPr id="2" name="Group 14"/>
          <p:cNvGrpSpPr>
            <a:grpSpLocks/>
          </p:cNvGrpSpPr>
          <p:nvPr/>
        </p:nvGrpSpPr>
        <p:grpSpPr bwMode="auto">
          <a:xfrm>
            <a:off x="304800" y="3505200"/>
            <a:ext cx="9372600" cy="2438400"/>
            <a:chOff x="192" y="2208"/>
            <a:chExt cx="5904" cy="1536"/>
          </a:xfrm>
        </p:grpSpPr>
        <p:sp>
          <p:nvSpPr>
            <p:cNvPr id="9221" name="Oval 4"/>
            <p:cNvSpPr>
              <a:spLocks noChangeArrowheads="1"/>
            </p:cNvSpPr>
            <p:nvPr/>
          </p:nvSpPr>
          <p:spPr bwMode="auto">
            <a:xfrm>
              <a:off x="192" y="2208"/>
              <a:ext cx="2064" cy="480"/>
            </a:xfrm>
            <a:prstGeom prst="ellipse">
              <a:avLst/>
            </a:prstGeom>
            <a:solidFill>
              <a:schemeClr val="bg2"/>
            </a:solidFill>
            <a:ln w="12700">
              <a:solidFill>
                <a:schemeClr val="tx1"/>
              </a:solidFill>
              <a:round/>
              <a:headEnd/>
              <a:tailEnd/>
            </a:ln>
          </p:spPr>
          <p:txBody>
            <a:bodyPr wrap="none" anchor="ctr"/>
            <a:lstStyle/>
            <a:p>
              <a:endParaRPr lang="en-US"/>
            </a:p>
          </p:txBody>
        </p:sp>
        <p:sp>
          <p:nvSpPr>
            <p:cNvPr id="9222" name="Text Box 5"/>
            <p:cNvSpPr txBox="1">
              <a:spLocks noChangeArrowheads="1"/>
            </p:cNvSpPr>
            <p:nvPr/>
          </p:nvSpPr>
          <p:spPr bwMode="auto">
            <a:xfrm>
              <a:off x="528" y="2256"/>
              <a:ext cx="1579" cy="327"/>
            </a:xfrm>
            <a:prstGeom prst="rect">
              <a:avLst/>
            </a:prstGeom>
            <a:noFill/>
            <a:ln w="12700">
              <a:noFill/>
              <a:miter lim="800000"/>
              <a:headEnd/>
              <a:tailEnd/>
            </a:ln>
          </p:spPr>
          <p:txBody>
            <a:bodyPr>
              <a:spAutoFit/>
            </a:bodyPr>
            <a:lstStyle/>
            <a:p>
              <a:pPr>
                <a:spcBef>
                  <a:spcPct val="50000"/>
                </a:spcBef>
              </a:pPr>
              <a:r>
                <a:rPr lang="en-GB" sz="2800" b="1" dirty="0"/>
                <a:t>Requirements</a:t>
              </a:r>
            </a:p>
          </p:txBody>
        </p:sp>
        <p:sp>
          <p:nvSpPr>
            <p:cNvPr id="9223" name="AutoShape 9"/>
            <p:cNvSpPr>
              <a:spLocks noChangeArrowheads="1"/>
            </p:cNvSpPr>
            <p:nvPr/>
          </p:nvSpPr>
          <p:spPr bwMode="auto">
            <a:xfrm rot="-3869933">
              <a:off x="2376" y="2472"/>
              <a:ext cx="336" cy="864"/>
            </a:xfrm>
            <a:prstGeom prst="upDownArrow">
              <a:avLst>
                <a:gd name="adj1" fmla="val 50000"/>
                <a:gd name="adj2" fmla="val 51429"/>
              </a:avLst>
            </a:prstGeom>
            <a:solidFill>
              <a:schemeClr val="accent1"/>
            </a:solidFill>
            <a:ln w="12700">
              <a:solidFill>
                <a:schemeClr val="tx1"/>
              </a:solidFill>
              <a:miter lim="800000"/>
              <a:headEnd/>
              <a:tailEnd/>
            </a:ln>
          </p:spPr>
          <p:txBody>
            <a:bodyPr wrap="none" anchor="ctr"/>
            <a:lstStyle/>
            <a:p>
              <a:endParaRPr lang="en-US"/>
            </a:p>
          </p:txBody>
        </p:sp>
        <p:sp>
          <p:nvSpPr>
            <p:cNvPr id="9224" name="Text Box 11"/>
            <p:cNvSpPr txBox="1">
              <a:spLocks noChangeArrowheads="1"/>
            </p:cNvSpPr>
            <p:nvPr/>
          </p:nvSpPr>
          <p:spPr bwMode="auto">
            <a:xfrm>
              <a:off x="3120" y="2421"/>
              <a:ext cx="2976" cy="1323"/>
            </a:xfrm>
            <a:prstGeom prst="rect">
              <a:avLst/>
            </a:prstGeom>
            <a:noFill/>
            <a:ln w="12700">
              <a:noFill/>
              <a:miter lim="800000"/>
              <a:headEnd/>
              <a:tailEnd/>
            </a:ln>
          </p:spPr>
          <p:txBody>
            <a:bodyPr>
              <a:spAutoFit/>
            </a:bodyPr>
            <a:lstStyle/>
            <a:p>
              <a:pPr>
                <a:spcBef>
                  <a:spcPct val="50000"/>
                </a:spcBef>
              </a:pPr>
              <a:r>
                <a:rPr lang="en-GB" b="1">
                  <a:solidFill>
                    <a:schemeClr val="accent2"/>
                  </a:solidFill>
                  <a:latin typeface="Arial" charset="0"/>
                </a:rPr>
                <a:t>The descriptions of the system services and constraints</a:t>
              </a:r>
            </a:p>
            <a:p>
              <a:pPr>
                <a:spcBef>
                  <a:spcPct val="50000"/>
                </a:spcBef>
              </a:pPr>
              <a:r>
                <a:rPr lang="en-GB">
                  <a:latin typeface="Arial" charset="0"/>
                </a:rPr>
                <a:t>that are generated during the requirements engineering process</a:t>
              </a:r>
              <a:endParaRPr lang="en-GB"/>
            </a:p>
          </p:txBody>
        </p:sp>
        <p:sp>
          <p:nvSpPr>
            <p:cNvPr id="9225" name="Line 13"/>
            <p:cNvSpPr>
              <a:spLocks noChangeShapeType="1"/>
            </p:cNvSpPr>
            <p:nvPr/>
          </p:nvSpPr>
          <p:spPr bwMode="auto">
            <a:xfrm>
              <a:off x="3072" y="2496"/>
              <a:ext cx="0" cy="1248"/>
            </a:xfrm>
            <a:prstGeom prst="line">
              <a:avLst/>
            </a:prstGeom>
            <a:noFill/>
            <a:ln w="57150" cmpd="thickThin">
              <a:solidFill>
                <a:schemeClr val="accent1"/>
              </a:solidFill>
              <a:round/>
              <a:headEnd/>
              <a:tailEnd/>
            </a:ln>
          </p:spPr>
          <p:txBody>
            <a:bodyPr/>
            <a:lstStyle/>
            <a:p>
              <a:endParaRPr lang="en-GB"/>
            </a:p>
          </p:txBody>
        </p:sp>
      </p:grpSp>
      <p:sp>
        <p:nvSpPr>
          <p:cNvPr id="10" name="Slide Number Placeholder 9"/>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11" name="Footer Placeholder 10"/>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we need Requirements?</a:t>
            </a:r>
          </a:p>
        </p:txBody>
      </p:sp>
      <p:sp>
        <p:nvSpPr>
          <p:cNvPr id="3" name="Content Placeholder 2"/>
          <p:cNvSpPr>
            <a:spLocks noGrp="1"/>
          </p:cNvSpPr>
          <p:nvPr>
            <p:ph idx="1"/>
          </p:nvPr>
        </p:nvSpPr>
        <p:spPr/>
        <p:txBody>
          <a:bodyPr/>
          <a:lstStyle/>
          <a:p>
            <a:r>
              <a:rPr lang="en-GB" dirty="0"/>
              <a:t>To ensure a software solution correctly solves a  particular problem, we must initially </a:t>
            </a:r>
            <a:r>
              <a:rPr lang="en-GB" i="1" dirty="0"/>
              <a:t>fully understand </a:t>
            </a:r>
            <a:r>
              <a:rPr lang="en-GB" dirty="0"/>
              <a:t>the problem that needs to be solved, discover </a:t>
            </a:r>
            <a:r>
              <a:rPr lang="en-GB" i="1" dirty="0"/>
              <a:t>why</a:t>
            </a:r>
            <a:r>
              <a:rPr lang="en-GB" dirty="0"/>
              <a:t> the problem needs to be solved and determine </a:t>
            </a:r>
            <a:r>
              <a:rPr lang="en-GB" i="1" dirty="0"/>
              <a:t>who</a:t>
            </a:r>
            <a:r>
              <a:rPr lang="en-GB" dirty="0"/>
              <a:t> should be involved.</a:t>
            </a:r>
          </a:p>
          <a:p>
            <a:r>
              <a:rPr lang="en-GB" dirty="0"/>
              <a:t>Poorly defined requirements can cause major problems to a project in both financial terms as well as added time.</a:t>
            </a:r>
          </a:p>
          <a:p>
            <a:r>
              <a:rPr lang="en-GB" dirty="0"/>
              <a:t>There are specific techniques we may use in the requirements engineering phase which we shall be considering during the next four lectures.</a:t>
            </a:r>
          </a:p>
        </p:txBody>
      </p:sp>
      <p:sp>
        <p:nvSpPr>
          <p:cNvPr id="4" name="Footer Placeholder 3"/>
          <p:cNvSpPr>
            <a:spLocks noGrp="1"/>
          </p:cNvSpPr>
          <p:nvPr>
            <p:ph type="ftr" sz="quarter" idx="11"/>
          </p:nvPr>
        </p:nvSpPr>
        <p:spPr/>
        <p:txBody>
          <a:bodyPr/>
          <a:lstStyle/>
          <a:p>
            <a:r>
              <a:rPr kumimoji="0" lang="en-US" dirty="0"/>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en-GB" dirty="0"/>
              <a:t>What is a Requirement?</a:t>
            </a:r>
          </a:p>
        </p:txBody>
      </p:sp>
      <p:sp>
        <p:nvSpPr>
          <p:cNvPr id="8195" name="Rectangle 3"/>
          <p:cNvSpPr>
            <a:spLocks noGrp="1" noChangeArrowheads="1"/>
          </p:cNvSpPr>
          <p:nvPr>
            <p:ph idx="1"/>
          </p:nvPr>
        </p:nvSpPr>
        <p:spPr>
          <a:xfrm>
            <a:off x="457200" y="1676400"/>
            <a:ext cx="9036050" cy="4495800"/>
          </a:xfrm>
          <a:noFill/>
        </p:spPr>
        <p:txBody>
          <a:bodyPr/>
          <a:lstStyle/>
          <a:p>
            <a:r>
              <a:rPr lang="en-GB" dirty="0"/>
              <a:t>It may range from a </a:t>
            </a:r>
            <a:r>
              <a:rPr lang="en-GB" b="1" dirty="0">
                <a:solidFill>
                  <a:schemeClr val="accent1"/>
                </a:solidFill>
              </a:rPr>
              <a:t>high-level</a:t>
            </a:r>
            <a:r>
              <a:rPr lang="en-GB" dirty="0"/>
              <a:t> </a:t>
            </a:r>
            <a:r>
              <a:rPr lang="en-GB" dirty="0">
                <a:solidFill>
                  <a:schemeClr val="accent2"/>
                </a:solidFill>
              </a:rPr>
              <a:t>abstract statement</a:t>
            </a:r>
            <a:r>
              <a:rPr lang="en-GB" dirty="0"/>
              <a:t> of a service or of a system constraint to a </a:t>
            </a:r>
            <a:r>
              <a:rPr lang="en-GB" b="1" dirty="0">
                <a:solidFill>
                  <a:schemeClr val="accent1"/>
                </a:solidFill>
              </a:rPr>
              <a:t>detailed</a:t>
            </a:r>
            <a:r>
              <a:rPr lang="en-GB" dirty="0"/>
              <a:t> </a:t>
            </a:r>
            <a:r>
              <a:rPr lang="en-GB" dirty="0">
                <a:solidFill>
                  <a:schemeClr val="accent2"/>
                </a:solidFill>
              </a:rPr>
              <a:t>mathematical functional specification</a:t>
            </a:r>
          </a:p>
          <a:p>
            <a:r>
              <a:rPr lang="en-GB" dirty="0"/>
              <a:t>This is inevitable as requirements may serve a dual function</a:t>
            </a:r>
          </a:p>
          <a:p>
            <a:pPr lvl="1"/>
            <a:r>
              <a:rPr lang="en-GB" sz="2400" dirty="0">
                <a:solidFill>
                  <a:schemeClr val="accent2"/>
                </a:solidFill>
              </a:rPr>
              <a:t>May be the basis for a bid for a contract - </a:t>
            </a:r>
            <a:r>
              <a:rPr lang="en-GB" sz="2400" dirty="0">
                <a:solidFill>
                  <a:schemeClr val="accent1"/>
                </a:solidFill>
              </a:rPr>
              <a:t>therefore must be open to interpretation</a:t>
            </a:r>
          </a:p>
          <a:p>
            <a:pPr lvl="1"/>
            <a:r>
              <a:rPr lang="en-GB" sz="2400" dirty="0">
                <a:solidFill>
                  <a:schemeClr val="accent2"/>
                </a:solidFill>
              </a:rPr>
              <a:t>May be the basis for the contract itself - </a:t>
            </a:r>
            <a:r>
              <a:rPr lang="en-GB" sz="2400" dirty="0">
                <a:solidFill>
                  <a:schemeClr val="accent1"/>
                </a:solidFill>
              </a:rPr>
              <a:t>therefore must be defined in detail</a:t>
            </a:r>
          </a:p>
          <a:p>
            <a:pPr lvl="1"/>
            <a:r>
              <a:rPr lang="en-GB" sz="2400" dirty="0"/>
              <a:t>Both of these statements may be called requirements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04664"/>
            <a:ext cx="8915400" cy="867524"/>
          </a:xfrm>
        </p:spPr>
        <p:txBody>
          <a:bodyPr/>
          <a:lstStyle/>
          <a:p>
            <a:r>
              <a:rPr lang="en-GB" dirty="0"/>
              <a:t>Examples  (requirements iteration)</a:t>
            </a:r>
          </a:p>
        </p:txBody>
      </p:sp>
      <p:sp>
        <p:nvSpPr>
          <p:cNvPr id="3" name="Content Placeholder 2"/>
          <p:cNvSpPr>
            <a:spLocks noGrp="1"/>
          </p:cNvSpPr>
          <p:nvPr>
            <p:ph idx="1"/>
          </p:nvPr>
        </p:nvSpPr>
        <p:spPr/>
        <p:txBody>
          <a:bodyPr>
            <a:normAutofit/>
          </a:bodyPr>
          <a:lstStyle/>
          <a:p>
            <a:r>
              <a:rPr lang="en-GB" dirty="0"/>
              <a:t>The system will support a wide range of the most commonly used graphics file formats</a:t>
            </a:r>
          </a:p>
          <a:p>
            <a:r>
              <a:rPr lang="en-GB" dirty="0"/>
              <a:t>The system may support the following file formats: </a:t>
            </a:r>
            <a:r>
              <a:rPr lang="en-GB" dirty="0" err="1"/>
              <a:t>png</a:t>
            </a:r>
            <a:r>
              <a:rPr lang="en-GB" dirty="0"/>
              <a:t>, jpeg, tiff and </a:t>
            </a:r>
            <a:r>
              <a:rPr lang="en-GB" dirty="0" err="1"/>
              <a:t>giff</a:t>
            </a:r>
            <a:endParaRPr lang="en-GB" dirty="0"/>
          </a:p>
          <a:p>
            <a:r>
              <a:rPr lang="en-GB" dirty="0"/>
              <a:t>The system may support the following file formats: </a:t>
            </a:r>
            <a:r>
              <a:rPr lang="en-GB" dirty="0" err="1"/>
              <a:t>png</a:t>
            </a:r>
            <a:r>
              <a:rPr lang="en-GB" dirty="0"/>
              <a:t>, jpeg, tiff and </a:t>
            </a:r>
            <a:r>
              <a:rPr lang="en-GB" dirty="0" err="1"/>
              <a:t>giff</a:t>
            </a:r>
            <a:r>
              <a:rPr lang="en-GB" dirty="0"/>
              <a:t>, to a maximum resolution of 1024x1024 pixels</a:t>
            </a:r>
          </a:p>
          <a:p>
            <a:r>
              <a:rPr lang="en-GB" dirty="0"/>
              <a:t>The system may support the following file formats: </a:t>
            </a:r>
            <a:r>
              <a:rPr lang="en-GB" dirty="0" err="1"/>
              <a:t>png</a:t>
            </a:r>
            <a:r>
              <a:rPr lang="en-GB" dirty="0"/>
              <a:t>, jpeg, tiff and </a:t>
            </a:r>
            <a:r>
              <a:rPr lang="en-GB" dirty="0" err="1"/>
              <a:t>giff</a:t>
            </a:r>
            <a:r>
              <a:rPr lang="en-GB" dirty="0"/>
              <a:t>, to a maximum resolution of 1024x1024 pixels and a maximum file size of 20 megabytes with these parameters being extendable easily using plug ins</a:t>
            </a:r>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418861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9530" y="304800"/>
            <a:ext cx="9072626" cy="1195374"/>
          </a:xfrm>
          <a:noFill/>
        </p:spPr>
        <p:txBody>
          <a:bodyPr/>
          <a:lstStyle/>
          <a:p>
            <a:r>
              <a:rPr lang="en-GB" dirty="0"/>
              <a:t>Types of Requirement</a:t>
            </a:r>
          </a:p>
        </p:txBody>
      </p:sp>
      <p:sp>
        <p:nvSpPr>
          <p:cNvPr id="11267" name="Rectangle 3"/>
          <p:cNvSpPr>
            <a:spLocks noGrp="1" noChangeArrowheads="1"/>
          </p:cNvSpPr>
          <p:nvPr>
            <p:ph idx="1"/>
          </p:nvPr>
        </p:nvSpPr>
        <p:spPr>
          <a:xfrm>
            <a:off x="495300" y="1785926"/>
            <a:ext cx="8915400" cy="4389120"/>
          </a:xfrm>
          <a:noFill/>
        </p:spPr>
        <p:txBody>
          <a:bodyPr>
            <a:normAutofit lnSpcReduction="10000"/>
          </a:bodyPr>
          <a:lstStyle/>
          <a:p>
            <a:r>
              <a:rPr lang="en-GB" b="1" dirty="0">
                <a:solidFill>
                  <a:schemeClr val="accent3"/>
                </a:solidFill>
              </a:rPr>
              <a:t>User requirements</a:t>
            </a:r>
          </a:p>
          <a:p>
            <a:pPr lvl="1"/>
            <a:r>
              <a:rPr lang="en-GB" dirty="0"/>
              <a:t>Statements in natural language plus diagrams of the services the system provides and its operational constraints. Written for </a:t>
            </a:r>
            <a:r>
              <a:rPr lang="en-GB" b="1" dirty="0"/>
              <a:t>customers</a:t>
            </a:r>
          </a:p>
          <a:p>
            <a:r>
              <a:rPr lang="en-GB" b="1" dirty="0">
                <a:solidFill>
                  <a:schemeClr val="accent3"/>
                </a:solidFill>
              </a:rPr>
              <a:t>System requirements</a:t>
            </a:r>
          </a:p>
          <a:p>
            <a:pPr lvl="1"/>
            <a:r>
              <a:rPr lang="en-GB" dirty="0"/>
              <a:t>A structured document setting out detailed descriptions of the system services. Written as a contract between </a:t>
            </a:r>
            <a:r>
              <a:rPr lang="en-GB" b="1" dirty="0"/>
              <a:t>client</a:t>
            </a:r>
            <a:r>
              <a:rPr lang="en-GB" dirty="0"/>
              <a:t> and </a:t>
            </a:r>
            <a:r>
              <a:rPr lang="en-GB" b="1" dirty="0"/>
              <a:t>contractor</a:t>
            </a:r>
          </a:p>
          <a:p>
            <a:r>
              <a:rPr lang="en-GB" b="1" dirty="0">
                <a:solidFill>
                  <a:schemeClr val="accent3"/>
                </a:solidFill>
              </a:rPr>
              <a:t>Software specification</a:t>
            </a:r>
          </a:p>
          <a:p>
            <a:pPr lvl="1"/>
            <a:r>
              <a:rPr lang="en-GB" dirty="0"/>
              <a:t>A detailed software description which can serve as a basis for a design or implementation. Written for </a:t>
            </a:r>
            <a:r>
              <a:rPr lang="en-GB" b="1" dirty="0"/>
              <a:t>developers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5617</TotalTime>
  <Pages>29</Pages>
  <Words>1816</Words>
  <Application>Microsoft Office PowerPoint</Application>
  <PresentationFormat>A4 Paper (210x297 mm)</PresentationFormat>
  <Paragraphs>242</Paragraphs>
  <Slides>29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Times</vt:lpstr>
      <vt:lpstr>Wingdings 2</vt:lpstr>
      <vt:lpstr>Zapf Dingbats</vt:lpstr>
      <vt:lpstr>Flow</vt:lpstr>
      <vt:lpstr>Document</vt:lpstr>
      <vt:lpstr>Software Engineering COMP 201</vt:lpstr>
      <vt:lpstr>Software Requirements  Descriptions and specifications of a system  </vt:lpstr>
      <vt:lpstr>Topics Covered</vt:lpstr>
      <vt:lpstr>Software Requirements</vt:lpstr>
      <vt:lpstr>Requirements Engineering</vt:lpstr>
      <vt:lpstr>Why do we need Requirements?</vt:lpstr>
      <vt:lpstr>What is a Requirement?</vt:lpstr>
      <vt:lpstr>Examples  (requirements iteration)</vt:lpstr>
      <vt:lpstr>Types of Requirement</vt:lpstr>
      <vt:lpstr>Examples</vt:lpstr>
      <vt:lpstr>Requirements Readers</vt:lpstr>
      <vt:lpstr>Functional and Non-Functional Requirements</vt:lpstr>
      <vt:lpstr>Functional Requirements</vt:lpstr>
      <vt:lpstr>Examples of Functional Requirements</vt:lpstr>
      <vt:lpstr>Requirements Imprecision</vt:lpstr>
      <vt:lpstr>Requirements Completeness and Consistency</vt:lpstr>
      <vt:lpstr>Non-Functional Requirements</vt:lpstr>
      <vt:lpstr>Non-Functional Classifications</vt:lpstr>
      <vt:lpstr>Non-Functional Requirements Examples</vt:lpstr>
      <vt:lpstr>Goals and Requirements</vt:lpstr>
      <vt:lpstr>Examples</vt:lpstr>
      <vt:lpstr>Requirements Measures</vt:lpstr>
      <vt:lpstr>Requirements Interaction</vt:lpstr>
      <vt:lpstr>Example Domain Requirement</vt:lpstr>
      <vt:lpstr>Domain Requirements Problems</vt:lpstr>
      <vt:lpstr>User Requirements</vt:lpstr>
      <vt:lpstr>Problems with Natural Language</vt:lpstr>
      <vt:lpstr>Guidelines for Writing Requirements</vt:lpstr>
      <vt:lpstr>Lecture 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dc:title>
  <dc:creator>Sebastian Coope</dc:creator>
  <cp:lastModifiedBy>Coope, Sebastian</cp:lastModifiedBy>
  <cp:revision>164</cp:revision>
  <cp:lastPrinted>2001-08-10T22:23:14Z</cp:lastPrinted>
  <dcterms:created xsi:type="dcterms:W3CDTF">1995-12-21T21:11:30Z</dcterms:created>
  <dcterms:modified xsi:type="dcterms:W3CDTF">2018-09-07T14:23:11Z</dcterms:modified>
</cp:coreProperties>
</file>