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37"/>
  </p:notesMasterIdLst>
  <p:handoutMasterIdLst>
    <p:handoutMasterId r:id="rId38"/>
  </p:handoutMasterIdLst>
  <p:sldIdLst>
    <p:sldId id="326" r:id="rId2"/>
    <p:sldId id="256" r:id="rId3"/>
    <p:sldId id="328" r:id="rId4"/>
    <p:sldId id="259" r:id="rId5"/>
    <p:sldId id="339" r:id="rId6"/>
    <p:sldId id="329" r:id="rId7"/>
    <p:sldId id="303" r:id="rId8"/>
    <p:sldId id="304" r:id="rId9"/>
    <p:sldId id="287" r:id="rId10"/>
    <p:sldId id="288" r:id="rId11"/>
    <p:sldId id="305" r:id="rId12"/>
    <p:sldId id="264" r:id="rId13"/>
    <p:sldId id="289" r:id="rId14"/>
    <p:sldId id="261" r:id="rId15"/>
    <p:sldId id="262" r:id="rId16"/>
    <p:sldId id="306" r:id="rId17"/>
    <p:sldId id="330" r:id="rId18"/>
    <p:sldId id="341" r:id="rId19"/>
    <p:sldId id="340" r:id="rId20"/>
    <p:sldId id="342" r:id="rId21"/>
    <p:sldId id="307" r:id="rId22"/>
    <p:sldId id="332" r:id="rId23"/>
    <p:sldId id="290" r:id="rId24"/>
    <p:sldId id="335" r:id="rId25"/>
    <p:sldId id="337" r:id="rId26"/>
    <p:sldId id="338" r:id="rId27"/>
    <p:sldId id="333" r:id="rId28"/>
    <p:sldId id="334" r:id="rId29"/>
    <p:sldId id="345" r:id="rId30"/>
    <p:sldId id="343" r:id="rId31"/>
    <p:sldId id="346" r:id="rId32"/>
    <p:sldId id="318" r:id="rId33"/>
    <p:sldId id="320" r:id="rId34"/>
    <p:sldId id="327" r:id="rId35"/>
    <p:sldId id="331" r:id="rId36"/>
  </p:sldIdLst>
  <p:sldSz cx="9144000" cy="6858000" type="screen4x3"/>
  <p:notesSz cx="6629400" cy="97536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147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294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442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589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5736" algn="l" defTabSz="914294" rtl="0" eaLnBrk="1" latinLnBrk="0" hangingPunct="1">
      <a:defRPr sz="2800" kern="1200">
        <a:solidFill>
          <a:schemeClr val="tx1"/>
        </a:solidFill>
        <a:latin typeface="Times" pitchFamily="18" charset="0"/>
        <a:ea typeface="+mn-ea"/>
        <a:cs typeface="+mn-cs"/>
      </a:defRPr>
    </a:lvl6pPr>
    <a:lvl7pPr marL="2742883" algn="l" defTabSz="914294" rtl="0" eaLnBrk="1" latinLnBrk="0" hangingPunct="1">
      <a:defRPr sz="2800" kern="1200">
        <a:solidFill>
          <a:schemeClr val="tx1"/>
        </a:solidFill>
        <a:latin typeface="Times" pitchFamily="18" charset="0"/>
        <a:ea typeface="+mn-ea"/>
        <a:cs typeface="+mn-cs"/>
      </a:defRPr>
    </a:lvl7pPr>
    <a:lvl8pPr marL="3200030" algn="l" defTabSz="914294" rtl="0" eaLnBrk="1" latinLnBrk="0" hangingPunct="1">
      <a:defRPr sz="2800" kern="1200">
        <a:solidFill>
          <a:schemeClr val="tx1"/>
        </a:solidFill>
        <a:latin typeface="Times" pitchFamily="18" charset="0"/>
        <a:ea typeface="+mn-ea"/>
        <a:cs typeface="+mn-cs"/>
      </a:defRPr>
    </a:lvl8pPr>
    <a:lvl9pPr marL="3657178" algn="l" defTabSz="914294" rtl="0" eaLnBrk="1" latinLnBrk="0" hangingPunct="1">
      <a:defRPr sz="2800" kern="1200">
        <a:solidFill>
          <a:schemeClr val="tx1"/>
        </a:solidFill>
        <a:latin typeface="Times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80"/>
    <a:srgbClr val="647B9A"/>
    <a:srgbClr val="333399"/>
    <a:srgbClr val="6C65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448" autoAdjust="0"/>
    <p:restoredTop sz="90929"/>
  </p:normalViewPr>
  <p:slideViewPr>
    <p:cSldViewPr>
      <p:cViewPr varScale="1">
        <p:scale>
          <a:sx n="85" d="100"/>
          <a:sy n="85" d="100"/>
        </p:scale>
        <p:origin x="102" y="3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3587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00100" y="46355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notes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28700" y="844550"/>
            <a:ext cx="4572000" cy="3429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</p:spTree>
    <p:extLst>
      <p:ext uri="{BB962C8B-B14F-4D97-AF65-F5344CB8AC3E}">
        <p14:creationId xmlns:p14="http://schemas.microsoft.com/office/powerpoint/2010/main" val="21255944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147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29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44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58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5736" algn="l" defTabSz="91429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83" algn="l" defTabSz="91429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30" algn="l" defTabSz="91429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78" algn="l" defTabSz="91429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028700" y="844550"/>
            <a:ext cx="4572000" cy="3429000"/>
          </a:xfrm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754691" y="9264357"/>
            <a:ext cx="2873155" cy="487680"/>
          </a:xfrm>
          <a:prstGeom prst="rect">
            <a:avLst/>
          </a:prstGeom>
          <a:noFill/>
        </p:spPr>
        <p:txBody>
          <a:bodyPr lIns="89831" tIns="44915" rIns="89831" bIns="44915"/>
          <a:lstStyle/>
          <a:p>
            <a:fld id="{7670DF06-4775-4E82-8772-90B18856C867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1"/>
            <a:ext cx="7851648" cy="1828800"/>
          </a:xfrm>
          <a:ln>
            <a:noFill/>
          </a:ln>
        </p:spPr>
        <p:txBody>
          <a:bodyPr vert="horz" tIns="0" rIns="18286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6"/>
          <a:lstStyle>
            <a:lvl1pPr marL="0" marR="45715" indent="0" algn="r">
              <a:buNone/>
              <a:defRPr>
                <a:solidFill>
                  <a:schemeClr val="tx1"/>
                </a:solidFill>
              </a:defRPr>
            </a:lvl1pPr>
            <a:lvl2pPr marL="457147" indent="0" algn="ctr">
              <a:buNone/>
            </a:lvl2pPr>
            <a:lvl3pPr marL="914294" indent="0" algn="ctr">
              <a:buNone/>
            </a:lvl3pPr>
            <a:lvl4pPr marL="1371442" indent="0" algn="ctr">
              <a:buNone/>
            </a:lvl4pPr>
            <a:lvl5pPr marL="1828589" indent="0" algn="ctr">
              <a:buNone/>
            </a:lvl5pPr>
            <a:lvl6pPr marL="2285736" indent="0" algn="ctr">
              <a:buNone/>
            </a:lvl6pPr>
            <a:lvl7pPr marL="2742883" indent="0" algn="ctr">
              <a:buNone/>
            </a:lvl7pPr>
            <a:lvl8pPr marL="3200030" indent="0" algn="ctr">
              <a:buNone/>
            </a:lvl8pPr>
            <a:lvl9pPr marL="3657178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7/21/2009</a:t>
            </a: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7/21/2009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399" y="914402"/>
            <a:ext cx="2057401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2"/>
            <a:ext cx="6019801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7/21/2009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7/21/2009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15" rIns="45715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7/21/2009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1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1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7/21/2009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15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15" tIns="0" rIns="45715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15" tIns="0" rIns="45715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7/21/2009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1" cy="1143000"/>
          </a:xfrm>
        </p:spPr>
        <p:txBody>
          <a:bodyPr vert="horz" tIns="45715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7/21/2009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7/21/2009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1" y="1676401"/>
            <a:ext cx="2743200" cy="4572000"/>
          </a:xfrm>
        </p:spPr>
        <p:txBody>
          <a:bodyPr lIns="18286" rIns="18286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1" y="1676401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7/21/2009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1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7"/>
            <a:ext cx="2212848" cy="1582621"/>
          </a:xfrm>
        </p:spPr>
        <p:txBody>
          <a:bodyPr vert="horz" lIns="45715" tIns="45715" rIns="45715" bIns="45715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1" cy="2179320"/>
          </a:xfrm>
        </p:spPr>
        <p:txBody>
          <a:bodyPr lIns="64001" rIns="45715" bIns="45715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7/21/2009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609600" cy="365125"/>
          </a:xfrm>
        </p:spPr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8"/>
            <a:ext cx="4617721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9" tIns="45715" rIns="91429" bIns="45715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6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9" tIns="45715" rIns="91429" bIns="45715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9" tIns="45715" rIns="91429" bIns="45715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3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9" tIns="45715" rIns="91429" bIns="45715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96086"/>
          </a:xfrm>
          <a:prstGeom prst="rect">
            <a:avLst/>
          </a:prstGeom>
        </p:spPr>
        <p:txBody>
          <a:bodyPr vert="horz" lIns="0" tIns="45715" rIns="0" bIns="0" anchor="b">
            <a:normAutofit/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 lIns="91429" tIns="45715" rIns="91429" bIns="45715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/>
              <a:t>7/21/2009</a:t>
            </a:r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1" y="6356351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algn="l" eaLnBrk="1" latinLnBrk="0" hangingPunct="1"/>
            <a:r>
              <a:rPr kumimoji="0" lang="en-US">
                <a:solidFill>
                  <a:schemeClr val="tx2">
                    <a:shade val="90000"/>
                  </a:schemeClr>
                </a:solidFill>
              </a:rPr>
              <a:t>COMP201 - Software Engineering</a:t>
            </a:r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1" y="6356351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9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rtl="0" eaLnBrk="1" latinLnBrk="0" hangingPunct="1">
        <a:spcBef>
          <a:spcPct val="0"/>
        </a:spcBef>
        <a:buNone/>
        <a:defRPr kumimoji="0" sz="4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289" indent="-274289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06" indent="-246859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4" indent="-246859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582" indent="-210288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871" indent="-210288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160" indent="-210288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018" indent="-182858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307" indent="-182858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594" indent="-182858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3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8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3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7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8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0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1" y="571480"/>
            <a:ext cx="7772400" cy="1643074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Engineering</a:t>
            </a:r>
            <a:br>
              <a:rPr lang="en-GB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 201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10712" y="2373314"/>
            <a:ext cx="7924800" cy="3265487"/>
          </a:xfrm>
        </p:spPr>
        <p:txBody>
          <a:bodyPr>
            <a:normAutofit fontScale="92500" lnSpcReduction="20000"/>
          </a:bodyPr>
          <a:lstStyle/>
          <a:p>
            <a:r>
              <a:rPr lang="en-GB" sz="2800" dirty="0"/>
              <a:t>Lecturer: </a:t>
            </a:r>
            <a:r>
              <a:rPr lang="en-GB" sz="2800" b="1" dirty="0"/>
              <a:t>Sebastian </a:t>
            </a:r>
            <a:r>
              <a:rPr lang="en-GB" sz="2800" b="1" dirty="0" err="1"/>
              <a:t>Coope</a:t>
            </a:r>
            <a:endParaRPr lang="en-GB" sz="2800" b="1" dirty="0"/>
          </a:p>
          <a:p>
            <a:r>
              <a:rPr lang="en-GB" sz="2800" i="1" dirty="0"/>
              <a:t>Ashton Building, Room G.18</a:t>
            </a:r>
          </a:p>
          <a:p>
            <a:r>
              <a:rPr lang="en-GB" sz="2800" i="1" dirty="0"/>
              <a:t>E-mail: </a:t>
            </a:r>
            <a:r>
              <a:rPr lang="en-GB" sz="2800" b="1" i="1" dirty="0"/>
              <a:t>coopes@liverpool.ac.uk </a:t>
            </a:r>
          </a:p>
          <a:p>
            <a:endParaRPr lang="en-GB" sz="2400" b="1" i="1" dirty="0"/>
          </a:p>
          <a:p>
            <a:r>
              <a:rPr lang="en-GB" sz="2800" b="1" dirty="0"/>
              <a:t>COMP 201 web-page:</a:t>
            </a:r>
          </a:p>
          <a:p>
            <a:r>
              <a:rPr lang="en-GB" sz="2400" b="1" dirty="0"/>
              <a:t>http://www.csc.liv.ac.uk/~coopes/comp201</a:t>
            </a:r>
          </a:p>
          <a:p>
            <a:pPr eaLnBrk="1" hangingPunct="1"/>
            <a:endParaRPr lang="en-GB" sz="2800" u="sng" dirty="0"/>
          </a:p>
          <a:p>
            <a:pPr eaLnBrk="1" hangingPunct="1"/>
            <a:r>
              <a:rPr lang="en-GB" sz="2800" u="sng" dirty="0"/>
              <a:t>Lecture 7 – System Models</a:t>
            </a:r>
          </a:p>
          <a:p>
            <a:pPr eaLnBrk="1" hangingPunct="1"/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14366" y="571480"/>
            <a:ext cx="8229600" cy="796086"/>
          </a:xfrm>
        </p:spPr>
        <p:txBody>
          <a:bodyPr>
            <a:normAutofit/>
          </a:bodyPr>
          <a:lstStyle/>
          <a:p>
            <a:r>
              <a:rPr lang="en-GB" sz="3200" dirty="0"/>
              <a:t>Example – Architectural Model of an ATM System</a:t>
            </a:r>
          </a:p>
        </p:txBody>
      </p:sp>
      <p:pic>
        <p:nvPicPr>
          <p:cNvPr id="36868" name="Picture 4" descr="7.1 ATM-context.eps                                            00002F79Docs                           B1931E2B: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1781809"/>
            <a:ext cx="7300938" cy="4647587"/>
          </a:xfrm>
          <a:prstGeom prst="rect">
            <a:avLst/>
          </a:prstGeom>
          <a:noFill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10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Process Models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2"/>
                </a:solidFill>
              </a:rPr>
              <a:t>Process models</a:t>
            </a:r>
            <a:r>
              <a:rPr lang="en-GB" dirty="0"/>
              <a:t> show the overall process and the processes that are supported by the system</a:t>
            </a:r>
          </a:p>
          <a:p>
            <a:pPr lvl="1"/>
            <a:r>
              <a:rPr lang="en-GB" dirty="0"/>
              <a:t>In process models it is implicit 1 process is completed before another process begins</a:t>
            </a:r>
          </a:p>
          <a:p>
            <a:pPr lvl="1"/>
            <a:r>
              <a:rPr lang="en-GB" dirty="0"/>
              <a:t>Process models are similar to flow charts</a:t>
            </a:r>
          </a:p>
          <a:p>
            <a:r>
              <a:rPr lang="en-GB" b="1" dirty="0">
                <a:solidFill>
                  <a:schemeClr val="accent2"/>
                </a:solidFill>
              </a:rPr>
              <a:t>Data flow models</a:t>
            </a:r>
            <a:r>
              <a:rPr lang="en-GB" dirty="0"/>
              <a:t> may be used </a:t>
            </a:r>
            <a:r>
              <a:rPr lang="en-GB" dirty="0">
                <a:solidFill>
                  <a:schemeClr val="accent1"/>
                </a:solidFill>
              </a:rPr>
              <a:t>to show the processes</a:t>
            </a:r>
            <a:r>
              <a:rPr lang="en-GB" dirty="0"/>
              <a:t> and </a:t>
            </a:r>
            <a:r>
              <a:rPr lang="en-GB" dirty="0">
                <a:solidFill>
                  <a:schemeClr val="accent1"/>
                </a:solidFill>
              </a:rPr>
              <a:t>the </a:t>
            </a:r>
            <a:r>
              <a:rPr lang="en-GB" b="1" dirty="0">
                <a:solidFill>
                  <a:schemeClr val="accent1"/>
                </a:solidFill>
              </a:rPr>
              <a:t>flow of information</a:t>
            </a:r>
            <a:r>
              <a:rPr lang="en-GB" b="1" dirty="0"/>
              <a:t> </a:t>
            </a:r>
            <a:r>
              <a:rPr lang="en-GB" dirty="0"/>
              <a:t>from one process to another</a:t>
            </a:r>
          </a:p>
          <a:p>
            <a:pPr lvl="1"/>
            <a:r>
              <a:rPr lang="en-GB" dirty="0"/>
              <a:t>The data flow models it is implicit that processes will happen in parallel (concurrent processing)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11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1" y="266700"/>
            <a:ext cx="8382000" cy="1104900"/>
          </a:xfrm>
          <a:noFill/>
          <a:ln/>
        </p:spPr>
        <p:txBody>
          <a:bodyPr>
            <a:normAutofit/>
          </a:bodyPr>
          <a:lstStyle/>
          <a:p>
            <a:r>
              <a:rPr lang="en-GB" dirty="0"/>
              <a:t>Example Process Model</a:t>
            </a:r>
          </a:p>
        </p:txBody>
      </p:sp>
      <p:pic>
        <p:nvPicPr>
          <p:cNvPr id="12292" name="Picture 4" descr="7.2 Equip-proc-process.eps                                     00002F79Docs                           B1931E2B: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1447801"/>
            <a:ext cx="7315200" cy="5081588"/>
          </a:xfrm>
          <a:prstGeom prst="rect">
            <a:avLst/>
          </a:prstGeom>
          <a:noFill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12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14415" y="5072074"/>
            <a:ext cx="1785950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  <a:effectLst>
            <a:outerShdw blurRad="50800" dist="38100" dir="2700000" sx="102000" sy="102000" algn="tl" rotWithShape="0">
              <a:prstClr val="black">
                <a:alpha val="40000"/>
              </a:prstClr>
            </a:outerShdw>
          </a:effectLst>
        </p:spPr>
        <p:txBody>
          <a:bodyPr wrap="square" lIns="91429" tIns="45715" rIns="91429" bIns="45715" rtlCol="0">
            <a:spAutoFit/>
          </a:bodyPr>
          <a:lstStyle/>
          <a:p>
            <a:pPr algn="ctr"/>
            <a:r>
              <a:rPr lang="en-GB" sz="2000" dirty="0">
                <a:latin typeface="+mn-lt"/>
              </a:rPr>
              <a:t>Within system boundary</a:t>
            </a:r>
          </a:p>
        </p:txBody>
      </p:sp>
      <p:cxnSp>
        <p:nvCxnSpPr>
          <p:cNvPr id="8" name="Straight Arrow Connector 7"/>
          <p:cNvCxnSpPr>
            <a:stCxn id="6" idx="0"/>
          </p:cNvCxnSpPr>
          <p:nvPr/>
        </p:nvCxnSpPr>
        <p:spPr>
          <a:xfrm rot="5400000" flipH="1" flipV="1">
            <a:off x="2125248" y="4554150"/>
            <a:ext cx="500066" cy="5357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1406" y="1357298"/>
            <a:ext cx="4143404" cy="369332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/>
          <a:p>
            <a:r>
              <a:rPr lang="en-GB" sz="1800" u="sng" dirty="0"/>
              <a:t>Equipment Procurement Process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Behavioural Models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381001" y="1676400"/>
            <a:ext cx="8382000" cy="4419600"/>
          </a:xfrm>
        </p:spPr>
        <p:txBody>
          <a:bodyPr/>
          <a:lstStyle/>
          <a:p>
            <a:r>
              <a:rPr lang="en-GB" b="1" dirty="0">
                <a:solidFill>
                  <a:schemeClr val="accent2"/>
                </a:solidFill>
              </a:rPr>
              <a:t>Behavioural models</a:t>
            </a:r>
            <a:r>
              <a:rPr lang="en-GB" dirty="0"/>
              <a:t> are used to describe the overall behaviour of a system</a:t>
            </a:r>
          </a:p>
          <a:p>
            <a:r>
              <a:rPr lang="en-GB" dirty="0"/>
              <a:t>Two types of behavioural model</a:t>
            </a:r>
          </a:p>
          <a:p>
            <a:pPr lvl="1"/>
            <a:r>
              <a:rPr lang="en-GB" dirty="0">
                <a:solidFill>
                  <a:schemeClr val="accent2"/>
                </a:solidFill>
              </a:rPr>
              <a:t>Data processing models</a:t>
            </a:r>
            <a:r>
              <a:rPr lang="en-GB" dirty="0">
                <a:solidFill>
                  <a:srgbClr val="647B9A"/>
                </a:solidFill>
              </a:rPr>
              <a:t> </a:t>
            </a:r>
            <a:r>
              <a:rPr lang="en-GB" dirty="0"/>
              <a:t>that show how data is processed as it moves through the system</a:t>
            </a:r>
          </a:p>
          <a:p>
            <a:pPr lvl="1"/>
            <a:r>
              <a:rPr lang="en-GB" dirty="0">
                <a:solidFill>
                  <a:schemeClr val="accent2"/>
                </a:solidFill>
              </a:rPr>
              <a:t>State machine models</a:t>
            </a:r>
            <a:r>
              <a:rPr lang="en-GB" dirty="0">
                <a:solidFill>
                  <a:srgbClr val="647B9A"/>
                </a:solidFill>
              </a:rPr>
              <a:t> </a:t>
            </a:r>
            <a:r>
              <a:rPr lang="en-GB" dirty="0"/>
              <a:t>that show the systems response to events</a:t>
            </a:r>
          </a:p>
          <a:p>
            <a:r>
              <a:rPr lang="en-GB" b="1" dirty="0"/>
              <a:t>Both</a:t>
            </a:r>
            <a:r>
              <a:rPr lang="en-GB" dirty="0"/>
              <a:t> of these models are required for a description of the system’s behaviour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13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Data-Processing Models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381001" y="1676401"/>
            <a:ext cx="8382000" cy="4572000"/>
          </a:xfrm>
          <a:noFill/>
          <a:ln/>
        </p:spPr>
        <p:txBody>
          <a:bodyPr/>
          <a:lstStyle/>
          <a:p>
            <a:r>
              <a:rPr lang="en-GB" b="1" dirty="0">
                <a:solidFill>
                  <a:schemeClr val="accent2"/>
                </a:solidFill>
              </a:rPr>
              <a:t>Data flow diagrams</a:t>
            </a:r>
            <a:r>
              <a:rPr lang="en-GB" dirty="0"/>
              <a:t> are used to model the system’s data processing</a:t>
            </a:r>
          </a:p>
          <a:p>
            <a:r>
              <a:rPr lang="en-GB" dirty="0"/>
              <a:t>These show the processing steps as data flows through a system</a:t>
            </a:r>
          </a:p>
          <a:p>
            <a:endParaRPr lang="en-GB" sz="1000" dirty="0">
              <a:solidFill>
                <a:srgbClr val="333399"/>
              </a:solidFill>
            </a:endParaRPr>
          </a:p>
          <a:p>
            <a:r>
              <a:rPr lang="en-GB" dirty="0"/>
              <a:t>IMPORTANT part of many analysis methods</a:t>
            </a:r>
          </a:p>
          <a:p>
            <a:endParaRPr lang="en-GB" sz="1000" b="1" u="sng" dirty="0">
              <a:solidFill>
                <a:schemeClr val="accent1"/>
              </a:solidFill>
            </a:endParaRPr>
          </a:p>
          <a:p>
            <a:r>
              <a:rPr lang="en-GB" b="1" dirty="0">
                <a:solidFill>
                  <a:schemeClr val="accent1"/>
                </a:solidFill>
              </a:rPr>
              <a:t>Simple and intuitive notation</a:t>
            </a:r>
            <a:endParaRPr lang="en-GB" dirty="0"/>
          </a:p>
          <a:p>
            <a:r>
              <a:rPr lang="en-GB" b="1" dirty="0">
                <a:solidFill>
                  <a:schemeClr val="accent1"/>
                </a:solidFill>
              </a:rPr>
              <a:t>Show end-to-end processing of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14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214282" y="500042"/>
            <a:ext cx="8715436" cy="10104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GB" dirty="0"/>
              <a:t>Example - Order Processing Data Flow Diagram</a:t>
            </a:r>
          </a:p>
        </p:txBody>
      </p:sp>
      <p:pic>
        <p:nvPicPr>
          <p:cNvPr id="10243" name="Picture 3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618" y="2011379"/>
            <a:ext cx="8872538" cy="3632200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15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Flow Diagrams</a:t>
            </a:r>
          </a:p>
        </p:txBody>
      </p:sp>
      <p:sp>
        <p:nvSpPr>
          <p:cNvPr id="55299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1"/>
                </a:solidFill>
              </a:rPr>
              <a:t>Data Flow Diagrams </a:t>
            </a:r>
            <a:r>
              <a:rPr lang="en-GB" dirty="0">
                <a:solidFill>
                  <a:schemeClr val="accent1"/>
                </a:solidFill>
              </a:rPr>
              <a:t>track and document</a:t>
            </a:r>
            <a:r>
              <a:rPr lang="en-GB" dirty="0"/>
              <a:t> </a:t>
            </a:r>
            <a:r>
              <a:rPr lang="en-GB" i="1" dirty="0"/>
              <a:t>how the data associated with a process</a:t>
            </a:r>
            <a:r>
              <a:rPr lang="en-GB" dirty="0"/>
              <a:t> is helpful to develop an overall understanding of the system</a:t>
            </a:r>
          </a:p>
          <a:p>
            <a:r>
              <a:rPr lang="en-GB" dirty="0">
                <a:solidFill>
                  <a:schemeClr val="accent1"/>
                </a:solidFill>
              </a:rPr>
              <a:t>Data flow diagrams</a:t>
            </a:r>
            <a:r>
              <a:rPr lang="en-GB" dirty="0"/>
              <a:t> may also be used in </a:t>
            </a:r>
            <a:r>
              <a:rPr lang="en-GB" dirty="0">
                <a:solidFill>
                  <a:schemeClr val="accent2"/>
                </a:solidFill>
              </a:rPr>
              <a:t>showing the data exchange</a:t>
            </a:r>
            <a:r>
              <a:rPr lang="en-GB" dirty="0"/>
              <a:t> between a system and </a:t>
            </a:r>
            <a:r>
              <a:rPr lang="en-GB" i="1" dirty="0"/>
              <a:t>other systems </a:t>
            </a:r>
            <a:r>
              <a:rPr lang="en-GB" dirty="0"/>
              <a:t>in its environment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16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Flow Diagrams</a:t>
            </a:r>
          </a:p>
        </p:txBody>
      </p:sp>
      <p:sp>
        <p:nvSpPr>
          <p:cNvPr id="55299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b="1" dirty="0">
                <a:solidFill>
                  <a:schemeClr val="accent1"/>
                </a:solidFill>
              </a:rPr>
              <a:t>Data Flow Diagrams </a:t>
            </a:r>
            <a:r>
              <a:rPr lang="en-GB" dirty="0">
                <a:solidFill>
                  <a:schemeClr val="accent1"/>
                </a:solidFill>
              </a:rPr>
              <a:t>have an advantage in that they are simple and intuitive and can thus be shown to users who can help in </a:t>
            </a:r>
            <a:r>
              <a:rPr lang="en-GB" i="1" dirty="0">
                <a:solidFill>
                  <a:schemeClr val="accent1"/>
                </a:solidFill>
              </a:rPr>
              <a:t>validating the analysis</a:t>
            </a:r>
          </a:p>
          <a:p>
            <a:r>
              <a:rPr lang="en-GB" dirty="0">
                <a:solidFill>
                  <a:schemeClr val="accent1"/>
                </a:solidFill>
              </a:rPr>
              <a:t>Developing data flow diagrams is usually a </a:t>
            </a:r>
            <a:r>
              <a:rPr lang="en-GB" i="1" dirty="0">
                <a:solidFill>
                  <a:schemeClr val="accent1"/>
                </a:solidFill>
              </a:rPr>
              <a:t>top-down process </a:t>
            </a:r>
          </a:p>
          <a:p>
            <a:pPr lvl="1"/>
            <a:r>
              <a:rPr lang="en-GB" dirty="0">
                <a:solidFill>
                  <a:schemeClr val="accent1"/>
                </a:solidFill>
              </a:rPr>
              <a:t>We begin by evaluating the overall process we wish to model before considering sub-processes</a:t>
            </a:r>
          </a:p>
          <a:p>
            <a:r>
              <a:rPr lang="en-GB" dirty="0">
                <a:solidFill>
                  <a:schemeClr val="accent1"/>
                </a:solidFill>
              </a:rPr>
              <a:t>Data flow diagrams show a </a:t>
            </a:r>
            <a:r>
              <a:rPr lang="en-GB" b="1" dirty="0">
                <a:solidFill>
                  <a:schemeClr val="accent2"/>
                </a:solidFill>
              </a:rPr>
              <a:t>functional perspective </a:t>
            </a:r>
            <a:r>
              <a:rPr lang="en-GB" dirty="0">
                <a:solidFill>
                  <a:schemeClr val="accent1"/>
                </a:solidFill>
              </a:rPr>
              <a:t>where each transformation represents a single function or process which is particularly useful during requirements analysis since it shows end-to-end processing.</a:t>
            </a:r>
          </a:p>
          <a:p>
            <a:endParaRPr lang="en-GB" dirty="0">
              <a:solidFill>
                <a:schemeClr val="accent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17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/>
              <a:t>COMP201 - Software Engineering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328658"/>
            <a:ext cx="8229600" cy="796086"/>
          </a:xfrm>
        </p:spPr>
        <p:txBody>
          <a:bodyPr/>
          <a:lstStyle/>
          <a:p>
            <a:r>
              <a:rPr lang="en-GB" dirty="0"/>
              <a:t>DFD Context diagram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915988" y="1219200"/>
          <a:ext cx="7313612" cy="4903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14" name="VISIO" r:id="rId3" imgW="7311600" imgH="4902840" progId="Visio.Drawing.11">
                  <p:embed/>
                </p:oleObj>
              </mc:Choice>
              <mc:Fallback>
                <p:oleObj name="VISIO" r:id="rId3" imgW="7311600" imgH="4902840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5988" y="1219200"/>
                        <a:ext cx="7313612" cy="4903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1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848475" y="6353175"/>
            <a:ext cx="1905000" cy="457200"/>
          </a:xfrm>
        </p:spPr>
        <p:txBody>
          <a:bodyPr/>
          <a:lstStyle/>
          <a:p>
            <a:r>
              <a:rPr lang="en-IE"/>
              <a:t>slide </a:t>
            </a:r>
            <a:fld id="{281581C4-A251-4EA1-986A-E19F8F15239A}" type="slidenum">
              <a:rPr lang="en-IE"/>
              <a:pPr/>
              <a:t>19</a:t>
            </a:fld>
            <a:endParaRPr lang="en-IE" sz="1400" b="0" i="0">
              <a:latin typeface="Times New Roman" pitchFamily="18" charset="0"/>
            </a:endParaRPr>
          </a:p>
        </p:txBody>
      </p:sp>
      <p:sp>
        <p:nvSpPr>
          <p:cNvPr id="23" name="Footer Placeholder 5"/>
          <p:cNvSpPr txBox="1">
            <a:spLocks/>
          </p:cNvSpPr>
          <p:nvPr/>
        </p:nvSpPr>
        <p:spPr>
          <a:xfrm>
            <a:off x="2743200" y="6362700"/>
            <a:ext cx="3657600" cy="457200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GB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tx2">
                    <a:shade val="90000"/>
                  </a:schemeClr>
                </a:solidFill>
                <a:latin typeface="Times" pitchFamily="18" charset="0"/>
                <a:ea typeface="+mn-ea"/>
                <a:cs typeface="+mn-cs"/>
              </a:defRPr>
            </a:lvl1pPr>
            <a:lvl2pPr marL="457147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2pPr>
            <a:lvl3pPr marL="914294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3pPr>
            <a:lvl4pPr marL="1371442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4pPr>
            <a:lvl5pPr marL="1828589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5pPr>
            <a:lvl6pPr marL="2285736" algn="l" defTabSz="914294" rtl="0" eaLnBrk="1" latinLnBrk="0" hangingPunct="1">
              <a:defRPr sz="28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6pPr>
            <a:lvl7pPr marL="2742883" algn="l" defTabSz="914294" rtl="0" eaLnBrk="1" latinLnBrk="0" hangingPunct="1">
              <a:defRPr sz="28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7pPr>
            <a:lvl8pPr marL="3200030" algn="l" defTabSz="914294" rtl="0" eaLnBrk="1" latinLnBrk="0" hangingPunct="1">
              <a:defRPr sz="28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8pPr>
            <a:lvl9pPr marL="3657178" algn="l" defTabSz="914294" rtl="0" eaLnBrk="1" latinLnBrk="0" hangingPunct="1">
              <a:defRPr sz="28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9pPr>
          </a:lstStyle>
          <a:p>
            <a:r>
              <a:rPr lang="en-IE"/>
              <a:t>3SFE519 S Coope 2004</a:t>
            </a:r>
          </a:p>
        </p:txBody>
      </p:sp>
      <p:sp>
        <p:nvSpPr>
          <p:cNvPr id="24" name="Rectangle 6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99FF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4724400" y="609600"/>
            <a:ext cx="4419600" cy="1143000"/>
          </a:xfrm>
          <a:prstGeom prst="rect">
            <a:avLst/>
          </a:prstGeom>
        </p:spPr>
        <p:txBody>
          <a:bodyPr vert="horz" lIns="0" tIns="45715" rIns="0" bIns="0" anchor="b">
            <a:norm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GB"/>
              <a:t>Level 0 DFD</a:t>
            </a:r>
          </a:p>
        </p:txBody>
      </p:sp>
      <p:graphicFrame>
        <p:nvGraphicFramePr>
          <p:cNvPr id="2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2251205"/>
              </p:ext>
            </p:extLst>
          </p:nvPr>
        </p:nvGraphicFramePr>
        <p:xfrm>
          <a:off x="1219200" y="87313"/>
          <a:ext cx="6858000" cy="662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37" name="Visio" r:id="rId3" imgW="7659243" imgH="7398512" progId="Visio.Drawing.11">
                  <p:embed/>
                </p:oleObj>
              </mc:Choice>
              <mc:Fallback>
                <p:oleObj name="Visio" r:id="rId3" imgW="7659243" imgH="7398512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87313"/>
                        <a:ext cx="6858000" cy="6623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27" y="500042"/>
            <a:ext cx="8153401" cy="1000132"/>
          </a:xfrm>
          <a:noFill/>
          <a:ln/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Lecture Overview</a:t>
            </a:r>
            <a:endParaRPr lang="en-GB" b="0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idx="1"/>
          </p:nvPr>
        </p:nvSpPr>
        <p:spPr>
          <a:xfrm>
            <a:off x="381001" y="1928802"/>
            <a:ext cx="8382000" cy="4114800"/>
          </a:xfrm>
          <a:noFill/>
          <a:ln/>
        </p:spPr>
        <p:txBody>
          <a:bodyPr>
            <a:normAutofit/>
          </a:bodyPr>
          <a:lstStyle/>
          <a:p>
            <a:r>
              <a:rPr lang="en-GB" sz="2800" b="1" dirty="0">
                <a:solidFill>
                  <a:schemeClr val="accent3"/>
                </a:solidFill>
              </a:rPr>
              <a:t>System models </a:t>
            </a:r>
            <a:r>
              <a:rPr lang="en-GB" sz="2800" dirty="0"/>
              <a:t>are abstract descriptions of systems whose requirements are being analysed</a:t>
            </a:r>
            <a:endParaRPr lang="en-GB" dirty="0"/>
          </a:p>
          <a:p>
            <a:r>
              <a:rPr lang="en-GB" dirty="0"/>
              <a:t>Objectives - To explain why the context of a system should be modelled as part of the RE process</a:t>
            </a:r>
          </a:p>
          <a:p>
            <a:r>
              <a:rPr lang="en-GB" dirty="0"/>
              <a:t>To describe </a:t>
            </a:r>
          </a:p>
          <a:p>
            <a:pPr lvl="1"/>
            <a:r>
              <a:rPr lang="en-GB" dirty="0">
                <a:solidFill>
                  <a:schemeClr val="accent1"/>
                </a:solidFill>
              </a:rPr>
              <a:t>Behavioural modelling </a:t>
            </a:r>
            <a:r>
              <a:rPr lang="en-GB" dirty="0">
                <a:solidFill>
                  <a:schemeClr val="accent2"/>
                </a:solidFill>
              </a:rPr>
              <a:t>(FSM, Petri-nets)</a:t>
            </a:r>
            <a:r>
              <a:rPr lang="en-GB" dirty="0"/>
              <a:t>, </a:t>
            </a:r>
          </a:p>
          <a:p>
            <a:pPr lvl="1"/>
            <a:r>
              <a:rPr lang="en-GB" dirty="0">
                <a:solidFill>
                  <a:schemeClr val="accent1"/>
                </a:solidFill>
              </a:rPr>
              <a:t>Data modelling</a:t>
            </a:r>
            <a:r>
              <a:rPr lang="en-GB" dirty="0"/>
              <a:t> and </a:t>
            </a:r>
          </a:p>
          <a:p>
            <a:pPr lvl="1"/>
            <a:r>
              <a:rPr lang="en-GB" dirty="0">
                <a:solidFill>
                  <a:schemeClr val="accent1"/>
                </a:solidFill>
              </a:rPr>
              <a:t>Object modelling</a:t>
            </a:r>
            <a:r>
              <a:rPr lang="en-GB" dirty="0"/>
              <a:t> (Unified Modelling Language, UML)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20</a:t>
            </a:fld>
            <a:endParaRPr kumimoji="0" lang="en-US"/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848475" y="6353175"/>
            <a:ext cx="1905000" cy="457200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GB"/>
            </a:defPPr>
            <a:lvl1pPr algn="l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tx2">
                    <a:shade val="90000"/>
                  </a:schemeClr>
                </a:solidFill>
                <a:latin typeface="Times" pitchFamily="18" charset="0"/>
                <a:ea typeface="+mn-ea"/>
                <a:cs typeface="+mn-cs"/>
              </a:defRPr>
            </a:lvl1pPr>
            <a:lvl2pPr marL="457147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2pPr>
            <a:lvl3pPr marL="914294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3pPr>
            <a:lvl4pPr marL="1371442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4pPr>
            <a:lvl5pPr marL="1828589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5pPr>
            <a:lvl6pPr marL="2285736" algn="l" defTabSz="914294" rtl="0" eaLnBrk="1" latinLnBrk="0" hangingPunct="1">
              <a:defRPr sz="28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6pPr>
            <a:lvl7pPr marL="2742883" algn="l" defTabSz="914294" rtl="0" eaLnBrk="1" latinLnBrk="0" hangingPunct="1">
              <a:defRPr sz="28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7pPr>
            <a:lvl8pPr marL="3200030" algn="l" defTabSz="914294" rtl="0" eaLnBrk="1" latinLnBrk="0" hangingPunct="1">
              <a:defRPr sz="28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8pPr>
            <a:lvl9pPr marL="3657178" algn="l" defTabSz="914294" rtl="0" eaLnBrk="1" latinLnBrk="0" hangingPunct="1">
              <a:defRPr sz="28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9pPr>
          </a:lstStyle>
          <a:p>
            <a:r>
              <a:rPr lang="en-IE"/>
              <a:t>slide </a:t>
            </a:r>
            <a:fld id="{DD7C4365-E949-4517-890A-FB8FD65E5826}" type="slidenum">
              <a:rPr lang="en-IE" smtClean="0"/>
              <a:pPr/>
              <a:t>20</a:t>
            </a:fld>
            <a:endParaRPr lang="en-IE" sz="1400">
              <a:latin typeface="Times New Roman" pitchFamily="18" charset="0"/>
            </a:endParaRPr>
          </a:p>
        </p:txBody>
      </p:sp>
      <p:sp>
        <p:nvSpPr>
          <p:cNvPr id="7" name="Footer Placeholder 5"/>
          <p:cNvSpPr txBox="1">
            <a:spLocks/>
          </p:cNvSpPr>
          <p:nvPr/>
        </p:nvSpPr>
        <p:spPr>
          <a:xfrm>
            <a:off x="2743200" y="6362700"/>
            <a:ext cx="3657600" cy="457200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GB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tx2">
                    <a:shade val="90000"/>
                  </a:schemeClr>
                </a:solidFill>
                <a:latin typeface="Times" pitchFamily="18" charset="0"/>
                <a:ea typeface="+mn-ea"/>
                <a:cs typeface="+mn-cs"/>
              </a:defRPr>
            </a:lvl1pPr>
            <a:lvl2pPr marL="457147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2pPr>
            <a:lvl3pPr marL="914294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3pPr>
            <a:lvl4pPr marL="1371442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4pPr>
            <a:lvl5pPr marL="1828589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5pPr>
            <a:lvl6pPr marL="2285736" algn="l" defTabSz="914294" rtl="0" eaLnBrk="1" latinLnBrk="0" hangingPunct="1">
              <a:defRPr sz="28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6pPr>
            <a:lvl7pPr marL="2742883" algn="l" defTabSz="914294" rtl="0" eaLnBrk="1" latinLnBrk="0" hangingPunct="1">
              <a:defRPr sz="28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7pPr>
            <a:lvl8pPr marL="3200030" algn="l" defTabSz="914294" rtl="0" eaLnBrk="1" latinLnBrk="0" hangingPunct="1">
              <a:defRPr sz="28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8pPr>
            <a:lvl9pPr marL="3657178" algn="l" defTabSz="914294" rtl="0" eaLnBrk="1" latinLnBrk="0" hangingPunct="1">
              <a:defRPr sz="28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9pPr>
          </a:lstStyle>
          <a:p>
            <a:r>
              <a:rPr lang="en-IE"/>
              <a:t>3SFE519 S Coope 2004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99FF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4648200" y="5410200"/>
            <a:ext cx="4267200" cy="1143000"/>
          </a:xfrm>
          <a:prstGeom prst="rect">
            <a:avLst/>
          </a:prstGeom>
        </p:spPr>
        <p:txBody>
          <a:bodyPr vert="horz" lIns="0" tIns="45715" rIns="0" bIns="0" anchor="b">
            <a:normAutofit lnSpcReduction="10000"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GB"/>
              <a:t>Level 1 DFD</a:t>
            </a:r>
            <a:br>
              <a:rPr lang="en-GB"/>
            </a:br>
            <a:r>
              <a:rPr lang="en-GB"/>
              <a:t>Operation control</a:t>
            </a:r>
          </a:p>
        </p:txBody>
      </p:sp>
      <p:graphicFrame>
        <p:nvGraphicFramePr>
          <p:cNvPr id="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3694981"/>
              </p:ext>
            </p:extLst>
          </p:nvPr>
        </p:nvGraphicFramePr>
        <p:xfrm>
          <a:off x="0" y="0"/>
          <a:ext cx="9448800" cy="6621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561" name="Visio" r:id="rId3" imgW="8559927" imgH="5999683" progId="Visio.Drawing.11">
                  <p:embed/>
                </p:oleObj>
              </mc:Choice>
              <mc:Fallback>
                <p:oleObj name="Visio" r:id="rId3" imgW="8559927" imgH="5999683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448800" cy="6621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19711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Statechart</a:t>
            </a:r>
            <a:r>
              <a:rPr lang="en-GB" dirty="0"/>
              <a:t> Diagrams</a:t>
            </a:r>
          </a:p>
        </p:txBody>
      </p:sp>
      <p:sp>
        <p:nvSpPr>
          <p:cNvPr id="56323" name="Rectangle 1027"/>
          <p:cNvSpPr>
            <a:spLocks noGrp="1" noChangeArrowheads="1"/>
          </p:cNvSpPr>
          <p:nvPr>
            <p:ph idx="1"/>
          </p:nvPr>
        </p:nvSpPr>
        <p:spPr>
          <a:xfrm>
            <a:off x="381001" y="1676401"/>
            <a:ext cx="8382000" cy="4572000"/>
          </a:xfrm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dirty="0" err="1"/>
              <a:t>Statechart</a:t>
            </a:r>
            <a:r>
              <a:rPr lang="en-GB" dirty="0"/>
              <a:t> Diagrams (or State machine models ) show the behaviour of the system in response to </a:t>
            </a:r>
            <a:r>
              <a:rPr lang="en-GB" dirty="0">
                <a:solidFill>
                  <a:schemeClr val="accent2"/>
                </a:solidFill>
              </a:rPr>
              <a:t>external</a:t>
            </a:r>
            <a:r>
              <a:rPr lang="en-GB" dirty="0"/>
              <a:t> and </a:t>
            </a:r>
            <a:r>
              <a:rPr lang="en-GB" dirty="0">
                <a:solidFill>
                  <a:schemeClr val="accent2"/>
                </a:solidFill>
              </a:rPr>
              <a:t>internal</a:t>
            </a:r>
            <a:r>
              <a:rPr lang="en-GB" dirty="0"/>
              <a:t> events</a:t>
            </a:r>
          </a:p>
          <a:p>
            <a:pPr>
              <a:lnSpc>
                <a:spcPct val="90000"/>
              </a:lnSpc>
            </a:pPr>
            <a:r>
              <a:rPr lang="en-GB" dirty="0"/>
              <a:t>They show the system’s responses to stimuli (the event-action paradigm) so are often used for modelling </a:t>
            </a:r>
            <a:r>
              <a:rPr lang="en-GB" b="1" dirty="0"/>
              <a:t>real-time systems</a:t>
            </a:r>
          </a:p>
          <a:p>
            <a:pPr>
              <a:lnSpc>
                <a:spcPct val="90000"/>
              </a:lnSpc>
            </a:pPr>
            <a:r>
              <a:rPr lang="en-GB" dirty="0" err="1"/>
              <a:t>Statechart</a:t>
            </a:r>
            <a:r>
              <a:rPr lang="en-GB" dirty="0"/>
              <a:t> diagrams show </a:t>
            </a:r>
            <a:r>
              <a:rPr lang="en-GB" b="1" dirty="0"/>
              <a:t>system states </a:t>
            </a:r>
            <a:r>
              <a:rPr lang="en-GB" dirty="0"/>
              <a:t>as nodes and </a:t>
            </a:r>
            <a:r>
              <a:rPr lang="en-GB" b="1" dirty="0"/>
              <a:t>events</a:t>
            </a:r>
            <a:r>
              <a:rPr lang="en-GB" dirty="0"/>
              <a:t> as arcs between these nodes. When an event occurs, the system moves from one state to another</a:t>
            </a:r>
          </a:p>
          <a:p>
            <a:pPr>
              <a:lnSpc>
                <a:spcPct val="90000"/>
              </a:lnSpc>
            </a:pPr>
            <a:r>
              <a:rPr lang="en-GB" dirty="0" err="1">
                <a:solidFill>
                  <a:schemeClr val="accent1"/>
                </a:solidFill>
              </a:rPr>
              <a:t>Statecharts</a:t>
            </a:r>
            <a:r>
              <a:rPr lang="en-GB" dirty="0">
                <a:solidFill>
                  <a:schemeClr val="accent1"/>
                </a:solidFill>
              </a:rPr>
              <a:t> are an integral part of the </a:t>
            </a:r>
            <a:r>
              <a:rPr lang="en-GB" b="1" dirty="0">
                <a:solidFill>
                  <a:schemeClr val="accent1"/>
                </a:solidFill>
              </a:rPr>
              <a:t>Unified </a:t>
            </a:r>
            <a:r>
              <a:rPr lang="en-GB" b="1" dirty="0" err="1">
                <a:solidFill>
                  <a:schemeClr val="accent1"/>
                </a:solidFill>
              </a:rPr>
              <a:t>Modeling</a:t>
            </a:r>
            <a:r>
              <a:rPr lang="en-GB" b="1" dirty="0">
                <a:solidFill>
                  <a:schemeClr val="accent1"/>
                </a:solidFill>
              </a:rPr>
              <a:t> Language</a:t>
            </a:r>
            <a:r>
              <a:rPr lang="en-GB" dirty="0">
                <a:solidFill>
                  <a:schemeClr val="accent1"/>
                </a:solidFill>
              </a:rPr>
              <a:t> (UML)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21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Statechart</a:t>
            </a:r>
            <a:r>
              <a:rPr lang="en-GB" dirty="0"/>
              <a:t> Diagrams</a:t>
            </a:r>
          </a:p>
        </p:txBody>
      </p:sp>
      <p:sp>
        <p:nvSpPr>
          <p:cNvPr id="56323" name="Rectangle 1027"/>
          <p:cNvSpPr>
            <a:spLocks noGrp="1" noChangeArrowheads="1"/>
          </p:cNvSpPr>
          <p:nvPr>
            <p:ph idx="1"/>
          </p:nvPr>
        </p:nvSpPr>
        <p:spPr>
          <a:xfrm>
            <a:off x="381001" y="1676401"/>
            <a:ext cx="8382000" cy="4572000"/>
          </a:xfrm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dirty="0"/>
              <a:t>An </a:t>
            </a:r>
            <a:r>
              <a:rPr lang="en-GB" b="1" dirty="0"/>
              <a:t>initial state </a:t>
            </a:r>
            <a:r>
              <a:rPr lang="en-GB" dirty="0"/>
              <a:t>is denoted by a solid circle and is optional (sometimes the system will start in different places and thus the initial state should be omitted). </a:t>
            </a:r>
          </a:p>
          <a:p>
            <a:pPr>
              <a:lnSpc>
                <a:spcPct val="90000"/>
              </a:lnSpc>
            </a:pPr>
            <a:r>
              <a:rPr lang="en-GB" dirty="0"/>
              <a:t>If required, a </a:t>
            </a:r>
            <a:r>
              <a:rPr lang="en-GB" b="1" dirty="0"/>
              <a:t>final state </a:t>
            </a:r>
            <a:r>
              <a:rPr lang="en-GB" dirty="0"/>
              <a:t>can also be used; this is denoted by a solid circle with a ring around it.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accent1"/>
                </a:solidFill>
              </a:rPr>
              <a:t>We use a level of abstraction so that we can observe the </a:t>
            </a:r>
            <a:r>
              <a:rPr lang="en-GB" i="1" dirty="0">
                <a:solidFill>
                  <a:schemeClr val="accent1"/>
                </a:solidFill>
              </a:rPr>
              <a:t>essential behaviour </a:t>
            </a:r>
            <a:r>
              <a:rPr lang="en-GB" dirty="0">
                <a:solidFill>
                  <a:schemeClr val="accent1"/>
                </a:solidFill>
              </a:rPr>
              <a:t>of the system we want to model. 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accent1"/>
                </a:solidFill>
              </a:rPr>
              <a:t>Rounded rectangles are used for states. Each state contains two components, the </a:t>
            </a:r>
            <a:r>
              <a:rPr lang="en-GB" b="1" dirty="0">
                <a:solidFill>
                  <a:schemeClr val="accent1"/>
                </a:solidFill>
              </a:rPr>
              <a:t>state name </a:t>
            </a:r>
            <a:r>
              <a:rPr lang="en-GB" dirty="0">
                <a:solidFill>
                  <a:schemeClr val="accent1"/>
                </a:solidFill>
              </a:rPr>
              <a:t>and a brief description of the </a:t>
            </a:r>
            <a:r>
              <a:rPr lang="en-GB" b="1" dirty="0">
                <a:solidFill>
                  <a:schemeClr val="accent1"/>
                </a:solidFill>
              </a:rPr>
              <a:t>action performed </a:t>
            </a:r>
            <a:r>
              <a:rPr lang="en-GB" dirty="0">
                <a:solidFill>
                  <a:schemeClr val="accent1"/>
                </a:solidFill>
              </a:rPr>
              <a:t>in that state (see next slide).</a:t>
            </a:r>
          </a:p>
          <a:p>
            <a:pPr>
              <a:lnSpc>
                <a:spcPct val="90000"/>
              </a:lnSpc>
            </a:pP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22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571480"/>
            <a:ext cx="8229600" cy="796086"/>
          </a:xfrm>
        </p:spPr>
        <p:txBody>
          <a:bodyPr/>
          <a:lstStyle/>
          <a:p>
            <a:r>
              <a:rPr lang="en-GB" dirty="0"/>
              <a:t>Example - Microwave Oven Model</a:t>
            </a:r>
          </a:p>
        </p:txBody>
      </p:sp>
      <p:pic>
        <p:nvPicPr>
          <p:cNvPr id="38916" name="Picture 4" descr="7.5 Microwave-state.eps                                        00002F79Docs                           B1931E2B: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447801"/>
            <a:ext cx="7696201" cy="4941888"/>
          </a:xfrm>
          <a:prstGeom prst="rect">
            <a:avLst/>
          </a:prstGeom>
          <a:noFill/>
        </p:spPr>
      </p:pic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5486401" y="1447801"/>
            <a:ext cx="3443318" cy="1389772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square" lIns="91429" tIns="45715" rIns="91429" bIns="45715">
            <a:spAutoFit/>
          </a:bodyPr>
          <a:lstStyle/>
          <a:p>
            <a:pPr>
              <a:spcBef>
                <a:spcPct val="50000"/>
              </a:spcBef>
            </a:pPr>
            <a:r>
              <a:rPr lang="en-GB" dirty="0"/>
              <a:t>A state machine model </a:t>
            </a:r>
            <a:r>
              <a:rPr lang="en-GB" dirty="0">
                <a:solidFill>
                  <a:schemeClr val="accent2"/>
                </a:solidFill>
              </a:rPr>
              <a:t>does not show flow of data </a:t>
            </a:r>
            <a:r>
              <a:rPr lang="en-GB" dirty="0"/>
              <a:t>within the system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23</a:t>
            </a:fld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7" name="Oval 6"/>
          <p:cNvSpPr/>
          <p:nvPr/>
        </p:nvSpPr>
        <p:spPr>
          <a:xfrm>
            <a:off x="142845" y="2857496"/>
            <a:ext cx="285752" cy="28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endParaRPr lang="en-GB"/>
          </a:p>
        </p:txBody>
      </p:sp>
      <p:cxnSp>
        <p:nvCxnSpPr>
          <p:cNvPr id="9" name="Straight Arrow Connector 8"/>
          <p:cNvCxnSpPr>
            <a:stCxn id="7" idx="6"/>
          </p:cNvCxnSpPr>
          <p:nvPr/>
        </p:nvCxnSpPr>
        <p:spPr>
          <a:xfrm>
            <a:off x="428596" y="3000372"/>
            <a:ext cx="285752" cy="1588"/>
          </a:xfrm>
          <a:prstGeom prst="straightConnector1">
            <a:avLst/>
          </a:prstGeom>
          <a:ln w="2540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42844" y="5786454"/>
            <a:ext cx="1857388" cy="707886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accent3"/>
                </a:solidFill>
              </a:rPr>
              <a:t>Q</a:t>
            </a:r>
            <a:r>
              <a:rPr lang="en-GB" sz="2000" dirty="0"/>
              <a:t>: Why is there no final state?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Microwave Oven Stimuli</a:t>
            </a:r>
          </a:p>
        </p:txBody>
      </p:sp>
      <p:graphicFrame>
        <p:nvGraphicFramePr>
          <p:cNvPr id="76800" name="Object 0"/>
          <p:cNvGraphicFramePr>
            <a:graphicFrameLocks noChangeAspect="1"/>
          </p:cNvGraphicFramePr>
          <p:nvPr/>
        </p:nvGraphicFramePr>
        <p:xfrm>
          <a:off x="152400" y="2133601"/>
          <a:ext cx="8763001" cy="2592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76" name="Document" r:id="rId3" imgW="5891760" imgH="1749600" progId="Word.Document.8">
                  <p:embed/>
                </p:oleObj>
              </mc:Choice>
              <mc:Fallback>
                <p:oleObj name="Document" r:id="rId3" imgW="5891760" imgH="1749600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33351"/>
                      <a:stretch>
                        <a:fillRect/>
                      </a:stretch>
                    </p:blipFill>
                    <p:spPr bwMode="auto">
                      <a:xfrm>
                        <a:off x="152400" y="2133601"/>
                        <a:ext cx="8763001" cy="2592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24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642918"/>
            <a:ext cx="8229600" cy="796086"/>
          </a:xfrm>
        </p:spPr>
        <p:txBody>
          <a:bodyPr/>
          <a:lstStyle/>
          <a:p>
            <a:r>
              <a:rPr lang="en-GB" dirty="0" err="1"/>
              <a:t>Statecharts</a:t>
            </a:r>
            <a:endParaRPr lang="en-GB" dirty="0"/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>
          <a:xfrm>
            <a:off x="285721" y="1714488"/>
            <a:ext cx="8572560" cy="4610112"/>
          </a:xfrm>
        </p:spPr>
        <p:txBody>
          <a:bodyPr>
            <a:normAutofit/>
          </a:bodyPr>
          <a:lstStyle/>
          <a:p>
            <a:r>
              <a:rPr lang="en-GB" sz="2800" dirty="0" err="1">
                <a:solidFill>
                  <a:schemeClr val="accent1"/>
                </a:solidFill>
              </a:rPr>
              <a:t>Statecharts</a:t>
            </a:r>
            <a:r>
              <a:rPr lang="en-GB" sz="2800" dirty="0">
                <a:solidFill>
                  <a:schemeClr val="accent1"/>
                </a:solidFill>
              </a:rPr>
              <a:t> also allow the decomposition</a:t>
            </a:r>
            <a:r>
              <a:rPr lang="en-GB" sz="2800" dirty="0"/>
              <a:t> of a</a:t>
            </a:r>
            <a:r>
              <a:rPr lang="en-GB" sz="2800" dirty="0">
                <a:solidFill>
                  <a:srgbClr val="333399"/>
                </a:solidFill>
              </a:rPr>
              <a:t> </a:t>
            </a:r>
            <a:r>
              <a:rPr lang="en-GB" sz="2800" dirty="0">
                <a:solidFill>
                  <a:schemeClr val="accent2"/>
                </a:solidFill>
              </a:rPr>
              <a:t>model</a:t>
            </a:r>
            <a:r>
              <a:rPr lang="en-GB" sz="2800" dirty="0"/>
              <a:t> into </a:t>
            </a:r>
            <a:r>
              <a:rPr lang="en-GB" sz="2800" dirty="0">
                <a:solidFill>
                  <a:schemeClr val="accent2"/>
                </a:solidFill>
              </a:rPr>
              <a:t>sub-models</a:t>
            </a:r>
            <a:r>
              <a:rPr lang="en-GB" sz="2800" dirty="0"/>
              <a:t> (see figure on next slide).</a:t>
            </a:r>
          </a:p>
          <a:p>
            <a:r>
              <a:rPr lang="en-GB" sz="2800" dirty="0"/>
              <a:t>A brief description of the actions is included following the ‘do’ in each state (the word “do” is optional).</a:t>
            </a:r>
          </a:p>
          <a:p>
            <a:r>
              <a:rPr lang="en-GB" sz="2800" dirty="0">
                <a:solidFill>
                  <a:schemeClr val="accent1"/>
                </a:solidFill>
              </a:rPr>
              <a:t>Can be complemented by</a:t>
            </a:r>
            <a:r>
              <a:rPr lang="en-GB" sz="2800" dirty="0"/>
              <a:t> </a:t>
            </a:r>
            <a:r>
              <a:rPr lang="en-GB" sz="2800" dirty="0">
                <a:solidFill>
                  <a:schemeClr val="accent2"/>
                </a:solidFill>
              </a:rPr>
              <a:t>tables describing the states and the stimuli.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25</a:t>
            </a:fld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642918"/>
            <a:ext cx="8229600" cy="796086"/>
          </a:xfrm>
        </p:spPr>
        <p:txBody>
          <a:bodyPr/>
          <a:lstStyle/>
          <a:p>
            <a:r>
              <a:rPr lang="en-GB" dirty="0" err="1"/>
              <a:t>Statechart</a:t>
            </a:r>
            <a:r>
              <a:rPr lang="en-GB" dirty="0"/>
              <a:t> Diagram</a:t>
            </a:r>
          </a:p>
        </p:txBody>
      </p:sp>
      <p:pic>
        <p:nvPicPr>
          <p:cNvPr id="57348" name="Picture 4" descr="7.7 Operate-state.eps                                          00002F79Docs                           B1931E2B: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3" y="1643050"/>
            <a:ext cx="8042592" cy="4429157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26</a:t>
            </a:fld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Statechart</a:t>
            </a:r>
            <a:r>
              <a:rPr lang="en-GB" dirty="0"/>
              <a:t> Diagrams</a:t>
            </a:r>
          </a:p>
        </p:txBody>
      </p:sp>
      <p:sp>
        <p:nvSpPr>
          <p:cNvPr id="56323" name="Rectangle 1027"/>
          <p:cNvSpPr>
            <a:spLocks noGrp="1" noChangeArrowheads="1"/>
          </p:cNvSpPr>
          <p:nvPr>
            <p:ph idx="1"/>
          </p:nvPr>
        </p:nvSpPr>
        <p:spPr>
          <a:xfrm>
            <a:off x="381001" y="1676401"/>
            <a:ext cx="8382000" cy="4572000"/>
          </a:xfrm>
          <a:ln/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800" dirty="0"/>
              <a:t>The </a:t>
            </a:r>
            <a:r>
              <a:rPr lang="en-GB" sz="2800" b="1" dirty="0"/>
              <a:t>label</a:t>
            </a:r>
            <a:r>
              <a:rPr lang="en-GB" sz="2800" dirty="0"/>
              <a:t> on an arc can denote the method called to move from one state to the next (the </a:t>
            </a:r>
            <a:r>
              <a:rPr lang="en-GB" sz="2800" i="1" dirty="0"/>
              <a:t>event</a:t>
            </a:r>
            <a:r>
              <a:rPr lang="en-GB" sz="2800" dirty="0"/>
              <a:t>).</a:t>
            </a:r>
          </a:p>
          <a:p>
            <a:pPr>
              <a:lnSpc>
                <a:spcPct val="90000"/>
              </a:lnSpc>
            </a:pPr>
            <a:r>
              <a:rPr lang="en-GB" sz="2800" dirty="0"/>
              <a:t>A </a:t>
            </a:r>
            <a:r>
              <a:rPr lang="en-GB" sz="2800" b="1" dirty="0"/>
              <a:t>guard</a:t>
            </a:r>
            <a:r>
              <a:rPr lang="en-GB" sz="2800" dirty="0"/>
              <a:t> is used to ensure that the system only moves from one state to the other if the expression is satisfied.</a:t>
            </a:r>
          </a:p>
          <a:p>
            <a:pPr>
              <a:lnSpc>
                <a:spcPct val="90000"/>
              </a:lnSpc>
            </a:pPr>
            <a:r>
              <a:rPr lang="en-GB" sz="2800" dirty="0">
                <a:solidFill>
                  <a:schemeClr val="accent1"/>
                </a:solidFill>
              </a:rPr>
              <a:t>A state can contain a </a:t>
            </a:r>
            <a:r>
              <a:rPr lang="en-GB" sz="2800" dirty="0" err="1">
                <a:solidFill>
                  <a:schemeClr val="accent1"/>
                </a:solidFill>
              </a:rPr>
              <a:t>subdiagram</a:t>
            </a:r>
            <a:r>
              <a:rPr lang="en-GB" sz="2800" dirty="0">
                <a:solidFill>
                  <a:schemeClr val="accent1"/>
                </a:solidFill>
              </a:rPr>
              <a:t> within it (also called a </a:t>
            </a:r>
            <a:r>
              <a:rPr lang="en-GB" sz="2800" b="1" dirty="0">
                <a:solidFill>
                  <a:schemeClr val="accent3"/>
                </a:solidFill>
              </a:rPr>
              <a:t>composite state</a:t>
            </a:r>
            <a:r>
              <a:rPr lang="en-GB" sz="2800" dirty="0">
                <a:solidFill>
                  <a:schemeClr val="accent1"/>
                </a:solidFill>
              </a:rPr>
              <a:t>). This is useful for example when we wish to model a subsystem or </a:t>
            </a:r>
            <a:r>
              <a:rPr lang="en-GB" sz="2800" dirty="0" err="1">
                <a:solidFill>
                  <a:schemeClr val="accent1"/>
                </a:solidFill>
              </a:rPr>
              <a:t>substates</a:t>
            </a:r>
            <a:r>
              <a:rPr lang="en-GB" sz="2800" dirty="0">
                <a:solidFill>
                  <a:schemeClr val="accent1"/>
                </a:solidFill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GB" sz="2800" dirty="0">
                <a:solidFill>
                  <a:schemeClr val="accent1"/>
                </a:solidFill>
              </a:rPr>
              <a:t>On the next slide, we can see all these elements of a </a:t>
            </a:r>
            <a:r>
              <a:rPr lang="en-GB" sz="2800" dirty="0"/>
              <a:t>UML </a:t>
            </a:r>
            <a:r>
              <a:rPr lang="en-GB" sz="2800" dirty="0" err="1"/>
              <a:t>statechart</a:t>
            </a:r>
            <a:r>
              <a:rPr lang="en-GB" sz="2800" dirty="0"/>
              <a:t> diagram</a:t>
            </a:r>
          </a:p>
          <a:p>
            <a:pPr>
              <a:lnSpc>
                <a:spcPct val="90000"/>
              </a:lnSpc>
            </a:pPr>
            <a:endParaRPr lang="en-GB" sz="2800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27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/>
              <a:t>COMP201 - Software Engineering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Statechart</a:t>
            </a:r>
            <a:r>
              <a:rPr lang="en-GB" dirty="0"/>
              <a:t> Diagrams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28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2911" y="4929198"/>
            <a:ext cx="122302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1"/>
            </a:solidFill>
          </a:ln>
        </p:spPr>
        <p:txBody>
          <a:bodyPr wrap="none" lIns="91429" tIns="45715" rIns="91429" bIns="45715" rtlCol="0">
            <a:spAutoFit/>
          </a:bodyPr>
          <a:lstStyle/>
          <a:p>
            <a:pPr algn="ctr"/>
            <a:r>
              <a:rPr lang="en-GB" sz="1800" dirty="0">
                <a:latin typeface="+mn-lt"/>
              </a:rPr>
              <a:t>Initial state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86050" y="4929198"/>
            <a:ext cx="114127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1"/>
            </a:solidFill>
          </a:ln>
        </p:spPr>
        <p:txBody>
          <a:bodyPr wrap="none" lIns="91429" tIns="45715" rIns="91429" bIns="45715" rtlCol="0">
            <a:spAutoFit/>
          </a:bodyPr>
          <a:lstStyle/>
          <a:p>
            <a:pPr algn="ctr"/>
            <a:r>
              <a:rPr lang="en-GB" sz="1800" dirty="0">
                <a:latin typeface="+mn-lt"/>
              </a:rPr>
              <a:t>Final state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14876" y="4929199"/>
            <a:ext cx="1190454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1"/>
            </a:solidFill>
          </a:ln>
        </p:spPr>
        <p:txBody>
          <a:bodyPr wrap="none" lIns="91429" tIns="45715" rIns="91429" bIns="45715" rtlCol="0">
            <a:spAutoFit/>
          </a:bodyPr>
          <a:lstStyle/>
          <a:p>
            <a:r>
              <a:rPr lang="en-GB" sz="1800" dirty="0">
                <a:latin typeface="+mn-lt"/>
              </a:rPr>
              <a:t>Composite</a:t>
            </a:r>
          </a:p>
          <a:p>
            <a:pPr algn="ctr"/>
            <a:r>
              <a:rPr lang="en-GB" sz="1800" dirty="0">
                <a:latin typeface="+mn-lt"/>
              </a:rPr>
              <a:t>States</a:t>
            </a:r>
          </a:p>
        </p:txBody>
      </p:sp>
      <p:pic>
        <p:nvPicPr>
          <p:cNvPr id="11" name="Picture 10" descr="stateChart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438" y="1857365"/>
            <a:ext cx="8929718" cy="2813473"/>
          </a:xfrm>
          <a:prstGeom prst="rect">
            <a:avLst/>
          </a:prstGeom>
        </p:spPr>
      </p:pic>
      <p:cxnSp>
        <p:nvCxnSpPr>
          <p:cNvPr id="13" name="Straight Arrow Connector 12"/>
          <p:cNvCxnSpPr>
            <a:stCxn id="8" idx="0"/>
          </p:cNvCxnSpPr>
          <p:nvPr/>
        </p:nvCxnSpPr>
        <p:spPr>
          <a:xfrm rot="16200000" flipV="1">
            <a:off x="-122903" y="3551871"/>
            <a:ext cx="1928826" cy="8258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0"/>
          </p:cNvCxnSpPr>
          <p:nvPr/>
        </p:nvCxnSpPr>
        <p:spPr>
          <a:xfrm rot="5400000" flipH="1" flipV="1">
            <a:off x="3142807" y="4285824"/>
            <a:ext cx="857256" cy="4294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0"/>
          </p:cNvCxnSpPr>
          <p:nvPr/>
        </p:nvCxnSpPr>
        <p:spPr>
          <a:xfrm rot="5400000" flipH="1" flipV="1">
            <a:off x="5333968" y="4119532"/>
            <a:ext cx="785802" cy="8335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0"/>
          </p:cNvCxnSpPr>
          <p:nvPr/>
        </p:nvCxnSpPr>
        <p:spPr>
          <a:xfrm rot="16200000" flipV="1">
            <a:off x="4369549" y="3988644"/>
            <a:ext cx="1000132" cy="8809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072066" y="2000240"/>
            <a:ext cx="761812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1"/>
            </a:solidFill>
          </a:ln>
        </p:spPr>
        <p:txBody>
          <a:bodyPr wrap="none" lIns="91429" tIns="45715" rIns="91429" bIns="45715" rtlCol="0">
            <a:spAutoFit/>
          </a:bodyPr>
          <a:lstStyle/>
          <a:p>
            <a:pPr algn="ctr"/>
            <a:r>
              <a:rPr lang="en-GB" sz="1800" dirty="0">
                <a:latin typeface="+mn-lt"/>
              </a:rPr>
              <a:t>Guard</a:t>
            </a:r>
          </a:p>
        </p:txBody>
      </p:sp>
      <p:cxnSp>
        <p:nvCxnSpPr>
          <p:cNvPr id="24" name="Straight Arrow Connector 23"/>
          <p:cNvCxnSpPr>
            <a:stCxn id="22" idx="2"/>
          </p:cNvCxnSpPr>
          <p:nvPr/>
        </p:nvCxnSpPr>
        <p:spPr>
          <a:xfrm rot="16200000" flipH="1">
            <a:off x="5411466" y="2411078"/>
            <a:ext cx="345048" cy="2620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942427" y="4857760"/>
            <a:ext cx="878744" cy="36932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1"/>
            </a:solidFill>
          </a:ln>
        </p:spPr>
        <p:txBody>
          <a:bodyPr wrap="none" lIns="91429" tIns="45715" rIns="91429" bIns="45715" rtlCol="0">
            <a:spAutoFit/>
          </a:bodyPr>
          <a:lstStyle/>
          <a:p>
            <a:pPr algn="ctr"/>
            <a:r>
              <a:rPr lang="en-GB" sz="1800" dirty="0">
                <a:latin typeface="+mn-lt"/>
              </a:rPr>
              <a:t>Actions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rot="5400000" flipH="1" flipV="1">
            <a:off x="7143776" y="4357686"/>
            <a:ext cx="785802" cy="214314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22" idx="1"/>
          </p:cNvCxnSpPr>
          <p:nvPr/>
        </p:nvCxnSpPr>
        <p:spPr>
          <a:xfrm rot="10800000" flipV="1">
            <a:off x="3000364" y="2184906"/>
            <a:ext cx="2071702" cy="3868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22" grpId="0" animBg="1"/>
      <p:bldP spid="1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796086"/>
          </a:xfrm>
        </p:spPr>
        <p:txBody>
          <a:bodyPr/>
          <a:lstStyle/>
          <a:p>
            <a:r>
              <a:rPr lang="en-GB" dirty="0"/>
              <a:t>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88152"/>
            <a:ext cx="8229600" cy="4389120"/>
          </a:xfrm>
        </p:spPr>
        <p:txBody>
          <a:bodyPr/>
          <a:lstStyle/>
          <a:p>
            <a:r>
              <a:rPr lang="en-GB" dirty="0"/>
              <a:t>You can put actions after the event using a /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29</a:t>
            </a:fld>
            <a:endParaRPr kumimoji="0" lang="en-US"/>
          </a:p>
        </p:txBody>
      </p:sp>
      <p:sp>
        <p:nvSpPr>
          <p:cNvPr id="6" name="Rounded Rectangle 5"/>
          <p:cNvSpPr/>
          <p:nvPr/>
        </p:nvSpPr>
        <p:spPr>
          <a:xfrm>
            <a:off x="1763688" y="3789040"/>
            <a:ext cx="2304256" cy="10801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Out of ink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436096" y="3861048"/>
            <a:ext cx="2304256" cy="10801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Idle</a:t>
            </a:r>
          </a:p>
        </p:txBody>
      </p:sp>
      <p:cxnSp>
        <p:nvCxnSpPr>
          <p:cNvPr id="13" name="Curved Connector 12"/>
          <p:cNvCxnSpPr>
            <a:stCxn id="6" idx="0"/>
            <a:endCxn id="7" idx="0"/>
          </p:cNvCxnSpPr>
          <p:nvPr/>
        </p:nvCxnSpPr>
        <p:spPr>
          <a:xfrm rot="16200000" flipH="1">
            <a:off x="4716016" y="1988840"/>
            <a:ext cx="72008" cy="3672408"/>
          </a:xfrm>
          <a:prstGeom prst="curvedConnector3">
            <a:avLst>
              <a:gd name="adj1" fmla="val -1455047"/>
            </a:avLst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929086" y="2204864"/>
            <a:ext cx="39661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Ink available/clear display</a:t>
            </a:r>
          </a:p>
        </p:txBody>
      </p:sp>
      <p:cxnSp>
        <p:nvCxnSpPr>
          <p:cNvPr id="37" name="Curved Connector 36"/>
          <p:cNvCxnSpPr>
            <a:stCxn id="6" idx="2"/>
            <a:endCxn id="7" idx="2"/>
          </p:cNvCxnSpPr>
          <p:nvPr/>
        </p:nvCxnSpPr>
        <p:spPr>
          <a:xfrm rot="16200000" flipH="1">
            <a:off x="4716016" y="3068960"/>
            <a:ext cx="72008" cy="3672408"/>
          </a:xfrm>
          <a:prstGeom prst="curvedConnector3">
            <a:avLst>
              <a:gd name="adj1" fmla="val 1316948"/>
            </a:avLst>
          </a:prstGeom>
          <a:ln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627784" y="5733256"/>
            <a:ext cx="42418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Ink low/show error message</a:t>
            </a:r>
          </a:p>
        </p:txBody>
      </p:sp>
    </p:spTree>
    <p:extLst>
      <p:ext uri="{BB962C8B-B14F-4D97-AF65-F5344CB8AC3E}">
        <p14:creationId xmlns:p14="http://schemas.microsoft.com/office/powerpoint/2010/main" val="1182088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System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1"/>
            <a:ext cx="8229600" cy="4565354"/>
          </a:xfrm>
        </p:spPr>
        <p:txBody>
          <a:bodyPr>
            <a:normAutofit lnSpcReduction="10000"/>
          </a:bodyPr>
          <a:lstStyle/>
          <a:p>
            <a:r>
              <a:rPr lang="en-GB" dirty="0">
                <a:solidFill>
                  <a:schemeClr val="accent3"/>
                </a:solidFill>
              </a:rPr>
              <a:t>User requirements </a:t>
            </a:r>
            <a:r>
              <a:rPr lang="en-GB" dirty="0"/>
              <a:t>must be written in such a way that non-technical experts can understand them, e.g., by using natural language</a:t>
            </a:r>
          </a:p>
          <a:p>
            <a:r>
              <a:rPr lang="en-GB" dirty="0"/>
              <a:t>Detailed </a:t>
            </a:r>
            <a:r>
              <a:rPr lang="en-GB" dirty="0">
                <a:solidFill>
                  <a:schemeClr val="accent3"/>
                </a:solidFill>
              </a:rPr>
              <a:t>system requirements </a:t>
            </a:r>
            <a:r>
              <a:rPr lang="en-GB" dirty="0"/>
              <a:t>may be expressed in a more technical way however</a:t>
            </a:r>
          </a:p>
          <a:p>
            <a:pPr lvl="1"/>
            <a:r>
              <a:rPr lang="en-GB" dirty="0"/>
              <a:t>One widely used technique is to document the system specification as a set of </a:t>
            </a:r>
            <a:r>
              <a:rPr lang="en-GB" dirty="0">
                <a:solidFill>
                  <a:schemeClr val="accent2"/>
                </a:solidFill>
              </a:rPr>
              <a:t>system models</a:t>
            </a:r>
          </a:p>
          <a:p>
            <a:pPr lvl="1"/>
            <a:r>
              <a:rPr lang="en-GB" dirty="0"/>
              <a:t>These are graphical representations which describe business processes and the system to be developed</a:t>
            </a:r>
          </a:p>
          <a:p>
            <a:pPr lvl="1"/>
            <a:r>
              <a:rPr lang="en-GB" dirty="0"/>
              <a:t>They are an important bridge between the analysis and design processes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/>
              <a:t>COMP201 -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More hints on state charts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Often have an Idle state where the process is not active</a:t>
            </a:r>
          </a:p>
          <a:p>
            <a:r>
              <a:rPr lang="en-GB" dirty="0"/>
              <a:t>All states need some exit (no deadlock, even in error conditions)</a:t>
            </a:r>
          </a:p>
          <a:p>
            <a:r>
              <a:rPr lang="en-GB" dirty="0"/>
              <a:t>Use multiple state charts to keep the design simple</a:t>
            </a:r>
          </a:p>
          <a:p>
            <a:r>
              <a:rPr lang="en-GB" dirty="0"/>
              <a:t>Do NOT need to have a state chart as sub state of other state chart</a:t>
            </a:r>
          </a:p>
          <a:p>
            <a:pPr lvl="1"/>
            <a:r>
              <a:rPr lang="en-GB" dirty="0"/>
              <a:t>System can be described by multiple state machines running concurrently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30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2160609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52472"/>
            <a:ext cx="5191921" cy="6372871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31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9296372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Finite State Machines</a:t>
            </a:r>
          </a:p>
        </p:txBody>
      </p:sp>
      <p:sp>
        <p:nvSpPr>
          <p:cNvPr id="68613" name="Text Box 5"/>
          <p:cNvSpPr txBox="1">
            <a:spLocks noChangeArrowheads="1"/>
          </p:cNvSpPr>
          <p:nvPr/>
        </p:nvSpPr>
        <p:spPr bwMode="auto">
          <a:xfrm>
            <a:off x="1812926" y="1746251"/>
            <a:ext cx="5121275" cy="52479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1429" tIns="45715" rIns="91429" bIns="45715">
            <a:spAutoFit/>
          </a:bodyPr>
          <a:lstStyle/>
          <a:p>
            <a:endParaRPr lang="en-GB"/>
          </a:p>
        </p:txBody>
      </p:sp>
      <p:sp>
        <p:nvSpPr>
          <p:cNvPr id="68614" name="Text Box 6"/>
          <p:cNvSpPr txBox="1">
            <a:spLocks noChangeArrowheads="1"/>
          </p:cNvSpPr>
          <p:nvPr/>
        </p:nvSpPr>
        <p:spPr bwMode="auto">
          <a:xfrm>
            <a:off x="571472" y="1857364"/>
            <a:ext cx="7848601" cy="224676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1429" tIns="45715" rIns="91429" bIns="45715">
            <a:spAutoFit/>
          </a:bodyPr>
          <a:lstStyle/>
          <a:p>
            <a:pPr algn="just" fontAlgn="t">
              <a:spcBef>
                <a:spcPct val="50000"/>
              </a:spcBef>
              <a:buFont typeface="Arial" pitchFamily="34" charset="0"/>
              <a:buChar char="•"/>
            </a:pPr>
            <a:r>
              <a:rPr lang="en-GB" i="1" dirty="0">
                <a:latin typeface="+mn-lt"/>
              </a:rPr>
              <a:t> </a:t>
            </a:r>
            <a:r>
              <a:rPr lang="en-GB" dirty="0">
                <a:solidFill>
                  <a:schemeClr val="accent3"/>
                </a:solidFill>
                <a:latin typeface="+mn-lt"/>
              </a:rPr>
              <a:t>Finite State Machines </a:t>
            </a:r>
            <a:r>
              <a:rPr lang="en-GB" dirty="0">
                <a:latin typeface="+mn-lt"/>
              </a:rPr>
              <a:t>(FSM), also known as </a:t>
            </a:r>
            <a:r>
              <a:rPr lang="en-GB" dirty="0">
                <a:solidFill>
                  <a:schemeClr val="accent3"/>
                </a:solidFill>
                <a:latin typeface="+mn-lt"/>
              </a:rPr>
              <a:t>Finite State Automata</a:t>
            </a:r>
            <a:r>
              <a:rPr lang="en-GB" dirty="0">
                <a:latin typeface="+mn-lt"/>
              </a:rPr>
              <a:t> (FSA) are models of the behaviours of a system or a complex object, with a limited number of defined conditions or modes, where mode transitions change with circumstance.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32</a:t>
            </a:fld>
            <a:endParaRPr kumimoji="0"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pic>
        <p:nvPicPr>
          <p:cNvPr id="8" name="Picture 7" descr="FSA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71670" y="4429132"/>
            <a:ext cx="4181702" cy="147447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715140" y="4643446"/>
            <a:ext cx="1928826" cy="923330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37000"/>
              </a:prstClr>
            </a:outerShdw>
          </a:effectLst>
        </p:spPr>
        <p:txBody>
          <a:bodyPr wrap="square" lIns="91429" tIns="45715" rIns="91429" bIns="45715" rtlCol="0">
            <a:spAutoFit/>
          </a:bodyPr>
          <a:lstStyle/>
          <a:p>
            <a:r>
              <a:rPr lang="en-GB" sz="1800" b="1" dirty="0">
                <a:solidFill>
                  <a:schemeClr val="accent3"/>
                </a:solidFill>
                <a:latin typeface="+mn-lt"/>
              </a:rPr>
              <a:t>Question</a:t>
            </a:r>
            <a:r>
              <a:rPr lang="en-GB" sz="1800" dirty="0">
                <a:latin typeface="+mn-lt"/>
              </a:rPr>
              <a:t>: What language does this FSA recognise?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81001" y="266700"/>
            <a:ext cx="8229600" cy="1104900"/>
          </a:xfrm>
        </p:spPr>
        <p:txBody>
          <a:bodyPr/>
          <a:lstStyle/>
          <a:p>
            <a:r>
              <a:rPr lang="en-GB" dirty="0"/>
              <a:t>Finite State Machines - </a:t>
            </a:r>
            <a:r>
              <a:rPr lang="en-GB" b="0" dirty="0"/>
              <a:t>Definition</a:t>
            </a:r>
          </a:p>
        </p:txBody>
      </p:sp>
      <p:sp>
        <p:nvSpPr>
          <p:cNvPr id="70659" name="Rectangle 1027"/>
          <p:cNvSpPr>
            <a:spLocks noGrp="1" noChangeArrowheads="1"/>
          </p:cNvSpPr>
          <p:nvPr>
            <p:ph idx="1"/>
          </p:nvPr>
        </p:nvSpPr>
        <p:spPr>
          <a:xfrm>
            <a:off x="142845" y="1643050"/>
            <a:ext cx="8382000" cy="4114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400" dirty="0"/>
              <a:t> </a:t>
            </a:r>
            <a:r>
              <a:rPr lang="en-GB" sz="2800" dirty="0"/>
              <a:t>A </a:t>
            </a:r>
            <a:r>
              <a:rPr lang="en-GB" sz="2800" i="1" dirty="0"/>
              <a:t>model of computation</a:t>
            </a:r>
            <a:r>
              <a:rPr lang="en-GB" sz="2800" dirty="0"/>
              <a:t> consisting of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a set of </a:t>
            </a:r>
            <a:r>
              <a:rPr lang="en-GB" i="1" dirty="0">
                <a:solidFill>
                  <a:schemeClr val="accent3"/>
                </a:solidFill>
              </a:rPr>
              <a:t>states</a:t>
            </a:r>
            <a:r>
              <a:rPr lang="en-GB" dirty="0"/>
              <a:t>, 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a </a:t>
            </a:r>
            <a:r>
              <a:rPr lang="en-GB" i="1" dirty="0">
                <a:solidFill>
                  <a:schemeClr val="accent3"/>
                </a:solidFill>
              </a:rPr>
              <a:t>start (initial) state</a:t>
            </a:r>
            <a:r>
              <a:rPr lang="en-GB" dirty="0"/>
              <a:t>, 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an </a:t>
            </a:r>
            <a:r>
              <a:rPr lang="en-GB" dirty="0">
                <a:solidFill>
                  <a:schemeClr val="accent3"/>
                </a:solidFill>
              </a:rPr>
              <a:t>input </a:t>
            </a:r>
            <a:r>
              <a:rPr lang="en-GB" i="1" dirty="0">
                <a:solidFill>
                  <a:schemeClr val="accent3"/>
                </a:solidFill>
              </a:rPr>
              <a:t>alphabet</a:t>
            </a:r>
            <a:r>
              <a:rPr lang="en-GB" dirty="0"/>
              <a:t>, and 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a </a:t>
            </a:r>
            <a:r>
              <a:rPr lang="en-GB" i="1" dirty="0">
                <a:solidFill>
                  <a:schemeClr val="accent3"/>
                </a:solidFill>
              </a:rPr>
              <a:t>transition function</a:t>
            </a:r>
            <a:r>
              <a:rPr lang="en-GB" dirty="0">
                <a:solidFill>
                  <a:schemeClr val="accent3"/>
                </a:solidFill>
              </a:rPr>
              <a:t> </a:t>
            </a:r>
            <a:r>
              <a:rPr lang="en-GB" dirty="0"/>
              <a:t>that maps input symbols </a:t>
            </a:r>
          </a:p>
          <a:p>
            <a:pPr lvl="1">
              <a:lnSpc>
                <a:spcPct val="90000"/>
              </a:lnSpc>
              <a:buNone/>
            </a:pPr>
            <a:r>
              <a:rPr lang="en-GB" dirty="0"/>
              <a:t>	and current states to a </a:t>
            </a:r>
            <a:r>
              <a:rPr lang="en-GB" i="1" dirty="0">
                <a:solidFill>
                  <a:schemeClr val="accent3"/>
                </a:solidFill>
              </a:rPr>
              <a:t>next state</a:t>
            </a:r>
          </a:p>
          <a:p>
            <a:pPr>
              <a:lnSpc>
                <a:spcPct val="90000"/>
              </a:lnSpc>
            </a:pPr>
            <a:r>
              <a:rPr lang="en-GB" i="1" dirty="0"/>
              <a:t>You may recall finite state</a:t>
            </a:r>
          </a:p>
          <a:p>
            <a:pPr>
              <a:lnSpc>
                <a:spcPct val="90000"/>
              </a:lnSpc>
              <a:buNone/>
            </a:pPr>
            <a:r>
              <a:rPr lang="en-GB" i="1" dirty="0"/>
              <a:t>	machines (or automata)</a:t>
            </a:r>
          </a:p>
          <a:p>
            <a:pPr>
              <a:lnSpc>
                <a:spcPct val="90000"/>
              </a:lnSpc>
              <a:buNone/>
            </a:pPr>
            <a:r>
              <a:rPr lang="en-GB" i="1" dirty="0"/>
              <a:t>	from COMP209.</a:t>
            </a:r>
          </a:p>
          <a:p>
            <a:pPr>
              <a:lnSpc>
                <a:spcPct val="90000"/>
              </a:lnSpc>
            </a:pP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33</a:t>
            </a:fld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pic>
        <p:nvPicPr>
          <p:cNvPr id="7" name="Picture 6" descr="FSAPic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29191" y="4121460"/>
            <a:ext cx="3643338" cy="2101148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sx="102000" sy="102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TextBox 14"/>
          <p:cNvSpPr txBox="1"/>
          <p:nvPr/>
        </p:nvSpPr>
        <p:spPr>
          <a:xfrm>
            <a:off x="7072331" y="2500307"/>
            <a:ext cx="1785950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1">
                <a:shade val="50000"/>
                <a:satMod val="103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29" tIns="45715" rIns="91429" bIns="45715" rtlCol="0">
            <a:spAutoFit/>
          </a:bodyPr>
          <a:lstStyle/>
          <a:p>
            <a:r>
              <a:rPr lang="en-GB" sz="2000" dirty="0"/>
              <a:t>What language is recognised by this FSA?</a:t>
            </a:r>
          </a:p>
        </p:txBody>
      </p:sp>
      <p:cxnSp>
        <p:nvCxnSpPr>
          <p:cNvPr id="17" name="Straight Arrow Connector 16"/>
          <p:cNvCxnSpPr>
            <a:stCxn id="15" idx="2"/>
            <a:endCxn id="7" idx="0"/>
          </p:cNvCxnSpPr>
          <p:nvPr/>
        </p:nvCxnSpPr>
        <p:spPr>
          <a:xfrm rot="5400000">
            <a:off x="7055337" y="3211491"/>
            <a:ext cx="605491" cy="1214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81001" y="266700"/>
            <a:ext cx="8229600" cy="1104900"/>
          </a:xfrm>
        </p:spPr>
        <p:txBody>
          <a:bodyPr/>
          <a:lstStyle/>
          <a:p>
            <a:r>
              <a:rPr lang="en-GB" dirty="0"/>
              <a:t>Finite State Machines - </a:t>
            </a:r>
            <a:r>
              <a:rPr lang="en-GB" b="0" dirty="0"/>
              <a:t>Definition</a:t>
            </a:r>
          </a:p>
        </p:txBody>
      </p:sp>
      <p:sp>
        <p:nvSpPr>
          <p:cNvPr id="70659" name="Rectangle 1027"/>
          <p:cNvSpPr>
            <a:spLocks noGrp="1" noChangeArrowheads="1"/>
          </p:cNvSpPr>
          <p:nvPr>
            <p:ph idx="1"/>
          </p:nvPr>
        </p:nvSpPr>
        <p:spPr>
          <a:xfrm>
            <a:off x="142845" y="1643050"/>
            <a:ext cx="8382000" cy="4114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800" dirty="0"/>
              <a:t>Computation begins in the start state with an input string. It changes to new states depending on the transition function. </a:t>
            </a:r>
          </a:p>
          <a:p>
            <a:pPr lvl="1">
              <a:lnSpc>
                <a:spcPct val="90000"/>
              </a:lnSpc>
            </a:pPr>
            <a:r>
              <a:rPr lang="en-GB" b="1" i="1" dirty="0">
                <a:solidFill>
                  <a:schemeClr val="accent3"/>
                </a:solidFill>
              </a:rPr>
              <a:t>states</a:t>
            </a:r>
            <a:r>
              <a:rPr lang="en-GB" i="1" dirty="0"/>
              <a:t> define behaviour and may produce actions </a:t>
            </a:r>
          </a:p>
          <a:p>
            <a:pPr lvl="1">
              <a:lnSpc>
                <a:spcPct val="90000"/>
              </a:lnSpc>
            </a:pPr>
            <a:r>
              <a:rPr lang="en-GB" b="1" i="1" dirty="0">
                <a:solidFill>
                  <a:schemeClr val="accent3"/>
                </a:solidFill>
              </a:rPr>
              <a:t>state transitions</a:t>
            </a:r>
            <a:r>
              <a:rPr lang="en-GB" i="1" dirty="0">
                <a:solidFill>
                  <a:schemeClr val="accent3"/>
                </a:solidFill>
              </a:rPr>
              <a:t> </a:t>
            </a:r>
            <a:r>
              <a:rPr lang="en-GB" i="1" dirty="0"/>
              <a:t>are movement from one state to another </a:t>
            </a:r>
          </a:p>
          <a:p>
            <a:pPr lvl="1">
              <a:lnSpc>
                <a:spcPct val="90000"/>
              </a:lnSpc>
            </a:pPr>
            <a:r>
              <a:rPr lang="en-GB" b="1" i="1" dirty="0">
                <a:solidFill>
                  <a:schemeClr val="accent3"/>
                </a:solidFill>
              </a:rPr>
              <a:t>rules or conditions</a:t>
            </a:r>
            <a:r>
              <a:rPr lang="en-GB" i="1" dirty="0">
                <a:solidFill>
                  <a:schemeClr val="accent3"/>
                </a:solidFill>
              </a:rPr>
              <a:t> </a:t>
            </a:r>
            <a:r>
              <a:rPr lang="en-GB" i="1" dirty="0"/>
              <a:t>must be met to allow a state transition</a:t>
            </a:r>
          </a:p>
          <a:p>
            <a:pPr lvl="1">
              <a:lnSpc>
                <a:spcPct val="90000"/>
              </a:lnSpc>
            </a:pPr>
            <a:r>
              <a:rPr lang="en-GB" b="1" i="1" dirty="0">
                <a:solidFill>
                  <a:schemeClr val="accent3"/>
                </a:solidFill>
              </a:rPr>
              <a:t>input events</a:t>
            </a:r>
            <a:r>
              <a:rPr lang="en-GB" i="1" dirty="0">
                <a:solidFill>
                  <a:schemeClr val="accent3"/>
                </a:solidFill>
              </a:rPr>
              <a:t> </a:t>
            </a:r>
            <a:r>
              <a:rPr lang="en-GB" i="1" dirty="0"/>
              <a:t>are either externally </a:t>
            </a:r>
          </a:p>
          <a:p>
            <a:pPr lvl="1">
              <a:lnSpc>
                <a:spcPct val="90000"/>
              </a:lnSpc>
              <a:buNone/>
            </a:pPr>
            <a:r>
              <a:rPr lang="en-GB" i="1" dirty="0"/>
              <a:t>	or internally generated, which </a:t>
            </a:r>
          </a:p>
          <a:p>
            <a:pPr lvl="1">
              <a:lnSpc>
                <a:spcPct val="90000"/>
              </a:lnSpc>
              <a:buNone/>
            </a:pPr>
            <a:r>
              <a:rPr lang="en-GB" i="1" dirty="0"/>
              <a:t>	may possibly trigger rules and </a:t>
            </a:r>
          </a:p>
          <a:p>
            <a:pPr lvl="1">
              <a:lnSpc>
                <a:spcPct val="90000"/>
              </a:lnSpc>
              <a:buNone/>
            </a:pPr>
            <a:r>
              <a:rPr lang="en-GB" i="1" dirty="0"/>
              <a:t>	lead to state transitions.</a:t>
            </a:r>
            <a:endParaRPr lang="en-GB" dirty="0"/>
          </a:p>
          <a:p>
            <a:pPr>
              <a:lnSpc>
                <a:spcPct val="90000"/>
              </a:lnSpc>
            </a:pP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34</a:t>
            </a:fld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pic>
        <p:nvPicPr>
          <p:cNvPr id="8" name="Picture 7" descr="FSAPic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14942" y="4286256"/>
            <a:ext cx="3643338" cy="2101148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sx="102000" sy="102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76" tIns="44445" rIns="90476" bIns="44445" anchor="b"/>
          <a:lstStyle/>
          <a:p>
            <a:r>
              <a:rPr lang="en-GB" dirty="0"/>
              <a:t>Lecture Key Points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76" tIns="44445" rIns="90476" bIns="44445"/>
          <a:lstStyle/>
          <a:p>
            <a:pPr>
              <a:lnSpc>
                <a:spcPct val="90000"/>
              </a:lnSpc>
            </a:pPr>
            <a:r>
              <a:rPr lang="en-GB" dirty="0"/>
              <a:t>A </a:t>
            </a:r>
            <a:r>
              <a:rPr lang="en-GB" b="1" dirty="0"/>
              <a:t>model</a:t>
            </a:r>
            <a:r>
              <a:rPr lang="en-GB" dirty="0"/>
              <a:t> is an abstract system view. Complementary types of model provide different system information.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accent3"/>
                </a:solidFill>
              </a:rPr>
              <a:t>Context models </a:t>
            </a:r>
            <a:r>
              <a:rPr lang="en-GB" dirty="0"/>
              <a:t>show the position of a system in its environment with other systems and processes.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accent3"/>
                </a:solidFill>
              </a:rPr>
              <a:t>Data flow models </a:t>
            </a:r>
            <a:r>
              <a:rPr lang="en-GB" dirty="0"/>
              <a:t>may be used to model the data processing in a system.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accent3"/>
                </a:solidFill>
              </a:rPr>
              <a:t>State machine models </a:t>
            </a:r>
            <a:r>
              <a:rPr lang="en-GB" dirty="0"/>
              <a:t>model the system’s behaviour in response to internal or external events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GB" dirty="0"/>
              <a:t>System Modelling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323881" y="1676400"/>
            <a:ext cx="8534400" cy="4419600"/>
          </a:xfrm>
          <a:noFill/>
          <a:ln/>
        </p:spPr>
        <p:txBody>
          <a:bodyPr>
            <a:normAutofit/>
          </a:bodyPr>
          <a:lstStyle/>
          <a:p>
            <a:r>
              <a:rPr lang="en-GB" b="1" dirty="0">
                <a:solidFill>
                  <a:schemeClr val="accent2"/>
                </a:solidFill>
              </a:rPr>
              <a:t>System modelling</a:t>
            </a:r>
            <a:r>
              <a:rPr lang="en-GB" dirty="0"/>
              <a:t> helps the analyst </a:t>
            </a:r>
            <a:r>
              <a:rPr lang="en-GB" dirty="0">
                <a:solidFill>
                  <a:schemeClr val="accent2"/>
                </a:solidFill>
              </a:rPr>
              <a:t>to understand the functionality of the system</a:t>
            </a:r>
            <a:r>
              <a:rPr lang="en-GB" dirty="0"/>
              <a:t> and models are used to communicate with customers</a:t>
            </a:r>
          </a:p>
          <a:p>
            <a:r>
              <a:rPr lang="en-GB" dirty="0"/>
              <a:t>Different models present the system from different perspectives:</a:t>
            </a:r>
          </a:p>
          <a:p>
            <a:pPr lvl="1"/>
            <a:r>
              <a:rPr lang="en-GB" b="1" dirty="0">
                <a:solidFill>
                  <a:schemeClr val="accent1"/>
                </a:solidFill>
              </a:rPr>
              <a:t>External perspective</a:t>
            </a:r>
            <a:r>
              <a:rPr lang="en-GB" dirty="0"/>
              <a:t> showing the system’s context or environment</a:t>
            </a:r>
          </a:p>
          <a:p>
            <a:pPr lvl="1"/>
            <a:r>
              <a:rPr lang="en-GB" b="1" dirty="0">
                <a:solidFill>
                  <a:schemeClr val="accent1"/>
                </a:solidFill>
              </a:rPr>
              <a:t>Behavioural perspective</a:t>
            </a:r>
            <a:r>
              <a:rPr lang="en-GB" dirty="0"/>
              <a:t> showing the behaviour of the system</a:t>
            </a:r>
          </a:p>
          <a:p>
            <a:pPr lvl="1"/>
            <a:r>
              <a:rPr lang="en-GB" b="1" dirty="0">
                <a:solidFill>
                  <a:schemeClr val="accent1"/>
                </a:solidFill>
              </a:rPr>
              <a:t>Structural perspective</a:t>
            </a:r>
            <a:r>
              <a:rPr lang="en-GB" dirty="0"/>
              <a:t> showing the system or data architecture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4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EA720-DFC3-4088-862A-12A3851400A1}" type="slidenum">
              <a:rPr lang="en-GB"/>
              <a:pPr/>
              <a:t>5</a:t>
            </a:fld>
            <a:endParaRPr lang="en-GB">
              <a:solidFill>
                <a:schemeClr val="tx1"/>
              </a:solidFill>
              <a:latin typeface="Impact" pitchFamily="34" charset="0"/>
            </a:endParaRPr>
          </a:p>
        </p:txBody>
      </p:sp>
      <p:sp>
        <p:nvSpPr>
          <p:cNvPr id="447490" name="Rectangle 2"/>
          <p:cNvSpPr>
            <a:spLocks noChangeArrowheads="1"/>
          </p:cNvSpPr>
          <p:nvPr/>
        </p:nvSpPr>
        <p:spPr bwMode="auto">
          <a:xfrm>
            <a:off x="571473" y="428604"/>
            <a:ext cx="7962928" cy="981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5" rIns="91429" bIns="45715" anchor="b"/>
          <a:lstStyle/>
          <a:p>
            <a:pPr algn="ctr"/>
            <a:r>
              <a:rPr kumimoji="1" lang="en-US" sz="4000" dirty="0">
                <a:solidFill>
                  <a:schemeClr val="tx2"/>
                </a:solidFill>
                <a:latin typeface="+mj-lt"/>
              </a:rPr>
              <a:t>“A Picture Paints a Thousand Words”</a:t>
            </a:r>
          </a:p>
        </p:txBody>
      </p:sp>
      <p:graphicFrame>
        <p:nvGraphicFramePr>
          <p:cNvPr id="447491" name="Object 3"/>
          <p:cNvGraphicFramePr>
            <a:graphicFrameLocks noChangeAspect="1"/>
          </p:cNvGraphicFramePr>
          <p:nvPr/>
        </p:nvGraphicFramePr>
        <p:xfrm>
          <a:off x="685800" y="1603394"/>
          <a:ext cx="7827963" cy="446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492" name="VISIO" r:id="rId3" imgW="7828560" imgH="4468320" progId="">
                  <p:embed/>
                </p:oleObj>
              </mc:Choice>
              <mc:Fallback>
                <p:oleObj name="VISIO" r:id="rId3" imgW="7828560" imgH="446832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603394"/>
                        <a:ext cx="7827963" cy="4468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System Model 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57364"/>
            <a:ext cx="8229600" cy="4389120"/>
          </a:xfrm>
        </p:spPr>
        <p:txBody>
          <a:bodyPr/>
          <a:lstStyle/>
          <a:p>
            <a:r>
              <a:rPr lang="en-GB" dirty="0"/>
              <a:t>They can be easier to understand than using a verbose natural language description</a:t>
            </a:r>
          </a:p>
          <a:p>
            <a:r>
              <a:rPr lang="en-GB" dirty="0"/>
              <a:t>System models can leave out unnecessary details of the system so way may focus on </a:t>
            </a:r>
            <a:r>
              <a:rPr lang="en-GB" b="1" dirty="0"/>
              <a:t>what is important</a:t>
            </a:r>
          </a:p>
          <a:p>
            <a:pPr lvl="1"/>
            <a:r>
              <a:rPr lang="en-GB" dirty="0"/>
              <a:t>A system </a:t>
            </a:r>
            <a:r>
              <a:rPr lang="en-GB" b="1" dirty="0">
                <a:solidFill>
                  <a:schemeClr val="accent3"/>
                </a:solidFill>
              </a:rPr>
              <a:t>representation</a:t>
            </a:r>
            <a:r>
              <a:rPr lang="en-GB" dirty="0"/>
              <a:t> should maintain all the information of a system</a:t>
            </a:r>
          </a:p>
          <a:p>
            <a:pPr lvl="1"/>
            <a:r>
              <a:rPr lang="en-GB" dirty="0"/>
              <a:t>An </a:t>
            </a:r>
            <a:r>
              <a:rPr lang="en-GB" b="1" dirty="0">
                <a:solidFill>
                  <a:schemeClr val="accent3"/>
                </a:solidFill>
              </a:rPr>
              <a:t>abstraction</a:t>
            </a:r>
            <a:r>
              <a:rPr lang="en-GB" dirty="0"/>
              <a:t> deliberately simplifies the system and picks out its most salient characteristics</a:t>
            </a:r>
          </a:p>
          <a:p>
            <a:r>
              <a:rPr lang="en-GB" dirty="0"/>
              <a:t>Different models can focus on different approaches to abstraction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6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System Model Weaknesses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They </a:t>
            </a:r>
            <a:r>
              <a:rPr lang="en-GB" dirty="0">
                <a:solidFill>
                  <a:schemeClr val="accent1"/>
                </a:solidFill>
              </a:rPr>
              <a:t>do not model </a:t>
            </a:r>
            <a:r>
              <a:rPr lang="en-GB" b="1" dirty="0">
                <a:solidFill>
                  <a:schemeClr val="accent1"/>
                </a:solidFill>
              </a:rPr>
              <a:t>non-functional</a:t>
            </a:r>
            <a:r>
              <a:rPr lang="en-GB" dirty="0">
                <a:solidFill>
                  <a:schemeClr val="accent1"/>
                </a:solidFill>
              </a:rPr>
              <a:t> system requirements</a:t>
            </a:r>
          </a:p>
          <a:p>
            <a:r>
              <a:rPr lang="en-GB" dirty="0"/>
              <a:t>They do not usually include information about whether a method is appropriate for a given problem</a:t>
            </a:r>
          </a:p>
          <a:p>
            <a:r>
              <a:rPr lang="en-GB" dirty="0"/>
              <a:t>They </a:t>
            </a:r>
            <a:r>
              <a:rPr lang="en-GB" dirty="0">
                <a:solidFill>
                  <a:schemeClr val="accent1"/>
                </a:solidFill>
              </a:rPr>
              <a:t>may produce too much documentation</a:t>
            </a:r>
          </a:p>
          <a:p>
            <a:r>
              <a:rPr lang="en-GB" dirty="0"/>
              <a:t>System models are </a:t>
            </a:r>
            <a:r>
              <a:rPr lang="en-GB" dirty="0">
                <a:solidFill>
                  <a:schemeClr val="accent2"/>
                </a:solidFill>
              </a:rPr>
              <a:t>sometimes too detailed and difficult for users to understand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7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Model Types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524000"/>
            <a:ext cx="8610601" cy="4572000"/>
          </a:xfrm>
        </p:spPr>
        <p:txBody>
          <a:bodyPr/>
          <a:lstStyle/>
          <a:p>
            <a:r>
              <a:rPr lang="en-GB" sz="2400" b="1" dirty="0">
                <a:solidFill>
                  <a:schemeClr val="accent2"/>
                </a:solidFill>
              </a:rPr>
              <a:t>Data processing model</a:t>
            </a:r>
            <a:r>
              <a:rPr lang="en-GB" sz="2400" dirty="0"/>
              <a:t> - showing how the data is processed at different stages</a:t>
            </a:r>
          </a:p>
          <a:p>
            <a:endParaRPr lang="en-GB" sz="1000" b="1" dirty="0">
              <a:solidFill>
                <a:schemeClr val="accent2"/>
              </a:solidFill>
            </a:endParaRPr>
          </a:p>
          <a:p>
            <a:r>
              <a:rPr lang="en-GB" sz="2400" b="1" dirty="0">
                <a:solidFill>
                  <a:schemeClr val="accent2"/>
                </a:solidFill>
              </a:rPr>
              <a:t>Composition model</a:t>
            </a:r>
            <a:r>
              <a:rPr lang="en-GB" sz="2400" dirty="0"/>
              <a:t> - showing how entities are composed of other entities</a:t>
            </a:r>
          </a:p>
          <a:p>
            <a:endParaRPr lang="en-GB" sz="1000" b="1" dirty="0">
              <a:solidFill>
                <a:schemeClr val="accent2"/>
              </a:solidFill>
            </a:endParaRPr>
          </a:p>
          <a:p>
            <a:r>
              <a:rPr lang="en-GB" sz="2400" b="1" dirty="0">
                <a:solidFill>
                  <a:schemeClr val="accent2"/>
                </a:solidFill>
              </a:rPr>
              <a:t>Architectural model</a:t>
            </a:r>
            <a:r>
              <a:rPr lang="en-GB" sz="2400" dirty="0"/>
              <a:t> - showing principal sub-systems</a:t>
            </a:r>
          </a:p>
          <a:p>
            <a:endParaRPr lang="en-GB" sz="1000" b="1" dirty="0">
              <a:solidFill>
                <a:schemeClr val="accent2"/>
              </a:solidFill>
            </a:endParaRPr>
          </a:p>
          <a:p>
            <a:r>
              <a:rPr lang="en-GB" sz="2400" b="1" dirty="0">
                <a:solidFill>
                  <a:schemeClr val="accent2"/>
                </a:solidFill>
              </a:rPr>
              <a:t>Classification model</a:t>
            </a:r>
            <a:r>
              <a:rPr lang="en-GB" sz="2400" dirty="0"/>
              <a:t> - showing how entities have common characteristics</a:t>
            </a:r>
          </a:p>
          <a:p>
            <a:endParaRPr lang="en-GB" sz="1000" b="1" dirty="0">
              <a:solidFill>
                <a:schemeClr val="accent2"/>
              </a:solidFill>
            </a:endParaRPr>
          </a:p>
          <a:p>
            <a:r>
              <a:rPr lang="en-GB" sz="2400" b="1" dirty="0">
                <a:solidFill>
                  <a:schemeClr val="accent2"/>
                </a:solidFill>
              </a:rPr>
              <a:t>Stimulus/response model</a:t>
            </a:r>
            <a:r>
              <a:rPr lang="en-GB" sz="2400" dirty="0"/>
              <a:t> - showing the system’s reaction to events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8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Context Models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2"/>
                </a:solidFill>
              </a:rPr>
              <a:t>Context models</a:t>
            </a:r>
            <a:r>
              <a:rPr lang="en-GB" dirty="0"/>
              <a:t> are used to illustrate the boundaries of a system</a:t>
            </a:r>
          </a:p>
          <a:p>
            <a:pPr lvl="1"/>
            <a:r>
              <a:rPr lang="en-GB" dirty="0"/>
              <a:t>Identifying the boundaries of the system to be developed is not always straightforward</a:t>
            </a:r>
          </a:p>
          <a:p>
            <a:r>
              <a:rPr lang="en-GB" b="1" dirty="0">
                <a:solidFill>
                  <a:schemeClr val="accent2"/>
                </a:solidFill>
              </a:rPr>
              <a:t>Social and organisational concerns </a:t>
            </a:r>
            <a:r>
              <a:rPr lang="en-GB" dirty="0"/>
              <a:t>may affect the decision on where to position system boundaries</a:t>
            </a:r>
          </a:p>
          <a:p>
            <a:r>
              <a:rPr lang="en-GB" b="1" dirty="0">
                <a:solidFill>
                  <a:schemeClr val="accent2"/>
                </a:solidFill>
              </a:rPr>
              <a:t>Architectural models</a:t>
            </a:r>
            <a:r>
              <a:rPr lang="en-GB" dirty="0"/>
              <a:t> show the system and its relationship with other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9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Custom 2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1F1F33"/>
      </a:accent1>
      <a:accent2>
        <a:srgbClr val="B54703"/>
      </a:accent2>
      <a:accent3>
        <a:srgbClr val="CE0202"/>
      </a:accent3>
      <a:accent4>
        <a:srgbClr val="C4652D"/>
      </a:accent4>
      <a:accent5>
        <a:srgbClr val="8B5D3D"/>
      </a:accent5>
      <a:accent6>
        <a:srgbClr val="3F6E8C"/>
      </a:accent6>
      <a:hlink>
        <a:srgbClr val="E0EFF1"/>
      </a:hlink>
      <a:folHlink>
        <a:srgbClr val="C2A87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3993</TotalTime>
  <Pages>31</Pages>
  <Words>1663</Words>
  <Application>Microsoft Office PowerPoint</Application>
  <PresentationFormat>On-screen Show (4:3)</PresentationFormat>
  <Paragraphs>231</Paragraphs>
  <Slides>35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35</vt:i4>
      </vt:variant>
    </vt:vector>
  </HeadingPairs>
  <TitlesOfParts>
    <vt:vector size="45" baseType="lpstr">
      <vt:lpstr>Arial</vt:lpstr>
      <vt:lpstr>Calibri</vt:lpstr>
      <vt:lpstr>Impact</vt:lpstr>
      <vt:lpstr>Times</vt:lpstr>
      <vt:lpstr>Times New Roman</vt:lpstr>
      <vt:lpstr>Wingdings 2</vt:lpstr>
      <vt:lpstr>Flow</vt:lpstr>
      <vt:lpstr>VISIO</vt:lpstr>
      <vt:lpstr>Visio</vt:lpstr>
      <vt:lpstr>Document</vt:lpstr>
      <vt:lpstr>Software Engineering COMP 201</vt:lpstr>
      <vt:lpstr>Lecture Overview</vt:lpstr>
      <vt:lpstr>System Models</vt:lpstr>
      <vt:lpstr>System Modelling</vt:lpstr>
      <vt:lpstr>PowerPoint Presentation</vt:lpstr>
      <vt:lpstr>System Model Advantages</vt:lpstr>
      <vt:lpstr>System Model Weaknesses</vt:lpstr>
      <vt:lpstr>Model Types</vt:lpstr>
      <vt:lpstr>Context Models</vt:lpstr>
      <vt:lpstr>Example – Architectural Model of an ATM System</vt:lpstr>
      <vt:lpstr>Process Models</vt:lpstr>
      <vt:lpstr>Example Process Model</vt:lpstr>
      <vt:lpstr>Behavioural Models</vt:lpstr>
      <vt:lpstr>Data-Processing Models</vt:lpstr>
      <vt:lpstr>Example - Order Processing Data Flow Diagram</vt:lpstr>
      <vt:lpstr>Data Flow Diagrams</vt:lpstr>
      <vt:lpstr>Data Flow Diagrams</vt:lpstr>
      <vt:lpstr>DFD Context diagram</vt:lpstr>
      <vt:lpstr>PowerPoint Presentation</vt:lpstr>
      <vt:lpstr>PowerPoint Presentation</vt:lpstr>
      <vt:lpstr>Statechart Diagrams</vt:lpstr>
      <vt:lpstr>Statechart Diagrams</vt:lpstr>
      <vt:lpstr>Example - Microwave Oven Model</vt:lpstr>
      <vt:lpstr>Microwave Oven Stimuli</vt:lpstr>
      <vt:lpstr>Statecharts</vt:lpstr>
      <vt:lpstr>Statechart Diagram</vt:lpstr>
      <vt:lpstr>Statechart Diagrams</vt:lpstr>
      <vt:lpstr>Statechart Diagrams</vt:lpstr>
      <vt:lpstr>Actions</vt:lpstr>
      <vt:lpstr>More hints on state charts</vt:lpstr>
      <vt:lpstr>PowerPoint Presentation</vt:lpstr>
      <vt:lpstr>Finite State Machines</vt:lpstr>
      <vt:lpstr>Finite State Machines - Definition</vt:lpstr>
      <vt:lpstr>Finite State Machines - Definition</vt:lpstr>
      <vt:lpstr>Lecture Key Points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models</dc:title>
  <dc:creator>Paul Bell</dc:creator>
  <cp:lastModifiedBy>Coope, Sebastian</cp:lastModifiedBy>
  <cp:revision>175</cp:revision>
  <cp:lastPrinted>2001-08-10T22:31:33Z</cp:lastPrinted>
  <dcterms:created xsi:type="dcterms:W3CDTF">1995-12-27T13:19:17Z</dcterms:created>
  <dcterms:modified xsi:type="dcterms:W3CDTF">2018-09-07T14:33:44Z</dcterms:modified>
</cp:coreProperties>
</file>