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22"/>
  </p:notesMasterIdLst>
  <p:handoutMasterIdLst>
    <p:handoutMasterId r:id="rId23"/>
  </p:handoutMasterIdLst>
  <p:sldIdLst>
    <p:sldId id="347" r:id="rId2"/>
    <p:sldId id="256" r:id="rId3"/>
    <p:sldId id="290" r:id="rId4"/>
    <p:sldId id="333" r:id="rId5"/>
    <p:sldId id="318" r:id="rId6"/>
    <p:sldId id="319" r:id="rId7"/>
    <p:sldId id="364" r:id="rId8"/>
    <p:sldId id="320" r:id="rId9"/>
    <p:sldId id="365" r:id="rId10"/>
    <p:sldId id="366" r:id="rId11"/>
    <p:sldId id="367" r:id="rId12"/>
    <p:sldId id="334" r:id="rId13"/>
    <p:sldId id="335" r:id="rId14"/>
    <p:sldId id="337" r:id="rId15"/>
    <p:sldId id="368" r:id="rId16"/>
    <p:sldId id="338" r:id="rId17"/>
    <p:sldId id="339" r:id="rId18"/>
    <p:sldId id="340" r:id="rId19"/>
    <p:sldId id="362" r:id="rId20"/>
    <p:sldId id="363" r:id="rId21"/>
  </p:sldIdLst>
  <p:sldSz cx="9144000" cy="6858000" type="screen4x3"/>
  <p:notesSz cx="6756400" cy="99314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8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8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8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8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800" kern="1200">
        <a:solidFill>
          <a:schemeClr val="tx1"/>
        </a:solidFill>
        <a:latin typeface="Times" pitchFamily="18" charset="0"/>
        <a:ea typeface="+mn-ea"/>
        <a:cs typeface="+mn-cs"/>
      </a:defRPr>
    </a:lvl5pPr>
    <a:lvl6pPr marL="2286000" algn="l" defTabSz="914400" rtl="0" eaLnBrk="1" latinLnBrk="0" hangingPunct="1">
      <a:defRPr sz="800" kern="1200">
        <a:solidFill>
          <a:schemeClr val="tx1"/>
        </a:solidFill>
        <a:latin typeface="Times" pitchFamily="18" charset="0"/>
        <a:ea typeface="+mn-ea"/>
        <a:cs typeface="+mn-cs"/>
      </a:defRPr>
    </a:lvl6pPr>
    <a:lvl7pPr marL="2743200" algn="l" defTabSz="914400" rtl="0" eaLnBrk="1" latinLnBrk="0" hangingPunct="1">
      <a:defRPr sz="800" kern="1200">
        <a:solidFill>
          <a:schemeClr val="tx1"/>
        </a:solidFill>
        <a:latin typeface="Times" pitchFamily="18" charset="0"/>
        <a:ea typeface="+mn-ea"/>
        <a:cs typeface="+mn-cs"/>
      </a:defRPr>
    </a:lvl7pPr>
    <a:lvl8pPr marL="3200400" algn="l" defTabSz="914400" rtl="0" eaLnBrk="1" latinLnBrk="0" hangingPunct="1">
      <a:defRPr sz="800" kern="1200">
        <a:solidFill>
          <a:schemeClr val="tx1"/>
        </a:solidFill>
        <a:latin typeface="Times" pitchFamily="18" charset="0"/>
        <a:ea typeface="+mn-ea"/>
        <a:cs typeface="+mn-cs"/>
      </a:defRPr>
    </a:lvl8pPr>
    <a:lvl9pPr marL="3657600" algn="l" defTabSz="914400" rtl="0" eaLnBrk="1" latinLnBrk="0" hangingPunct="1">
      <a:defRPr sz="800" kern="1200">
        <a:solidFill>
          <a:schemeClr val="tx1"/>
        </a:solidFill>
        <a:latin typeface="Times"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FF"/>
    <a:srgbClr val="00FFFF"/>
    <a:srgbClr val="0000FF"/>
    <a:srgbClr val="00FF00"/>
    <a:srgbClr val="006699"/>
    <a:srgbClr val="008080"/>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85" d="100"/>
          <a:sy n="85" d="100"/>
        </p:scale>
        <p:origin x="90" y="360"/>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slide" Target="slides/slide3.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38909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00113" y="4719638"/>
            <a:ext cx="4956175" cy="418465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noProof="0"/>
              <a:t>Click to edit Master notes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4819" name="Rectangle 3"/>
          <p:cNvSpPr>
            <a:spLocks noGrp="1" noRot="1" noChangeAspect="1" noChangeArrowheads="1" noTextEdit="1"/>
          </p:cNvSpPr>
          <p:nvPr>
            <p:ph type="sldImg" idx="2"/>
          </p:nvPr>
        </p:nvSpPr>
        <p:spPr bwMode="auto">
          <a:xfrm>
            <a:off x="1062038" y="868363"/>
            <a:ext cx="4632325" cy="3473450"/>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21152023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xfrm>
            <a:off x="1062038" y="868363"/>
            <a:ext cx="4632325" cy="3473450"/>
          </a:xfrm>
          <a:ln/>
        </p:spPr>
      </p:sp>
      <p:sp>
        <p:nvSpPr>
          <p:cNvPr id="27651" name="Notes Placeholder 2"/>
          <p:cNvSpPr>
            <a:spLocks noGrp="1"/>
          </p:cNvSpPr>
          <p:nvPr>
            <p:ph type="body" idx="1"/>
          </p:nvPr>
        </p:nvSpPr>
        <p:spPr>
          <a:noFill/>
          <a:ln/>
        </p:spPr>
        <p:txBody>
          <a:bodyPr/>
          <a:lstStyle/>
          <a:p>
            <a:endParaRPr lang="en-US"/>
          </a:p>
        </p:txBody>
      </p:sp>
      <p:sp>
        <p:nvSpPr>
          <p:cNvPr id="27652" name="Slide Number Placeholder 3"/>
          <p:cNvSpPr>
            <a:spLocks noGrp="1"/>
          </p:cNvSpPr>
          <p:nvPr>
            <p:ph type="sldNum" sz="quarter" idx="5"/>
          </p:nvPr>
        </p:nvSpPr>
        <p:spPr>
          <a:xfrm>
            <a:off x="3826620" y="9433239"/>
            <a:ext cx="2928196" cy="496570"/>
          </a:xfrm>
          <a:prstGeom prst="rect">
            <a:avLst/>
          </a:prstGeom>
          <a:noFill/>
        </p:spPr>
        <p:txBody>
          <a:bodyPr/>
          <a:lstStyle/>
          <a:p>
            <a:fld id="{7670DF06-4775-4E82-8772-90B18856C867}" type="slidenum">
              <a:rPr lang="en-GB" smtClean="0"/>
              <a:pPr/>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noFill/>
          <a:ln w="9525"/>
        </p:spPr>
        <p:txBody>
          <a:bodyPr/>
          <a:lstStyle/>
          <a:p>
            <a:endParaRPr lang="en-US"/>
          </a:p>
        </p:txBody>
      </p:sp>
      <p:sp>
        <p:nvSpPr>
          <p:cNvPr id="36867" name="Rectangle 3"/>
          <p:cNvSpPr>
            <a:spLocks noGrp="1" noRot="1" noChangeAspect="1" noChangeArrowheads="1" noTextEdit="1"/>
          </p:cNvSpPr>
          <p:nvPr>
            <p:ph type="sldImg"/>
          </p:nvPr>
        </p:nvSpPr>
        <p:spPr>
          <a:xfrm>
            <a:off x="1062038" y="868363"/>
            <a:ext cx="4632325" cy="347345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1062038" y="868363"/>
            <a:ext cx="4632325" cy="3473450"/>
          </a:xfrm>
          <a:ln/>
        </p:spPr>
      </p:sp>
      <p:sp>
        <p:nvSpPr>
          <p:cNvPr id="51203"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1062038" y="868363"/>
            <a:ext cx="4632325" cy="3473450"/>
          </a:xfrm>
          <a:ln/>
        </p:spPr>
      </p:sp>
      <p:sp>
        <p:nvSpPr>
          <p:cNvPr id="52227"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062038" y="868363"/>
            <a:ext cx="4632325" cy="3473450"/>
          </a:xfrm>
          <a:ln/>
        </p:spPr>
      </p:sp>
      <p:sp>
        <p:nvSpPr>
          <p:cNvPr id="53251"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062038" y="868363"/>
            <a:ext cx="4632325" cy="3473450"/>
          </a:xfrm>
          <a:ln/>
        </p:spPr>
      </p:sp>
      <p:sp>
        <p:nvSpPr>
          <p:cNvPr id="54275"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062038" y="868363"/>
            <a:ext cx="4632325" cy="3473450"/>
          </a:xfrm>
          <a:ln/>
        </p:spPr>
      </p:sp>
      <p:sp>
        <p:nvSpPr>
          <p:cNvPr id="54275"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062038" y="868363"/>
            <a:ext cx="4632325" cy="3473450"/>
          </a:xfrm>
          <a:ln/>
        </p:spPr>
      </p:sp>
      <p:sp>
        <p:nvSpPr>
          <p:cNvPr id="55299"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r>
              <a:rPr lang="en-US"/>
              <a:t>7/22/2009</a:t>
            </a:r>
          </a:p>
        </p:txBody>
      </p:sp>
      <p:sp>
        <p:nvSpPr>
          <p:cNvPr id="19" name="Footer Placeholder 18"/>
          <p:cNvSpPr>
            <a:spLocks noGrp="1"/>
          </p:cNvSpPr>
          <p:nvPr>
            <p:ph type="ftr" sz="quarter" idx="11"/>
          </p:nvPr>
        </p:nvSpPr>
        <p:spPr/>
        <p:txBody>
          <a:bodyPr/>
          <a:lstStyle/>
          <a:p>
            <a:r>
              <a:rPr kumimoji="0" lang="en-US"/>
              <a:t>COMP201 - Software Engineering</a:t>
            </a:r>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7/22/2009</a:t>
            </a:r>
          </a:p>
        </p:txBody>
      </p:sp>
      <p:sp>
        <p:nvSpPr>
          <p:cNvPr id="5" name="Footer Placeholder 4"/>
          <p:cNvSpPr>
            <a:spLocks noGrp="1"/>
          </p:cNvSpPr>
          <p:nvPr>
            <p:ph type="ftr" sz="quarter" idx="11"/>
          </p:nvPr>
        </p:nvSpPr>
        <p:spPr/>
        <p:txBody>
          <a:bodyPr/>
          <a:lstStyle/>
          <a:p>
            <a:r>
              <a:rPr kumimoji="0" lang="en-US"/>
              <a:t>COMP201 - Software Engineering</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7/22/2009</a:t>
            </a:r>
          </a:p>
        </p:txBody>
      </p:sp>
      <p:sp>
        <p:nvSpPr>
          <p:cNvPr id="5" name="Footer Placeholder 4"/>
          <p:cNvSpPr>
            <a:spLocks noGrp="1"/>
          </p:cNvSpPr>
          <p:nvPr>
            <p:ph type="ftr" sz="quarter" idx="11"/>
          </p:nvPr>
        </p:nvSpPr>
        <p:spPr/>
        <p:txBody>
          <a:bodyPr/>
          <a:lstStyle/>
          <a:p>
            <a:r>
              <a:rPr kumimoji="0" lang="en-US"/>
              <a:t>COMP201 - Software Engineering</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7/22/2009</a:t>
            </a:r>
          </a:p>
        </p:txBody>
      </p:sp>
      <p:sp>
        <p:nvSpPr>
          <p:cNvPr id="5" name="Footer Placeholder 4"/>
          <p:cNvSpPr>
            <a:spLocks noGrp="1"/>
          </p:cNvSpPr>
          <p:nvPr>
            <p:ph type="ftr" sz="quarter" idx="11"/>
          </p:nvPr>
        </p:nvSpPr>
        <p:spPr/>
        <p:txBody>
          <a:bodyPr/>
          <a:lstStyle/>
          <a:p>
            <a:r>
              <a:rPr kumimoji="0" lang="en-US"/>
              <a:t>COMP201 - Software Engineering</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r>
              <a:rPr lang="en-US"/>
              <a:t>7/22/2009</a:t>
            </a:r>
          </a:p>
        </p:txBody>
      </p:sp>
      <p:sp>
        <p:nvSpPr>
          <p:cNvPr id="5" name="Footer Placeholder 4"/>
          <p:cNvSpPr>
            <a:spLocks noGrp="1"/>
          </p:cNvSpPr>
          <p:nvPr>
            <p:ph type="ftr" sz="quarter" idx="11"/>
          </p:nvPr>
        </p:nvSpPr>
        <p:spPr/>
        <p:txBody>
          <a:bodyPr/>
          <a:lstStyle/>
          <a:p>
            <a:r>
              <a:rPr kumimoji="0" lang="en-US"/>
              <a:t>COMP201 - Software Engineering</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r>
              <a:rPr lang="en-US"/>
              <a:t>7/22/2009</a:t>
            </a:r>
          </a:p>
        </p:txBody>
      </p:sp>
      <p:sp>
        <p:nvSpPr>
          <p:cNvPr id="6" name="Footer Placeholder 5"/>
          <p:cNvSpPr>
            <a:spLocks noGrp="1"/>
          </p:cNvSpPr>
          <p:nvPr>
            <p:ph type="ftr" sz="quarter" idx="11"/>
          </p:nvPr>
        </p:nvSpPr>
        <p:spPr/>
        <p:txBody>
          <a:bodyPr/>
          <a:lstStyle/>
          <a:p>
            <a:r>
              <a:rPr kumimoji="0" lang="en-US"/>
              <a:t>COMP201 - Software Engineering</a:t>
            </a: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8" y="1859763"/>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8"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r>
              <a:rPr lang="en-US"/>
              <a:t>7/22/2009</a:t>
            </a:r>
          </a:p>
        </p:txBody>
      </p:sp>
      <p:sp>
        <p:nvSpPr>
          <p:cNvPr id="8" name="Footer Placeholder 7"/>
          <p:cNvSpPr>
            <a:spLocks noGrp="1"/>
          </p:cNvSpPr>
          <p:nvPr>
            <p:ph type="ftr" sz="quarter" idx="11"/>
          </p:nvPr>
        </p:nvSpPr>
        <p:spPr/>
        <p:txBody>
          <a:bodyPr/>
          <a:lstStyle/>
          <a:p>
            <a:r>
              <a:rPr kumimoji="0" lang="en-US"/>
              <a:t>COMP201 - Software Engineering</a:t>
            </a:r>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r>
              <a:rPr lang="en-US"/>
              <a:t>7/22/2009</a:t>
            </a:r>
          </a:p>
        </p:txBody>
      </p:sp>
      <p:sp>
        <p:nvSpPr>
          <p:cNvPr id="4" name="Footer Placeholder 3"/>
          <p:cNvSpPr>
            <a:spLocks noGrp="1"/>
          </p:cNvSpPr>
          <p:nvPr>
            <p:ph type="ftr" sz="quarter" idx="11"/>
          </p:nvPr>
        </p:nvSpPr>
        <p:spPr/>
        <p:txBody>
          <a:bodyPr/>
          <a:lstStyle/>
          <a:p>
            <a:r>
              <a:rPr kumimoji="0" lang="en-US"/>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7/22/2009</a:t>
            </a:r>
          </a:p>
        </p:txBody>
      </p:sp>
      <p:sp>
        <p:nvSpPr>
          <p:cNvPr id="3" name="Footer Placeholder 2"/>
          <p:cNvSpPr>
            <a:spLocks noGrp="1"/>
          </p:cNvSpPr>
          <p:nvPr>
            <p:ph type="ftr" sz="quarter" idx="11"/>
          </p:nvPr>
        </p:nvSpPr>
        <p:spPr/>
        <p:txBody>
          <a:bodyPr/>
          <a:lstStyle/>
          <a:p>
            <a:r>
              <a:rPr kumimoji="0" lang="en-US"/>
              <a:t>COMP201 - Software Engineering</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1"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r>
              <a:rPr lang="en-US"/>
              <a:t>7/22/2009</a:t>
            </a:r>
          </a:p>
        </p:txBody>
      </p:sp>
      <p:sp>
        <p:nvSpPr>
          <p:cNvPr id="6" name="Footer Placeholder 5"/>
          <p:cNvSpPr>
            <a:spLocks noGrp="1"/>
          </p:cNvSpPr>
          <p:nvPr>
            <p:ph type="ftr" sz="quarter" idx="11"/>
          </p:nvPr>
        </p:nvSpPr>
        <p:spPr/>
        <p:txBody>
          <a:bodyPr/>
          <a:lstStyle/>
          <a:p>
            <a:r>
              <a:rPr kumimoji="0" lang="en-US"/>
              <a:t>COMP201 - Software Engineering</a:t>
            </a: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9"/>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7/22/2009</a:t>
            </a:r>
          </a:p>
        </p:txBody>
      </p:sp>
      <p:sp>
        <p:nvSpPr>
          <p:cNvPr id="6" name="Footer Placeholder 5"/>
          <p:cNvSpPr>
            <a:spLocks noGrp="1"/>
          </p:cNvSpPr>
          <p:nvPr>
            <p:ph type="ftr" sz="quarter" idx="11"/>
          </p:nvPr>
        </p:nvSpPr>
        <p:spPr/>
        <p:txBody>
          <a:bodyPr/>
          <a:lstStyle/>
          <a:p>
            <a:r>
              <a:rPr kumimoji="0" lang="en-US"/>
              <a:t>COMP201 - Software Engineering</a:t>
            </a:r>
          </a:p>
        </p:txBody>
      </p:sp>
      <p:sp>
        <p:nvSpPr>
          <p:cNvPr id="7" name="Slide Number Placeholder 6"/>
          <p:cNvSpPr>
            <a:spLocks noGrp="1"/>
          </p:cNvSpPr>
          <p:nvPr>
            <p:ph type="sldNum" sz="quarter" idx="12"/>
          </p:nvPr>
        </p:nvSpPr>
        <p:spPr>
          <a:xfrm>
            <a:off x="8077200" y="6356356"/>
            <a:ext cx="6096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31"/>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724648"/>
          </a:xfrm>
          <a:prstGeom prst="rect">
            <a:avLst/>
          </a:prstGeom>
        </p:spPr>
        <p:txBody>
          <a:bodyPr vert="horz" lIns="0" rIns="0" bIns="0" anchor="b">
            <a:normAutofit/>
          </a:bodyPr>
          <a:lstStyle/>
          <a:p>
            <a:r>
              <a:rPr kumimoji="0" lang="en-US" dirty="0"/>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6"/>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7/22/2009</a:t>
            </a:r>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6"/>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r>
              <a:rPr kumimoji="0" lang="en-US">
                <a:solidFill>
                  <a:schemeClr val="tx2">
                    <a:shade val="90000"/>
                  </a:schemeClr>
                </a:solidFill>
              </a:rPr>
              <a:t>COMP201 - Software Engineering</a:t>
            </a:r>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6"/>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dt="0"/>
  <p:txStyles>
    <p:titleStyle>
      <a:lvl1pPr algn="ctr" rtl="0" eaLnBrk="1" latinLnBrk="0" hangingPunct="1">
        <a:spcBef>
          <a:spcPct val="0"/>
        </a:spcBef>
        <a:buNone/>
        <a:defRPr kumimoji="0" sz="4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14400" y="571480"/>
            <a:ext cx="7772400" cy="1643074"/>
          </a:xfrm>
        </p:spPr>
        <p:txBody>
          <a:bodyPr>
            <a:normAutofit fontScale="90000"/>
          </a:bodyPr>
          <a:lstStyle/>
          <a:p>
            <a:pPr eaLnBrk="1" hangingPunct="1"/>
            <a:r>
              <a:rPr lang="en-GB" dirty="0">
                <a:solidFill>
                  <a:srgbClr val="FF0000"/>
                </a:solidFill>
                <a:effectLst>
                  <a:outerShdw blurRad="38100" dist="38100" dir="2700000" algn="tl">
                    <a:srgbClr val="000000">
                      <a:alpha val="43137"/>
                    </a:srgbClr>
                  </a:outerShdw>
                </a:effectLst>
              </a:rPr>
              <a:t>Software Engineering</a:t>
            </a:r>
            <a:br>
              <a:rPr lang="en-GB" dirty="0">
                <a:solidFill>
                  <a:srgbClr val="FF0000"/>
                </a:solidFill>
                <a:effectLst>
                  <a:outerShdw blurRad="38100" dist="38100" dir="2700000" algn="tl">
                    <a:srgbClr val="000000">
                      <a:alpha val="43137"/>
                    </a:srgbClr>
                  </a:outerShdw>
                </a:effectLst>
              </a:rPr>
            </a:br>
            <a:r>
              <a:rPr lang="en-GB" dirty="0">
                <a:solidFill>
                  <a:srgbClr val="FF0000"/>
                </a:solidFill>
                <a:effectLst>
                  <a:outerShdw blurRad="38100" dist="38100" dir="2700000" algn="tl">
                    <a:srgbClr val="000000">
                      <a:alpha val="43137"/>
                    </a:srgbClr>
                  </a:outerShdw>
                </a:effectLst>
              </a:rPr>
              <a:t>COMP 201</a:t>
            </a:r>
          </a:p>
        </p:txBody>
      </p:sp>
      <p:sp>
        <p:nvSpPr>
          <p:cNvPr id="2051" name="Rectangle 3"/>
          <p:cNvSpPr>
            <a:spLocks noGrp="1" noChangeArrowheads="1"/>
          </p:cNvSpPr>
          <p:nvPr>
            <p:ph type="subTitle" idx="1"/>
          </p:nvPr>
        </p:nvSpPr>
        <p:spPr>
          <a:xfrm>
            <a:off x="710712" y="2373313"/>
            <a:ext cx="7924800" cy="3265487"/>
          </a:xfrm>
        </p:spPr>
        <p:txBody>
          <a:bodyPr>
            <a:normAutofit fontScale="92500" lnSpcReduction="10000"/>
          </a:bodyPr>
          <a:lstStyle/>
          <a:p>
            <a:r>
              <a:rPr lang="en-GB" dirty="0"/>
              <a:t>Lecturer: </a:t>
            </a:r>
            <a:r>
              <a:rPr lang="en-GB" b="1" dirty="0"/>
              <a:t>Sebastian </a:t>
            </a:r>
            <a:r>
              <a:rPr lang="en-GB" b="1" dirty="0" err="1"/>
              <a:t>Coope</a:t>
            </a:r>
            <a:endParaRPr lang="en-GB" b="1" dirty="0"/>
          </a:p>
          <a:p>
            <a:r>
              <a:rPr lang="en-GB" i="1" dirty="0"/>
              <a:t>Ashton Building, Room G.18</a:t>
            </a:r>
          </a:p>
          <a:p>
            <a:r>
              <a:rPr lang="en-GB" i="1" dirty="0"/>
              <a:t>E-mail: </a:t>
            </a:r>
            <a:r>
              <a:rPr lang="en-GB" b="1" i="1" dirty="0"/>
              <a:t>coopes@liverpool.ac.uk </a:t>
            </a:r>
            <a:endParaRPr lang="en-GB" sz="2400" b="1" i="1" dirty="0"/>
          </a:p>
          <a:p>
            <a:endParaRPr lang="en-GB" sz="2000" b="1" i="1" dirty="0"/>
          </a:p>
          <a:p>
            <a:r>
              <a:rPr lang="en-GB" b="1" dirty="0"/>
              <a:t>COMP 201 web-page:</a:t>
            </a:r>
          </a:p>
          <a:p>
            <a:r>
              <a:rPr lang="en-GB" sz="2200" b="1" dirty="0"/>
              <a:t>http://www.csc.liv.ac.uk/~coopes/comp201</a:t>
            </a:r>
          </a:p>
          <a:p>
            <a:pPr eaLnBrk="1" hangingPunct="1"/>
            <a:endParaRPr lang="en-GB" sz="2800" u="sng" dirty="0"/>
          </a:p>
          <a:p>
            <a:pPr eaLnBrk="1" hangingPunct="1"/>
            <a:r>
              <a:rPr lang="en-GB" sz="2800" u="sng" dirty="0"/>
              <a:t>Lecture 12 – Formal Specifications</a:t>
            </a:r>
          </a:p>
          <a:p>
            <a:pPr eaLnBrk="1" hangingPunct="1"/>
            <a:endParaRPr lang="en-GB" b="1"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E5657780-0D3C-48CF-996B-30F57315A438}" type="slidenum">
              <a:rPr lang="en-GB"/>
              <a:pPr/>
              <a:t>10</a:t>
            </a:fld>
            <a:endParaRPr lang="en-GB"/>
          </a:p>
        </p:txBody>
      </p:sp>
      <p:sp>
        <p:nvSpPr>
          <p:cNvPr id="27651" name="Rectangle 2"/>
          <p:cNvSpPr>
            <a:spLocks noGrp="1" noChangeArrowheads="1"/>
          </p:cNvSpPr>
          <p:nvPr>
            <p:ph type="title"/>
          </p:nvPr>
        </p:nvSpPr>
        <p:spPr>
          <a:xfrm>
            <a:off x="417606" y="428604"/>
            <a:ext cx="8229600" cy="938962"/>
          </a:xfrm>
        </p:spPr>
        <p:txBody>
          <a:bodyPr/>
          <a:lstStyle/>
          <a:p>
            <a:pPr eaLnBrk="1" hangingPunct="1"/>
            <a:r>
              <a:rPr lang="en-GB" dirty="0"/>
              <a:t>Sequences</a:t>
            </a:r>
          </a:p>
        </p:txBody>
      </p:sp>
      <p:sp>
        <p:nvSpPr>
          <p:cNvPr id="27652" name="Rectangle 3"/>
          <p:cNvSpPr>
            <a:spLocks noGrp="1" noChangeArrowheads="1"/>
          </p:cNvSpPr>
          <p:nvPr>
            <p:ph type="body" idx="1"/>
          </p:nvPr>
        </p:nvSpPr>
        <p:spPr>
          <a:xfrm>
            <a:off x="285720" y="1643050"/>
            <a:ext cx="8534400" cy="4500594"/>
          </a:xfrm>
          <a:noFill/>
        </p:spPr>
        <p:txBody>
          <a:bodyPr lIns="54000" rIns="54000">
            <a:normAutofit/>
          </a:bodyPr>
          <a:lstStyle/>
          <a:p>
            <a:pPr eaLnBrk="1" hangingPunct="1"/>
            <a:r>
              <a:rPr lang="en-GB" sz="3200" b="1" dirty="0"/>
              <a:t>A </a:t>
            </a:r>
            <a:r>
              <a:rPr lang="en-GB" sz="3200" b="1" dirty="0">
                <a:solidFill>
                  <a:schemeClr val="accent3"/>
                </a:solidFill>
              </a:rPr>
              <a:t>Sequence</a:t>
            </a:r>
            <a:r>
              <a:rPr lang="en-GB" sz="3200" b="1" dirty="0">
                <a:solidFill>
                  <a:srgbClr val="000099"/>
                </a:solidFill>
              </a:rPr>
              <a:t> </a:t>
            </a:r>
            <a:r>
              <a:rPr lang="en-GB" sz="3200" dirty="0"/>
              <a:t>is a collection of elements of the same type, just as a set is but they differ from sets in two ways:</a:t>
            </a:r>
          </a:p>
          <a:p>
            <a:pPr lvl="1" eaLnBrk="1" hangingPunct="1"/>
            <a:r>
              <a:rPr lang="en-GB" sz="2800" dirty="0"/>
              <a:t>A sequence is </a:t>
            </a:r>
            <a:r>
              <a:rPr lang="en-GB" sz="2800" dirty="0">
                <a:solidFill>
                  <a:schemeClr val="accent3"/>
                </a:solidFill>
              </a:rPr>
              <a:t>ordered</a:t>
            </a:r>
            <a:r>
              <a:rPr lang="en-GB" sz="2800" dirty="0"/>
              <a:t> while a set is not.</a:t>
            </a:r>
          </a:p>
          <a:p>
            <a:pPr lvl="1" eaLnBrk="1" hangingPunct="1"/>
            <a:r>
              <a:rPr lang="en-GB" sz="2800" dirty="0"/>
              <a:t>A sequence can contain </a:t>
            </a:r>
            <a:r>
              <a:rPr lang="en-GB" sz="2800" dirty="0">
                <a:solidFill>
                  <a:schemeClr val="accent3"/>
                </a:solidFill>
              </a:rPr>
              <a:t>duplicate elements </a:t>
            </a:r>
            <a:r>
              <a:rPr lang="en-GB" sz="2800" dirty="0"/>
              <a:t>while a set does not.</a:t>
            </a:r>
          </a:p>
          <a:p>
            <a:r>
              <a:rPr lang="en-GB" sz="3000" dirty="0"/>
              <a:t>Elements of sequences are contained within square brackets:   </a:t>
            </a:r>
            <a:r>
              <a:rPr lang="en-GB" sz="3000" dirty="0">
                <a:solidFill>
                  <a:srgbClr val="FF0000"/>
                </a:solidFill>
              </a:rPr>
              <a:t>[  ]: </a:t>
            </a:r>
            <a:r>
              <a:rPr lang="en-GB" dirty="0">
                <a:solidFill>
                  <a:schemeClr val="tx2"/>
                </a:solidFill>
              </a:rPr>
              <a:t>e.g. [1,2,3,4],  [4,3,2,1], [</a:t>
            </a:r>
            <a:r>
              <a:rPr lang="en-GB" dirty="0" err="1">
                <a:solidFill>
                  <a:schemeClr val="tx2"/>
                </a:solidFill>
              </a:rPr>
              <a:t>a,e,i,o,u</a:t>
            </a:r>
            <a:r>
              <a:rPr lang="en-GB" dirty="0">
                <a:solidFill>
                  <a:schemeClr val="tx2"/>
                </a:solidFill>
              </a:rPr>
              <a:t>], [</a:t>
            </a:r>
            <a:r>
              <a:rPr lang="en-GB" dirty="0" err="1">
                <a:solidFill>
                  <a:schemeClr val="tx2"/>
                </a:solidFill>
              </a:rPr>
              <a:t>a,a,e,i,o,u</a:t>
            </a:r>
            <a:r>
              <a:rPr lang="en-GB" dirty="0">
                <a:solidFill>
                  <a:schemeClr val="tx2"/>
                </a:solidFill>
              </a:rPr>
              <a:t>]</a:t>
            </a:r>
            <a:endParaRPr lang="en-GB" sz="3000" dirty="0">
              <a:solidFill>
                <a:schemeClr val="tx2"/>
              </a:solidFill>
            </a:endParaRPr>
          </a:p>
          <a:p>
            <a:pPr lvl="1" eaLnBrk="1" hangingPunct="1"/>
            <a:endParaRPr lang="en-GB"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E5657780-0D3C-48CF-996B-30F57315A438}" type="slidenum">
              <a:rPr lang="en-GB"/>
              <a:pPr/>
              <a:t>11</a:t>
            </a:fld>
            <a:endParaRPr lang="en-GB"/>
          </a:p>
        </p:txBody>
      </p:sp>
      <p:sp>
        <p:nvSpPr>
          <p:cNvPr id="27651" name="Rectangle 2"/>
          <p:cNvSpPr>
            <a:spLocks noGrp="1" noChangeArrowheads="1"/>
          </p:cNvSpPr>
          <p:nvPr>
            <p:ph type="title"/>
          </p:nvPr>
        </p:nvSpPr>
        <p:spPr>
          <a:xfrm>
            <a:off x="417606" y="428604"/>
            <a:ext cx="8229600" cy="938962"/>
          </a:xfrm>
        </p:spPr>
        <p:txBody>
          <a:bodyPr/>
          <a:lstStyle/>
          <a:p>
            <a:pPr eaLnBrk="1" hangingPunct="1"/>
            <a:r>
              <a:rPr lang="en-GB" dirty="0"/>
              <a:t>Sequences</a:t>
            </a:r>
          </a:p>
        </p:txBody>
      </p:sp>
      <p:sp>
        <p:nvSpPr>
          <p:cNvPr id="27653" name="Rectangle 4"/>
          <p:cNvSpPr>
            <a:spLocks noChangeArrowheads="1"/>
          </p:cNvSpPr>
          <p:nvPr/>
        </p:nvSpPr>
        <p:spPr bwMode="auto">
          <a:xfrm>
            <a:off x="615434" y="2285992"/>
            <a:ext cx="7315200" cy="2928958"/>
          </a:xfrm>
          <a:prstGeom prst="rect">
            <a:avLst/>
          </a:prstGeom>
          <a:noFill/>
          <a:ln w="9525">
            <a:solidFill>
              <a:schemeClr val="accent1"/>
            </a:solidFill>
            <a:miter lim="800000"/>
            <a:headEnd/>
            <a:tailEnd/>
          </a:ln>
          <a:effectLst>
            <a:outerShdw blurRad="50800" dist="38100" dir="2700000" sx="102000" sy="102000" algn="tl" rotWithShape="0">
              <a:prstClr val="black">
                <a:alpha val="5000"/>
              </a:prstClr>
            </a:outerShdw>
          </a:effectLst>
        </p:spPr>
        <p:txBody>
          <a:bodyPr/>
          <a:lstStyle/>
          <a:p>
            <a:pPr marL="342900" indent="-342900" algn="l">
              <a:lnSpc>
                <a:spcPct val="90000"/>
              </a:lnSpc>
              <a:spcBef>
                <a:spcPct val="20000"/>
              </a:spcBef>
              <a:buNone/>
            </a:pPr>
            <a:r>
              <a:rPr lang="en-GB" sz="2400" b="0" dirty="0">
                <a:latin typeface="+mn-lt"/>
              </a:rPr>
              <a:t>X={1,2,3,4}</a:t>
            </a:r>
          </a:p>
          <a:p>
            <a:pPr marL="342900" indent="-342900" algn="l">
              <a:lnSpc>
                <a:spcPct val="90000"/>
              </a:lnSpc>
              <a:spcBef>
                <a:spcPct val="20000"/>
              </a:spcBef>
              <a:buNone/>
            </a:pPr>
            <a:r>
              <a:rPr lang="en-GB" sz="2400" b="0" dirty="0">
                <a:latin typeface="+mn-lt"/>
              </a:rPr>
              <a:t>Y={1,1,2,3,4}</a:t>
            </a:r>
          </a:p>
          <a:p>
            <a:pPr marL="342900" indent="-342900" algn="l">
              <a:lnSpc>
                <a:spcPct val="90000"/>
              </a:lnSpc>
              <a:spcBef>
                <a:spcPct val="20000"/>
              </a:spcBef>
              <a:buNone/>
            </a:pPr>
            <a:r>
              <a:rPr lang="en-GB" sz="2400" b="0" dirty="0">
                <a:latin typeface="+mn-lt"/>
              </a:rPr>
              <a:t>Z=[1,1,2,3,4]</a:t>
            </a:r>
          </a:p>
          <a:p>
            <a:pPr marL="342900" indent="-342900" algn="l">
              <a:lnSpc>
                <a:spcPct val="90000"/>
              </a:lnSpc>
              <a:spcBef>
                <a:spcPct val="20000"/>
              </a:spcBef>
              <a:buNone/>
            </a:pPr>
            <a:r>
              <a:rPr lang="en-GB" sz="2400" b="0" dirty="0">
                <a:latin typeface="+mn-lt"/>
              </a:rPr>
              <a:t>Main()</a:t>
            </a:r>
          </a:p>
          <a:p>
            <a:pPr marL="342900" indent="-342900" algn="l">
              <a:lnSpc>
                <a:spcPct val="90000"/>
              </a:lnSpc>
              <a:spcBef>
                <a:spcPct val="20000"/>
              </a:spcBef>
              <a:buNone/>
            </a:pPr>
            <a:r>
              <a:rPr lang="en-GB" sz="2400" b="0" dirty="0">
                <a:latin typeface="+mn-lt"/>
              </a:rPr>
              <a:t> </a:t>
            </a:r>
            <a:r>
              <a:rPr lang="en-GB" sz="2400" dirty="0">
                <a:latin typeface="+mn-lt"/>
              </a:rPr>
              <a:t>step</a:t>
            </a:r>
            <a:r>
              <a:rPr lang="en-GB" sz="2400" b="0" dirty="0">
                <a:latin typeface="+mn-lt"/>
              </a:rPr>
              <a:t> </a:t>
            </a:r>
            <a:r>
              <a:rPr lang="en-GB" sz="2400" b="0" dirty="0" err="1">
                <a:latin typeface="+mn-lt"/>
              </a:rPr>
              <a:t>WriteLine</a:t>
            </a:r>
            <a:r>
              <a:rPr lang="en-GB" sz="2400" b="0" dirty="0">
                <a:latin typeface="+mn-lt"/>
              </a:rPr>
              <a:t>(“X=” +X)</a:t>
            </a:r>
          </a:p>
          <a:p>
            <a:pPr marL="342900" indent="-342900" algn="l">
              <a:lnSpc>
                <a:spcPct val="90000"/>
              </a:lnSpc>
              <a:spcBef>
                <a:spcPct val="20000"/>
              </a:spcBef>
              <a:buNone/>
            </a:pPr>
            <a:r>
              <a:rPr lang="en-GB" sz="2400" dirty="0">
                <a:latin typeface="+mn-lt"/>
              </a:rPr>
              <a:t> step</a:t>
            </a:r>
            <a:r>
              <a:rPr lang="en-GB" sz="2400" b="0" dirty="0">
                <a:latin typeface="+mn-lt"/>
              </a:rPr>
              <a:t> </a:t>
            </a:r>
            <a:r>
              <a:rPr lang="en-GB" sz="2400" b="0" dirty="0" err="1">
                <a:latin typeface="+mn-lt"/>
              </a:rPr>
              <a:t>WriteLine</a:t>
            </a:r>
            <a:r>
              <a:rPr lang="en-GB" sz="2400" b="0" dirty="0">
                <a:latin typeface="+mn-lt"/>
              </a:rPr>
              <a:t> (“Y=” +Y)</a:t>
            </a:r>
          </a:p>
          <a:p>
            <a:pPr marL="342900" indent="-342900" algn="l">
              <a:lnSpc>
                <a:spcPct val="90000"/>
              </a:lnSpc>
              <a:spcBef>
                <a:spcPct val="20000"/>
              </a:spcBef>
              <a:buNone/>
            </a:pPr>
            <a:r>
              <a:rPr lang="en-GB" sz="2400" dirty="0">
                <a:latin typeface="+mn-lt"/>
              </a:rPr>
              <a:t> step</a:t>
            </a:r>
            <a:r>
              <a:rPr lang="en-GB" sz="2400" b="0" dirty="0">
                <a:latin typeface="+mn-lt"/>
              </a:rPr>
              <a:t> </a:t>
            </a:r>
            <a:r>
              <a:rPr lang="en-GB" sz="2400" b="0" dirty="0" err="1">
                <a:latin typeface="+mn-lt"/>
              </a:rPr>
              <a:t>WriteLine</a:t>
            </a:r>
            <a:r>
              <a:rPr lang="en-GB" sz="2400" b="0" dirty="0">
                <a:latin typeface="+mn-lt"/>
              </a:rPr>
              <a:t> (“Y=” +Y)</a:t>
            </a:r>
          </a:p>
          <a:p>
            <a:pPr marL="342900" indent="-342900" algn="l">
              <a:lnSpc>
                <a:spcPct val="90000"/>
              </a:lnSpc>
              <a:spcBef>
                <a:spcPct val="20000"/>
              </a:spcBef>
              <a:buNone/>
            </a:pPr>
            <a:endParaRPr lang="en-GB" sz="2400" b="0" dirty="0">
              <a:latin typeface="+mn-lt"/>
            </a:endParaRPr>
          </a:p>
        </p:txBody>
      </p:sp>
      <p:sp>
        <p:nvSpPr>
          <p:cNvPr id="27654" name="Rectangle 5"/>
          <p:cNvSpPr>
            <a:spLocks noChangeArrowheads="1"/>
          </p:cNvSpPr>
          <p:nvPr/>
        </p:nvSpPr>
        <p:spPr bwMode="auto">
          <a:xfrm>
            <a:off x="4572000" y="2857496"/>
            <a:ext cx="2571768" cy="1714512"/>
          </a:xfrm>
          <a:prstGeom prst="rect">
            <a:avLst/>
          </a:prstGeom>
          <a:gradFill rotWithShape="0">
            <a:gsLst>
              <a:gs pos="0">
                <a:schemeClr val="hlink"/>
              </a:gs>
              <a:gs pos="100000">
                <a:srgbClr val="FFFFFF"/>
              </a:gs>
            </a:gsLst>
            <a:lin ang="18900000" scaled="1"/>
          </a:gradFill>
          <a:ln w="9525">
            <a:solidFill>
              <a:schemeClr val="tx1"/>
            </a:solidFill>
            <a:miter lim="800000"/>
            <a:headEnd/>
            <a:tailEnd/>
          </a:ln>
          <a:effectLst>
            <a:outerShdw blurRad="50800" dist="38100" dir="2700000" sx="101000" sy="101000" algn="tl" rotWithShape="0">
              <a:prstClr val="black">
                <a:alpha val="40000"/>
              </a:prstClr>
            </a:outerShdw>
          </a:effectLst>
        </p:spPr>
        <p:txBody>
          <a:bodyPr/>
          <a:lstStyle/>
          <a:p>
            <a:pPr marL="342900" indent="-342900" algn="l">
              <a:lnSpc>
                <a:spcPct val="90000"/>
              </a:lnSpc>
              <a:spcBef>
                <a:spcPct val="20000"/>
              </a:spcBef>
              <a:buNone/>
            </a:pPr>
            <a:r>
              <a:rPr lang="en-GB" sz="2400" u="sng" dirty="0">
                <a:latin typeface="+mn-lt"/>
              </a:rPr>
              <a:t> The result is:</a:t>
            </a:r>
          </a:p>
          <a:p>
            <a:pPr marL="342900" indent="-342900" algn="l">
              <a:lnSpc>
                <a:spcPct val="90000"/>
              </a:lnSpc>
              <a:spcBef>
                <a:spcPct val="20000"/>
              </a:spcBef>
              <a:buNone/>
            </a:pPr>
            <a:r>
              <a:rPr lang="en-GB" sz="2400" dirty="0">
                <a:latin typeface="+mn-lt"/>
              </a:rPr>
              <a:t>X = {1,2,3,4}</a:t>
            </a:r>
          </a:p>
          <a:p>
            <a:pPr marL="342900" indent="-342900" algn="l">
              <a:lnSpc>
                <a:spcPct val="90000"/>
              </a:lnSpc>
              <a:spcBef>
                <a:spcPct val="20000"/>
              </a:spcBef>
              <a:buNone/>
            </a:pPr>
            <a:r>
              <a:rPr lang="en-GB" sz="2400" dirty="0">
                <a:latin typeface="+mn-lt"/>
              </a:rPr>
              <a:t>Y = {1,2,3,4}</a:t>
            </a:r>
          </a:p>
          <a:p>
            <a:pPr marL="342900" indent="-342900" algn="l">
              <a:lnSpc>
                <a:spcPct val="90000"/>
              </a:lnSpc>
              <a:spcBef>
                <a:spcPct val="20000"/>
              </a:spcBef>
              <a:buNone/>
            </a:pPr>
            <a:r>
              <a:rPr lang="en-GB" sz="2400" dirty="0">
                <a:latin typeface="+mn-lt"/>
              </a:rPr>
              <a:t>Z = [1,1,2,3,4]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GB"/>
              <a:t>SORT Algorithm</a:t>
            </a:r>
          </a:p>
        </p:txBody>
      </p:sp>
      <p:sp>
        <p:nvSpPr>
          <p:cNvPr id="22531" name="Content Placeholder 2"/>
          <p:cNvSpPr>
            <a:spLocks noGrp="1"/>
          </p:cNvSpPr>
          <p:nvPr>
            <p:ph idx="1"/>
          </p:nvPr>
        </p:nvSpPr>
        <p:spPr/>
        <p:txBody>
          <a:bodyPr/>
          <a:lstStyle/>
          <a:p>
            <a:pPr>
              <a:spcBef>
                <a:spcPct val="50000"/>
              </a:spcBef>
              <a:buFont typeface="Zapf Dingbats" charset="2"/>
              <a:buNone/>
            </a:pPr>
            <a:r>
              <a:rPr lang="en-GB" dirty="0">
                <a:cs typeface="Times New Roman" charset="0"/>
              </a:rPr>
              <a:t>We shall now consider a simple specification of a one-swap-at-a-time sorting algorithm and how it can be written in ASML.</a:t>
            </a:r>
          </a:p>
          <a:p>
            <a:endParaRPr lang="en-GB"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12</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28596" y="714356"/>
            <a:ext cx="8229600" cy="775542"/>
          </a:xfrm>
        </p:spPr>
        <p:txBody>
          <a:bodyPr/>
          <a:lstStyle/>
          <a:p>
            <a:pPr algn="ctr"/>
            <a:r>
              <a:rPr lang="en-GB" dirty="0"/>
              <a:t>Sorting Example</a:t>
            </a:r>
          </a:p>
        </p:txBody>
      </p:sp>
      <p:grpSp>
        <p:nvGrpSpPr>
          <p:cNvPr id="23555" name="Group 4"/>
          <p:cNvGrpSpPr>
            <a:grpSpLocks/>
          </p:cNvGrpSpPr>
          <p:nvPr/>
        </p:nvGrpSpPr>
        <p:grpSpPr bwMode="auto">
          <a:xfrm>
            <a:off x="1547813" y="2286000"/>
            <a:ext cx="762000" cy="762000"/>
            <a:chOff x="624" y="1824"/>
            <a:chExt cx="480" cy="480"/>
          </a:xfrm>
        </p:grpSpPr>
        <p:sp>
          <p:nvSpPr>
            <p:cNvPr id="23579" name="Oval 5"/>
            <p:cNvSpPr>
              <a:spLocks noChangeArrowheads="1"/>
            </p:cNvSpPr>
            <p:nvPr/>
          </p:nvSpPr>
          <p:spPr bwMode="auto">
            <a:xfrm>
              <a:off x="624" y="1824"/>
              <a:ext cx="480" cy="480"/>
            </a:xfrm>
            <a:prstGeom prst="ellipse">
              <a:avLst/>
            </a:prstGeom>
            <a:solidFill>
              <a:srgbClr val="33CCCC"/>
            </a:solidFill>
            <a:ln w="9525">
              <a:solidFill>
                <a:schemeClr val="tx1"/>
              </a:solidFill>
              <a:round/>
              <a:headEnd/>
              <a:tailEnd/>
            </a:ln>
          </p:spPr>
          <p:txBody>
            <a:bodyPr wrap="none" anchor="ctr"/>
            <a:lstStyle/>
            <a:p>
              <a:endParaRPr lang="en-US"/>
            </a:p>
          </p:txBody>
        </p:sp>
        <p:sp>
          <p:nvSpPr>
            <p:cNvPr id="23580" name="Text Box 6"/>
            <p:cNvSpPr txBox="1">
              <a:spLocks noChangeArrowheads="1"/>
            </p:cNvSpPr>
            <p:nvPr/>
          </p:nvSpPr>
          <p:spPr bwMode="auto">
            <a:xfrm>
              <a:off x="729" y="1872"/>
              <a:ext cx="375" cy="365"/>
            </a:xfrm>
            <a:prstGeom prst="rect">
              <a:avLst/>
            </a:prstGeom>
            <a:noFill/>
            <a:ln w="9525">
              <a:noFill/>
              <a:miter lim="800000"/>
              <a:headEnd/>
              <a:tailEnd/>
            </a:ln>
          </p:spPr>
          <p:txBody>
            <a:bodyPr>
              <a:spAutoFit/>
            </a:bodyPr>
            <a:lstStyle/>
            <a:p>
              <a:pPr>
                <a:spcBef>
                  <a:spcPct val="50000"/>
                </a:spcBef>
              </a:pPr>
              <a:r>
                <a:rPr lang="ru-RU" sz="3200"/>
                <a:t>4</a:t>
              </a:r>
              <a:endParaRPr lang="en-GB" sz="3200"/>
            </a:p>
          </p:txBody>
        </p:sp>
      </p:grpSp>
      <p:grpSp>
        <p:nvGrpSpPr>
          <p:cNvPr id="23556" name="Group 7"/>
          <p:cNvGrpSpPr>
            <a:grpSpLocks/>
          </p:cNvGrpSpPr>
          <p:nvPr/>
        </p:nvGrpSpPr>
        <p:grpSpPr bwMode="auto">
          <a:xfrm>
            <a:off x="2767013" y="2286000"/>
            <a:ext cx="762000" cy="762000"/>
            <a:chOff x="624" y="1824"/>
            <a:chExt cx="480" cy="480"/>
          </a:xfrm>
        </p:grpSpPr>
        <p:sp>
          <p:nvSpPr>
            <p:cNvPr id="23577" name="Oval 8"/>
            <p:cNvSpPr>
              <a:spLocks noChangeArrowheads="1"/>
            </p:cNvSpPr>
            <p:nvPr/>
          </p:nvSpPr>
          <p:spPr bwMode="auto">
            <a:xfrm>
              <a:off x="624" y="1824"/>
              <a:ext cx="480" cy="480"/>
            </a:xfrm>
            <a:prstGeom prst="ellipse">
              <a:avLst/>
            </a:prstGeom>
            <a:solidFill>
              <a:srgbClr val="33CCCC"/>
            </a:solidFill>
            <a:ln w="9525">
              <a:solidFill>
                <a:schemeClr val="tx1"/>
              </a:solidFill>
              <a:round/>
              <a:headEnd/>
              <a:tailEnd/>
            </a:ln>
          </p:spPr>
          <p:txBody>
            <a:bodyPr wrap="none" anchor="ctr"/>
            <a:lstStyle/>
            <a:p>
              <a:endParaRPr lang="en-US"/>
            </a:p>
          </p:txBody>
        </p:sp>
        <p:sp>
          <p:nvSpPr>
            <p:cNvPr id="23578" name="Text Box 9"/>
            <p:cNvSpPr txBox="1">
              <a:spLocks noChangeArrowheads="1"/>
            </p:cNvSpPr>
            <p:nvPr/>
          </p:nvSpPr>
          <p:spPr bwMode="auto">
            <a:xfrm>
              <a:off x="720" y="1872"/>
              <a:ext cx="384" cy="365"/>
            </a:xfrm>
            <a:prstGeom prst="rect">
              <a:avLst/>
            </a:prstGeom>
            <a:noFill/>
            <a:ln w="9525">
              <a:noFill/>
              <a:miter lim="800000"/>
              <a:headEnd/>
              <a:tailEnd/>
            </a:ln>
          </p:spPr>
          <p:txBody>
            <a:bodyPr>
              <a:spAutoFit/>
            </a:bodyPr>
            <a:lstStyle/>
            <a:p>
              <a:pPr>
                <a:spcBef>
                  <a:spcPct val="50000"/>
                </a:spcBef>
              </a:pPr>
              <a:r>
                <a:rPr lang="ru-RU" sz="3200"/>
                <a:t>1</a:t>
              </a:r>
              <a:endParaRPr lang="en-GB" sz="3200"/>
            </a:p>
          </p:txBody>
        </p:sp>
      </p:grpSp>
      <p:grpSp>
        <p:nvGrpSpPr>
          <p:cNvPr id="23557" name="Group 10"/>
          <p:cNvGrpSpPr>
            <a:grpSpLocks/>
          </p:cNvGrpSpPr>
          <p:nvPr/>
        </p:nvGrpSpPr>
        <p:grpSpPr bwMode="auto">
          <a:xfrm>
            <a:off x="4062413" y="2286000"/>
            <a:ext cx="762000" cy="762000"/>
            <a:chOff x="624" y="1824"/>
            <a:chExt cx="480" cy="480"/>
          </a:xfrm>
        </p:grpSpPr>
        <p:sp>
          <p:nvSpPr>
            <p:cNvPr id="23575" name="Oval 11"/>
            <p:cNvSpPr>
              <a:spLocks noChangeArrowheads="1"/>
            </p:cNvSpPr>
            <p:nvPr/>
          </p:nvSpPr>
          <p:spPr bwMode="auto">
            <a:xfrm>
              <a:off x="624" y="1824"/>
              <a:ext cx="480" cy="480"/>
            </a:xfrm>
            <a:prstGeom prst="ellipse">
              <a:avLst/>
            </a:prstGeom>
            <a:solidFill>
              <a:srgbClr val="33CCCC"/>
            </a:solidFill>
            <a:ln w="9525">
              <a:solidFill>
                <a:schemeClr val="tx1"/>
              </a:solidFill>
              <a:round/>
              <a:headEnd/>
              <a:tailEnd/>
            </a:ln>
          </p:spPr>
          <p:txBody>
            <a:bodyPr wrap="none" anchor="ctr"/>
            <a:lstStyle/>
            <a:p>
              <a:endParaRPr lang="en-US"/>
            </a:p>
          </p:txBody>
        </p:sp>
        <p:sp>
          <p:nvSpPr>
            <p:cNvPr id="23576" name="Text Box 12"/>
            <p:cNvSpPr txBox="1">
              <a:spLocks noChangeArrowheads="1"/>
            </p:cNvSpPr>
            <p:nvPr/>
          </p:nvSpPr>
          <p:spPr bwMode="auto">
            <a:xfrm>
              <a:off x="765" y="1872"/>
              <a:ext cx="339" cy="365"/>
            </a:xfrm>
            <a:prstGeom prst="rect">
              <a:avLst/>
            </a:prstGeom>
            <a:noFill/>
            <a:ln w="9525">
              <a:noFill/>
              <a:miter lim="800000"/>
              <a:headEnd/>
              <a:tailEnd/>
            </a:ln>
          </p:spPr>
          <p:txBody>
            <a:bodyPr>
              <a:spAutoFit/>
            </a:bodyPr>
            <a:lstStyle/>
            <a:p>
              <a:pPr>
                <a:spcBef>
                  <a:spcPct val="50000"/>
                </a:spcBef>
              </a:pPr>
              <a:r>
                <a:rPr lang="ru-RU" sz="3200"/>
                <a:t>5</a:t>
              </a:r>
              <a:endParaRPr lang="en-GB" sz="3200"/>
            </a:p>
          </p:txBody>
        </p:sp>
      </p:grpSp>
      <p:grpSp>
        <p:nvGrpSpPr>
          <p:cNvPr id="23558" name="Group 13"/>
          <p:cNvGrpSpPr>
            <a:grpSpLocks/>
          </p:cNvGrpSpPr>
          <p:nvPr/>
        </p:nvGrpSpPr>
        <p:grpSpPr bwMode="auto">
          <a:xfrm>
            <a:off x="5281613" y="2286000"/>
            <a:ext cx="762000" cy="762000"/>
            <a:chOff x="624" y="1824"/>
            <a:chExt cx="480" cy="480"/>
          </a:xfrm>
        </p:grpSpPr>
        <p:sp>
          <p:nvSpPr>
            <p:cNvPr id="23573" name="Oval 14"/>
            <p:cNvSpPr>
              <a:spLocks noChangeArrowheads="1"/>
            </p:cNvSpPr>
            <p:nvPr/>
          </p:nvSpPr>
          <p:spPr bwMode="auto">
            <a:xfrm>
              <a:off x="624" y="1824"/>
              <a:ext cx="480" cy="480"/>
            </a:xfrm>
            <a:prstGeom prst="ellipse">
              <a:avLst/>
            </a:prstGeom>
            <a:solidFill>
              <a:srgbClr val="33CCCC"/>
            </a:solidFill>
            <a:ln w="9525">
              <a:solidFill>
                <a:schemeClr val="tx1"/>
              </a:solidFill>
              <a:round/>
              <a:headEnd/>
              <a:tailEnd/>
            </a:ln>
          </p:spPr>
          <p:txBody>
            <a:bodyPr wrap="none" anchor="ctr"/>
            <a:lstStyle/>
            <a:p>
              <a:endParaRPr lang="en-US"/>
            </a:p>
          </p:txBody>
        </p:sp>
        <p:sp>
          <p:nvSpPr>
            <p:cNvPr id="23574" name="Text Box 15"/>
            <p:cNvSpPr txBox="1">
              <a:spLocks noChangeArrowheads="1"/>
            </p:cNvSpPr>
            <p:nvPr/>
          </p:nvSpPr>
          <p:spPr bwMode="auto">
            <a:xfrm>
              <a:off x="720" y="1872"/>
              <a:ext cx="384" cy="365"/>
            </a:xfrm>
            <a:prstGeom prst="rect">
              <a:avLst/>
            </a:prstGeom>
            <a:noFill/>
            <a:ln w="9525">
              <a:noFill/>
              <a:miter lim="800000"/>
              <a:headEnd/>
              <a:tailEnd/>
            </a:ln>
          </p:spPr>
          <p:txBody>
            <a:bodyPr>
              <a:spAutoFit/>
            </a:bodyPr>
            <a:lstStyle/>
            <a:p>
              <a:pPr>
                <a:spcBef>
                  <a:spcPct val="50000"/>
                </a:spcBef>
              </a:pPr>
              <a:r>
                <a:rPr lang="ru-RU" sz="3200"/>
                <a:t>2</a:t>
              </a:r>
              <a:endParaRPr lang="en-GB" sz="3200"/>
            </a:p>
          </p:txBody>
        </p:sp>
      </p:grpSp>
      <p:grpSp>
        <p:nvGrpSpPr>
          <p:cNvPr id="23559" name="Group 16"/>
          <p:cNvGrpSpPr>
            <a:grpSpLocks/>
          </p:cNvGrpSpPr>
          <p:nvPr/>
        </p:nvGrpSpPr>
        <p:grpSpPr bwMode="auto">
          <a:xfrm>
            <a:off x="6500813" y="2286000"/>
            <a:ext cx="762000" cy="762000"/>
            <a:chOff x="624" y="1824"/>
            <a:chExt cx="480" cy="480"/>
          </a:xfrm>
        </p:grpSpPr>
        <p:sp>
          <p:nvSpPr>
            <p:cNvPr id="23571" name="Oval 17"/>
            <p:cNvSpPr>
              <a:spLocks noChangeArrowheads="1"/>
            </p:cNvSpPr>
            <p:nvPr/>
          </p:nvSpPr>
          <p:spPr bwMode="auto">
            <a:xfrm>
              <a:off x="624" y="1824"/>
              <a:ext cx="480" cy="480"/>
            </a:xfrm>
            <a:prstGeom prst="ellipse">
              <a:avLst/>
            </a:prstGeom>
            <a:solidFill>
              <a:srgbClr val="33CCCC"/>
            </a:solidFill>
            <a:ln w="9525">
              <a:solidFill>
                <a:schemeClr val="tx1"/>
              </a:solidFill>
              <a:round/>
              <a:headEnd/>
              <a:tailEnd/>
            </a:ln>
          </p:spPr>
          <p:txBody>
            <a:bodyPr wrap="none" anchor="ctr"/>
            <a:lstStyle/>
            <a:p>
              <a:endParaRPr lang="en-US"/>
            </a:p>
          </p:txBody>
        </p:sp>
        <p:sp>
          <p:nvSpPr>
            <p:cNvPr id="23572" name="Text Box 18"/>
            <p:cNvSpPr txBox="1">
              <a:spLocks noChangeArrowheads="1"/>
            </p:cNvSpPr>
            <p:nvPr/>
          </p:nvSpPr>
          <p:spPr bwMode="auto">
            <a:xfrm>
              <a:off x="720" y="1872"/>
              <a:ext cx="384" cy="365"/>
            </a:xfrm>
            <a:prstGeom prst="rect">
              <a:avLst/>
            </a:prstGeom>
            <a:noFill/>
            <a:ln w="9525">
              <a:noFill/>
              <a:miter lim="800000"/>
              <a:headEnd/>
              <a:tailEnd/>
            </a:ln>
          </p:spPr>
          <p:txBody>
            <a:bodyPr>
              <a:spAutoFit/>
            </a:bodyPr>
            <a:lstStyle/>
            <a:p>
              <a:pPr>
                <a:spcBef>
                  <a:spcPct val="50000"/>
                </a:spcBef>
              </a:pPr>
              <a:r>
                <a:rPr lang="ru-RU" sz="3200"/>
                <a:t>3</a:t>
              </a:r>
              <a:endParaRPr lang="en-GB" sz="3200"/>
            </a:p>
          </p:txBody>
        </p:sp>
      </p:grpSp>
      <p:grpSp>
        <p:nvGrpSpPr>
          <p:cNvPr id="10" name="Group 19"/>
          <p:cNvGrpSpPr>
            <a:grpSpLocks/>
          </p:cNvGrpSpPr>
          <p:nvPr/>
        </p:nvGrpSpPr>
        <p:grpSpPr bwMode="auto">
          <a:xfrm>
            <a:off x="1571625" y="3786188"/>
            <a:ext cx="5715000" cy="762000"/>
            <a:chOff x="1056" y="3024"/>
            <a:chExt cx="3600" cy="480"/>
          </a:xfrm>
        </p:grpSpPr>
        <p:sp>
          <p:nvSpPr>
            <p:cNvPr id="23561" name="Oval 20"/>
            <p:cNvSpPr>
              <a:spLocks noChangeArrowheads="1"/>
            </p:cNvSpPr>
            <p:nvPr/>
          </p:nvSpPr>
          <p:spPr bwMode="auto">
            <a:xfrm>
              <a:off x="1056" y="3024"/>
              <a:ext cx="480" cy="480"/>
            </a:xfrm>
            <a:prstGeom prst="ellipse">
              <a:avLst/>
            </a:prstGeom>
            <a:solidFill>
              <a:schemeClr val="hlink"/>
            </a:solidFill>
            <a:ln w="9525">
              <a:solidFill>
                <a:schemeClr val="tx1"/>
              </a:solidFill>
              <a:round/>
              <a:headEnd/>
              <a:tailEnd/>
            </a:ln>
          </p:spPr>
          <p:txBody>
            <a:bodyPr wrap="none" anchor="ctr"/>
            <a:lstStyle/>
            <a:p>
              <a:endParaRPr lang="en-US"/>
            </a:p>
          </p:txBody>
        </p:sp>
        <p:sp>
          <p:nvSpPr>
            <p:cNvPr id="23562" name="Text Box 21"/>
            <p:cNvSpPr txBox="1">
              <a:spLocks noChangeArrowheads="1"/>
            </p:cNvSpPr>
            <p:nvPr/>
          </p:nvSpPr>
          <p:spPr bwMode="auto">
            <a:xfrm>
              <a:off x="1152" y="3072"/>
              <a:ext cx="384" cy="365"/>
            </a:xfrm>
            <a:prstGeom prst="rect">
              <a:avLst/>
            </a:prstGeom>
            <a:noFill/>
            <a:ln w="9525">
              <a:noFill/>
              <a:miter lim="800000"/>
              <a:headEnd/>
              <a:tailEnd/>
            </a:ln>
          </p:spPr>
          <p:txBody>
            <a:bodyPr>
              <a:spAutoFit/>
            </a:bodyPr>
            <a:lstStyle/>
            <a:p>
              <a:pPr>
                <a:spcBef>
                  <a:spcPct val="50000"/>
                </a:spcBef>
              </a:pPr>
              <a:r>
                <a:rPr lang="ru-RU" sz="3200"/>
                <a:t>1</a:t>
              </a:r>
              <a:endParaRPr lang="en-GB" sz="3200"/>
            </a:p>
          </p:txBody>
        </p:sp>
        <p:sp>
          <p:nvSpPr>
            <p:cNvPr id="23563" name="Oval 22"/>
            <p:cNvSpPr>
              <a:spLocks noChangeArrowheads="1"/>
            </p:cNvSpPr>
            <p:nvPr/>
          </p:nvSpPr>
          <p:spPr bwMode="auto">
            <a:xfrm>
              <a:off x="1824" y="3024"/>
              <a:ext cx="480" cy="480"/>
            </a:xfrm>
            <a:prstGeom prst="ellipse">
              <a:avLst/>
            </a:prstGeom>
            <a:solidFill>
              <a:schemeClr val="hlink"/>
            </a:solidFill>
            <a:ln w="9525">
              <a:solidFill>
                <a:schemeClr val="tx1"/>
              </a:solidFill>
              <a:round/>
              <a:headEnd/>
              <a:tailEnd/>
            </a:ln>
          </p:spPr>
          <p:txBody>
            <a:bodyPr wrap="none" anchor="ctr"/>
            <a:lstStyle/>
            <a:p>
              <a:endParaRPr lang="en-US"/>
            </a:p>
          </p:txBody>
        </p:sp>
        <p:sp>
          <p:nvSpPr>
            <p:cNvPr id="23564" name="Text Box 23"/>
            <p:cNvSpPr txBox="1">
              <a:spLocks noChangeArrowheads="1"/>
            </p:cNvSpPr>
            <p:nvPr/>
          </p:nvSpPr>
          <p:spPr bwMode="auto">
            <a:xfrm>
              <a:off x="1956" y="3072"/>
              <a:ext cx="348" cy="365"/>
            </a:xfrm>
            <a:prstGeom prst="rect">
              <a:avLst/>
            </a:prstGeom>
            <a:noFill/>
            <a:ln w="9525">
              <a:noFill/>
              <a:miter lim="800000"/>
              <a:headEnd/>
              <a:tailEnd/>
            </a:ln>
          </p:spPr>
          <p:txBody>
            <a:bodyPr>
              <a:spAutoFit/>
            </a:bodyPr>
            <a:lstStyle/>
            <a:p>
              <a:pPr>
                <a:spcBef>
                  <a:spcPct val="50000"/>
                </a:spcBef>
              </a:pPr>
              <a:r>
                <a:rPr lang="ru-RU" sz="3200"/>
                <a:t>2</a:t>
              </a:r>
              <a:endParaRPr lang="en-GB" sz="3200"/>
            </a:p>
          </p:txBody>
        </p:sp>
        <p:sp>
          <p:nvSpPr>
            <p:cNvPr id="23565" name="Oval 24"/>
            <p:cNvSpPr>
              <a:spLocks noChangeArrowheads="1"/>
            </p:cNvSpPr>
            <p:nvPr/>
          </p:nvSpPr>
          <p:spPr bwMode="auto">
            <a:xfrm>
              <a:off x="2640" y="3024"/>
              <a:ext cx="480" cy="480"/>
            </a:xfrm>
            <a:prstGeom prst="ellipse">
              <a:avLst/>
            </a:prstGeom>
            <a:solidFill>
              <a:schemeClr val="hlink"/>
            </a:solidFill>
            <a:ln w="9525">
              <a:solidFill>
                <a:schemeClr val="tx1"/>
              </a:solidFill>
              <a:round/>
              <a:headEnd/>
              <a:tailEnd/>
            </a:ln>
          </p:spPr>
          <p:txBody>
            <a:bodyPr wrap="none" anchor="ctr"/>
            <a:lstStyle/>
            <a:p>
              <a:endParaRPr lang="en-US"/>
            </a:p>
          </p:txBody>
        </p:sp>
        <p:sp>
          <p:nvSpPr>
            <p:cNvPr id="23566" name="Text Box 25"/>
            <p:cNvSpPr txBox="1">
              <a:spLocks noChangeArrowheads="1"/>
            </p:cNvSpPr>
            <p:nvPr/>
          </p:nvSpPr>
          <p:spPr bwMode="auto">
            <a:xfrm>
              <a:off x="2766" y="3072"/>
              <a:ext cx="354" cy="365"/>
            </a:xfrm>
            <a:prstGeom prst="rect">
              <a:avLst/>
            </a:prstGeom>
            <a:noFill/>
            <a:ln w="9525">
              <a:noFill/>
              <a:miter lim="800000"/>
              <a:headEnd/>
              <a:tailEnd/>
            </a:ln>
          </p:spPr>
          <p:txBody>
            <a:bodyPr>
              <a:spAutoFit/>
            </a:bodyPr>
            <a:lstStyle/>
            <a:p>
              <a:pPr>
                <a:spcBef>
                  <a:spcPct val="50000"/>
                </a:spcBef>
              </a:pPr>
              <a:r>
                <a:rPr lang="ru-RU" sz="3200"/>
                <a:t>3</a:t>
              </a:r>
              <a:endParaRPr lang="en-GB" sz="3200"/>
            </a:p>
          </p:txBody>
        </p:sp>
        <p:sp>
          <p:nvSpPr>
            <p:cNvPr id="23567" name="Oval 26"/>
            <p:cNvSpPr>
              <a:spLocks noChangeArrowheads="1"/>
            </p:cNvSpPr>
            <p:nvPr/>
          </p:nvSpPr>
          <p:spPr bwMode="auto">
            <a:xfrm>
              <a:off x="3408" y="3024"/>
              <a:ext cx="480" cy="480"/>
            </a:xfrm>
            <a:prstGeom prst="ellipse">
              <a:avLst/>
            </a:prstGeom>
            <a:solidFill>
              <a:schemeClr val="hlink"/>
            </a:solidFill>
            <a:ln w="9525">
              <a:solidFill>
                <a:schemeClr val="tx1"/>
              </a:solidFill>
              <a:round/>
              <a:headEnd/>
              <a:tailEnd/>
            </a:ln>
          </p:spPr>
          <p:txBody>
            <a:bodyPr wrap="none" anchor="ctr"/>
            <a:lstStyle/>
            <a:p>
              <a:endParaRPr lang="en-US"/>
            </a:p>
          </p:txBody>
        </p:sp>
        <p:sp>
          <p:nvSpPr>
            <p:cNvPr id="23568" name="Text Box 27"/>
            <p:cNvSpPr txBox="1">
              <a:spLocks noChangeArrowheads="1"/>
            </p:cNvSpPr>
            <p:nvPr/>
          </p:nvSpPr>
          <p:spPr bwMode="auto">
            <a:xfrm>
              <a:off x="3531" y="3072"/>
              <a:ext cx="357" cy="365"/>
            </a:xfrm>
            <a:prstGeom prst="rect">
              <a:avLst/>
            </a:prstGeom>
            <a:noFill/>
            <a:ln w="9525">
              <a:noFill/>
              <a:miter lim="800000"/>
              <a:headEnd/>
              <a:tailEnd/>
            </a:ln>
          </p:spPr>
          <p:txBody>
            <a:bodyPr>
              <a:spAutoFit/>
            </a:bodyPr>
            <a:lstStyle/>
            <a:p>
              <a:pPr>
                <a:spcBef>
                  <a:spcPct val="50000"/>
                </a:spcBef>
              </a:pPr>
              <a:r>
                <a:rPr lang="ru-RU" sz="3200"/>
                <a:t>4</a:t>
              </a:r>
              <a:endParaRPr lang="en-GB" sz="3200"/>
            </a:p>
          </p:txBody>
        </p:sp>
        <p:sp>
          <p:nvSpPr>
            <p:cNvPr id="23569" name="Oval 28"/>
            <p:cNvSpPr>
              <a:spLocks noChangeArrowheads="1"/>
            </p:cNvSpPr>
            <p:nvPr/>
          </p:nvSpPr>
          <p:spPr bwMode="auto">
            <a:xfrm>
              <a:off x="4176" y="3024"/>
              <a:ext cx="480" cy="480"/>
            </a:xfrm>
            <a:prstGeom prst="ellipse">
              <a:avLst/>
            </a:prstGeom>
            <a:solidFill>
              <a:schemeClr val="hlink"/>
            </a:solidFill>
            <a:ln w="9525">
              <a:solidFill>
                <a:schemeClr val="tx1"/>
              </a:solidFill>
              <a:round/>
              <a:headEnd/>
              <a:tailEnd/>
            </a:ln>
          </p:spPr>
          <p:txBody>
            <a:bodyPr wrap="none" anchor="ctr"/>
            <a:lstStyle/>
            <a:p>
              <a:endParaRPr lang="en-US"/>
            </a:p>
          </p:txBody>
        </p:sp>
        <p:sp>
          <p:nvSpPr>
            <p:cNvPr id="23570" name="Text Box 29"/>
            <p:cNvSpPr txBox="1">
              <a:spLocks noChangeArrowheads="1"/>
            </p:cNvSpPr>
            <p:nvPr/>
          </p:nvSpPr>
          <p:spPr bwMode="auto">
            <a:xfrm>
              <a:off x="4296" y="3072"/>
              <a:ext cx="360" cy="365"/>
            </a:xfrm>
            <a:prstGeom prst="rect">
              <a:avLst/>
            </a:prstGeom>
            <a:noFill/>
            <a:ln w="9525">
              <a:noFill/>
              <a:miter lim="800000"/>
              <a:headEnd/>
              <a:tailEnd/>
            </a:ln>
          </p:spPr>
          <p:txBody>
            <a:bodyPr>
              <a:spAutoFit/>
            </a:bodyPr>
            <a:lstStyle/>
            <a:p>
              <a:pPr>
                <a:spcBef>
                  <a:spcPct val="50000"/>
                </a:spcBef>
              </a:pPr>
              <a:r>
                <a:rPr lang="ru-RU" sz="3200"/>
                <a:t>5</a:t>
              </a:r>
              <a:endParaRPr lang="en-GB" sz="3200"/>
            </a:p>
          </p:txBody>
        </p:sp>
      </p:grpSp>
      <p:sp>
        <p:nvSpPr>
          <p:cNvPr id="29" name="Slide Number Placeholder 28"/>
          <p:cNvSpPr>
            <a:spLocks noGrp="1"/>
          </p:cNvSpPr>
          <p:nvPr>
            <p:ph type="sldNum" sz="quarter" idx="12"/>
          </p:nvPr>
        </p:nvSpPr>
        <p:spPr/>
        <p:txBody>
          <a:bodyPr/>
          <a:lstStyle/>
          <a:p>
            <a:fld id="{042AED99-7FB4-404E-8A97-64753DCE42EC}" type="slidenum">
              <a:rPr kumimoji="0" lang="en-US" smtClean="0"/>
              <a:pPr/>
              <a:t>13</a:t>
            </a:fld>
            <a:endParaRPr kumimoji="0" lang="en-US"/>
          </a:p>
        </p:txBody>
      </p:sp>
      <p:sp>
        <p:nvSpPr>
          <p:cNvPr id="30" name="Footer Placeholder 29"/>
          <p:cNvSpPr>
            <a:spLocks noGrp="1"/>
          </p:cNvSpPr>
          <p:nvPr>
            <p:ph type="ftr" sz="quarter" idx="11"/>
          </p:nvPr>
        </p:nvSpPr>
        <p:spPr/>
        <p:txBody>
          <a:bodyPr/>
          <a:lstStyle/>
          <a:p>
            <a:r>
              <a:rPr kumimoji="0" lang="en-US"/>
              <a:t>COMP201 - Software Engineering</a:t>
            </a:r>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642918"/>
            <a:ext cx="8229600" cy="724648"/>
          </a:xfrm>
        </p:spPr>
        <p:txBody>
          <a:bodyPr/>
          <a:lstStyle/>
          <a:p>
            <a:pPr algn="ctr"/>
            <a:r>
              <a:rPr lang="en-GB" dirty="0"/>
              <a:t>ASML Example</a:t>
            </a:r>
          </a:p>
        </p:txBody>
      </p:sp>
      <p:sp>
        <p:nvSpPr>
          <p:cNvPr id="24579" name="Rectangle 3"/>
          <p:cNvSpPr>
            <a:spLocks noChangeArrowheads="1"/>
          </p:cNvSpPr>
          <p:nvPr/>
        </p:nvSpPr>
        <p:spPr bwMode="auto">
          <a:xfrm>
            <a:off x="1428728" y="1357299"/>
            <a:ext cx="7143800" cy="4841978"/>
          </a:xfrm>
          <a:prstGeom prst="rect">
            <a:avLst/>
          </a:prstGeom>
          <a:noFill/>
          <a:ln w="6350">
            <a:solidFill>
              <a:schemeClr val="tx1"/>
            </a:solidFill>
            <a:miter lim="800000"/>
            <a:headEnd/>
            <a:tailEnd/>
          </a:ln>
        </p:spPr>
        <p:txBody>
          <a:bodyPr wrap="square">
            <a:spAutoFit/>
          </a:bodyPr>
          <a:lstStyle/>
          <a:p>
            <a:pPr>
              <a:spcBef>
                <a:spcPct val="50000"/>
              </a:spcBef>
            </a:pPr>
            <a:r>
              <a:rPr lang="en-GB" sz="1600" b="1" dirty="0" err="1">
                <a:latin typeface="Arial Unicode MS" pitchFamily="34" charset="-128"/>
                <a:cs typeface="Courier New" pitchFamily="49" charset="0"/>
              </a:rPr>
              <a:t>var</a:t>
            </a:r>
            <a:r>
              <a:rPr lang="en-GB" sz="1600" dirty="0">
                <a:latin typeface="Arial Unicode MS" pitchFamily="34" charset="-128"/>
                <a:cs typeface="Courier New" pitchFamily="49" charset="0"/>
              </a:rPr>
              <a:t> A </a:t>
            </a:r>
            <a:r>
              <a:rPr lang="en-GB" sz="1600" b="1" dirty="0">
                <a:latin typeface="Arial Unicode MS" pitchFamily="34" charset="-128"/>
                <a:cs typeface="Courier New" pitchFamily="49" charset="0"/>
              </a:rPr>
              <a:t>as</a:t>
            </a:r>
            <a:r>
              <a:rPr lang="en-GB" sz="1600" dirty="0">
                <a:latin typeface="Arial Unicode MS" pitchFamily="34" charset="-128"/>
                <a:cs typeface="Courier New" pitchFamily="49" charset="0"/>
              </a:rPr>
              <a:t> </a:t>
            </a:r>
            <a:r>
              <a:rPr lang="en-GB" sz="1600" dirty="0" err="1">
                <a:latin typeface="Arial Unicode MS" pitchFamily="34" charset="-128"/>
                <a:cs typeface="Courier New" pitchFamily="49" charset="0"/>
              </a:rPr>
              <a:t>Seq</a:t>
            </a:r>
            <a:r>
              <a:rPr lang="en-GB" sz="1600" dirty="0">
                <a:latin typeface="Arial Unicode MS" pitchFamily="34" charset="-128"/>
                <a:cs typeface="Courier New" pitchFamily="49" charset="0"/>
              </a:rPr>
              <a:t> </a:t>
            </a:r>
            <a:r>
              <a:rPr lang="en-GB" sz="1600" b="1" dirty="0">
                <a:latin typeface="Arial Unicode MS" pitchFamily="34" charset="-128"/>
                <a:cs typeface="Courier New" pitchFamily="49" charset="0"/>
              </a:rPr>
              <a:t>of</a:t>
            </a:r>
            <a:r>
              <a:rPr lang="en-GB" sz="1600" dirty="0">
                <a:latin typeface="Arial Unicode MS" pitchFamily="34" charset="-128"/>
                <a:cs typeface="Courier New" pitchFamily="49" charset="0"/>
              </a:rPr>
              <a:t> Integer</a:t>
            </a:r>
          </a:p>
          <a:p>
            <a:pPr>
              <a:spcBef>
                <a:spcPct val="50000"/>
              </a:spcBef>
            </a:pPr>
            <a:r>
              <a:rPr lang="en-GB" sz="1600" dirty="0">
                <a:solidFill>
                  <a:srgbClr val="FF0066"/>
                </a:solidFill>
                <a:latin typeface="Arial Unicode MS" pitchFamily="34" charset="-128"/>
                <a:cs typeface="Courier New" pitchFamily="49" charset="0"/>
              </a:rPr>
              <a:t>swap()  </a:t>
            </a:r>
          </a:p>
          <a:p>
            <a:pPr>
              <a:spcBef>
                <a:spcPct val="50000"/>
              </a:spcBef>
            </a:pPr>
            <a:r>
              <a:rPr lang="en-GB" sz="1600" dirty="0">
                <a:solidFill>
                  <a:srgbClr val="FF0066"/>
                </a:solidFill>
                <a:latin typeface="Arial Unicode MS" pitchFamily="34" charset="-128"/>
                <a:cs typeface="Courier New" pitchFamily="49" charset="0"/>
              </a:rPr>
              <a:t>  </a:t>
            </a:r>
            <a:r>
              <a:rPr lang="en-GB" sz="1600" b="1" dirty="0">
                <a:solidFill>
                  <a:srgbClr val="FF0066"/>
                </a:solidFill>
                <a:latin typeface="Arial Unicode MS" pitchFamily="34" charset="-128"/>
                <a:cs typeface="Courier New" pitchFamily="49" charset="0"/>
              </a:rPr>
              <a:t>choose</a:t>
            </a:r>
            <a:r>
              <a:rPr lang="en-GB" sz="1600" dirty="0">
                <a:solidFill>
                  <a:srgbClr val="FF0066"/>
                </a:solidFill>
                <a:latin typeface="Arial Unicode MS" pitchFamily="34" charset="-128"/>
                <a:cs typeface="Courier New" pitchFamily="49" charset="0"/>
              </a:rPr>
              <a:t> </a:t>
            </a:r>
            <a:r>
              <a:rPr lang="en-GB" sz="1600" dirty="0" err="1">
                <a:solidFill>
                  <a:srgbClr val="FF0066"/>
                </a:solidFill>
                <a:latin typeface="Arial Unicode MS" pitchFamily="34" charset="-128"/>
                <a:cs typeface="Courier New" pitchFamily="49" charset="0"/>
              </a:rPr>
              <a:t>i</a:t>
            </a:r>
            <a:r>
              <a:rPr lang="en-GB" sz="1600" dirty="0">
                <a:solidFill>
                  <a:srgbClr val="FF0066"/>
                </a:solidFill>
                <a:latin typeface="Arial Unicode MS" pitchFamily="34" charset="-128"/>
                <a:cs typeface="Courier New" pitchFamily="49" charset="0"/>
              </a:rPr>
              <a:t> </a:t>
            </a:r>
            <a:r>
              <a:rPr lang="en-GB" sz="1600" dirty="0">
                <a:solidFill>
                  <a:srgbClr val="FF0066"/>
                </a:solidFill>
                <a:latin typeface="Lucida Sans Unicode" pitchFamily="34" charset="0"/>
                <a:cs typeface="Lucida Sans Unicode" pitchFamily="34" charset="0"/>
              </a:rPr>
              <a:t>in</a:t>
            </a:r>
            <a:r>
              <a:rPr lang="en-GB" sz="1600" dirty="0">
                <a:solidFill>
                  <a:srgbClr val="FF0066"/>
                </a:solidFill>
                <a:latin typeface="Arial Unicode MS" pitchFamily="34" charset="-128"/>
                <a:cs typeface="Courier New" pitchFamily="49" charset="0"/>
              </a:rPr>
              <a:t> {0..length(A)-1}, j </a:t>
            </a:r>
            <a:r>
              <a:rPr lang="en-GB" sz="1600" dirty="0">
                <a:solidFill>
                  <a:srgbClr val="FF0066"/>
                </a:solidFill>
                <a:latin typeface="Lucida Sans Unicode" pitchFamily="34" charset="0"/>
                <a:cs typeface="Lucida Sans Unicode" pitchFamily="34" charset="0"/>
              </a:rPr>
              <a:t>in</a:t>
            </a:r>
            <a:r>
              <a:rPr lang="en-GB" sz="1600" dirty="0">
                <a:solidFill>
                  <a:srgbClr val="FF0066"/>
                </a:solidFill>
                <a:latin typeface="Arial Unicode MS" pitchFamily="34" charset="-128"/>
                <a:cs typeface="Courier New" pitchFamily="49" charset="0"/>
              </a:rPr>
              <a:t> {0..length(A)-1} </a:t>
            </a:r>
            <a:r>
              <a:rPr lang="en-GB" sz="1600" b="1" dirty="0">
                <a:solidFill>
                  <a:srgbClr val="FF0066"/>
                </a:solidFill>
                <a:latin typeface="Arial Unicode MS" pitchFamily="34" charset="-128"/>
                <a:cs typeface="Courier New" pitchFamily="49" charset="0"/>
              </a:rPr>
              <a:t>where</a:t>
            </a:r>
            <a:r>
              <a:rPr lang="en-GB" sz="1600" dirty="0">
                <a:solidFill>
                  <a:srgbClr val="FF0066"/>
                </a:solidFill>
                <a:latin typeface="Arial Unicode MS" pitchFamily="34" charset="-128"/>
                <a:cs typeface="Courier New" pitchFamily="49" charset="0"/>
              </a:rPr>
              <a:t> </a:t>
            </a:r>
            <a:r>
              <a:rPr lang="en-GB" sz="1600" dirty="0" err="1">
                <a:solidFill>
                  <a:srgbClr val="FF0066"/>
                </a:solidFill>
                <a:latin typeface="Arial Unicode MS" pitchFamily="34" charset="-128"/>
                <a:cs typeface="Courier New" pitchFamily="49" charset="0"/>
              </a:rPr>
              <a:t>i</a:t>
            </a:r>
            <a:r>
              <a:rPr lang="en-GB" sz="1600" dirty="0">
                <a:solidFill>
                  <a:srgbClr val="FF0066"/>
                </a:solidFill>
                <a:latin typeface="Arial Unicode MS" pitchFamily="34" charset="-128"/>
                <a:cs typeface="Courier New" pitchFamily="49" charset="0"/>
              </a:rPr>
              <a:t> </a:t>
            </a:r>
            <a:r>
              <a:rPr lang="en-GB" sz="1600" dirty="0">
                <a:solidFill>
                  <a:srgbClr val="FF0066"/>
                </a:solidFill>
                <a:latin typeface="Lucida Sans Unicode" pitchFamily="34" charset="0"/>
                <a:cs typeface="Lucida Sans Unicode" pitchFamily="34" charset="0"/>
              </a:rPr>
              <a:t>&lt;</a:t>
            </a:r>
            <a:r>
              <a:rPr lang="en-GB" sz="1600" dirty="0">
                <a:solidFill>
                  <a:srgbClr val="FF0066"/>
                </a:solidFill>
                <a:latin typeface="Arial Unicode MS" pitchFamily="34" charset="-128"/>
                <a:cs typeface="Courier New" pitchFamily="49" charset="0"/>
              </a:rPr>
              <a:t> j </a:t>
            </a:r>
            <a:r>
              <a:rPr lang="en-GB" sz="1600" dirty="0">
                <a:solidFill>
                  <a:srgbClr val="FF0066"/>
                </a:solidFill>
                <a:latin typeface="Lucida Sans Unicode" pitchFamily="34" charset="0"/>
                <a:cs typeface="Lucida Sans Unicode" pitchFamily="34" charset="0"/>
              </a:rPr>
              <a:t>and A(</a:t>
            </a:r>
            <a:r>
              <a:rPr lang="en-GB" sz="1600" dirty="0" err="1">
                <a:solidFill>
                  <a:srgbClr val="FF0066"/>
                </a:solidFill>
                <a:latin typeface="Lucida Sans Unicode" pitchFamily="34" charset="0"/>
                <a:cs typeface="Lucida Sans Unicode" pitchFamily="34" charset="0"/>
              </a:rPr>
              <a:t>i</a:t>
            </a:r>
            <a:r>
              <a:rPr lang="en-GB" sz="1600" dirty="0">
                <a:solidFill>
                  <a:srgbClr val="FF0066"/>
                </a:solidFill>
                <a:latin typeface="Lucida Sans Unicode" pitchFamily="34" charset="0"/>
                <a:cs typeface="Lucida Sans Unicode" pitchFamily="34" charset="0"/>
              </a:rPr>
              <a:t>) &gt; A(j)</a:t>
            </a:r>
            <a:r>
              <a:rPr lang="en-GB" sz="1600" dirty="0">
                <a:solidFill>
                  <a:srgbClr val="FF0066"/>
                </a:solidFill>
                <a:latin typeface="Arial Unicode MS" pitchFamily="34" charset="-128"/>
                <a:cs typeface="Courier New" pitchFamily="49" charset="0"/>
              </a:rPr>
              <a:t> </a:t>
            </a:r>
          </a:p>
          <a:p>
            <a:pPr>
              <a:spcBef>
                <a:spcPct val="50000"/>
              </a:spcBef>
            </a:pPr>
            <a:r>
              <a:rPr lang="en-GB" sz="1600" dirty="0">
                <a:solidFill>
                  <a:srgbClr val="FF0066"/>
                </a:solidFill>
                <a:latin typeface="Arial Unicode MS" pitchFamily="34" charset="-128"/>
                <a:cs typeface="Courier New" pitchFamily="49" charset="0"/>
              </a:rPr>
              <a:t>          A(j) := A(</a:t>
            </a:r>
            <a:r>
              <a:rPr lang="en-GB" sz="1600" dirty="0" err="1">
                <a:solidFill>
                  <a:srgbClr val="FF0066"/>
                </a:solidFill>
                <a:latin typeface="Arial Unicode MS" pitchFamily="34" charset="-128"/>
                <a:cs typeface="Courier New" pitchFamily="49" charset="0"/>
              </a:rPr>
              <a:t>i</a:t>
            </a:r>
            <a:r>
              <a:rPr lang="en-GB" sz="1600" dirty="0">
                <a:solidFill>
                  <a:srgbClr val="FF0066"/>
                </a:solidFill>
                <a:latin typeface="Arial Unicode MS" pitchFamily="34" charset="-128"/>
                <a:cs typeface="Courier New" pitchFamily="49" charset="0"/>
              </a:rPr>
              <a:t>)     </a:t>
            </a:r>
          </a:p>
          <a:p>
            <a:pPr>
              <a:spcBef>
                <a:spcPct val="50000"/>
              </a:spcBef>
            </a:pPr>
            <a:r>
              <a:rPr lang="en-GB" sz="1600" dirty="0">
                <a:solidFill>
                  <a:srgbClr val="FF0066"/>
                </a:solidFill>
                <a:latin typeface="Arial Unicode MS" pitchFamily="34" charset="-128"/>
                <a:cs typeface="Courier New" pitchFamily="49" charset="0"/>
              </a:rPr>
              <a:t>          A(</a:t>
            </a:r>
            <a:r>
              <a:rPr lang="en-GB" sz="1600" dirty="0" err="1">
                <a:solidFill>
                  <a:srgbClr val="FF0066"/>
                </a:solidFill>
                <a:latin typeface="Arial Unicode MS" pitchFamily="34" charset="-128"/>
                <a:cs typeface="Courier New" pitchFamily="49" charset="0"/>
              </a:rPr>
              <a:t>i</a:t>
            </a:r>
            <a:r>
              <a:rPr lang="en-GB" sz="1600" dirty="0">
                <a:solidFill>
                  <a:srgbClr val="FF0066"/>
                </a:solidFill>
                <a:latin typeface="Arial Unicode MS" pitchFamily="34" charset="-128"/>
                <a:cs typeface="Courier New" pitchFamily="49" charset="0"/>
              </a:rPr>
              <a:t>) := A(j)</a:t>
            </a:r>
          </a:p>
          <a:p>
            <a:pPr>
              <a:spcBef>
                <a:spcPct val="50000"/>
              </a:spcBef>
            </a:pPr>
            <a:r>
              <a:rPr lang="en-GB" sz="1600" dirty="0">
                <a:solidFill>
                  <a:schemeClr val="accent2"/>
                </a:solidFill>
                <a:latin typeface="Arial Unicode MS" pitchFamily="34" charset="-128"/>
                <a:cs typeface="Courier New" pitchFamily="49" charset="0"/>
              </a:rPr>
              <a:t>sort()  </a:t>
            </a:r>
          </a:p>
          <a:p>
            <a:pPr>
              <a:spcBef>
                <a:spcPct val="50000"/>
              </a:spcBef>
            </a:pPr>
            <a:r>
              <a:rPr lang="en-GB" sz="1600" dirty="0">
                <a:solidFill>
                  <a:schemeClr val="accent2"/>
                </a:solidFill>
                <a:latin typeface="Arial Unicode MS" pitchFamily="34" charset="-128"/>
                <a:cs typeface="Courier New" pitchFamily="49" charset="0"/>
              </a:rPr>
              <a:t>   </a:t>
            </a:r>
            <a:r>
              <a:rPr lang="en-GB" sz="1600" b="1" dirty="0">
                <a:solidFill>
                  <a:schemeClr val="accent2"/>
                </a:solidFill>
                <a:latin typeface="Arial Unicode MS" pitchFamily="34" charset="-128"/>
                <a:cs typeface="Courier New" pitchFamily="49" charset="0"/>
              </a:rPr>
              <a:t>step</a:t>
            </a:r>
            <a:r>
              <a:rPr lang="en-GB" sz="1600" dirty="0">
                <a:solidFill>
                  <a:schemeClr val="accent2"/>
                </a:solidFill>
                <a:latin typeface="Arial Unicode MS" pitchFamily="34" charset="-128"/>
                <a:cs typeface="Courier New" pitchFamily="49" charset="0"/>
              </a:rPr>
              <a:t> </a:t>
            </a:r>
            <a:r>
              <a:rPr lang="en-GB" sz="1600" b="1" dirty="0">
                <a:solidFill>
                  <a:schemeClr val="accent2"/>
                </a:solidFill>
                <a:latin typeface="Arial Unicode MS" pitchFamily="34" charset="-128"/>
                <a:cs typeface="Courier New" pitchFamily="49" charset="0"/>
              </a:rPr>
              <a:t>until</a:t>
            </a:r>
            <a:r>
              <a:rPr lang="en-GB" sz="1600" dirty="0">
                <a:solidFill>
                  <a:schemeClr val="accent2"/>
                </a:solidFill>
                <a:latin typeface="Arial Unicode MS" pitchFamily="34" charset="-128"/>
                <a:cs typeface="Courier New" pitchFamily="49" charset="0"/>
              </a:rPr>
              <a:t> </a:t>
            </a:r>
            <a:r>
              <a:rPr lang="en-GB" sz="1600" b="1" dirty="0" err="1">
                <a:solidFill>
                  <a:schemeClr val="accent2"/>
                </a:solidFill>
                <a:latin typeface="Arial Unicode MS" pitchFamily="34" charset="-128"/>
                <a:cs typeface="Courier New" pitchFamily="49" charset="0"/>
              </a:rPr>
              <a:t>fixpoint</a:t>
            </a:r>
            <a:r>
              <a:rPr lang="en-GB" sz="1600" dirty="0">
                <a:solidFill>
                  <a:schemeClr val="accent2"/>
                </a:solidFill>
                <a:latin typeface="Arial Unicode MS" pitchFamily="34" charset="-128"/>
                <a:cs typeface="Courier New" pitchFamily="49" charset="0"/>
              </a:rPr>
              <a:t>    </a:t>
            </a:r>
          </a:p>
          <a:p>
            <a:pPr>
              <a:spcBef>
                <a:spcPct val="50000"/>
              </a:spcBef>
            </a:pPr>
            <a:r>
              <a:rPr lang="en-GB" sz="1600" dirty="0">
                <a:solidFill>
                  <a:schemeClr val="accent2"/>
                </a:solidFill>
                <a:latin typeface="Arial Unicode MS" pitchFamily="34" charset="-128"/>
                <a:cs typeface="Courier New" pitchFamily="49" charset="0"/>
              </a:rPr>
              <a:t>      swap()</a:t>
            </a:r>
          </a:p>
          <a:p>
            <a:pPr>
              <a:spcBef>
                <a:spcPct val="50000"/>
              </a:spcBef>
            </a:pPr>
            <a:r>
              <a:rPr lang="en-GB" sz="1600" dirty="0">
                <a:latin typeface="Arial Unicode MS" pitchFamily="34" charset="-128"/>
                <a:cs typeface="Courier New" pitchFamily="49" charset="0"/>
              </a:rPr>
              <a:t>Main()  </a:t>
            </a:r>
          </a:p>
          <a:p>
            <a:pPr>
              <a:spcBef>
                <a:spcPct val="50000"/>
              </a:spcBef>
            </a:pPr>
            <a:r>
              <a:rPr lang="en-GB" sz="1600" dirty="0">
                <a:latin typeface="Arial Unicode MS" pitchFamily="34" charset="-128"/>
                <a:cs typeface="Courier New" pitchFamily="49" charset="0"/>
              </a:rPr>
              <a:t>   </a:t>
            </a:r>
            <a:r>
              <a:rPr lang="en-GB" sz="1600" b="1" dirty="0">
                <a:latin typeface="Arial Unicode MS" pitchFamily="34" charset="-128"/>
                <a:cs typeface="Courier New" pitchFamily="49" charset="0"/>
              </a:rPr>
              <a:t>step</a:t>
            </a:r>
            <a:r>
              <a:rPr lang="en-GB" sz="1600" dirty="0">
                <a:latin typeface="Arial Unicode MS" pitchFamily="34" charset="-128"/>
                <a:cs typeface="Courier New" pitchFamily="49" charset="0"/>
              </a:rPr>
              <a:t> A :=   [-4,6,9,0, 2,-12,7,3,5,6]  </a:t>
            </a:r>
          </a:p>
          <a:p>
            <a:pPr>
              <a:spcBef>
                <a:spcPct val="50000"/>
              </a:spcBef>
            </a:pPr>
            <a:r>
              <a:rPr lang="en-GB" sz="1600" dirty="0">
                <a:latin typeface="Arial Unicode MS" pitchFamily="34" charset="-128"/>
                <a:cs typeface="Courier New" pitchFamily="49" charset="0"/>
              </a:rPr>
              <a:t>   </a:t>
            </a:r>
            <a:r>
              <a:rPr lang="en-GB" sz="1600" b="1" dirty="0">
                <a:latin typeface="Arial Unicode MS" pitchFamily="34" charset="-128"/>
                <a:cs typeface="Courier New" pitchFamily="49" charset="0"/>
              </a:rPr>
              <a:t>step</a:t>
            </a:r>
            <a:r>
              <a:rPr lang="en-GB" sz="1600" dirty="0">
                <a:latin typeface="Arial Unicode MS" pitchFamily="34" charset="-128"/>
                <a:cs typeface="Courier New" pitchFamily="49" charset="0"/>
              </a:rPr>
              <a:t>    </a:t>
            </a:r>
            <a:r>
              <a:rPr lang="en-GB" sz="1600" dirty="0" err="1">
                <a:latin typeface="Arial Unicode MS" pitchFamily="34" charset="-128"/>
                <a:cs typeface="Courier New" pitchFamily="49" charset="0"/>
              </a:rPr>
              <a:t>WriteLine</a:t>
            </a:r>
            <a:r>
              <a:rPr lang="en-GB" sz="1600" dirty="0">
                <a:latin typeface="Arial Unicode MS" pitchFamily="34" charset="-128"/>
                <a:cs typeface="Courier New" pitchFamily="49" charset="0"/>
              </a:rPr>
              <a:t>(“</a:t>
            </a:r>
            <a:r>
              <a:rPr lang="en-GB" sz="1600" i="1" dirty="0">
                <a:latin typeface="Arial Unicode MS" pitchFamily="34" charset="-128"/>
                <a:cs typeface="Courier New" pitchFamily="49" charset="0"/>
              </a:rPr>
              <a:t>Sequence A </a:t>
            </a:r>
            <a:r>
              <a:rPr lang="en-GB" sz="1600" i="1" dirty="0"/>
              <a:t>: </a:t>
            </a:r>
            <a:r>
              <a:rPr lang="en-GB" sz="1600" dirty="0">
                <a:latin typeface="Arial Unicode MS" pitchFamily="34" charset="-128"/>
                <a:cs typeface="Courier New" pitchFamily="49" charset="0"/>
              </a:rPr>
              <a:t>")    </a:t>
            </a:r>
          </a:p>
          <a:p>
            <a:pPr>
              <a:spcBef>
                <a:spcPct val="50000"/>
              </a:spcBef>
            </a:pPr>
            <a:r>
              <a:rPr lang="en-GB" sz="1600" b="1" dirty="0">
                <a:latin typeface="Arial Unicode MS" pitchFamily="34" charset="-128"/>
                <a:cs typeface="Courier New" pitchFamily="49" charset="0"/>
              </a:rPr>
              <a:t>   step</a:t>
            </a:r>
            <a:r>
              <a:rPr lang="en-GB" sz="1600" dirty="0">
                <a:latin typeface="Arial Unicode MS" pitchFamily="34" charset="-128"/>
                <a:cs typeface="Courier New" pitchFamily="49" charset="0"/>
              </a:rPr>
              <a:t>    sort()  </a:t>
            </a:r>
          </a:p>
          <a:p>
            <a:pPr>
              <a:spcBef>
                <a:spcPct val="50000"/>
              </a:spcBef>
            </a:pPr>
            <a:r>
              <a:rPr lang="en-GB" sz="1600" dirty="0">
                <a:latin typeface="Arial Unicode MS" pitchFamily="34" charset="-128"/>
                <a:cs typeface="Courier New" pitchFamily="49" charset="0"/>
              </a:rPr>
              <a:t>   </a:t>
            </a:r>
            <a:r>
              <a:rPr lang="en-GB" sz="1600" b="1" dirty="0">
                <a:latin typeface="Arial Unicode MS" pitchFamily="34" charset="-128"/>
                <a:cs typeface="Courier New" pitchFamily="49" charset="0"/>
              </a:rPr>
              <a:t>step</a:t>
            </a:r>
            <a:r>
              <a:rPr lang="en-GB" sz="1600" dirty="0">
                <a:latin typeface="Arial Unicode MS" pitchFamily="34" charset="-128"/>
                <a:cs typeface="Courier New" pitchFamily="49" charset="0"/>
              </a:rPr>
              <a:t>    </a:t>
            </a:r>
            <a:r>
              <a:rPr lang="en-GB" sz="1600" dirty="0" err="1">
                <a:latin typeface="Arial Unicode MS" pitchFamily="34" charset="-128"/>
                <a:cs typeface="Courier New" pitchFamily="49" charset="0"/>
              </a:rPr>
              <a:t>WriteLine</a:t>
            </a:r>
            <a:r>
              <a:rPr lang="en-GB" sz="1600" dirty="0">
                <a:latin typeface="Arial Unicode MS" pitchFamily="34" charset="-128"/>
                <a:cs typeface="Courier New" pitchFamily="49" charset="0"/>
              </a:rPr>
              <a:t>("</a:t>
            </a:r>
            <a:r>
              <a:rPr lang="en-GB" sz="1600" i="1" dirty="0">
                <a:latin typeface="Arial Unicode MS" pitchFamily="34" charset="-128"/>
                <a:cs typeface="Courier New" pitchFamily="49" charset="0"/>
              </a:rPr>
              <a:t>after sorting: </a:t>
            </a:r>
            <a:r>
              <a:rPr lang="en-GB" sz="1600" dirty="0">
                <a:latin typeface="Arial Unicode MS" pitchFamily="34" charset="-128"/>
                <a:cs typeface="Courier New" pitchFamily="49" charset="0"/>
              </a:rPr>
              <a:t>" + A)</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14</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
        <p:nvSpPr>
          <p:cNvPr id="6" name="TextBox 5"/>
          <p:cNvSpPr txBox="1"/>
          <p:nvPr/>
        </p:nvSpPr>
        <p:spPr>
          <a:xfrm>
            <a:off x="142844" y="2285992"/>
            <a:ext cx="1214446" cy="646331"/>
          </a:xfrm>
          <a:prstGeom prst="rect">
            <a:avLst/>
          </a:prstGeom>
          <a:solidFill>
            <a:schemeClr val="bg2"/>
          </a:solidFill>
          <a:ln>
            <a:solidFill>
              <a:schemeClr val="accent1"/>
            </a:solidFill>
          </a:ln>
        </p:spPr>
        <p:txBody>
          <a:bodyPr wrap="square" rtlCol="0">
            <a:spAutoFit/>
          </a:bodyPr>
          <a:lstStyle/>
          <a:p>
            <a:r>
              <a:rPr lang="en-GB" sz="1800" dirty="0"/>
              <a:t>Method declaration</a:t>
            </a:r>
          </a:p>
        </p:txBody>
      </p:sp>
      <p:cxnSp>
        <p:nvCxnSpPr>
          <p:cNvPr id="8" name="Straight Arrow Connector 7"/>
          <p:cNvCxnSpPr>
            <a:stCxn id="6" idx="3"/>
          </p:cNvCxnSpPr>
          <p:nvPr/>
        </p:nvCxnSpPr>
        <p:spPr>
          <a:xfrm flipV="1">
            <a:off x="1357290" y="2000240"/>
            <a:ext cx="357190" cy="60891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p:cNvCxnSpPr>
          <p:nvPr/>
        </p:nvCxnSpPr>
        <p:spPr>
          <a:xfrm>
            <a:off x="1357290" y="2609158"/>
            <a:ext cx="428628" cy="67696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357686" y="3143248"/>
            <a:ext cx="2714644" cy="1200329"/>
          </a:xfrm>
          <a:prstGeom prst="rect">
            <a:avLst/>
          </a:prstGeom>
          <a:solidFill>
            <a:schemeClr val="bg2"/>
          </a:solidFill>
          <a:ln>
            <a:solidFill>
              <a:schemeClr val="accent1"/>
            </a:solidFill>
          </a:ln>
        </p:spPr>
        <p:txBody>
          <a:bodyPr wrap="square" rtlCol="0">
            <a:spAutoFit/>
          </a:bodyPr>
          <a:lstStyle/>
          <a:p>
            <a:r>
              <a:rPr lang="en-GB" sz="1800" dirty="0"/>
              <a:t>Continue to do next operation ( swap() ) until “</a:t>
            </a:r>
            <a:r>
              <a:rPr lang="en-GB" sz="1800" dirty="0" err="1"/>
              <a:t>fixpoint</a:t>
            </a:r>
            <a:r>
              <a:rPr lang="en-GB" sz="1800" dirty="0"/>
              <a:t>”, i.e. no more changes occur.</a:t>
            </a:r>
          </a:p>
        </p:txBody>
      </p:sp>
      <p:cxnSp>
        <p:nvCxnSpPr>
          <p:cNvPr id="12" name="Straight Arrow Connector 11"/>
          <p:cNvCxnSpPr/>
          <p:nvPr/>
        </p:nvCxnSpPr>
        <p:spPr>
          <a:xfrm rot="10800000" flipV="1">
            <a:off x="3286116" y="3571876"/>
            <a:ext cx="1071570" cy="21431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286248" y="1428736"/>
            <a:ext cx="3000396" cy="646331"/>
          </a:xfrm>
          <a:prstGeom prst="rect">
            <a:avLst/>
          </a:prstGeom>
          <a:solidFill>
            <a:schemeClr val="bg2"/>
          </a:solidFill>
          <a:ln>
            <a:solidFill>
              <a:schemeClr val="accent1"/>
            </a:solidFill>
          </a:ln>
        </p:spPr>
        <p:txBody>
          <a:bodyPr wrap="square" rtlCol="0">
            <a:spAutoFit/>
          </a:bodyPr>
          <a:lstStyle/>
          <a:p>
            <a:r>
              <a:rPr lang="en-GB" sz="1800" dirty="0"/>
              <a:t>A is a sequence (i.e. Ordered set) of integers</a:t>
            </a:r>
          </a:p>
        </p:txBody>
      </p:sp>
      <p:cxnSp>
        <p:nvCxnSpPr>
          <p:cNvPr id="23" name="Straight Arrow Connector 22"/>
          <p:cNvCxnSpPr/>
          <p:nvPr/>
        </p:nvCxnSpPr>
        <p:spPr>
          <a:xfrm rot="10800000">
            <a:off x="3143240" y="1714488"/>
            <a:ext cx="1143008" cy="7143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57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79">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57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57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579">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579">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579">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579">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57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642918"/>
            <a:ext cx="8229600" cy="724648"/>
          </a:xfrm>
        </p:spPr>
        <p:txBody>
          <a:bodyPr/>
          <a:lstStyle/>
          <a:p>
            <a:pPr algn="ctr"/>
            <a:r>
              <a:rPr lang="en-GB" dirty="0"/>
              <a:t>ASML Example</a:t>
            </a:r>
          </a:p>
        </p:txBody>
      </p:sp>
      <p:sp>
        <p:nvSpPr>
          <p:cNvPr id="24579" name="Rectangle 3"/>
          <p:cNvSpPr>
            <a:spLocks noChangeArrowheads="1"/>
          </p:cNvSpPr>
          <p:nvPr/>
        </p:nvSpPr>
        <p:spPr bwMode="auto">
          <a:xfrm>
            <a:off x="1000100" y="1428739"/>
            <a:ext cx="7143800" cy="4770537"/>
          </a:xfrm>
          <a:prstGeom prst="rect">
            <a:avLst/>
          </a:prstGeom>
          <a:noFill/>
          <a:ln w="6350">
            <a:solidFill>
              <a:schemeClr val="tx1"/>
            </a:solidFill>
            <a:miter lim="800000"/>
            <a:headEnd/>
            <a:tailEnd/>
          </a:ln>
        </p:spPr>
        <p:txBody>
          <a:bodyPr wrap="square">
            <a:spAutoFit/>
          </a:bodyPr>
          <a:lstStyle/>
          <a:p>
            <a:pPr>
              <a:spcBef>
                <a:spcPct val="50000"/>
              </a:spcBef>
            </a:pPr>
            <a:r>
              <a:rPr lang="en-GB" sz="1600" b="1" dirty="0" err="1">
                <a:latin typeface="Arial Unicode MS" pitchFamily="34" charset="-128"/>
                <a:cs typeface="Courier New" pitchFamily="49" charset="0"/>
              </a:rPr>
              <a:t>var</a:t>
            </a:r>
            <a:r>
              <a:rPr lang="en-GB" sz="1600" dirty="0">
                <a:latin typeface="Arial Unicode MS" pitchFamily="34" charset="-128"/>
                <a:cs typeface="Courier New" pitchFamily="49" charset="0"/>
              </a:rPr>
              <a:t> A </a:t>
            </a:r>
            <a:r>
              <a:rPr lang="en-GB" sz="1600" b="1" dirty="0">
                <a:latin typeface="Arial Unicode MS" pitchFamily="34" charset="-128"/>
                <a:cs typeface="Courier New" pitchFamily="49" charset="0"/>
              </a:rPr>
              <a:t>as</a:t>
            </a:r>
            <a:r>
              <a:rPr lang="en-GB" sz="1600" dirty="0">
                <a:latin typeface="Arial Unicode MS" pitchFamily="34" charset="-128"/>
                <a:cs typeface="Courier New" pitchFamily="49" charset="0"/>
              </a:rPr>
              <a:t> </a:t>
            </a:r>
            <a:r>
              <a:rPr lang="en-GB" sz="1600" dirty="0" err="1">
                <a:latin typeface="Arial Unicode MS" pitchFamily="34" charset="-128"/>
                <a:cs typeface="Courier New" pitchFamily="49" charset="0"/>
              </a:rPr>
              <a:t>Seq</a:t>
            </a:r>
            <a:r>
              <a:rPr lang="en-GB" sz="1600" dirty="0">
                <a:latin typeface="Arial Unicode MS" pitchFamily="34" charset="-128"/>
                <a:cs typeface="Courier New" pitchFamily="49" charset="0"/>
              </a:rPr>
              <a:t> </a:t>
            </a:r>
            <a:r>
              <a:rPr lang="en-GB" sz="1600" b="1" dirty="0">
                <a:latin typeface="Arial Unicode MS" pitchFamily="34" charset="-128"/>
                <a:cs typeface="Courier New" pitchFamily="49" charset="0"/>
              </a:rPr>
              <a:t>of</a:t>
            </a:r>
            <a:r>
              <a:rPr lang="en-GB" sz="1600" dirty="0">
                <a:latin typeface="Arial Unicode MS" pitchFamily="34" charset="-128"/>
                <a:cs typeface="Courier New" pitchFamily="49" charset="0"/>
              </a:rPr>
              <a:t> Integer</a:t>
            </a:r>
          </a:p>
          <a:p>
            <a:pPr>
              <a:spcBef>
                <a:spcPct val="50000"/>
              </a:spcBef>
            </a:pPr>
            <a:r>
              <a:rPr lang="en-GB" sz="1600" dirty="0">
                <a:solidFill>
                  <a:srgbClr val="FF0066"/>
                </a:solidFill>
                <a:latin typeface="Arial Unicode MS" pitchFamily="34" charset="-128"/>
                <a:cs typeface="Courier New" pitchFamily="49" charset="0"/>
              </a:rPr>
              <a:t>swap()  </a:t>
            </a:r>
          </a:p>
          <a:p>
            <a:pPr>
              <a:spcBef>
                <a:spcPct val="50000"/>
              </a:spcBef>
            </a:pPr>
            <a:r>
              <a:rPr lang="en-GB" sz="1600" dirty="0">
                <a:solidFill>
                  <a:srgbClr val="FF0066"/>
                </a:solidFill>
                <a:latin typeface="Arial Unicode MS" pitchFamily="34" charset="-128"/>
                <a:cs typeface="Courier New" pitchFamily="49" charset="0"/>
              </a:rPr>
              <a:t>  </a:t>
            </a:r>
            <a:r>
              <a:rPr lang="en-GB" sz="1600" b="1" dirty="0">
                <a:solidFill>
                  <a:srgbClr val="FF0066"/>
                </a:solidFill>
                <a:latin typeface="Arial Unicode MS" pitchFamily="34" charset="-128"/>
                <a:cs typeface="Courier New" pitchFamily="49" charset="0"/>
              </a:rPr>
              <a:t>choose</a:t>
            </a:r>
            <a:r>
              <a:rPr lang="en-GB" sz="1600" dirty="0">
                <a:solidFill>
                  <a:srgbClr val="FF0066"/>
                </a:solidFill>
                <a:latin typeface="Arial Unicode MS" pitchFamily="34" charset="-128"/>
                <a:cs typeface="Courier New" pitchFamily="49" charset="0"/>
              </a:rPr>
              <a:t> </a:t>
            </a:r>
            <a:r>
              <a:rPr lang="en-GB" sz="1600" dirty="0" err="1">
                <a:solidFill>
                  <a:srgbClr val="FF0066"/>
                </a:solidFill>
                <a:latin typeface="Arial Unicode MS" pitchFamily="34" charset="-128"/>
                <a:cs typeface="Courier New" pitchFamily="49" charset="0"/>
              </a:rPr>
              <a:t>i</a:t>
            </a:r>
            <a:r>
              <a:rPr lang="en-GB" sz="1600" dirty="0">
                <a:solidFill>
                  <a:srgbClr val="FF0066"/>
                </a:solidFill>
                <a:latin typeface="Arial Unicode MS" pitchFamily="34" charset="-128"/>
                <a:cs typeface="Courier New" pitchFamily="49" charset="0"/>
              </a:rPr>
              <a:t> </a:t>
            </a:r>
            <a:r>
              <a:rPr lang="en-GB" sz="1600" dirty="0">
                <a:solidFill>
                  <a:srgbClr val="FF0066"/>
                </a:solidFill>
                <a:latin typeface="Lucida Sans Unicode" pitchFamily="34" charset="0"/>
                <a:cs typeface="Lucida Sans Unicode" pitchFamily="34" charset="0"/>
              </a:rPr>
              <a:t>in</a:t>
            </a:r>
            <a:r>
              <a:rPr lang="en-GB" sz="1600" dirty="0">
                <a:solidFill>
                  <a:srgbClr val="FF0066"/>
                </a:solidFill>
                <a:latin typeface="Arial Unicode MS" pitchFamily="34" charset="-128"/>
                <a:cs typeface="Courier New" pitchFamily="49" charset="0"/>
              </a:rPr>
              <a:t> {0..length(A)-1}, j </a:t>
            </a:r>
            <a:r>
              <a:rPr lang="en-GB" sz="1600" dirty="0">
                <a:solidFill>
                  <a:srgbClr val="FF0066"/>
                </a:solidFill>
                <a:latin typeface="Lucida Sans Unicode" pitchFamily="34" charset="0"/>
                <a:cs typeface="Lucida Sans Unicode" pitchFamily="34" charset="0"/>
              </a:rPr>
              <a:t>in</a:t>
            </a:r>
            <a:r>
              <a:rPr lang="en-GB" sz="1600" dirty="0">
                <a:solidFill>
                  <a:srgbClr val="FF0066"/>
                </a:solidFill>
                <a:latin typeface="Arial Unicode MS" pitchFamily="34" charset="-128"/>
                <a:cs typeface="Courier New" pitchFamily="49" charset="0"/>
              </a:rPr>
              <a:t> {0..length(A)-1} </a:t>
            </a:r>
            <a:r>
              <a:rPr lang="en-GB" sz="1600" b="1" dirty="0">
                <a:solidFill>
                  <a:srgbClr val="FF0066"/>
                </a:solidFill>
                <a:latin typeface="Arial Unicode MS" pitchFamily="34" charset="-128"/>
                <a:cs typeface="Courier New" pitchFamily="49" charset="0"/>
              </a:rPr>
              <a:t>where</a:t>
            </a:r>
            <a:r>
              <a:rPr lang="en-GB" sz="1600" dirty="0">
                <a:solidFill>
                  <a:srgbClr val="FF0066"/>
                </a:solidFill>
                <a:latin typeface="Arial Unicode MS" pitchFamily="34" charset="-128"/>
                <a:cs typeface="Courier New" pitchFamily="49" charset="0"/>
              </a:rPr>
              <a:t> </a:t>
            </a:r>
            <a:r>
              <a:rPr lang="en-GB" sz="1600" dirty="0" err="1">
                <a:solidFill>
                  <a:srgbClr val="FF0066"/>
                </a:solidFill>
                <a:latin typeface="Arial Unicode MS" pitchFamily="34" charset="-128"/>
                <a:cs typeface="Courier New" pitchFamily="49" charset="0"/>
              </a:rPr>
              <a:t>i</a:t>
            </a:r>
            <a:r>
              <a:rPr lang="en-GB" sz="1600" dirty="0">
                <a:solidFill>
                  <a:srgbClr val="FF0066"/>
                </a:solidFill>
                <a:latin typeface="Arial Unicode MS" pitchFamily="34" charset="-128"/>
                <a:cs typeface="Courier New" pitchFamily="49" charset="0"/>
              </a:rPr>
              <a:t> </a:t>
            </a:r>
            <a:r>
              <a:rPr lang="en-GB" sz="1600" dirty="0">
                <a:solidFill>
                  <a:srgbClr val="FF0066"/>
                </a:solidFill>
                <a:latin typeface="Lucida Sans Unicode" pitchFamily="34" charset="0"/>
                <a:cs typeface="Lucida Sans Unicode" pitchFamily="34" charset="0"/>
              </a:rPr>
              <a:t>&lt;</a:t>
            </a:r>
            <a:r>
              <a:rPr lang="en-GB" sz="1600" dirty="0">
                <a:solidFill>
                  <a:srgbClr val="FF0066"/>
                </a:solidFill>
                <a:latin typeface="Arial Unicode MS" pitchFamily="34" charset="-128"/>
                <a:cs typeface="Courier New" pitchFamily="49" charset="0"/>
              </a:rPr>
              <a:t> j </a:t>
            </a:r>
            <a:r>
              <a:rPr lang="en-GB" sz="1600" dirty="0">
                <a:solidFill>
                  <a:srgbClr val="FF0066"/>
                </a:solidFill>
                <a:latin typeface="Lucida Sans Unicode" pitchFamily="34" charset="0"/>
                <a:cs typeface="Lucida Sans Unicode" pitchFamily="34" charset="0"/>
              </a:rPr>
              <a:t>and A(</a:t>
            </a:r>
            <a:r>
              <a:rPr lang="en-GB" sz="1600" dirty="0" err="1">
                <a:solidFill>
                  <a:srgbClr val="FF0066"/>
                </a:solidFill>
                <a:latin typeface="Lucida Sans Unicode" pitchFamily="34" charset="0"/>
                <a:cs typeface="Lucida Sans Unicode" pitchFamily="34" charset="0"/>
              </a:rPr>
              <a:t>i</a:t>
            </a:r>
            <a:r>
              <a:rPr lang="en-GB" sz="1600" dirty="0">
                <a:solidFill>
                  <a:srgbClr val="FF0066"/>
                </a:solidFill>
                <a:latin typeface="Lucida Sans Unicode" pitchFamily="34" charset="0"/>
                <a:cs typeface="Lucida Sans Unicode" pitchFamily="34" charset="0"/>
              </a:rPr>
              <a:t>) &gt; A(j)</a:t>
            </a:r>
            <a:r>
              <a:rPr lang="en-GB" sz="1600" dirty="0">
                <a:solidFill>
                  <a:srgbClr val="FF0066"/>
                </a:solidFill>
                <a:latin typeface="Arial Unicode MS" pitchFamily="34" charset="-128"/>
                <a:cs typeface="Courier New" pitchFamily="49" charset="0"/>
              </a:rPr>
              <a:t> </a:t>
            </a:r>
          </a:p>
          <a:p>
            <a:pPr>
              <a:spcBef>
                <a:spcPct val="50000"/>
              </a:spcBef>
            </a:pPr>
            <a:r>
              <a:rPr lang="en-GB" sz="1600" dirty="0">
                <a:solidFill>
                  <a:srgbClr val="FF0066"/>
                </a:solidFill>
                <a:latin typeface="Arial Unicode MS" pitchFamily="34" charset="-128"/>
                <a:cs typeface="Courier New" pitchFamily="49" charset="0"/>
              </a:rPr>
              <a:t>          A(j) := A(</a:t>
            </a:r>
            <a:r>
              <a:rPr lang="en-GB" sz="1600" dirty="0" err="1">
                <a:solidFill>
                  <a:srgbClr val="FF0066"/>
                </a:solidFill>
                <a:latin typeface="Arial Unicode MS" pitchFamily="34" charset="-128"/>
                <a:cs typeface="Courier New" pitchFamily="49" charset="0"/>
              </a:rPr>
              <a:t>i</a:t>
            </a:r>
            <a:r>
              <a:rPr lang="en-GB" sz="1600" dirty="0">
                <a:solidFill>
                  <a:srgbClr val="FF0066"/>
                </a:solidFill>
                <a:latin typeface="Arial Unicode MS" pitchFamily="34" charset="-128"/>
                <a:cs typeface="Courier New" pitchFamily="49" charset="0"/>
              </a:rPr>
              <a:t>)     </a:t>
            </a:r>
          </a:p>
          <a:p>
            <a:pPr>
              <a:spcBef>
                <a:spcPct val="50000"/>
              </a:spcBef>
            </a:pPr>
            <a:r>
              <a:rPr lang="en-GB" sz="1600" dirty="0">
                <a:solidFill>
                  <a:srgbClr val="FF0066"/>
                </a:solidFill>
                <a:latin typeface="Arial Unicode MS" pitchFamily="34" charset="-128"/>
                <a:cs typeface="Courier New" pitchFamily="49" charset="0"/>
              </a:rPr>
              <a:t>          A(</a:t>
            </a:r>
            <a:r>
              <a:rPr lang="en-GB" sz="1600" dirty="0" err="1">
                <a:solidFill>
                  <a:srgbClr val="FF0066"/>
                </a:solidFill>
                <a:latin typeface="Arial Unicode MS" pitchFamily="34" charset="-128"/>
                <a:cs typeface="Courier New" pitchFamily="49" charset="0"/>
              </a:rPr>
              <a:t>i</a:t>
            </a:r>
            <a:r>
              <a:rPr lang="en-GB" sz="1600" dirty="0">
                <a:solidFill>
                  <a:srgbClr val="FF0066"/>
                </a:solidFill>
                <a:latin typeface="Arial Unicode MS" pitchFamily="34" charset="-128"/>
                <a:cs typeface="Courier New" pitchFamily="49" charset="0"/>
              </a:rPr>
              <a:t>) := A(j)</a:t>
            </a:r>
          </a:p>
          <a:p>
            <a:pPr>
              <a:spcBef>
                <a:spcPct val="50000"/>
              </a:spcBef>
            </a:pPr>
            <a:r>
              <a:rPr lang="en-GB" sz="1600" dirty="0">
                <a:solidFill>
                  <a:schemeClr val="accent2"/>
                </a:solidFill>
                <a:latin typeface="Arial Unicode MS" pitchFamily="34" charset="-128"/>
                <a:cs typeface="Courier New" pitchFamily="49" charset="0"/>
              </a:rPr>
              <a:t>sort()  </a:t>
            </a:r>
          </a:p>
          <a:p>
            <a:pPr>
              <a:spcBef>
                <a:spcPct val="50000"/>
              </a:spcBef>
            </a:pPr>
            <a:r>
              <a:rPr lang="en-GB" sz="1600" dirty="0">
                <a:solidFill>
                  <a:schemeClr val="accent2"/>
                </a:solidFill>
                <a:latin typeface="Arial Unicode MS" pitchFamily="34" charset="-128"/>
                <a:cs typeface="Courier New" pitchFamily="49" charset="0"/>
              </a:rPr>
              <a:t>   </a:t>
            </a:r>
            <a:r>
              <a:rPr lang="en-GB" sz="1600" b="1" dirty="0">
                <a:solidFill>
                  <a:schemeClr val="accent2"/>
                </a:solidFill>
                <a:latin typeface="Arial Unicode MS" pitchFamily="34" charset="-128"/>
                <a:cs typeface="Courier New" pitchFamily="49" charset="0"/>
              </a:rPr>
              <a:t>step</a:t>
            </a:r>
            <a:r>
              <a:rPr lang="en-GB" sz="1600" dirty="0">
                <a:solidFill>
                  <a:schemeClr val="accent2"/>
                </a:solidFill>
                <a:latin typeface="Arial Unicode MS" pitchFamily="34" charset="-128"/>
                <a:cs typeface="Courier New" pitchFamily="49" charset="0"/>
              </a:rPr>
              <a:t> </a:t>
            </a:r>
            <a:r>
              <a:rPr lang="en-GB" sz="1600" b="1" dirty="0">
                <a:solidFill>
                  <a:schemeClr val="accent2"/>
                </a:solidFill>
                <a:latin typeface="Arial Unicode MS" pitchFamily="34" charset="-128"/>
                <a:cs typeface="Courier New" pitchFamily="49" charset="0"/>
              </a:rPr>
              <a:t>until</a:t>
            </a:r>
            <a:r>
              <a:rPr lang="en-GB" sz="1600" dirty="0">
                <a:solidFill>
                  <a:schemeClr val="accent2"/>
                </a:solidFill>
                <a:latin typeface="Arial Unicode MS" pitchFamily="34" charset="-128"/>
                <a:cs typeface="Courier New" pitchFamily="49" charset="0"/>
              </a:rPr>
              <a:t> </a:t>
            </a:r>
            <a:r>
              <a:rPr lang="en-GB" sz="1600" b="1" dirty="0" err="1">
                <a:solidFill>
                  <a:schemeClr val="accent2"/>
                </a:solidFill>
                <a:latin typeface="Arial Unicode MS" pitchFamily="34" charset="-128"/>
                <a:cs typeface="Courier New" pitchFamily="49" charset="0"/>
              </a:rPr>
              <a:t>fixpoint</a:t>
            </a:r>
            <a:r>
              <a:rPr lang="en-GB" sz="1600" dirty="0">
                <a:solidFill>
                  <a:schemeClr val="accent2"/>
                </a:solidFill>
                <a:latin typeface="Arial Unicode MS" pitchFamily="34" charset="-128"/>
                <a:cs typeface="Courier New" pitchFamily="49" charset="0"/>
              </a:rPr>
              <a:t>    </a:t>
            </a:r>
          </a:p>
          <a:p>
            <a:pPr>
              <a:spcBef>
                <a:spcPct val="50000"/>
              </a:spcBef>
            </a:pPr>
            <a:r>
              <a:rPr lang="en-GB" sz="1600" dirty="0">
                <a:solidFill>
                  <a:schemeClr val="accent2"/>
                </a:solidFill>
                <a:latin typeface="Arial Unicode MS" pitchFamily="34" charset="-128"/>
                <a:cs typeface="Courier New" pitchFamily="49" charset="0"/>
              </a:rPr>
              <a:t>      swap()</a:t>
            </a:r>
          </a:p>
          <a:p>
            <a:pPr>
              <a:spcBef>
                <a:spcPct val="50000"/>
              </a:spcBef>
            </a:pPr>
            <a:r>
              <a:rPr lang="en-GB" sz="1600" dirty="0">
                <a:latin typeface="Arial Unicode MS" pitchFamily="34" charset="-128"/>
                <a:cs typeface="Courier New" pitchFamily="49" charset="0"/>
              </a:rPr>
              <a:t>Main()  </a:t>
            </a:r>
          </a:p>
          <a:p>
            <a:pPr>
              <a:spcBef>
                <a:spcPct val="50000"/>
              </a:spcBef>
            </a:pPr>
            <a:r>
              <a:rPr lang="en-GB" sz="1600" dirty="0">
                <a:latin typeface="Arial Unicode MS" pitchFamily="34" charset="-128"/>
                <a:cs typeface="Courier New" pitchFamily="49" charset="0"/>
              </a:rPr>
              <a:t>   </a:t>
            </a:r>
            <a:r>
              <a:rPr lang="en-GB" sz="1600" b="1" dirty="0">
                <a:latin typeface="Arial Unicode MS" pitchFamily="34" charset="-128"/>
                <a:cs typeface="Courier New" pitchFamily="49" charset="0"/>
              </a:rPr>
              <a:t>step</a:t>
            </a:r>
            <a:r>
              <a:rPr lang="en-GB" sz="1600" dirty="0">
                <a:latin typeface="Arial Unicode MS" pitchFamily="34" charset="-128"/>
                <a:cs typeface="Courier New" pitchFamily="49" charset="0"/>
              </a:rPr>
              <a:t> A :=   [-4,6,9,0, 2,-12,7,3,5,6]  </a:t>
            </a:r>
          </a:p>
          <a:p>
            <a:pPr>
              <a:spcBef>
                <a:spcPct val="50000"/>
              </a:spcBef>
            </a:pPr>
            <a:r>
              <a:rPr lang="en-GB" sz="1600" dirty="0">
                <a:latin typeface="Arial Unicode MS" pitchFamily="34" charset="-128"/>
                <a:cs typeface="Courier New" pitchFamily="49" charset="0"/>
              </a:rPr>
              <a:t>   </a:t>
            </a:r>
            <a:r>
              <a:rPr lang="en-GB" sz="1600" b="1" dirty="0">
                <a:latin typeface="Arial Unicode MS" pitchFamily="34" charset="-128"/>
                <a:cs typeface="Courier New" pitchFamily="49" charset="0"/>
              </a:rPr>
              <a:t>step</a:t>
            </a:r>
            <a:r>
              <a:rPr lang="en-GB" sz="1600" dirty="0">
                <a:latin typeface="Arial Unicode MS" pitchFamily="34" charset="-128"/>
                <a:cs typeface="Courier New" pitchFamily="49" charset="0"/>
              </a:rPr>
              <a:t>    </a:t>
            </a:r>
            <a:r>
              <a:rPr lang="en-GB" sz="1600" dirty="0" err="1">
                <a:latin typeface="Arial Unicode MS" pitchFamily="34" charset="-128"/>
                <a:cs typeface="Courier New" pitchFamily="49" charset="0"/>
              </a:rPr>
              <a:t>WriteLine</a:t>
            </a:r>
            <a:r>
              <a:rPr lang="en-GB" sz="1600" dirty="0">
                <a:latin typeface="Arial Unicode MS" pitchFamily="34" charset="-128"/>
                <a:cs typeface="Courier New" pitchFamily="49" charset="0"/>
              </a:rPr>
              <a:t>(“</a:t>
            </a:r>
            <a:r>
              <a:rPr lang="en-GB" sz="1600" i="1" dirty="0">
                <a:latin typeface="Arial Unicode MS" pitchFamily="34" charset="-128"/>
                <a:cs typeface="Courier New" pitchFamily="49" charset="0"/>
              </a:rPr>
              <a:t>Sequence A </a:t>
            </a:r>
            <a:r>
              <a:rPr lang="en-GB" sz="1600" i="1" dirty="0"/>
              <a:t>: </a:t>
            </a:r>
            <a:r>
              <a:rPr lang="en-GB" sz="1600" dirty="0">
                <a:latin typeface="Arial Unicode MS" pitchFamily="34" charset="-128"/>
                <a:cs typeface="Courier New" pitchFamily="49" charset="0"/>
              </a:rPr>
              <a:t>")    </a:t>
            </a:r>
          </a:p>
          <a:p>
            <a:pPr>
              <a:spcBef>
                <a:spcPct val="50000"/>
              </a:spcBef>
            </a:pPr>
            <a:r>
              <a:rPr lang="en-GB" sz="1600" b="1" dirty="0">
                <a:latin typeface="Arial Unicode MS" pitchFamily="34" charset="-128"/>
                <a:cs typeface="Courier New" pitchFamily="49" charset="0"/>
              </a:rPr>
              <a:t>   step</a:t>
            </a:r>
            <a:r>
              <a:rPr lang="en-GB" sz="1600" dirty="0">
                <a:latin typeface="Arial Unicode MS" pitchFamily="34" charset="-128"/>
                <a:cs typeface="Courier New" pitchFamily="49" charset="0"/>
              </a:rPr>
              <a:t>    sort()  </a:t>
            </a:r>
          </a:p>
          <a:p>
            <a:pPr>
              <a:spcBef>
                <a:spcPct val="50000"/>
              </a:spcBef>
            </a:pPr>
            <a:r>
              <a:rPr lang="en-GB" sz="1600" dirty="0">
                <a:latin typeface="Arial Unicode MS" pitchFamily="34" charset="-128"/>
                <a:cs typeface="Courier New" pitchFamily="49" charset="0"/>
              </a:rPr>
              <a:t>   </a:t>
            </a:r>
            <a:r>
              <a:rPr lang="en-GB" sz="1600" b="1" dirty="0">
                <a:latin typeface="Arial Unicode MS" pitchFamily="34" charset="-128"/>
                <a:cs typeface="Courier New" pitchFamily="49" charset="0"/>
              </a:rPr>
              <a:t>step</a:t>
            </a:r>
            <a:r>
              <a:rPr lang="en-GB" sz="1600" dirty="0">
                <a:latin typeface="Arial Unicode MS" pitchFamily="34" charset="-128"/>
                <a:cs typeface="Courier New" pitchFamily="49" charset="0"/>
              </a:rPr>
              <a:t>    </a:t>
            </a:r>
            <a:r>
              <a:rPr lang="en-GB" sz="1600" dirty="0" err="1">
                <a:latin typeface="Arial Unicode MS" pitchFamily="34" charset="-128"/>
                <a:cs typeface="Courier New" pitchFamily="49" charset="0"/>
              </a:rPr>
              <a:t>WriteLine</a:t>
            </a:r>
            <a:r>
              <a:rPr lang="en-GB" sz="1600" dirty="0">
                <a:latin typeface="Arial Unicode MS" pitchFamily="34" charset="-128"/>
                <a:cs typeface="Courier New" pitchFamily="49" charset="0"/>
              </a:rPr>
              <a:t>("</a:t>
            </a:r>
            <a:r>
              <a:rPr lang="en-GB" sz="1600" i="1" dirty="0">
                <a:latin typeface="Arial Unicode MS" pitchFamily="34" charset="-128"/>
                <a:cs typeface="Courier New" pitchFamily="49" charset="0"/>
              </a:rPr>
              <a:t>after sorting: </a:t>
            </a:r>
            <a:r>
              <a:rPr lang="en-GB" sz="1600" dirty="0">
                <a:latin typeface="Arial Unicode MS" pitchFamily="34" charset="-128"/>
                <a:cs typeface="Courier New" pitchFamily="49" charset="0"/>
              </a:rPr>
              <a:t>" + A)</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15</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
        <p:nvSpPr>
          <p:cNvPr id="6" name="TextBox 5"/>
          <p:cNvSpPr txBox="1"/>
          <p:nvPr/>
        </p:nvSpPr>
        <p:spPr>
          <a:xfrm>
            <a:off x="5072066" y="2714620"/>
            <a:ext cx="3714776" cy="923330"/>
          </a:xfrm>
          <a:prstGeom prst="rect">
            <a:avLst/>
          </a:prstGeom>
          <a:solidFill>
            <a:schemeClr val="bg2"/>
          </a:solidFill>
          <a:ln>
            <a:solidFill>
              <a:schemeClr val="accent1"/>
            </a:solidFill>
          </a:ln>
        </p:spPr>
        <p:txBody>
          <a:bodyPr wrap="square" rtlCol="0">
            <a:spAutoFit/>
          </a:bodyPr>
          <a:lstStyle/>
          <a:p>
            <a:r>
              <a:rPr lang="en-GB" sz="1800" dirty="0"/>
              <a:t>Choose indices </a:t>
            </a:r>
            <a:r>
              <a:rPr lang="en-GB" sz="1800" dirty="0" err="1"/>
              <a:t>i,j</a:t>
            </a:r>
            <a:r>
              <a:rPr lang="en-GB" sz="1800" dirty="0"/>
              <a:t> such that </a:t>
            </a:r>
            <a:r>
              <a:rPr lang="en-GB" sz="1800" dirty="0" err="1"/>
              <a:t>i</a:t>
            </a:r>
            <a:r>
              <a:rPr lang="en-GB" sz="1800" dirty="0"/>
              <a:t> &lt; j and A(</a:t>
            </a:r>
            <a:r>
              <a:rPr lang="en-GB" sz="1800" dirty="0" err="1"/>
              <a:t>i</a:t>
            </a:r>
            <a:r>
              <a:rPr lang="en-GB" sz="1800" dirty="0"/>
              <a:t>) &lt; A(j) (thus the array elements </a:t>
            </a:r>
            <a:r>
              <a:rPr lang="en-GB" sz="1800" dirty="0" err="1"/>
              <a:t>i,j</a:t>
            </a:r>
            <a:r>
              <a:rPr lang="en-GB" sz="1800" dirty="0"/>
              <a:t> are not currently ordered).</a:t>
            </a:r>
          </a:p>
        </p:txBody>
      </p:sp>
      <p:cxnSp>
        <p:nvCxnSpPr>
          <p:cNvPr id="7" name="Straight Arrow Connector 6"/>
          <p:cNvCxnSpPr/>
          <p:nvPr/>
        </p:nvCxnSpPr>
        <p:spPr>
          <a:xfrm rot="10800000">
            <a:off x="3786182" y="2428868"/>
            <a:ext cx="1285884" cy="71438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143240" y="3214686"/>
            <a:ext cx="1643074" cy="646331"/>
          </a:xfrm>
          <a:prstGeom prst="rect">
            <a:avLst/>
          </a:prstGeom>
          <a:solidFill>
            <a:schemeClr val="bg2"/>
          </a:solidFill>
          <a:ln>
            <a:solidFill>
              <a:schemeClr val="accent1"/>
            </a:solidFill>
          </a:ln>
        </p:spPr>
        <p:txBody>
          <a:bodyPr wrap="square" rtlCol="0">
            <a:spAutoFit/>
          </a:bodyPr>
          <a:lstStyle/>
          <a:p>
            <a:r>
              <a:rPr lang="en-GB" sz="1800" dirty="0"/>
              <a:t>Swap elements A(</a:t>
            </a:r>
            <a:r>
              <a:rPr lang="en-GB" sz="1800" dirty="0" err="1"/>
              <a:t>i</a:t>
            </a:r>
            <a:r>
              <a:rPr lang="en-GB" sz="1800" dirty="0"/>
              <a:t>) and A(j)</a:t>
            </a:r>
          </a:p>
        </p:txBody>
      </p:sp>
      <p:cxnSp>
        <p:nvCxnSpPr>
          <p:cNvPr id="10" name="Straight Arrow Connector 9"/>
          <p:cNvCxnSpPr>
            <a:stCxn id="9" idx="0"/>
          </p:cNvCxnSpPr>
          <p:nvPr/>
        </p:nvCxnSpPr>
        <p:spPr>
          <a:xfrm rot="16200000" flipV="1">
            <a:off x="3125381" y="2375289"/>
            <a:ext cx="285752" cy="139304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357686" y="3929066"/>
            <a:ext cx="3429024" cy="923330"/>
          </a:xfrm>
          <a:prstGeom prst="rect">
            <a:avLst/>
          </a:prstGeom>
          <a:solidFill>
            <a:schemeClr val="bg2"/>
          </a:solidFill>
          <a:ln>
            <a:solidFill>
              <a:schemeClr val="accent1"/>
            </a:solidFill>
          </a:ln>
        </p:spPr>
        <p:txBody>
          <a:bodyPr wrap="square" rtlCol="0">
            <a:spAutoFit/>
          </a:bodyPr>
          <a:lstStyle/>
          <a:p>
            <a:r>
              <a:rPr lang="en-GB" sz="1800" dirty="0"/>
              <a:t>Continue to call swap() until there are no more updates possible (thus the sequence is ordered)</a:t>
            </a:r>
          </a:p>
        </p:txBody>
      </p:sp>
      <p:cxnSp>
        <p:nvCxnSpPr>
          <p:cNvPr id="14" name="Straight Arrow Connector 13"/>
          <p:cNvCxnSpPr>
            <a:stCxn id="11" idx="1"/>
          </p:cNvCxnSpPr>
          <p:nvPr/>
        </p:nvCxnSpPr>
        <p:spPr>
          <a:xfrm rot="10800000">
            <a:off x="2143108" y="4000505"/>
            <a:ext cx="2214578" cy="39022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a:t>Hoare’s Quicksort</a:t>
            </a:r>
          </a:p>
        </p:txBody>
      </p:sp>
      <p:sp>
        <p:nvSpPr>
          <p:cNvPr id="4" name="Rectangle 4"/>
          <p:cNvSpPr txBox="1">
            <a:spLocks noChangeArrowheads="1"/>
          </p:cNvSpPr>
          <p:nvPr/>
        </p:nvSpPr>
        <p:spPr bwMode="auto">
          <a:xfrm>
            <a:off x="214282" y="1676400"/>
            <a:ext cx="8610600" cy="4324368"/>
          </a:xfrm>
          <a:prstGeom prst="rect">
            <a:avLst/>
          </a:prstGeom>
          <a:noFill/>
          <a:ln w="12700">
            <a:noFill/>
            <a:miter lim="800000"/>
            <a:headEnd/>
            <a:tailEnd/>
          </a:ln>
          <a:effectLst/>
        </p:spPr>
        <p:txBody>
          <a:bodyPr lIns="90488" tIns="44450" rIns="90488" bIns="44450"/>
          <a:lstStyle/>
          <a:p>
            <a:pPr marL="466725" indent="-466725" defTabSz="917575">
              <a:spcBef>
                <a:spcPct val="20000"/>
              </a:spcBef>
              <a:buClr>
                <a:schemeClr val="tx2"/>
              </a:buClr>
              <a:buSzPct val="50000"/>
              <a:buFont typeface="Zapf Dingbats" charset="2"/>
              <a:buChar char="l"/>
              <a:defRPr/>
            </a:pPr>
            <a:r>
              <a:rPr lang="en-GB" sz="2800" b="1" kern="0" dirty="0">
                <a:solidFill>
                  <a:schemeClr val="accent3"/>
                </a:solidFill>
                <a:latin typeface="+mn-lt"/>
              </a:rPr>
              <a:t>Quicksort</a:t>
            </a:r>
            <a:r>
              <a:rPr lang="en-GB" sz="2800" kern="0" dirty="0">
                <a:latin typeface="+mn-lt"/>
              </a:rPr>
              <a:t> was discovered by Tony Hoare (published in 1962).</a:t>
            </a:r>
          </a:p>
          <a:p>
            <a:pPr marL="466725" indent="-466725" defTabSz="917575">
              <a:spcBef>
                <a:spcPct val="20000"/>
              </a:spcBef>
              <a:buClr>
                <a:schemeClr val="tx2"/>
              </a:buClr>
              <a:buSzPct val="50000"/>
              <a:buFont typeface="Zapf Dingbats" charset="2"/>
              <a:buChar char="l"/>
              <a:defRPr/>
            </a:pPr>
            <a:r>
              <a:rPr lang="en-GB" sz="2800" kern="0" dirty="0">
                <a:latin typeface="+mn-lt"/>
              </a:rPr>
              <a:t>Here is the outline</a:t>
            </a:r>
          </a:p>
          <a:p>
            <a:pPr marL="1039813" lvl="1" indent="-458788" defTabSz="917575">
              <a:spcBef>
                <a:spcPct val="5000"/>
              </a:spcBef>
              <a:buClr>
                <a:schemeClr val="tx1"/>
              </a:buClr>
              <a:buSzPct val="100000"/>
              <a:buFontTx/>
              <a:buChar char="•"/>
              <a:defRPr/>
            </a:pPr>
            <a:r>
              <a:rPr lang="en-GB" sz="2400" kern="0" dirty="0">
                <a:latin typeface="+mn-lt"/>
              </a:rPr>
              <a:t>Pick one item from the array--call it the pivot</a:t>
            </a:r>
          </a:p>
          <a:p>
            <a:pPr marL="1039813" lvl="1" indent="-458788" defTabSz="917575">
              <a:spcBef>
                <a:spcPct val="5000"/>
              </a:spcBef>
              <a:buClr>
                <a:schemeClr val="tx1"/>
              </a:buClr>
              <a:buSzPct val="100000"/>
              <a:buFontTx/>
              <a:buChar char="•"/>
              <a:defRPr/>
            </a:pPr>
            <a:r>
              <a:rPr lang="en-GB" sz="2400" kern="0" dirty="0">
                <a:latin typeface="+mn-lt"/>
              </a:rPr>
              <a:t>Partition the items in the array around the pivot so all elements to the left are smaller than the pivot and all elements to the right are greater than the pivot</a:t>
            </a:r>
          </a:p>
          <a:p>
            <a:pPr marL="1039813" lvl="1" indent="-458788" defTabSz="917575">
              <a:spcBef>
                <a:spcPct val="5000"/>
              </a:spcBef>
              <a:buClr>
                <a:schemeClr val="tx1"/>
              </a:buClr>
              <a:buSzPct val="100000"/>
              <a:buFontTx/>
              <a:buChar char="•"/>
              <a:defRPr/>
            </a:pPr>
            <a:r>
              <a:rPr lang="en-GB" sz="2400" kern="0" dirty="0">
                <a:latin typeface="+mn-lt"/>
              </a:rPr>
              <a:t>Use recursion to sort the two partitions</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16</a:t>
            </a:fld>
            <a:endParaRPr kumimoji="0" lang="en-US"/>
          </a:p>
        </p:txBody>
      </p:sp>
      <p:sp>
        <p:nvSpPr>
          <p:cNvPr id="6" name="Footer Placeholder 5"/>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704088"/>
            <a:ext cx="8305800" cy="724648"/>
          </a:xfrm>
        </p:spPr>
        <p:txBody>
          <a:bodyPr>
            <a:normAutofit/>
          </a:bodyPr>
          <a:lstStyle/>
          <a:p>
            <a:pPr algn="ctr"/>
            <a:r>
              <a:rPr lang="en-GB" sz="4000" dirty="0"/>
              <a:t>An Example</a:t>
            </a:r>
          </a:p>
        </p:txBody>
      </p:sp>
      <p:grpSp>
        <p:nvGrpSpPr>
          <p:cNvPr id="3" name="Group 104"/>
          <p:cNvGrpSpPr>
            <a:grpSpLocks/>
          </p:cNvGrpSpPr>
          <p:nvPr/>
        </p:nvGrpSpPr>
        <p:grpSpPr bwMode="auto">
          <a:xfrm>
            <a:off x="2362200" y="2514600"/>
            <a:ext cx="6096000" cy="457200"/>
            <a:chOff x="960" y="1584"/>
            <a:chExt cx="3840" cy="288"/>
          </a:xfrm>
        </p:grpSpPr>
        <p:sp>
          <p:nvSpPr>
            <p:cNvPr id="4" name="Rectangle 102"/>
            <p:cNvSpPr>
              <a:spLocks noChangeArrowheads="1"/>
            </p:cNvSpPr>
            <p:nvPr/>
          </p:nvSpPr>
          <p:spPr bwMode="auto">
            <a:xfrm>
              <a:off x="3120" y="1584"/>
              <a:ext cx="1680" cy="288"/>
            </a:xfrm>
            <a:prstGeom prst="rect">
              <a:avLst/>
            </a:prstGeom>
            <a:solidFill>
              <a:schemeClr val="tx2">
                <a:lumMod val="25000"/>
                <a:lumOff val="75000"/>
              </a:schemeClr>
            </a:solidFill>
            <a:ln w="9525">
              <a:solidFill>
                <a:schemeClr val="tx1"/>
              </a:solidFill>
              <a:miter lim="800000"/>
              <a:headEnd/>
              <a:tailEnd/>
            </a:ln>
            <a:effectLst/>
          </p:spPr>
          <p:txBody>
            <a:bodyPr wrap="none" anchor="ctr"/>
            <a:lstStyle/>
            <a:p>
              <a:pPr>
                <a:defRPr/>
              </a:pPr>
              <a:endParaRPr lang="en-GB"/>
            </a:p>
          </p:txBody>
        </p:sp>
        <p:sp>
          <p:nvSpPr>
            <p:cNvPr id="5" name="Rectangle 101"/>
            <p:cNvSpPr>
              <a:spLocks noChangeArrowheads="1"/>
            </p:cNvSpPr>
            <p:nvPr/>
          </p:nvSpPr>
          <p:spPr bwMode="auto">
            <a:xfrm>
              <a:off x="960" y="1584"/>
              <a:ext cx="1680" cy="288"/>
            </a:xfrm>
            <a:prstGeom prst="rect">
              <a:avLst/>
            </a:prstGeom>
            <a:solidFill>
              <a:schemeClr val="tx2">
                <a:lumMod val="25000"/>
                <a:lumOff val="75000"/>
              </a:schemeClr>
            </a:solidFill>
            <a:ln w="9525">
              <a:solidFill>
                <a:schemeClr val="tx1"/>
              </a:solidFill>
              <a:miter lim="800000"/>
              <a:headEnd/>
              <a:tailEnd/>
            </a:ln>
            <a:effectLst/>
          </p:spPr>
          <p:txBody>
            <a:bodyPr wrap="none" anchor="ctr"/>
            <a:lstStyle/>
            <a:p>
              <a:pPr>
                <a:defRPr/>
              </a:pPr>
              <a:endParaRPr lang="en-GB"/>
            </a:p>
          </p:txBody>
        </p:sp>
      </p:grpSp>
      <p:grpSp>
        <p:nvGrpSpPr>
          <p:cNvPr id="6" name="Group 105"/>
          <p:cNvGrpSpPr>
            <a:grpSpLocks/>
          </p:cNvGrpSpPr>
          <p:nvPr/>
        </p:nvGrpSpPr>
        <p:grpSpPr bwMode="auto">
          <a:xfrm>
            <a:off x="3733800" y="3048000"/>
            <a:ext cx="4724400" cy="457200"/>
            <a:chOff x="1824" y="1920"/>
            <a:chExt cx="2976" cy="288"/>
          </a:xfrm>
        </p:grpSpPr>
        <p:sp>
          <p:nvSpPr>
            <p:cNvPr id="7" name="Rectangle 100"/>
            <p:cNvSpPr>
              <a:spLocks noChangeArrowheads="1"/>
            </p:cNvSpPr>
            <p:nvPr/>
          </p:nvSpPr>
          <p:spPr bwMode="auto">
            <a:xfrm>
              <a:off x="3984" y="1920"/>
              <a:ext cx="816" cy="288"/>
            </a:xfrm>
            <a:prstGeom prst="rect">
              <a:avLst/>
            </a:prstGeom>
            <a:solidFill>
              <a:schemeClr val="tx2">
                <a:lumMod val="25000"/>
                <a:lumOff val="75000"/>
              </a:schemeClr>
            </a:solidFill>
            <a:ln w="9525">
              <a:solidFill>
                <a:schemeClr val="tx1"/>
              </a:solidFill>
              <a:miter lim="800000"/>
              <a:headEnd/>
              <a:tailEnd/>
            </a:ln>
            <a:effectLst/>
          </p:spPr>
          <p:txBody>
            <a:bodyPr wrap="none" anchor="ctr"/>
            <a:lstStyle/>
            <a:p>
              <a:pPr>
                <a:defRPr/>
              </a:pPr>
              <a:endParaRPr lang="en-GB"/>
            </a:p>
          </p:txBody>
        </p:sp>
        <p:sp>
          <p:nvSpPr>
            <p:cNvPr id="8" name="Rectangle 99"/>
            <p:cNvSpPr>
              <a:spLocks noChangeArrowheads="1"/>
            </p:cNvSpPr>
            <p:nvPr/>
          </p:nvSpPr>
          <p:spPr bwMode="auto">
            <a:xfrm>
              <a:off x="1824" y="1920"/>
              <a:ext cx="816" cy="288"/>
            </a:xfrm>
            <a:prstGeom prst="rect">
              <a:avLst/>
            </a:prstGeom>
            <a:solidFill>
              <a:schemeClr val="tx2">
                <a:lumMod val="25000"/>
                <a:lumOff val="75000"/>
              </a:schemeClr>
            </a:solidFill>
            <a:ln w="9525">
              <a:solidFill>
                <a:schemeClr val="tx1"/>
              </a:solidFill>
              <a:miter lim="800000"/>
              <a:headEnd/>
              <a:tailEnd/>
            </a:ln>
            <a:effectLst/>
          </p:spPr>
          <p:txBody>
            <a:bodyPr wrap="none" anchor="ctr"/>
            <a:lstStyle/>
            <a:p>
              <a:pPr>
                <a:defRPr/>
              </a:pPr>
              <a:endParaRPr lang="en-GB"/>
            </a:p>
          </p:txBody>
        </p:sp>
      </p:grpSp>
      <p:sp>
        <p:nvSpPr>
          <p:cNvPr id="9" name="Rectangle 4"/>
          <p:cNvSpPr>
            <a:spLocks noChangeArrowheads="1"/>
          </p:cNvSpPr>
          <p:nvPr/>
        </p:nvSpPr>
        <p:spPr bwMode="auto">
          <a:xfrm>
            <a:off x="2362200" y="1981200"/>
            <a:ext cx="6096000" cy="533400"/>
          </a:xfrm>
          <a:prstGeom prst="rect">
            <a:avLst/>
          </a:prstGeom>
          <a:solidFill>
            <a:schemeClr val="tx2">
              <a:lumMod val="25000"/>
              <a:lumOff val="75000"/>
            </a:schemeClr>
          </a:solidFill>
          <a:ln w="9525">
            <a:solidFill>
              <a:schemeClr val="tx1"/>
            </a:solidFill>
            <a:miter lim="800000"/>
            <a:headEnd/>
            <a:tailEnd/>
          </a:ln>
          <a:effectLst/>
        </p:spPr>
        <p:txBody>
          <a:bodyPr wrap="none" anchor="ctr"/>
          <a:lstStyle/>
          <a:p>
            <a:pPr>
              <a:defRPr/>
            </a:pPr>
            <a:endParaRPr lang="en-GB" dirty="0">
              <a:solidFill>
                <a:schemeClr val="accent1"/>
              </a:solidFill>
            </a:endParaRPr>
          </a:p>
        </p:txBody>
      </p:sp>
      <p:sp>
        <p:nvSpPr>
          <p:cNvPr id="26630" name="Text Box 107"/>
          <p:cNvSpPr txBox="1">
            <a:spLocks noChangeArrowheads="1"/>
          </p:cNvSpPr>
          <p:nvPr/>
        </p:nvSpPr>
        <p:spPr bwMode="auto">
          <a:xfrm>
            <a:off x="357188" y="2071688"/>
            <a:ext cx="1676400" cy="457200"/>
          </a:xfrm>
          <a:prstGeom prst="rect">
            <a:avLst/>
          </a:prstGeom>
          <a:noFill/>
          <a:ln w="9525">
            <a:noFill/>
            <a:miter lim="800000"/>
            <a:headEnd/>
            <a:tailEnd/>
          </a:ln>
        </p:spPr>
        <p:txBody>
          <a:bodyPr>
            <a:spAutoFit/>
          </a:bodyPr>
          <a:lstStyle/>
          <a:p>
            <a:pPr>
              <a:spcBef>
                <a:spcPct val="50000"/>
              </a:spcBef>
            </a:pPr>
            <a:r>
              <a:rPr lang="en-GB" sz="2400"/>
              <a:t>Initial array</a:t>
            </a:r>
          </a:p>
        </p:txBody>
      </p:sp>
      <p:sp>
        <p:nvSpPr>
          <p:cNvPr id="26631" name="Line 108"/>
          <p:cNvSpPr>
            <a:spLocks noChangeShapeType="1"/>
          </p:cNvSpPr>
          <p:nvPr/>
        </p:nvSpPr>
        <p:spPr bwMode="auto">
          <a:xfrm>
            <a:off x="1981200" y="2286000"/>
            <a:ext cx="228600" cy="0"/>
          </a:xfrm>
          <a:prstGeom prst="line">
            <a:avLst/>
          </a:prstGeom>
          <a:noFill/>
          <a:ln w="9525">
            <a:solidFill>
              <a:schemeClr val="tx1"/>
            </a:solidFill>
            <a:round/>
            <a:headEnd/>
            <a:tailEnd type="triangle" w="med" len="med"/>
          </a:ln>
        </p:spPr>
        <p:txBody>
          <a:bodyPr/>
          <a:lstStyle/>
          <a:p>
            <a:endParaRPr lang="en-GB"/>
          </a:p>
        </p:txBody>
      </p:sp>
      <p:graphicFrame>
        <p:nvGraphicFramePr>
          <p:cNvPr id="13" name="Group 103"/>
          <p:cNvGraphicFramePr>
            <a:graphicFrameLocks noGrp="1"/>
          </p:cNvGraphicFramePr>
          <p:nvPr/>
        </p:nvGraphicFramePr>
        <p:xfrm>
          <a:off x="2362200" y="1981200"/>
          <a:ext cx="6096000" cy="2590800"/>
        </p:xfrm>
        <a:graphic>
          <a:graphicData uri="http://schemas.openxmlformats.org/drawingml/2006/table">
            <a:tbl>
              <a:tblPr/>
              <a:tblGrid>
                <a:gridCol w="677863">
                  <a:extLst>
                    <a:ext uri="{9D8B030D-6E8A-4147-A177-3AD203B41FA5}">
                      <a16:colId xmlns:a16="http://schemas.microsoft.com/office/drawing/2014/main" val="20000"/>
                    </a:ext>
                  </a:extLst>
                </a:gridCol>
                <a:gridCol w="676275">
                  <a:extLst>
                    <a:ext uri="{9D8B030D-6E8A-4147-A177-3AD203B41FA5}">
                      <a16:colId xmlns:a16="http://schemas.microsoft.com/office/drawing/2014/main" val="20001"/>
                    </a:ext>
                  </a:extLst>
                </a:gridCol>
                <a:gridCol w="677862">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6275">
                  <a:extLst>
                    <a:ext uri="{9D8B030D-6E8A-4147-A177-3AD203B41FA5}">
                      <a16:colId xmlns:a16="http://schemas.microsoft.com/office/drawing/2014/main" val="20004"/>
                    </a:ext>
                  </a:extLst>
                </a:gridCol>
                <a:gridCol w="677862">
                  <a:extLst>
                    <a:ext uri="{9D8B030D-6E8A-4147-A177-3AD203B41FA5}">
                      <a16:colId xmlns:a16="http://schemas.microsoft.com/office/drawing/2014/main" val="20005"/>
                    </a:ext>
                  </a:extLst>
                </a:gridCol>
                <a:gridCol w="677863">
                  <a:extLst>
                    <a:ext uri="{9D8B030D-6E8A-4147-A177-3AD203B41FA5}">
                      <a16:colId xmlns:a16="http://schemas.microsoft.com/office/drawing/2014/main" val="20006"/>
                    </a:ext>
                  </a:extLst>
                </a:gridCol>
                <a:gridCol w="676275">
                  <a:extLst>
                    <a:ext uri="{9D8B030D-6E8A-4147-A177-3AD203B41FA5}">
                      <a16:colId xmlns:a16="http://schemas.microsoft.com/office/drawing/2014/main" val="20007"/>
                    </a:ext>
                  </a:extLst>
                </a:gridCol>
                <a:gridCol w="677862">
                  <a:extLst>
                    <a:ext uri="{9D8B030D-6E8A-4147-A177-3AD203B41FA5}">
                      <a16:colId xmlns:a16="http://schemas.microsoft.com/office/drawing/2014/main" val="20008"/>
                    </a:ext>
                  </a:extLst>
                </a:gridCol>
              </a:tblGrid>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1" i="0" u="none" strike="noStrike" cap="none" normalizeH="0" baseline="0">
                          <a:ln>
                            <a:noFill/>
                          </a:ln>
                          <a:solidFill>
                            <a:srgbClr val="FF0000"/>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dirty="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1" i="0" u="none" strike="noStrike" cap="none" normalizeH="0" baseline="0">
                          <a:ln>
                            <a:noFill/>
                          </a:ln>
                          <a:solidFill>
                            <a:srgbClr val="FF0000"/>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1" i="0" u="none" strike="noStrike" cap="none" normalizeH="0" baseline="0">
                          <a:ln>
                            <a:noFill/>
                          </a:ln>
                          <a:solidFill>
                            <a:srgbClr val="FF0000"/>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1" i="0" u="none" strike="noStrike" cap="none" normalizeH="0" baseline="0">
                          <a:ln>
                            <a:noFill/>
                          </a:ln>
                          <a:solidFill>
                            <a:srgbClr val="FF0000"/>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a:ln>
                            <a:noFill/>
                          </a:ln>
                          <a:solidFill>
                            <a:schemeClr val="tx1"/>
                          </a:solidFill>
                          <a:effectLst/>
                          <a:latin typeface="Times New Roman"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4" name="Slide Number Placeholder 13"/>
          <p:cNvSpPr>
            <a:spLocks noGrp="1"/>
          </p:cNvSpPr>
          <p:nvPr>
            <p:ph type="sldNum" sz="quarter" idx="12"/>
          </p:nvPr>
        </p:nvSpPr>
        <p:spPr/>
        <p:txBody>
          <a:bodyPr/>
          <a:lstStyle/>
          <a:p>
            <a:fld id="{042AED99-7FB4-404E-8A97-64753DCE42EC}" type="slidenum">
              <a:rPr kumimoji="0" lang="en-US" smtClean="0"/>
              <a:pPr/>
              <a:t>17</a:t>
            </a:fld>
            <a:endParaRPr kumimoji="0" lang="en-US"/>
          </a:p>
        </p:txBody>
      </p:sp>
      <p:sp>
        <p:nvSpPr>
          <p:cNvPr id="15" name="Footer Placeholder 14"/>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214282" y="704088"/>
            <a:ext cx="8715436" cy="653210"/>
          </a:xfrm>
        </p:spPr>
        <p:txBody>
          <a:bodyPr>
            <a:noAutofit/>
          </a:bodyPr>
          <a:lstStyle/>
          <a:p>
            <a:pPr algn="ctr"/>
            <a:r>
              <a:rPr lang="en-GB" sz="3200" dirty="0"/>
              <a:t>Hoare's Quicksort using Sequences and Recursion</a:t>
            </a:r>
          </a:p>
        </p:txBody>
      </p:sp>
      <p:sp>
        <p:nvSpPr>
          <p:cNvPr id="27651" name="Text Box 4"/>
          <p:cNvSpPr txBox="1">
            <a:spLocks noChangeArrowheads="1"/>
          </p:cNvSpPr>
          <p:nvPr/>
        </p:nvSpPr>
        <p:spPr bwMode="auto">
          <a:xfrm>
            <a:off x="152400" y="1643063"/>
            <a:ext cx="8991600" cy="4494212"/>
          </a:xfrm>
          <a:prstGeom prst="rect">
            <a:avLst/>
          </a:prstGeom>
          <a:noFill/>
          <a:ln w="9525">
            <a:noFill/>
            <a:miter lim="800000"/>
            <a:headEnd/>
            <a:tailEnd/>
          </a:ln>
        </p:spPr>
        <p:txBody>
          <a:bodyPr>
            <a:spAutoFit/>
          </a:bodyPr>
          <a:lstStyle/>
          <a:p>
            <a:pPr>
              <a:spcBef>
                <a:spcPct val="50000"/>
              </a:spcBef>
            </a:pPr>
            <a:r>
              <a:rPr lang="en-GB" sz="2200" dirty="0" err="1">
                <a:latin typeface="Arial Unicode MS" pitchFamily="34" charset="-128"/>
              </a:rPr>
              <a:t>qsort</a:t>
            </a:r>
            <a:r>
              <a:rPr lang="en-GB" sz="2200" dirty="0">
                <a:latin typeface="Arial Unicode MS" pitchFamily="34" charset="-128"/>
              </a:rPr>
              <a:t>(s </a:t>
            </a:r>
            <a:r>
              <a:rPr lang="en-GB" sz="2200" b="1" dirty="0">
                <a:solidFill>
                  <a:schemeClr val="accent2"/>
                </a:solidFill>
                <a:latin typeface="Arial Unicode MS" pitchFamily="34" charset="-128"/>
              </a:rPr>
              <a:t>as</a:t>
            </a:r>
            <a:r>
              <a:rPr lang="en-GB" sz="2200" dirty="0">
                <a:latin typeface="Arial Unicode MS" pitchFamily="34" charset="-128"/>
              </a:rPr>
              <a:t> </a:t>
            </a:r>
            <a:r>
              <a:rPr lang="en-GB" sz="2200" dirty="0" err="1">
                <a:latin typeface="Arial Unicode MS" pitchFamily="34" charset="-128"/>
              </a:rPr>
              <a:t>Seq</a:t>
            </a:r>
            <a:r>
              <a:rPr lang="en-GB" sz="2200" dirty="0">
                <a:latin typeface="Arial Unicode MS" pitchFamily="34" charset="-128"/>
              </a:rPr>
              <a:t> </a:t>
            </a:r>
            <a:r>
              <a:rPr lang="en-GB" sz="2200" b="1" dirty="0">
                <a:solidFill>
                  <a:schemeClr val="accent2"/>
                </a:solidFill>
                <a:latin typeface="Arial Unicode MS" pitchFamily="34" charset="-128"/>
              </a:rPr>
              <a:t>of</a:t>
            </a:r>
            <a:r>
              <a:rPr lang="en-GB" sz="2200" dirty="0">
                <a:latin typeface="Arial Unicode MS" pitchFamily="34" charset="-128"/>
              </a:rPr>
              <a:t> Integer) </a:t>
            </a:r>
            <a:r>
              <a:rPr lang="en-GB" sz="2200" b="1" dirty="0">
                <a:latin typeface="Arial Unicode MS" pitchFamily="34" charset="-128"/>
              </a:rPr>
              <a:t>as</a:t>
            </a:r>
            <a:r>
              <a:rPr lang="en-GB" sz="2200" dirty="0">
                <a:latin typeface="Arial Unicode MS" pitchFamily="34" charset="-128"/>
              </a:rPr>
              <a:t> </a:t>
            </a:r>
            <a:r>
              <a:rPr lang="en-GB" sz="2200" dirty="0" err="1">
                <a:latin typeface="Arial Unicode MS" pitchFamily="34" charset="-128"/>
              </a:rPr>
              <a:t>Seq</a:t>
            </a:r>
            <a:r>
              <a:rPr lang="en-GB" sz="2200" dirty="0">
                <a:latin typeface="Arial Unicode MS" pitchFamily="34" charset="-128"/>
              </a:rPr>
              <a:t> </a:t>
            </a:r>
            <a:r>
              <a:rPr lang="en-GB" sz="2200" b="1" dirty="0">
                <a:latin typeface="Arial Unicode MS" pitchFamily="34" charset="-128"/>
              </a:rPr>
              <a:t>of</a:t>
            </a:r>
            <a:r>
              <a:rPr lang="en-GB" sz="2200" dirty="0">
                <a:latin typeface="Arial Unicode MS" pitchFamily="34" charset="-128"/>
              </a:rPr>
              <a:t> Integer 			</a:t>
            </a:r>
          </a:p>
          <a:p>
            <a:pPr>
              <a:spcBef>
                <a:spcPct val="50000"/>
              </a:spcBef>
            </a:pPr>
            <a:r>
              <a:rPr lang="en-GB" sz="2200" dirty="0">
                <a:latin typeface="Arial Unicode MS" pitchFamily="34" charset="-128"/>
              </a:rPr>
              <a:t>	</a:t>
            </a:r>
            <a:r>
              <a:rPr lang="en-GB" sz="2200" b="1" dirty="0">
                <a:solidFill>
                  <a:schemeClr val="accent2"/>
                </a:solidFill>
                <a:latin typeface="Arial Unicode MS" pitchFamily="34" charset="-128"/>
              </a:rPr>
              <a:t>if</a:t>
            </a:r>
            <a:r>
              <a:rPr lang="en-GB" sz="2200" dirty="0">
                <a:latin typeface="Arial Unicode MS" pitchFamily="34" charset="-128"/>
              </a:rPr>
              <a:t> s = [] </a:t>
            </a:r>
            <a:r>
              <a:rPr lang="en-GB" sz="2200" b="1" dirty="0">
                <a:solidFill>
                  <a:schemeClr val="accent2"/>
                </a:solidFill>
                <a:latin typeface="Arial Unicode MS" pitchFamily="34" charset="-128"/>
              </a:rPr>
              <a:t>then</a:t>
            </a:r>
            <a:r>
              <a:rPr lang="en-GB" sz="2200" dirty="0">
                <a:latin typeface="Arial Unicode MS" pitchFamily="34" charset="-128"/>
              </a:rPr>
              <a:t> 									</a:t>
            </a:r>
            <a:r>
              <a:rPr lang="en-GB" sz="2200" b="1" dirty="0">
                <a:solidFill>
                  <a:schemeClr val="accent2"/>
                </a:solidFill>
                <a:latin typeface="Arial Unicode MS" pitchFamily="34" charset="-128"/>
              </a:rPr>
              <a:t>return</a:t>
            </a:r>
            <a:r>
              <a:rPr lang="en-GB" sz="2200" dirty="0">
                <a:latin typeface="Arial Unicode MS" pitchFamily="34" charset="-128"/>
              </a:rPr>
              <a:t> []</a:t>
            </a:r>
          </a:p>
          <a:p>
            <a:pPr>
              <a:spcBef>
                <a:spcPct val="50000"/>
              </a:spcBef>
            </a:pPr>
            <a:r>
              <a:rPr lang="en-GB" sz="2200" dirty="0">
                <a:latin typeface="Arial Unicode MS" pitchFamily="34" charset="-128"/>
              </a:rPr>
              <a:t> 	</a:t>
            </a:r>
            <a:r>
              <a:rPr lang="en-GB" sz="2200" b="1" dirty="0">
                <a:solidFill>
                  <a:schemeClr val="accent2"/>
                </a:solidFill>
                <a:latin typeface="Arial Unicode MS" pitchFamily="34" charset="-128"/>
              </a:rPr>
              <a:t>else</a:t>
            </a:r>
            <a:r>
              <a:rPr lang="en-GB" sz="2200" dirty="0">
                <a:latin typeface="Arial Unicode MS" pitchFamily="34" charset="-128"/>
              </a:rPr>
              <a:t>    pivot = Head(s) 							rest = Tail(s) 					</a:t>
            </a:r>
          </a:p>
          <a:p>
            <a:pPr>
              <a:spcBef>
                <a:spcPct val="50000"/>
              </a:spcBef>
            </a:pPr>
            <a:r>
              <a:rPr lang="en-GB" sz="2200" dirty="0">
                <a:latin typeface="Arial Unicode MS" pitchFamily="34" charset="-128"/>
              </a:rPr>
              <a:t>		</a:t>
            </a:r>
            <a:r>
              <a:rPr lang="en-GB" sz="2200" b="1" dirty="0">
                <a:solidFill>
                  <a:schemeClr val="accent2"/>
                </a:solidFill>
                <a:latin typeface="Arial Unicode MS" pitchFamily="34" charset="-128"/>
              </a:rPr>
              <a:t>return</a:t>
            </a:r>
            <a:r>
              <a:rPr lang="en-GB" sz="2200" dirty="0">
                <a:latin typeface="Arial Unicode MS" pitchFamily="34" charset="-128"/>
              </a:rPr>
              <a:t> </a:t>
            </a:r>
            <a:r>
              <a:rPr lang="en-GB" sz="2200" dirty="0" err="1">
                <a:latin typeface="Arial Unicode MS" pitchFamily="34" charset="-128"/>
              </a:rPr>
              <a:t>qsort</a:t>
            </a:r>
            <a:r>
              <a:rPr lang="en-GB" sz="2200" dirty="0">
                <a:latin typeface="Arial Unicode MS" pitchFamily="34" charset="-128"/>
              </a:rPr>
              <a:t>([y | y </a:t>
            </a:r>
            <a:r>
              <a:rPr lang="en-GB" sz="2200" dirty="0">
                <a:latin typeface="Lucida Sans Unicode" pitchFamily="34" charset="0"/>
                <a:cs typeface="Lucida Sans Unicode" pitchFamily="34" charset="0"/>
              </a:rPr>
              <a:t>in</a:t>
            </a:r>
            <a:r>
              <a:rPr lang="en-GB" sz="2200" dirty="0">
                <a:latin typeface="Arial Unicode MS" pitchFamily="34" charset="-128"/>
              </a:rPr>
              <a:t> rest </a:t>
            </a:r>
            <a:r>
              <a:rPr lang="en-GB" sz="2200" b="1" dirty="0">
                <a:solidFill>
                  <a:schemeClr val="accent2"/>
                </a:solidFill>
                <a:latin typeface="Arial Unicode MS" pitchFamily="34" charset="-128"/>
              </a:rPr>
              <a:t>where</a:t>
            </a:r>
            <a:r>
              <a:rPr lang="en-GB" sz="2200" dirty="0">
                <a:latin typeface="Arial Unicode MS" pitchFamily="34" charset="-128"/>
              </a:rPr>
              <a:t> y </a:t>
            </a:r>
            <a:r>
              <a:rPr lang="en-GB" sz="2200" dirty="0">
                <a:latin typeface="Lucida Sans Unicode" pitchFamily="34" charset="0"/>
                <a:cs typeface="Lucida Sans Unicode" pitchFamily="34" charset="0"/>
              </a:rPr>
              <a:t>&lt;</a:t>
            </a:r>
            <a:r>
              <a:rPr lang="en-GB" sz="2200" dirty="0">
                <a:latin typeface="Arial Unicode MS" pitchFamily="34" charset="-128"/>
              </a:rPr>
              <a:t> pivot]) + 				[pivot] + </a:t>
            </a:r>
            <a:r>
              <a:rPr lang="en-GB" sz="2200" dirty="0" err="1">
                <a:latin typeface="Arial Unicode MS" pitchFamily="34" charset="-128"/>
              </a:rPr>
              <a:t>qsort</a:t>
            </a:r>
            <a:r>
              <a:rPr lang="en-GB" sz="2200" dirty="0">
                <a:latin typeface="Arial Unicode MS" pitchFamily="34" charset="-128"/>
              </a:rPr>
              <a:t>([y | y </a:t>
            </a:r>
            <a:r>
              <a:rPr lang="en-GB" sz="2200" dirty="0">
                <a:latin typeface="Lucida Sans Unicode" pitchFamily="34" charset="0"/>
                <a:cs typeface="Lucida Sans Unicode" pitchFamily="34" charset="0"/>
              </a:rPr>
              <a:t>in</a:t>
            </a:r>
            <a:r>
              <a:rPr lang="en-GB" sz="2200" dirty="0">
                <a:latin typeface="Arial Unicode MS" pitchFamily="34" charset="-128"/>
              </a:rPr>
              <a:t> rest </a:t>
            </a:r>
            <a:r>
              <a:rPr lang="en-GB" sz="2200" b="1" dirty="0">
                <a:solidFill>
                  <a:schemeClr val="accent2"/>
                </a:solidFill>
                <a:latin typeface="Arial Unicode MS" pitchFamily="34" charset="-128"/>
              </a:rPr>
              <a:t>where</a:t>
            </a:r>
            <a:r>
              <a:rPr lang="en-GB" sz="2200" dirty="0">
                <a:latin typeface="Arial Unicode MS" pitchFamily="34" charset="-128"/>
              </a:rPr>
              <a:t> y </a:t>
            </a:r>
            <a:r>
              <a:rPr lang="en-GB" sz="2200" dirty="0">
                <a:latin typeface="Lucida Sans Unicode" pitchFamily="34" charset="0"/>
                <a:cs typeface="Lucida Sans Unicode" pitchFamily="34" charset="0"/>
              </a:rPr>
              <a:t>≥</a:t>
            </a:r>
            <a:r>
              <a:rPr lang="en-GB" sz="2200" dirty="0">
                <a:latin typeface="Arial Unicode MS" pitchFamily="34" charset="-128"/>
              </a:rPr>
              <a:t> pivot]) </a:t>
            </a:r>
          </a:p>
          <a:p>
            <a:pPr>
              <a:spcBef>
                <a:spcPct val="50000"/>
              </a:spcBef>
            </a:pPr>
            <a:r>
              <a:rPr lang="en-GB" sz="2200" dirty="0"/>
              <a:t>A sample main program sorts the Sequence [7, 8, 2, 42] and prints the result: </a:t>
            </a:r>
          </a:p>
          <a:p>
            <a:pPr>
              <a:spcBef>
                <a:spcPct val="50000"/>
              </a:spcBef>
            </a:pPr>
            <a:r>
              <a:rPr lang="en-GB" sz="2200" dirty="0">
                <a:latin typeface="Arial Unicode MS" pitchFamily="34" charset="-128"/>
              </a:rPr>
              <a:t>Main() </a:t>
            </a:r>
          </a:p>
          <a:p>
            <a:pPr>
              <a:spcBef>
                <a:spcPct val="50000"/>
              </a:spcBef>
            </a:pPr>
            <a:r>
              <a:rPr lang="en-GB" sz="2200" dirty="0">
                <a:latin typeface="Arial Unicode MS" pitchFamily="34" charset="-128"/>
              </a:rPr>
              <a:t>   </a:t>
            </a:r>
            <a:r>
              <a:rPr lang="en-GB" sz="2200" dirty="0" err="1">
                <a:latin typeface="Arial Unicode MS" pitchFamily="34" charset="-128"/>
              </a:rPr>
              <a:t>WriteLine</a:t>
            </a:r>
            <a:r>
              <a:rPr lang="en-GB" sz="2200" dirty="0">
                <a:latin typeface="Arial Unicode MS" pitchFamily="34" charset="-128"/>
              </a:rPr>
              <a:t>(</a:t>
            </a:r>
            <a:r>
              <a:rPr lang="en-GB" sz="2200" dirty="0" err="1">
                <a:latin typeface="Arial Unicode MS" pitchFamily="34" charset="-128"/>
              </a:rPr>
              <a:t>qsort</a:t>
            </a:r>
            <a:r>
              <a:rPr lang="en-GB" sz="2200" dirty="0">
                <a:latin typeface="Arial Unicode MS" pitchFamily="34" charset="-128"/>
              </a:rPr>
              <a:t>([7, 8, 2, 42])) </a:t>
            </a:r>
          </a:p>
        </p:txBody>
      </p:sp>
      <p:sp>
        <p:nvSpPr>
          <p:cNvPr id="27652" name="Rounded Rectangle 4"/>
          <p:cNvSpPr>
            <a:spLocks noChangeArrowheads="1"/>
          </p:cNvSpPr>
          <p:nvPr/>
        </p:nvSpPr>
        <p:spPr bwMode="auto">
          <a:xfrm>
            <a:off x="142847" y="4643438"/>
            <a:ext cx="8858312" cy="1714500"/>
          </a:xfrm>
          <a:prstGeom prst="roundRect">
            <a:avLst>
              <a:gd name="adj" fmla="val 16667"/>
            </a:avLst>
          </a:prstGeom>
          <a:noFill/>
          <a:ln w="12700" algn="ctr">
            <a:solidFill>
              <a:schemeClr val="tx1"/>
            </a:solidFill>
            <a:round/>
            <a:headEnd/>
            <a:tailEnd/>
          </a:ln>
        </p:spPr>
        <p:txBody>
          <a:bodyPr/>
          <a:lstStyle/>
          <a:p>
            <a:endParaRPr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18</a:t>
            </a:fld>
            <a:endParaRPr kumimoji="0" lang="en-US"/>
          </a:p>
        </p:txBody>
      </p:sp>
      <p:sp>
        <p:nvSpPr>
          <p:cNvPr id="6" name="Footer Placeholder 5"/>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775526"/>
            <a:ext cx="8229600" cy="724648"/>
          </a:xfrm>
          <a:noFill/>
          <a:ln/>
        </p:spPr>
        <p:txBody>
          <a:bodyPr lIns="90840" tIns="44623" rIns="90840" bIns="44623" anchor="b"/>
          <a:lstStyle/>
          <a:p>
            <a:r>
              <a:rPr lang="en-GB" dirty="0"/>
              <a:t>Lecture Key Points</a:t>
            </a:r>
          </a:p>
        </p:txBody>
      </p:sp>
      <p:sp>
        <p:nvSpPr>
          <p:cNvPr id="51203" name="Rectangle 3"/>
          <p:cNvSpPr>
            <a:spLocks noGrp="1" noChangeArrowheads="1"/>
          </p:cNvSpPr>
          <p:nvPr>
            <p:ph type="body" idx="1"/>
          </p:nvPr>
        </p:nvSpPr>
        <p:spPr>
          <a:xfrm>
            <a:off x="457200" y="1785926"/>
            <a:ext cx="8229600" cy="4389120"/>
          </a:xfrm>
          <a:noFill/>
          <a:ln/>
        </p:spPr>
        <p:txBody>
          <a:bodyPr lIns="90840" tIns="44623" rIns="90840" bIns="44623">
            <a:normAutofit/>
          </a:bodyPr>
          <a:lstStyle/>
          <a:p>
            <a:pPr>
              <a:lnSpc>
                <a:spcPct val="90000"/>
              </a:lnSpc>
            </a:pPr>
            <a:r>
              <a:rPr lang="en-GB" sz="2800" dirty="0"/>
              <a:t>Formal system specification complements informal specification techniques.</a:t>
            </a:r>
          </a:p>
          <a:p>
            <a:pPr>
              <a:lnSpc>
                <a:spcPct val="90000"/>
              </a:lnSpc>
            </a:pPr>
            <a:r>
              <a:rPr lang="en-GB" sz="2800" dirty="0"/>
              <a:t>Formal specifications are precise and unambiguous. They remove areas of doubt in a specification.</a:t>
            </a:r>
          </a:p>
          <a:p>
            <a:pPr>
              <a:lnSpc>
                <a:spcPct val="90000"/>
              </a:lnSpc>
            </a:pPr>
            <a:r>
              <a:rPr lang="en-GB" sz="2800" dirty="0"/>
              <a:t>Formal specification forces an analysis of the system requirements at an early stage. Correcting errors at this stage is cheaper than modifying a delivered system.</a:t>
            </a:r>
          </a:p>
          <a:p>
            <a:pPr>
              <a:lnSpc>
                <a:spcPct val="90000"/>
              </a:lnSpc>
            </a:pPr>
            <a:r>
              <a:rPr lang="en-GB" sz="2800" dirty="0"/>
              <a:t>Formal specification techniques are most applicable in the development of critical systems and standards.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19</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85720" y="428604"/>
            <a:ext cx="8705880" cy="928694"/>
          </a:xfrm>
          <a:noFill/>
        </p:spPr>
        <p:txBody>
          <a:bodyPr>
            <a:normAutofit/>
          </a:bodyPr>
          <a:lstStyle/>
          <a:p>
            <a:r>
              <a:rPr lang="en-GB" dirty="0"/>
              <a:t>Recap on Formal Specification</a:t>
            </a:r>
          </a:p>
        </p:txBody>
      </p:sp>
      <p:sp>
        <p:nvSpPr>
          <p:cNvPr id="4099" name="Rectangle 5"/>
          <p:cNvSpPr>
            <a:spLocks noGrp="1" noChangeArrowheads="1"/>
          </p:cNvSpPr>
          <p:nvPr>
            <p:ph idx="1"/>
          </p:nvPr>
        </p:nvSpPr>
        <p:spPr>
          <a:xfrm>
            <a:off x="304800" y="1600200"/>
            <a:ext cx="8413750" cy="4724400"/>
          </a:xfrm>
          <a:noFill/>
        </p:spPr>
        <p:txBody>
          <a:bodyPr/>
          <a:lstStyle/>
          <a:p>
            <a:pPr>
              <a:buFont typeface="Zapf Dingbats" charset="2"/>
              <a:buNone/>
            </a:pPr>
            <a:endParaRPr lang="en-GB" dirty="0"/>
          </a:p>
          <a:p>
            <a:pPr>
              <a:buFont typeface="Zapf Dingbats" charset="2"/>
              <a:buNone/>
            </a:pPr>
            <a:r>
              <a:rPr lang="en-GB" sz="3200" b="1" u="sng" dirty="0"/>
              <a:t>Objectives:</a:t>
            </a:r>
          </a:p>
          <a:p>
            <a:pPr>
              <a:buFont typeface="Zapf Dingbats" charset="2"/>
              <a:buNone/>
            </a:pPr>
            <a:endParaRPr lang="en-GB" sz="1800" b="1" u="sng" dirty="0"/>
          </a:p>
          <a:p>
            <a:r>
              <a:rPr lang="en-GB" b="1" dirty="0"/>
              <a:t>To explain</a:t>
            </a:r>
            <a:r>
              <a:rPr lang="en-GB" dirty="0"/>
              <a:t> why formal specification techniques help discover problems in system requirements</a:t>
            </a:r>
          </a:p>
          <a:p>
            <a:r>
              <a:rPr lang="en-GB" b="1" dirty="0"/>
              <a:t>To describe the use of: </a:t>
            </a:r>
          </a:p>
          <a:p>
            <a:pPr lvl="1"/>
            <a:r>
              <a:rPr lang="en-GB" dirty="0">
                <a:solidFill>
                  <a:schemeClr val="accent3"/>
                </a:solidFill>
              </a:rPr>
              <a:t>algebraic techniques </a:t>
            </a:r>
            <a:r>
              <a:rPr lang="en-GB" dirty="0"/>
              <a:t>(for interface specification) and </a:t>
            </a:r>
          </a:p>
          <a:p>
            <a:pPr lvl="1"/>
            <a:r>
              <a:rPr lang="en-GB" dirty="0">
                <a:solidFill>
                  <a:schemeClr val="accent3"/>
                </a:solidFill>
              </a:rPr>
              <a:t>model-based techniques </a:t>
            </a:r>
            <a:r>
              <a:rPr lang="en-GB" dirty="0"/>
              <a:t>(for behavioural specification)</a:t>
            </a:r>
          </a:p>
          <a:p>
            <a:r>
              <a:rPr lang="en-GB" b="1" dirty="0"/>
              <a:t>To introduce </a:t>
            </a:r>
            <a:r>
              <a:rPr lang="en-GB" dirty="0">
                <a:solidFill>
                  <a:schemeClr val="accent2"/>
                </a:solidFill>
              </a:rPr>
              <a:t>Abstract State Machine Model </a:t>
            </a:r>
            <a:r>
              <a:rPr lang="en-GB" dirty="0"/>
              <a:t>(ASML)</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775526"/>
            <a:ext cx="8229600" cy="724648"/>
          </a:xfrm>
          <a:noFill/>
          <a:ln/>
        </p:spPr>
        <p:txBody>
          <a:bodyPr lIns="90840" tIns="44623" rIns="90840" bIns="44623" anchor="b"/>
          <a:lstStyle/>
          <a:p>
            <a:r>
              <a:rPr lang="en-GB" dirty="0"/>
              <a:t>Lecture Key Points</a:t>
            </a:r>
          </a:p>
        </p:txBody>
      </p:sp>
      <p:sp>
        <p:nvSpPr>
          <p:cNvPr id="52227" name="Rectangle 3"/>
          <p:cNvSpPr>
            <a:spLocks noGrp="1" noChangeArrowheads="1"/>
          </p:cNvSpPr>
          <p:nvPr>
            <p:ph type="body" idx="1"/>
          </p:nvPr>
        </p:nvSpPr>
        <p:spPr>
          <a:xfrm>
            <a:off x="457200" y="1785926"/>
            <a:ext cx="8229600" cy="4389120"/>
          </a:xfrm>
          <a:noFill/>
          <a:ln/>
        </p:spPr>
        <p:txBody>
          <a:bodyPr lIns="90840" tIns="44623" rIns="90840" bIns="44623">
            <a:normAutofit lnSpcReduction="10000"/>
          </a:bodyPr>
          <a:lstStyle/>
          <a:p>
            <a:r>
              <a:rPr lang="en-GB" sz="2800" dirty="0"/>
              <a:t>Algebraic techniques are suited to </a:t>
            </a:r>
            <a:r>
              <a:rPr lang="en-GB" sz="2800" dirty="0">
                <a:solidFill>
                  <a:schemeClr val="accent3"/>
                </a:solidFill>
              </a:rPr>
              <a:t>interface specification</a:t>
            </a:r>
            <a:r>
              <a:rPr lang="en-GB" sz="2800" dirty="0"/>
              <a:t> where the interface is defined as a set of object classes.</a:t>
            </a:r>
          </a:p>
          <a:p>
            <a:r>
              <a:rPr lang="en-GB" sz="2800" dirty="0"/>
              <a:t>Model-based techniques model the system using sets and functions. This simplifies some types of </a:t>
            </a:r>
            <a:r>
              <a:rPr lang="en-GB" sz="2800" dirty="0">
                <a:solidFill>
                  <a:schemeClr val="accent3"/>
                </a:solidFill>
              </a:rPr>
              <a:t>behavioural specification</a:t>
            </a:r>
            <a:r>
              <a:rPr lang="en-GB" sz="2800" dirty="0"/>
              <a:t>.</a:t>
            </a:r>
          </a:p>
          <a:p>
            <a:r>
              <a:rPr lang="en-GB" sz="2800" dirty="0"/>
              <a:t>Operations are defined in a model-based spec. by defining pre and post conditions on the system state.</a:t>
            </a:r>
          </a:p>
          <a:p>
            <a:r>
              <a:rPr lang="en-GB" sz="2800" b="1" dirty="0" err="1">
                <a:solidFill>
                  <a:schemeClr val="accent3"/>
                </a:solidFill>
              </a:rPr>
              <a:t>AsmL</a:t>
            </a:r>
            <a:r>
              <a:rPr lang="en-GB" sz="2800" dirty="0"/>
              <a:t> is a language for modelling the structure and behaviour of digital systems.</a:t>
            </a:r>
          </a:p>
          <a:p>
            <a:endParaRPr lang="en-GB" sz="28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20</a:t>
            </a:fld>
            <a:endParaRPr kumimoji="0" lang="en-US"/>
          </a:p>
        </p:txBody>
      </p:sp>
      <p:sp>
        <p:nvSpPr>
          <p:cNvPr id="5" name="Footer Placeholder 4"/>
          <p:cNvSpPr>
            <a:spLocks noGrp="1"/>
          </p:cNvSpPr>
          <p:nvPr>
            <p:ph type="ftr" sz="quarter" idx="11"/>
          </p:nvPr>
        </p:nvSpPr>
        <p:spPr/>
        <p:txBody>
          <a:bodyPr/>
          <a:lstStyle/>
          <a:p>
            <a:r>
              <a:rPr kumimoji="0" lang="en-US" dirty="0"/>
              <a:t>COMP201 - Software Engineering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2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dirty="0"/>
              <a:t>Behavioural Specification</a:t>
            </a:r>
          </a:p>
        </p:txBody>
      </p:sp>
      <p:sp>
        <p:nvSpPr>
          <p:cNvPr id="17411" name="Rectangle 3"/>
          <p:cNvSpPr>
            <a:spLocks noGrp="1" noChangeArrowheads="1"/>
          </p:cNvSpPr>
          <p:nvPr>
            <p:ph idx="1"/>
          </p:nvPr>
        </p:nvSpPr>
        <p:spPr/>
        <p:txBody>
          <a:bodyPr>
            <a:normAutofit/>
          </a:bodyPr>
          <a:lstStyle/>
          <a:p>
            <a:r>
              <a:rPr lang="en-GB" sz="2800" b="1" dirty="0">
                <a:solidFill>
                  <a:schemeClr val="accent3"/>
                </a:solidFill>
              </a:rPr>
              <a:t>Algebraic specification </a:t>
            </a:r>
            <a:r>
              <a:rPr lang="en-GB" sz="2800" dirty="0"/>
              <a:t>can be </a:t>
            </a:r>
            <a:r>
              <a:rPr lang="en-GB" sz="2800" dirty="0">
                <a:solidFill>
                  <a:schemeClr val="accent1"/>
                </a:solidFill>
              </a:rPr>
              <a:t>cumbersome</a:t>
            </a:r>
            <a:r>
              <a:rPr lang="en-GB" sz="2800" dirty="0"/>
              <a:t> when the object operations are not independent of the object state</a:t>
            </a:r>
          </a:p>
          <a:p>
            <a:endParaRPr lang="en-GB" sz="1100" b="1" dirty="0">
              <a:solidFill>
                <a:srgbClr val="0000FF"/>
              </a:solidFill>
            </a:endParaRPr>
          </a:p>
          <a:p>
            <a:r>
              <a:rPr lang="en-GB" sz="2800" b="1" dirty="0">
                <a:solidFill>
                  <a:schemeClr val="accent3"/>
                </a:solidFill>
              </a:rPr>
              <a:t>Model-based specification</a:t>
            </a:r>
            <a:r>
              <a:rPr lang="en-GB" sz="2800" dirty="0">
                <a:solidFill>
                  <a:schemeClr val="accent3"/>
                </a:solidFill>
              </a:rPr>
              <a:t> </a:t>
            </a:r>
            <a:r>
              <a:rPr lang="en-GB" sz="2800" dirty="0">
                <a:solidFill>
                  <a:schemeClr val="accent1"/>
                </a:solidFill>
              </a:rPr>
              <a:t>exposes the system state</a:t>
            </a:r>
            <a:r>
              <a:rPr lang="en-GB" sz="2800" dirty="0"/>
              <a:t> and defines the operations in terms of changes to that state</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lIns="90487" tIns="44450" rIns="90487" bIns="44450"/>
          <a:lstStyle/>
          <a:p>
            <a:r>
              <a:rPr lang="en-GB" dirty="0"/>
              <a:t>OSI Reference Model</a:t>
            </a:r>
          </a:p>
        </p:txBody>
      </p:sp>
      <p:pic>
        <p:nvPicPr>
          <p:cNvPr id="18435" name="Picture 3"/>
          <p:cNvPicPr>
            <a:picLocks noChangeArrowheads="1"/>
          </p:cNvPicPr>
          <p:nvPr/>
        </p:nvPicPr>
        <p:blipFill>
          <a:blip r:embed="rId3" cstate="print"/>
          <a:srcRect/>
          <a:stretch>
            <a:fillRect/>
          </a:stretch>
        </p:blipFill>
        <p:spPr bwMode="auto">
          <a:xfrm>
            <a:off x="914400" y="1600200"/>
            <a:ext cx="7175500" cy="4724400"/>
          </a:xfrm>
          <a:prstGeom prst="rect">
            <a:avLst/>
          </a:prstGeom>
          <a:noFill/>
          <a:ln w="12700">
            <a:noFill/>
            <a:miter lim="800000"/>
            <a:headEnd/>
            <a:tailEnd/>
          </a:ln>
        </p:spPr>
      </p:pic>
      <p:sp>
        <p:nvSpPr>
          <p:cNvPr id="18436" name="Text Box 4"/>
          <p:cNvSpPr txBox="1">
            <a:spLocks noChangeArrowheads="1"/>
          </p:cNvSpPr>
          <p:nvPr/>
        </p:nvSpPr>
        <p:spPr bwMode="auto">
          <a:xfrm>
            <a:off x="1600200" y="1752601"/>
            <a:ext cx="1274708" cy="369332"/>
          </a:xfrm>
          <a:prstGeom prst="rect">
            <a:avLst/>
          </a:prstGeom>
          <a:noFill/>
          <a:ln w="12700">
            <a:noFill/>
            <a:miter lim="800000"/>
            <a:headEnd/>
            <a:tailEnd/>
          </a:ln>
        </p:spPr>
        <p:txBody>
          <a:bodyPr wrap="none">
            <a:spAutoFit/>
          </a:bodyPr>
          <a:lstStyle/>
          <a:p>
            <a:r>
              <a:rPr lang="en-GB" sz="1800"/>
              <a:t>Application</a:t>
            </a:r>
            <a:endParaRPr lang="en-GB" sz="2400"/>
          </a:p>
        </p:txBody>
      </p:sp>
      <p:sp>
        <p:nvSpPr>
          <p:cNvPr id="18437" name="AutoShape 5"/>
          <p:cNvSpPr>
            <a:spLocks noChangeArrowheads="1"/>
          </p:cNvSpPr>
          <p:nvPr/>
        </p:nvSpPr>
        <p:spPr bwMode="auto">
          <a:xfrm>
            <a:off x="3352800" y="2362200"/>
            <a:ext cx="2590800" cy="228600"/>
          </a:xfrm>
          <a:prstGeom prst="leftRightArrow">
            <a:avLst>
              <a:gd name="adj1" fmla="val 50000"/>
              <a:gd name="adj2" fmla="val 226667"/>
            </a:avLst>
          </a:prstGeom>
          <a:solidFill>
            <a:schemeClr val="accent1"/>
          </a:solidFill>
          <a:ln w="12700">
            <a:solidFill>
              <a:schemeClr val="tx1"/>
            </a:solidFill>
            <a:miter lim="800000"/>
            <a:headEnd/>
            <a:tailEnd/>
          </a:ln>
        </p:spPr>
        <p:txBody>
          <a:bodyPr wrap="none" anchor="ctr"/>
          <a:lstStyle/>
          <a:p>
            <a:endParaRPr lang="en-US"/>
          </a:p>
        </p:txBody>
      </p:sp>
      <p:sp>
        <p:nvSpPr>
          <p:cNvPr id="18438" name="AutoShape 7"/>
          <p:cNvSpPr>
            <a:spLocks noChangeArrowheads="1"/>
          </p:cNvSpPr>
          <p:nvPr/>
        </p:nvSpPr>
        <p:spPr bwMode="auto">
          <a:xfrm>
            <a:off x="2819400" y="3733800"/>
            <a:ext cx="228600" cy="533400"/>
          </a:xfrm>
          <a:prstGeom prst="upDownArrow">
            <a:avLst>
              <a:gd name="adj1" fmla="val 50000"/>
              <a:gd name="adj2" fmla="val 46667"/>
            </a:avLst>
          </a:prstGeom>
          <a:solidFill>
            <a:srgbClr val="0000FF"/>
          </a:solidFill>
          <a:ln w="12700">
            <a:solidFill>
              <a:schemeClr val="accent2"/>
            </a:solidFill>
            <a:miter lim="800000"/>
            <a:headEnd/>
            <a:tailEnd/>
          </a:ln>
        </p:spPr>
        <p:txBody>
          <a:bodyPr wrap="none" anchor="ctr"/>
          <a:lstStyle/>
          <a:p>
            <a:pPr algn="ctr"/>
            <a:endParaRPr lang="en-US">
              <a:solidFill>
                <a:schemeClr val="accent2"/>
              </a:solidFill>
            </a:endParaRPr>
          </a:p>
        </p:txBody>
      </p:sp>
      <p:sp>
        <p:nvSpPr>
          <p:cNvPr id="18439" name="AutoShape 9"/>
          <p:cNvSpPr>
            <a:spLocks noChangeArrowheads="1"/>
          </p:cNvSpPr>
          <p:nvPr/>
        </p:nvSpPr>
        <p:spPr bwMode="auto">
          <a:xfrm>
            <a:off x="7772400" y="2514600"/>
            <a:ext cx="228600" cy="533400"/>
          </a:xfrm>
          <a:prstGeom prst="upDownArrow">
            <a:avLst>
              <a:gd name="adj1" fmla="val 50000"/>
              <a:gd name="adj2" fmla="val 46667"/>
            </a:avLst>
          </a:prstGeom>
          <a:solidFill>
            <a:srgbClr val="0000FF"/>
          </a:solidFill>
          <a:ln w="12700">
            <a:solidFill>
              <a:schemeClr val="accent2"/>
            </a:solidFill>
            <a:miter lim="800000"/>
            <a:headEnd/>
            <a:tailEnd/>
          </a:ln>
        </p:spPr>
        <p:txBody>
          <a:bodyPr wrap="none" anchor="ctr"/>
          <a:lstStyle/>
          <a:p>
            <a:pPr algn="ctr"/>
            <a:endParaRPr lang="en-US">
              <a:solidFill>
                <a:schemeClr val="accent2"/>
              </a:solidFill>
            </a:endParaRPr>
          </a:p>
        </p:txBody>
      </p:sp>
      <p:sp>
        <p:nvSpPr>
          <p:cNvPr id="18440" name="Text Box 10"/>
          <p:cNvSpPr txBox="1">
            <a:spLocks noChangeArrowheads="1"/>
          </p:cNvSpPr>
          <p:nvPr/>
        </p:nvSpPr>
        <p:spPr bwMode="auto">
          <a:xfrm>
            <a:off x="3505200" y="1524002"/>
            <a:ext cx="1981200" cy="581025"/>
          </a:xfrm>
          <a:prstGeom prst="rect">
            <a:avLst/>
          </a:prstGeom>
          <a:noFill/>
          <a:ln w="12700">
            <a:noFill/>
            <a:miter lim="800000"/>
            <a:headEnd/>
            <a:tailEnd/>
          </a:ln>
        </p:spPr>
        <p:txBody>
          <a:bodyPr>
            <a:spAutoFit/>
          </a:bodyPr>
          <a:lstStyle/>
          <a:p>
            <a:pPr>
              <a:spcBef>
                <a:spcPct val="50000"/>
              </a:spcBef>
            </a:pPr>
            <a:r>
              <a:rPr lang="en-GB" sz="1600">
                <a:solidFill>
                  <a:srgbClr val="0000FF"/>
                </a:solidFill>
                <a:latin typeface="Arial" charset="0"/>
              </a:rPr>
              <a:t>Model-based specification</a:t>
            </a:r>
          </a:p>
        </p:txBody>
      </p:sp>
      <p:sp>
        <p:nvSpPr>
          <p:cNvPr id="18441" name="Line 11"/>
          <p:cNvSpPr>
            <a:spLocks noChangeShapeType="1"/>
          </p:cNvSpPr>
          <p:nvPr/>
        </p:nvSpPr>
        <p:spPr bwMode="auto">
          <a:xfrm>
            <a:off x="3505200" y="2057400"/>
            <a:ext cx="1295400" cy="0"/>
          </a:xfrm>
          <a:prstGeom prst="line">
            <a:avLst/>
          </a:prstGeom>
          <a:noFill/>
          <a:ln w="12700">
            <a:solidFill>
              <a:schemeClr val="tx1"/>
            </a:solidFill>
            <a:round/>
            <a:headEnd/>
            <a:tailEnd/>
          </a:ln>
        </p:spPr>
        <p:txBody>
          <a:bodyPr/>
          <a:lstStyle/>
          <a:p>
            <a:endParaRPr lang="en-GB"/>
          </a:p>
        </p:txBody>
      </p:sp>
      <p:sp>
        <p:nvSpPr>
          <p:cNvPr id="18442" name="Line 12"/>
          <p:cNvSpPr>
            <a:spLocks noChangeShapeType="1"/>
          </p:cNvSpPr>
          <p:nvPr/>
        </p:nvSpPr>
        <p:spPr bwMode="auto">
          <a:xfrm>
            <a:off x="4800600" y="2057400"/>
            <a:ext cx="152400" cy="228600"/>
          </a:xfrm>
          <a:prstGeom prst="line">
            <a:avLst/>
          </a:prstGeom>
          <a:noFill/>
          <a:ln w="12700">
            <a:solidFill>
              <a:schemeClr val="tx1"/>
            </a:solidFill>
            <a:round/>
            <a:headEnd/>
            <a:tailEnd/>
          </a:ln>
        </p:spPr>
        <p:txBody>
          <a:bodyPr/>
          <a:lstStyle/>
          <a:p>
            <a:endParaRPr lang="en-GB"/>
          </a:p>
        </p:txBody>
      </p:sp>
      <p:sp>
        <p:nvSpPr>
          <p:cNvPr id="18443" name="Text Box 13"/>
          <p:cNvSpPr txBox="1">
            <a:spLocks noChangeArrowheads="1"/>
          </p:cNvSpPr>
          <p:nvPr/>
        </p:nvSpPr>
        <p:spPr bwMode="auto">
          <a:xfrm>
            <a:off x="3505200" y="2924181"/>
            <a:ext cx="1981200" cy="581025"/>
          </a:xfrm>
          <a:prstGeom prst="rect">
            <a:avLst/>
          </a:prstGeom>
          <a:noFill/>
          <a:ln w="12700">
            <a:noFill/>
            <a:miter lim="800000"/>
            <a:headEnd/>
            <a:tailEnd/>
          </a:ln>
        </p:spPr>
        <p:txBody>
          <a:bodyPr>
            <a:spAutoFit/>
          </a:bodyPr>
          <a:lstStyle/>
          <a:p>
            <a:pPr>
              <a:spcBef>
                <a:spcPct val="50000"/>
              </a:spcBef>
            </a:pPr>
            <a:r>
              <a:rPr lang="en-GB" sz="1600">
                <a:solidFill>
                  <a:srgbClr val="0000FF"/>
                </a:solidFill>
                <a:latin typeface="Arial" charset="0"/>
              </a:rPr>
              <a:t>Algebraic specification</a:t>
            </a:r>
          </a:p>
        </p:txBody>
      </p:sp>
      <p:sp>
        <p:nvSpPr>
          <p:cNvPr id="18444" name="Line 14"/>
          <p:cNvSpPr>
            <a:spLocks noChangeShapeType="1"/>
          </p:cNvSpPr>
          <p:nvPr/>
        </p:nvSpPr>
        <p:spPr bwMode="auto">
          <a:xfrm>
            <a:off x="3581400" y="3505200"/>
            <a:ext cx="1371600" cy="0"/>
          </a:xfrm>
          <a:prstGeom prst="line">
            <a:avLst/>
          </a:prstGeom>
          <a:noFill/>
          <a:ln w="12700">
            <a:solidFill>
              <a:schemeClr val="tx1"/>
            </a:solidFill>
            <a:round/>
            <a:headEnd/>
            <a:tailEnd/>
          </a:ln>
        </p:spPr>
        <p:txBody>
          <a:bodyPr/>
          <a:lstStyle/>
          <a:p>
            <a:endParaRPr lang="en-GB"/>
          </a:p>
        </p:txBody>
      </p:sp>
      <p:sp>
        <p:nvSpPr>
          <p:cNvPr id="18445" name="Line 15"/>
          <p:cNvSpPr>
            <a:spLocks noChangeShapeType="1"/>
          </p:cNvSpPr>
          <p:nvPr/>
        </p:nvSpPr>
        <p:spPr bwMode="auto">
          <a:xfrm flipV="1">
            <a:off x="3048000" y="3505200"/>
            <a:ext cx="533400" cy="533400"/>
          </a:xfrm>
          <a:prstGeom prst="line">
            <a:avLst/>
          </a:prstGeom>
          <a:noFill/>
          <a:ln w="12700">
            <a:solidFill>
              <a:schemeClr val="tx1"/>
            </a:solidFill>
            <a:round/>
            <a:headEnd/>
            <a:tailEnd/>
          </a:ln>
        </p:spPr>
        <p:txBody>
          <a:bodyPr/>
          <a:lstStyle/>
          <a:p>
            <a:endParaRPr lang="en-GB"/>
          </a:p>
        </p:txBody>
      </p:sp>
      <p:sp>
        <p:nvSpPr>
          <p:cNvPr id="18446" name="AutoShape 16"/>
          <p:cNvSpPr>
            <a:spLocks noChangeArrowheads="1"/>
          </p:cNvSpPr>
          <p:nvPr/>
        </p:nvSpPr>
        <p:spPr bwMode="auto">
          <a:xfrm>
            <a:off x="5486400" y="4114800"/>
            <a:ext cx="838200" cy="228600"/>
          </a:xfrm>
          <a:prstGeom prst="leftRightArrow">
            <a:avLst>
              <a:gd name="adj1" fmla="val 50000"/>
              <a:gd name="adj2" fmla="val 73333"/>
            </a:avLst>
          </a:prstGeom>
          <a:solidFill>
            <a:schemeClr val="accent1"/>
          </a:solidFill>
          <a:ln w="12700">
            <a:solidFill>
              <a:schemeClr val="tx1"/>
            </a:solidFill>
            <a:miter lim="800000"/>
            <a:headEnd/>
            <a:tailEnd/>
          </a:ln>
        </p:spPr>
        <p:txBody>
          <a:bodyPr wrap="none" anchor="ctr"/>
          <a:lstStyle/>
          <a:p>
            <a:endParaRPr lang="en-US"/>
          </a:p>
        </p:txBody>
      </p:sp>
      <p:sp>
        <p:nvSpPr>
          <p:cNvPr id="15" name="Slide Number Placeholder 14"/>
          <p:cNvSpPr>
            <a:spLocks noGrp="1"/>
          </p:cNvSpPr>
          <p:nvPr>
            <p:ph type="sldNum" sz="quarter" idx="12"/>
          </p:nvPr>
        </p:nvSpPr>
        <p:spPr/>
        <p:txBody>
          <a:bodyPr/>
          <a:lstStyle/>
          <a:p>
            <a:fld id="{042AED99-7FB4-404E-8A97-64753DCE42EC}" type="slidenum">
              <a:rPr kumimoji="0" lang="en-US" smtClean="0"/>
              <a:pPr/>
              <a:t>4</a:t>
            </a:fld>
            <a:endParaRPr kumimoji="0" lang="en-US"/>
          </a:p>
        </p:txBody>
      </p:sp>
      <p:sp>
        <p:nvSpPr>
          <p:cNvPr id="16" name="Footer Placeholder 15"/>
          <p:cNvSpPr>
            <a:spLocks noGrp="1"/>
          </p:cNvSpPr>
          <p:nvPr>
            <p:ph type="ftr" sz="quarter" idx="11"/>
          </p:nvPr>
        </p:nvSpPr>
        <p:spPr/>
        <p:txBody>
          <a:bodyPr/>
          <a:lstStyle/>
          <a:p>
            <a:r>
              <a:rPr kumimoji="0" lang="en-US"/>
              <a:t>COMP201 - Software Engineering</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r>
              <a:rPr lang="en-GB" dirty="0"/>
              <a:t>Abstract State Machine Language (</a:t>
            </a:r>
            <a:r>
              <a:rPr lang="en-GB" dirty="0" err="1"/>
              <a:t>AsmL</a:t>
            </a:r>
            <a:r>
              <a:rPr lang="en-GB" dirty="0"/>
              <a:t>)</a:t>
            </a:r>
          </a:p>
        </p:txBody>
      </p:sp>
      <p:sp>
        <p:nvSpPr>
          <p:cNvPr id="19459" name="Rectangle 3"/>
          <p:cNvSpPr>
            <a:spLocks noGrp="1" noChangeArrowheads="1"/>
          </p:cNvSpPr>
          <p:nvPr>
            <p:ph idx="1"/>
          </p:nvPr>
        </p:nvSpPr>
        <p:spPr>
          <a:xfrm>
            <a:off x="381000" y="1676400"/>
            <a:ext cx="8382000" cy="4533900"/>
          </a:xfrm>
        </p:spPr>
        <p:txBody>
          <a:bodyPr>
            <a:normAutofit fontScale="92500" lnSpcReduction="20000"/>
          </a:bodyPr>
          <a:lstStyle/>
          <a:p>
            <a:r>
              <a:rPr lang="en-GB" sz="2800" b="1" dirty="0" err="1">
                <a:solidFill>
                  <a:schemeClr val="accent3"/>
                </a:solidFill>
              </a:rPr>
              <a:t>AsmL</a:t>
            </a:r>
            <a:r>
              <a:rPr lang="en-GB" sz="2800" dirty="0"/>
              <a:t> is a language for modelling the </a:t>
            </a:r>
            <a:r>
              <a:rPr lang="en-GB" sz="2800" b="1" dirty="0">
                <a:solidFill>
                  <a:schemeClr val="accent2"/>
                </a:solidFill>
              </a:rPr>
              <a:t>structure</a:t>
            </a:r>
            <a:r>
              <a:rPr lang="en-GB" sz="2800" dirty="0"/>
              <a:t> and </a:t>
            </a:r>
            <a:r>
              <a:rPr lang="en-GB" sz="2800" b="1" dirty="0">
                <a:solidFill>
                  <a:schemeClr val="accent2"/>
                </a:solidFill>
              </a:rPr>
              <a:t>behaviour</a:t>
            </a:r>
            <a:r>
              <a:rPr lang="en-GB" sz="2800" dirty="0"/>
              <a:t> of digital systems. We will see a </a:t>
            </a:r>
            <a:r>
              <a:rPr lang="en-GB" sz="2800" b="1" u="sng" dirty="0"/>
              <a:t>basic introduction to ASML </a:t>
            </a:r>
            <a:r>
              <a:rPr lang="en-GB" sz="2800" dirty="0"/>
              <a:t>and how some concepts can be encoded formally. </a:t>
            </a:r>
          </a:p>
          <a:p>
            <a:pPr lvl="1"/>
            <a:r>
              <a:rPr lang="en-GB" sz="2200" dirty="0"/>
              <a:t>(We will not go into too many details but just see the overall format ASML uses).</a:t>
            </a:r>
            <a:endParaRPr lang="en-GB" sz="2600" dirty="0"/>
          </a:p>
          <a:p>
            <a:pPr>
              <a:buFont typeface="Zapf Dingbats" charset="2"/>
              <a:buNone/>
            </a:pPr>
            <a:endParaRPr lang="en-GB" sz="2800" u="sng" dirty="0"/>
          </a:p>
          <a:p>
            <a:r>
              <a:rPr lang="en-GB" sz="2800" b="1" dirty="0" err="1">
                <a:solidFill>
                  <a:schemeClr val="accent3"/>
                </a:solidFill>
              </a:rPr>
              <a:t>AsmL</a:t>
            </a:r>
            <a:r>
              <a:rPr lang="en-GB" sz="2800" dirty="0">
                <a:solidFill>
                  <a:schemeClr val="accent3"/>
                </a:solidFill>
              </a:rPr>
              <a:t> </a:t>
            </a:r>
            <a:r>
              <a:rPr lang="en-GB" sz="2800" dirty="0"/>
              <a:t>can be used to faithfully capture the abstract structure and step-wise behaviour of any discrete systems, including very complex ones such as:</a:t>
            </a:r>
          </a:p>
          <a:p>
            <a:pPr lvl="1"/>
            <a:r>
              <a:rPr lang="en-GB" dirty="0"/>
              <a:t>Integrated circuits </a:t>
            </a:r>
          </a:p>
          <a:p>
            <a:pPr lvl="1"/>
            <a:r>
              <a:rPr lang="en-GB" dirty="0"/>
              <a:t>Software components </a:t>
            </a:r>
          </a:p>
          <a:p>
            <a:pPr lvl="1"/>
            <a:r>
              <a:rPr lang="en-GB" dirty="0"/>
              <a:t>Devices that combine both hardware and software</a:t>
            </a:r>
            <a:endParaRPr lang="en-GB" sz="20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5</a:t>
            </a:fld>
            <a:endParaRPr kumimoji="0" lang="en-US"/>
          </a:p>
        </p:txBody>
      </p:sp>
      <p:sp>
        <p:nvSpPr>
          <p:cNvPr id="5" name="Footer Placeholder 4"/>
          <p:cNvSpPr>
            <a:spLocks noGrp="1"/>
          </p:cNvSpPr>
          <p:nvPr>
            <p:ph type="ftr" sz="quarter" idx="11"/>
          </p:nvPr>
        </p:nvSpPr>
        <p:spPr/>
        <p:txBody>
          <a:bodyPr/>
          <a:lstStyle/>
          <a:p>
            <a:r>
              <a:rPr kumimoji="0" lang="en-US" dirty="0"/>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5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85720" y="263531"/>
            <a:ext cx="8553480" cy="1022335"/>
          </a:xfrm>
        </p:spPr>
        <p:txBody>
          <a:bodyPr/>
          <a:lstStyle/>
          <a:p>
            <a:r>
              <a:rPr lang="en-GB" dirty="0"/>
              <a:t>Abstract State Machine Language</a:t>
            </a:r>
          </a:p>
        </p:txBody>
      </p:sp>
      <p:sp>
        <p:nvSpPr>
          <p:cNvPr id="20483" name="Rectangle 3"/>
          <p:cNvSpPr>
            <a:spLocks noGrp="1" noChangeArrowheads="1"/>
          </p:cNvSpPr>
          <p:nvPr>
            <p:ph idx="1"/>
          </p:nvPr>
        </p:nvSpPr>
        <p:spPr>
          <a:xfrm>
            <a:off x="508000" y="1785926"/>
            <a:ext cx="8278842" cy="4643470"/>
          </a:xfrm>
        </p:spPr>
        <p:txBody>
          <a:bodyPr>
            <a:normAutofit/>
          </a:bodyPr>
          <a:lstStyle/>
          <a:p>
            <a:pPr marL="342900" indent="-342900" defTabSz="914400">
              <a:lnSpc>
                <a:spcPct val="90000"/>
              </a:lnSpc>
            </a:pPr>
            <a:r>
              <a:rPr lang="en-GB" sz="2800" dirty="0"/>
              <a:t>An </a:t>
            </a:r>
            <a:r>
              <a:rPr lang="en-GB" sz="2800" b="1" i="1" dirty="0" err="1">
                <a:solidFill>
                  <a:schemeClr val="accent3"/>
                </a:solidFill>
              </a:rPr>
              <a:t>AsmL</a:t>
            </a:r>
            <a:r>
              <a:rPr lang="en-GB" sz="2800" b="1" i="1" dirty="0">
                <a:solidFill>
                  <a:schemeClr val="accent3"/>
                </a:solidFill>
              </a:rPr>
              <a:t> model</a:t>
            </a:r>
            <a:r>
              <a:rPr lang="en-GB" sz="2800" dirty="0">
                <a:solidFill>
                  <a:srgbClr val="FF0000"/>
                </a:solidFill>
              </a:rPr>
              <a:t> </a:t>
            </a:r>
            <a:r>
              <a:rPr lang="en-GB" sz="2800" dirty="0"/>
              <a:t>is said to be </a:t>
            </a:r>
            <a:r>
              <a:rPr lang="en-GB" sz="2800" b="1" i="1" dirty="0">
                <a:solidFill>
                  <a:schemeClr val="accent3"/>
                </a:solidFill>
              </a:rPr>
              <a:t>abstract</a:t>
            </a:r>
            <a:r>
              <a:rPr lang="en-GB" sz="2800" dirty="0"/>
              <a:t> because it encodes only those aspects of the system’s structure that affect the behaviour being modelled</a:t>
            </a:r>
          </a:p>
          <a:p>
            <a:pPr marL="342900" indent="-342900" defTabSz="914400">
              <a:lnSpc>
                <a:spcPct val="90000"/>
              </a:lnSpc>
              <a:buFont typeface="Zapf Dingbats" charset="2"/>
              <a:buNone/>
            </a:pPr>
            <a:r>
              <a:rPr lang="en-GB" sz="2800" b="1" i="1" dirty="0">
                <a:solidFill>
                  <a:srgbClr val="FF0000"/>
                </a:solidFill>
              </a:rPr>
              <a:t>	</a:t>
            </a:r>
            <a:r>
              <a:rPr lang="en-GB" sz="2800" b="1" i="1" dirty="0">
                <a:solidFill>
                  <a:schemeClr val="accent3"/>
                </a:solidFill>
              </a:rPr>
              <a:t>The goal</a:t>
            </a:r>
            <a:r>
              <a:rPr lang="en-GB" sz="2800" dirty="0">
                <a:solidFill>
                  <a:schemeClr val="accent3"/>
                </a:solidFill>
              </a:rPr>
              <a:t> </a:t>
            </a:r>
            <a:r>
              <a:rPr lang="en-GB" sz="2800" dirty="0">
                <a:solidFill>
                  <a:schemeClr val="accent1"/>
                </a:solidFill>
              </a:rPr>
              <a:t>is to use the minimum amount of detail</a:t>
            </a:r>
            <a:r>
              <a:rPr lang="en-GB" sz="2800" dirty="0"/>
              <a:t> that accurately reproduces (or predicts) the behaviour of the system that we wish to model</a:t>
            </a:r>
          </a:p>
          <a:p>
            <a:pPr marL="342900" indent="-342900">
              <a:lnSpc>
                <a:spcPct val="90000"/>
              </a:lnSpc>
            </a:pPr>
            <a:r>
              <a:rPr lang="en-GB" sz="2800" dirty="0"/>
              <a:t>This means we may obtain an overview of the system without becoming bogged down in irrelevant implementation details and concentrate on important concerns such as concurrency.</a:t>
            </a:r>
          </a:p>
          <a:p>
            <a:pPr marL="342900" indent="-342900" algn="ctr" defTabSz="914400">
              <a:lnSpc>
                <a:spcPct val="90000"/>
              </a:lnSpc>
              <a:buFont typeface="Zapf Dingbats" charset="2"/>
              <a:buNone/>
            </a:pPr>
            <a:endParaRPr lang="en-GB" sz="2800" b="1" i="1" dirty="0">
              <a:solidFill>
                <a:srgbClr val="006699"/>
              </a:solidFill>
              <a:latin typeface="Comic Sans MS" pitchFamily="66" charset="0"/>
            </a:endParaRPr>
          </a:p>
        </p:txBody>
      </p:sp>
      <p:sp>
        <p:nvSpPr>
          <p:cNvPr id="20485" name="AutoShape 5"/>
          <p:cNvSpPr>
            <a:spLocks noChangeArrowheads="1"/>
          </p:cNvSpPr>
          <p:nvPr/>
        </p:nvSpPr>
        <p:spPr bwMode="auto">
          <a:xfrm>
            <a:off x="304800" y="2514592"/>
            <a:ext cx="457200" cy="1128722"/>
          </a:xfrm>
          <a:prstGeom prst="curvedRightArrow">
            <a:avLst>
              <a:gd name="adj1" fmla="val 40000"/>
              <a:gd name="adj2" fmla="val 80000"/>
              <a:gd name="adj3" fmla="val 33333"/>
            </a:avLst>
          </a:prstGeom>
          <a:solidFill>
            <a:schemeClr val="accent1"/>
          </a:solidFill>
          <a:ln w="12700">
            <a:solidFill>
              <a:schemeClr val="tx1"/>
            </a:solidFill>
            <a:miter lim="800000"/>
            <a:headEnd/>
            <a:tailEnd/>
          </a:ln>
        </p:spPr>
        <p:txBody>
          <a:bodyPr wrap="none" anchor="ctr"/>
          <a:lstStyle/>
          <a:p>
            <a:endParaRPr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6</a:t>
            </a:fld>
            <a:endParaRPr kumimoji="0" lang="en-US"/>
          </a:p>
        </p:txBody>
      </p:sp>
      <p:sp>
        <p:nvSpPr>
          <p:cNvPr id="7" name="Footer Placeholder 6"/>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85720" y="263531"/>
            <a:ext cx="8553480" cy="1022335"/>
          </a:xfrm>
        </p:spPr>
        <p:txBody>
          <a:bodyPr/>
          <a:lstStyle/>
          <a:p>
            <a:r>
              <a:rPr lang="en-GB" dirty="0"/>
              <a:t>Abstract State Machine Language</a:t>
            </a:r>
          </a:p>
        </p:txBody>
      </p:sp>
      <p:sp>
        <p:nvSpPr>
          <p:cNvPr id="20483" name="Rectangle 3"/>
          <p:cNvSpPr>
            <a:spLocks noGrp="1" noChangeArrowheads="1"/>
          </p:cNvSpPr>
          <p:nvPr>
            <p:ph idx="1"/>
          </p:nvPr>
        </p:nvSpPr>
        <p:spPr>
          <a:xfrm>
            <a:off x="508000" y="1524022"/>
            <a:ext cx="8153400" cy="5048250"/>
          </a:xfrm>
        </p:spPr>
        <p:txBody>
          <a:bodyPr>
            <a:normAutofit/>
          </a:bodyPr>
          <a:lstStyle/>
          <a:p>
            <a:pPr marL="342900" indent="-342900" defTabSz="914400">
              <a:lnSpc>
                <a:spcPct val="90000"/>
              </a:lnSpc>
            </a:pPr>
            <a:r>
              <a:rPr lang="en-GB" sz="2800" b="1" i="1" dirty="0">
                <a:solidFill>
                  <a:schemeClr val="accent3"/>
                </a:solidFill>
              </a:rPr>
              <a:t>Abstraction</a:t>
            </a:r>
            <a:r>
              <a:rPr lang="en-GB" sz="2800" b="1" i="1" dirty="0"/>
              <a:t> </a:t>
            </a:r>
            <a:r>
              <a:rPr lang="en-GB" sz="2800" dirty="0"/>
              <a:t>helps us reduce complex problems into manageable units and prevents us from getting lost in a sea of details</a:t>
            </a:r>
          </a:p>
          <a:p>
            <a:pPr marL="342900" indent="-342900" algn="ctr" defTabSz="914400">
              <a:lnSpc>
                <a:spcPct val="90000"/>
              </a:lnSpc>
              <a:buFont typeface="Zapf Dingbats" charset="2"/>
              <a:buNone/>
            </a:pPr>
            <a:endParaRPr lang="en-GB" sz="2800" b="1" i="1" dirty="0">
              <a:solidFill>
                <a:srgbClr val="006699"/>
              </a:solidFill>
              <a:latin typeface="Comic Sans MS" pitchFamily="66" charset="0"/>
            </a:endParaRPr>
          </a:p>
          <a:p>
            <a:pPr marL="342900" indent="-342900" algn="ctr" defTabSz="914400">
              <a:lnSpc>
                <a:spcPct val="90000"/>
              </a:lnSpc>
              <a:buFont typeface="Zapf Dingbats" charset="2"/>
              <a:buNone/>
            </a:pPr>
            <a:r>
              <a:rPr lang="en-GB" sz="2800" b="1" i="1" dirty="0" err="1">
                <a:solidFill>
                  <a:schemeClr val="accent2"/>
                </a:solidFill>
              </a:rPr>
              <a:t>AsmL</a:t>
            </a:r>
            <a:r>
              <a:rPr lang="en-GB" sz="2800" b="1" i="1" dirty="0">
                <a:solidFill>
                  <a:schemeClr val="accent2"/>
                </a:solidFill>
              </a:rPr>
              <a:t> provides</a:t>
            </a:r>
            <a:r>
              <a:rPr lang="en-GB" sz="2800" i="1" dirty="0">
                <a:solidFill>
                  <a:schemeClr val="accent2"/>
                </a:solidFill>
              </a:rPr>
              <a:t> a variety of features that allows us to describe the relevant state of a system in a very economical and high-level way </a:t>
            </a:r>
          </a:p>
        </p:txBody>
      </p:sp>
      <p:sp>
        <p:nvSpPr>
          <p:cNvPr id="20484" name="Rectangle 4"/>
          <p:cNvSpPr>
            <a:spLocks noChangeArrowheads="1"/>
          </p:cNvSpPr>
          <p:nvPr/>
        </p:nvSpPr>
        <p:spPr bwMode="auto">
          <a:xfrm>
            <a:off x="357158" y="3143248"/>
            <a:ext cx="8534400" cy="1447800"/>
          </a:xfrm>
          <a:prstGeom prst="rect">
            <a:avLst/>
          </a:prstGeom>
          <a:noFill/>
          <a:ln w="57150" cmpd="thickThin">
            <a:solidFill>
              <a:srgbClr val="000080"/>
            </a:solidFill>
            <a:miter lim="800000"/>
            <a:headEnd/>
            <a:tailEnd/>
          </a:ln>
        </p:spPr>
        <p:txBody>
          <a:bodyPr wrap="none" anchor="ctr"/>
          <a:lstStyle/>
          <a:p>
            <a:endParaRPr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7</a:t>
            </a:fld>
            <a:endParaRPr kumimoji="0" lang="en-US"/>
          </a:p>
        </p:txBody>
      </p:sp>
      <p:sp>
        <p:nvSpPr>
          <p:cNvPr id="7" name="Footer Placeholder 6"/>
          <p:cNvSpPr>
            <a:spLocks noGrp="1"/>
          </p:cNvSpPr>
          <p:nvPr>
            <p:ph type="ftr" sz="quarter" idx="11"/>
          </p:nvPr>
        </p:nvSpPr>
        <p:spPr/>
        <p:txBody>
          <a:bodyPr/>
          <a:lstStyle/>
          <a:p>
            <a:r>
              <a:rPr kumimoji="0" lang="en-US"/>
              <a:t>COMP201 - Software Engineering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14282" y="571480"/>
            <a:ext cx="8715436" cy="900098"/>
          </a:xfrm>
        </p:spPr>
        <p:txBody>
          <a:bodyPr>
            <a:normAutofit/>
          </a:bodyPr>
          <a:lstStyle/>
          <a:p>
            <a:pPr algn="ctr"/>
            <a:r>
              <a:rPr lang="en-GB" sz="3600" dirty="0"/>
              <a:t>Abstract State Machines and Turing Machines</a:t>
            </a:r>
          </a:p>
        </p:txBody>
      </p:sp>
      <p:sp>
        <p:nvSpPr>
          <p:cNvPr id="21507" name="Rectangle 3"/>
          <p:cNvSpPr>
            <a:spLocks noGrp="1" noChangeArrowheads="1"/>
          </p:cNvSpPr>
          <p:nvPr>
            <p:ph idx="1"/>
          </p:nvPr>
        </p:nvSpPr>
        <p:spPr>
          <a:xfrm>
            <a:off x="500037" y="1571612"/>
            <a:ext cx="8143932" cy="4357718"/>
          </a:xfrm>
        </p:spPr>
        <p:txBody>
          <a:bodyPr>
            <a:normAutofit/>
          </a:bodyPr>
          <a:lstStyle/>
          <a:p>
            <a:pPr marL="342900" indent="-342900" defTabSz="914400"/>
            <a:r>
              <a:rPr lang="en-GB" sz="2800" dirty="0"/>
              <a:t>An </a:t>
            </a:r>
            <a:r>
              <a:rPr lang="en-GB" sz="2800" b="1" dirty="0">
                <a:solidFill>
                  <a:schemeClr val="accent3"/>
                </a:solidFill>
              </a:rPr>
              <a:t>abstract state machine</a:t>
            </a:r>
            <a:r>
              <a:rPr lang="en-GB" sz="2800" dirty="0">
                <a:solidFill>
                  <a:schemeClr val="accent3"/>
                </a:solidFill>
              </a:rPr>
              <a:t> </a:t>
            </a:r>
            <a:r>
              <a:rPr lang="en-GB" sz="2800" dirty="0"/>
              <a:t>is a particular kind of mathematical machine, like a </a:t>
            </a:r>
            <a:r>
              <a:rPr lang="en-GB" sz="2800" dirty="0">
                <a:solidFill>
                  <a:schemeClr val="accent2"/>
                </a:solidFill>
              </a:rPr>
              <a:t>Turing machine (TM)</a:t>
            </a:r>
          </a:p>
          <a:p>
            <a:pPr marL="342900" indent="-342900" defTabSz="914400">
              <a:buFont typeface="Zapf Dingbats" charset="2"/>
              <a:buNone/>
            </a:pPr>
            <a:endParaRPr lang="en-GB" sz="2800" b="1" dirty="0">
              <a:solidFill>
                <a:schemeClr val="accent2"/>
              </a:solidFill>
            </a:endParaRPr>
          </a:p>
          <a:p>
            <a:pPr marL="342900" indent="-342900" defTabSz="914400"/>
            <a:r>
              <a:rPr lang="en-GB" sz="2800" dirty="0"/>
              <a:t>But unlike a TM, </a:t>
            </a:r>
            <a:r>
              <a:rPr lang="en-GB" sz="2800" b="1" dirty="0">
                <a:solidFill>
                  <a:schemeClr val="accent3"/>
                </a:solidFill>
              </a:rPr>
              <a:t>abstract state machines</a:t>
            </a:r>
            <a:r>
              <a:rPr lang="en-GB" sz="2800" dirty="0"/>
              <a:t> may be defined by a very </a:t>
            </a:r>
            <a:r>
              <a:rPr lang="en-GB" sz="2800" dirty="0">
                <a:solidFill>
                  <a:schemeClr val="accent2"/>
                </a:solidFill>
              </a:rPr>
              <a:t>high level of abstraction</a:t>
            </a:r>
          </a:p>
          <a:p>
            <a:pPr marL="342900" indent="-342900" defTabSz="914400"/>
            <a:endParaRPr lang="en-GB" sz="2800" dirty="0"/>
          </a:p>
          <a:p>
            <a:pPr marL="342900" indent="-342900" defTabSz="914400"/>
            <a:r>
              <a:rPr lang="en-GB" sz="2800" dirty="0"/>
              <a:t>An easy way to understand ASMs is to see them as defining a succession of states that may follow an initial state </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8</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p>
            <a:fld id="{8ADE6D7C-4FA1-4DA7-BB40-B04574FACB34}" type="slidenum">
              <a:rPr lang="en-GB"/>
              <a:pPr/>
              <a:t>9</a:t>
            </a:fld>
            <a:endParaRPr lang="en-GB"/>
          </a:p>
        </p:txBody>
      </p:sp>
      <p:sp>
        <p:nvSpPr>
          <p:cNvPr id="24579" name="Rectangle 2"/>
          <p:cNvSpPr>
            <a:spLocks noGrp="1" noChangeArrowheads="1"/>
          </p:cNvSpPr>
          <p:nvPr>
            <p:ph type="title"/>
          </p:nvPr>
        </p:nvSpPr>
        <p:spPr>
          <a:xfrm>
            <a:off x="483548" y="500042"/>
            <a:ext cx="8229600" cy="938962"/>
          </a:xfrm>
        </p:spPr>
        <p:txBody>
          <a:bodyPr/>
          <a:lstStyle/>
          <a:p>
            <a:pPr eaLnBrk="1" hangingPunct="1"/>
            <a:r>
              <a:rPr lang="en-GB" dirty="0"/>
              <a:t>Sets Described Algorithmically</a:t>
            </a:r>
          </a:p>
        </p:txBody>
      </p:sp>
      <p:sp>
        <p:nvSpPr>
          <p:cNvPr id="24580" name="Rectangle 3"/>
          <p:cNvSpPr>
            <a:spLocks noGrp="1" noChangeArrowheads="1"/>
          </p:cNvSpPr>
          <p:nvPr>
            <p:ph type="body" idx="1"/>
          </p:nvPr>
        </p:nvSpPr>
        <p:spPr>
          <a:xfrm>
            <a:off x="351663" y="1585906"/>
            <a:ext cx="8426966" cy="914400"/>
          </a:xfrm>
        </p:spPr>
        <p:txBody>
          <a:bodyPr/>
          <a:lstStyle/>
          <a:p>
            <a:pPr eaLnBrk="1" hangingPunct="1">
              <a:buFontTx/>
              <a:buNone/>
            </a:pPr>
            <a:r>
              <a:rPr lang="en-GB" dirty="0"/>
              <a:t>Sometimes, we may wish to describe a set algorithmically. We shall now see how this may be done is ASML.</a:t>
            </a:r>
          </a:p>
        </p:txBody>
      </p:sp>
      <p:sp>
        <p:nvSpPr>
          <p:cNvPr id="24581" name="Text Box 4"/>
          <p:cNvSpPr txBox="1">
            <a:spLocks noChangeArrowheads="1"/>
          </p:cNvSpPr>
          <p:nvPr/>
        </p:nvSpPr>
        <p:spPr bwMode="auto">
          <a:xfrm>
            <a:off x="406402" y="2338387"/>
            <a:ext cx="8432800" cy="2332946"/>
          </a:xfrm>
          <a:prstGeom prst="rect">
            <a:avLst/>
          </a:prstGeom>
          <a:noFill/>
          <a:ln w="9525">
            <a:noFill/>
            <a:miter lim="800000"/>
            <a:headEnd/>
            <a:tailEnd/>
          </a:ln>
        </p:spPr>
        <p:txBody>
          <a:bodyPr>
            <a:spAutoFit/>
          </a:bodyPr>
          <a:lstStyle/>
          <a:p>
            <a:pPr algn="l">
              <a:spcBef>
                <a:spcPct val="20000"/>
              </a:spcBef>
            </a:pPr>
            <a:r>
              <a:rPr lang="en-GB" sz="2800" dirty="0">
                <a:solidFill>
                  <a:srgbClr val="FF0000"/>
                </a:solidFill>
              </a:rPr>
              <a:t> </a:t>
            </a:r>
            <a:r>
              <a:rPr lang="en-GB" sz="2800" u="sng" dirty="0">
                <a:solidFill>
                  <a:schemeClr val="accent3"/>
                </a:solidFill>
              </a:rPr>
              <a:t>Problem:</a:t>
            </a:r>
          </a:p>
          <a:p>
            <a:pPr lvl="1"/>
            <a:r>
              <a:rPr lang="en-GB" sz="2800" b="0" dirty="0"/>
              <a:t> Suppose we have a set that includes the integers from 1 to 20 and we want to find those numbers that, when doubled, still belong to the set. </a:t>
            </a:r>
          </a:p>
          <a:p>
            <a:pPr algn="l">
              <a:spcBef>
                <a:spcPct val="20000"/>
              </a:spcBef>
            </a:pPr>
            <a:r>
              <a:rPr lang="en-GB" sz="2800" dirty="0">
                <a:solidFill>
                  <a:srgbClr val="FF0000"/>
                </a:solidFill>
              </a:rPr>
              <a:t> </a:t>
            </a:r>
            <a:r>
              <a:rPr lang="en-GB" sz="2800" u="sng" dirty="0">
                <a:solidFill>
                  <a:schemeClr val="accent3"/>
                </a:solidFill>
              </a:rPr>
              <a:t>Solution:</a:t>
            </a:r>
          </a:p>
        </p:txBody>
      </p:sp>
      <p:sp>
        <p:nvSpPr>
          <p:cNvPr id="24582" name="Rectangle 5"/>
          <p:cNvSpPr>
            <a:spLocks noChangeArrowheads="1"/>
          </p:cNvSpPr>
          <p:nvPr/>
        </p:nvSpPr>
        <p:spPr bwMode="auto">
          <a:xfrm>
            <a:off x="508000" y="4629172"/>
            <a:ext cx="7924800" cy="1943100"/>
          </a:xfrm>
          <a:prstGeom prst="rect">
            <a:avLst/>
          </a:prstGeom>
          <a:noFill/>
          <a:ln w="31750" cmpd="thinThick">
            <a:solidFill>
              <a:schemeClr val="tx1"/>
            </a:solidFill>
            <a:miter lim="800000"/>
            <a:headEnd/>
            <a:tailEnd/>
          </a:ln>
        </p:spPr>
        <p:txBody>
          <a:bodyPr/>
          <a:lstStyle/>
          <a:p>
            <a:pPr marL="342900" indent="-342900" algn="l">
              <a:lnSpc>
                <a:spcPct val="90000"/>
              </a:lnSpc>
              <a:spcBef>
                <a:spcPct val="20000"/>
              </a:spcBef>
            </a:pPr>
            <a:r>
              <a:rPr lang="en-GB" sz="2000" b="0" dirty="0">
                <a:solidFill>
                  <a:schemeClr val="accent2"/>
                </a:solidFill>
              </a:rPr>
              <a:t>A = {1..20}</a:t>
            </a:r>
          </a:p>
          <a:p>
            <a:pPr marL="342900" indent="-342900" algn="l">
              <a:lnSpc>
                <a:spcPct val="90000"/>
              </a:lnSpc>
              <a:spcBef>
                <a:spcPct val="20000"/>
              </a:spcBef>
            </a:pPr>
            <a:r>
              <a:rPr lang="en-GB" sz="2000" b="0" dirty="0">
                <a:solidFill>
                  <a:schemeClr val="accent2"/>
                </a:solidFill>
              </a:rPr>
              <a:t>C = {</a:t>
            </a:r>
            <a:r>
              <a:rPr lang="en-GB" sz="2000" b="0" dirty="0" err="1">
                <a:solidFill>
                  <a:schemeClr val="accent2"/>
                </a:solidFill>
              </a:rPr>
              <a:t>i</a:t>
            </a:r>
            <a:r>
              <a:rPr lang="en-GB" sz="2000" b="0" dirty="0">
                <a:solidFill>
                  <a:schemeClr val="accent2"/>
                </a:solidFill>
              </a:rPr>
              <a:t> | </a:t>
            </a:r>
            <a:r>
              <a:rPr lang="en-GB" sz="2000" b="0" dirty="0" err="1">
                <a:solidFill>
                  <a:schemeClr val="accent2"/>
                </a:solidFill>
              </a:rPr>
              <a:t>i</a:t>
            </a:r>
            <a:r>
              <a:rPr lang="en-GB" sz="2000" b="0" dirty="0">
                <a:solidFill>
                  <a:schemeClr val="accent2"/>
                </a:solidFill>
              </a:rPr>
              <a:t> </a:t>
            </a:r>
            <a:r>
              <a:rPr lang="en-GB" sz="2000" dirty="0">
                <a:solidFill>
                  <a:schemeClr val="accent2"/>
                </a:solidFill>
              </a:rPr>
              <a:t>in</a:t>
            </a:r>
            <a:r>
              <a:rPr lang="en-GB" sz="2000" b="0" dirty="0">
                <a:solidFill>
                  <a:schemeClr val="accent2"/>
                </a:solidFill>
              </a:rPr>
              <a:t> A </a:t>
            </a:r>
            <a:r>
              <a:rPr lang="en-GB" sz="2000" dirty="0">
                <a:solidFill>
                  <a:schemeClr val="accent2"/>
                </a:solidFill>
              </a:rPr>
              <a:t>where</a:t>
            </a:r>
            <a:r>
              <a:rPr lang="en-GB" sz="2000" b="0" dirty="0">
                <a:solidFill>
                  <a:schemeClr val="accent2"/>
                </a:solidFill>
              </a:rPr>
              <a:t>  2*</a:t>
            </a:r>
            <a:r>
              <a:rPr lang="en-GB" sz="2000" b="0" dirty="0" err="1">
                <a:solidFill>
                  <a:schemeClr val="accent2"/>
                </a:solidFill>
              </a:rPr>
              <a:t>i</a:t>
            </a:r>
            <a:r>
              <a:rPr lang="en-GB" sz="2000" b="0" dirty="0">
                <a:solidFill>
                  <a:schemeClr val="accent2"/>
                </a:solidFill>
              </a:rPr>
              <a:t>  </a:t>
            </a:r>
            <a:r>
              <a:rPr lang="en-GB" sz="2000" dirty="0">
                <a:solidFill>
                  <a:schemeClr val="accent2"/>
                </a:solidFill>
              </a:rPr>
              <a:t>in</a:t>
            </a:r>
            <a:r>
              <a:rPr lang="en-GB" sz="2000" b="0" dirty="0">
                <a:solidFill>
                  <a:schemeClr val="accent2"/>
                </a:solidFill>
              </a:rPr>
              <a:t> A}</a:t>
            </a:r>
          </a:p>
          <a:p>
            <a:pPr marL="342900" indent="-342900" algn="l">
              <a:lnSpc>
                <a:spcPct val="90000"/>
              </a:lnSpc>
              <a:spcBef>
                <a:spcPct val="20000"/>
              </a:spcBef>
            </a:pPr>
            <a:endParaRPr lang="en-GB" sz="700" b="0" dirty="0">
              <a:solidFill>
                <a:schemeClr val="accent2"/>
              </a:solidFill>
            </a:endParaRPr>
          </a:p>
          <a:p>
            <a:pPr marL="342900" indent="-342900" algn="l">
              <a:lnSpc>
                <a:spcPct val="90000"/>
              </a:lnSpc>
              <a:spcBef>
                <a:spcPct val="20000"/>
              </a:spcBef>
            </a:pPr>
            <a:r>
              <a:rPr lang="en-GB" sz="2000" b="0" dirty="0">
                <a:solidFill>
                  <a:schemeClr val="accent2"/>
                </a:solidFill>
              </a:rPr>
              <a:t>Main() </a:t>
            </a:r>
          </a:p>
          <a:p>
            <a:pPr marL="342900" indent="-342900" algn="l">
              <a:lnSpc>
                <a:spcPct val="90000"/>
              </a:lnSpc>
              <a:spcBef>
                <a:spcPct val="20000"/>
              </a:spcBef>
            </a:pPr>
            <a:r>
              <a:rPr lang="en-GB" sz="2000" b="0" dirty="0">
                <a:solidFill>
                  <a:schemeClr val="accent2"/>
                </a:solidFill>
              </a:rPr>
              <a:t>  </a:t>
            </a:r>
            <a:r>
              <a:rPr lang="en-GB" sz="2000" dirty="0">
                <a:solidFill>
                  <a:schemeClr val="accent2"/>
                </a:solidFill>
              </a:rPr>
              <a:t>step</a:t>
            </a:r>
          </a:p>
          <a:p>
            <a:pPr marL="342900" indent="-342900" algn="l">
              <a:lnSpc>
                <a:spcPct val="90000"/>
              </a:lnSpc>
              <a:spcBef>
                <a:spcPct val="20000"/>
              </a:spcBef>
            </a:pPr>
            <a:r>
              <a:rPr lang="en-GB" sz="2000" b="0" dirty="0">
                <a:solidFill>
                  <a:schemeClr val="accent2"/>
                </a:solidFill>
              </a:rPr>
              <a:t>      </a:t>
            </a:r>
            <a:r>
              <a:rPr lang="en-GB" sz="2000" b="0" dirty="0" err="1">
                <a:solidFill>
                  <a:schemeClr val="accent2"/>
                </a:solidFill>
              </a:rPr>
              <a:t>WriteLine</a:t>
            </a:r>
            <a:r>
              <a:rPr lang="en-GB" sz="2000" b="0" dirty="0">
                <a:solidFill>
                  <a:schemeClr val="accent2"/>
                </a:solidFill>
              </a:rPr>
              <a:t>(C)</a:t>
            </a:r>
          </a:p>
        </p:txBody>
      </p:sp>
      <p:sp>
        <p:nvSpPr>
          <p:cNvPr id="7" name="TextBox 6"/>
          <p:cNvSpPr txBox="1"/>
          <p:nvPr/>
        </p:nvSpPr>
        <p:spPr>
          <a:xfrm>
            <a:off x="6357950" y="3857628"/>
            <a:ext cx="1285884" cy="461665"/>
          </a:xfrm>
          <a:prstGeom prst="rect">
            <a:avLst/>
          </a:prstGeom>
          <a:solidFill>
            <a:schemeClr val="bg2"/>
          </a:solidFill>
          <a:ln>
            <a:solidFill>
              <a:schemeClr val="accent1"/>
            </a:solidFill>
          </a:ln>
          <a:effectLst>
            <a:outerShdw blurRad="50800" dist="38100" dir="2700000" sx="101000" sy="101000" algn="tl" rotWithShape="0">
              <a:prstClr val="black">
                <a:alpha val="40000"/>
              </a:prstClr>
            </a:outerShdw>
          </a:effectLst>
        </p:spPr>
        <p:txBody>
          <a:bodyPr wrap="square" rtlCol="0">
            <a:spAutoFit/>
          </a:bodyPr>
          <a:lstStyle/>
          <a:p>
            <a:r>
              <a:rPr lang="en-GB" sz="2400" dirty="0">
                <a:latin typeface="+mn-lt"/>
              </a:rPr>
              <a:t>Informal</a:t>
            </a:r>
            <a:endParaRPr lang="en-GB" dirty="0">
              <a:latin typeface="+mn-lt"/>
            </a:endParaRPr>
          </a:p>
        </p:txBody>
      </p:sp>
      <p:sp>
        <p:nvSpPr>
          <p:cNvPr id="8" name="TextBox 7"/>
          <p:cNvSpPr txBox="1"/>
          <p:nvPr/>
        </p:nvSpPr>
        <p:spPr>
          <a:xfrm>
            <a:off x="4714876" y="5072078"/>
            <a:ext cx="1214446" cy="830997"/>
          </a:xfrm>
          <a:prstGeom prst="rect">
            <a:avLst/>
          </a:prstGeom>
          <a:solidFill>
            <a:schemeClr val="bg2"/>
          </a:solidFill>
          <a:ln>
            <a:solidFill>
              <a:schemeClr val="accent1"/>
            </a:solidFill>
          </a:ln>
          <a:effectLst>
            <a:outerShdw blurRad="50800" dist="38100" dir="2700000" sx="101000" sy="101000" algn="tl" rotWithShape="0">
              <a:prstClr val="black">
                <a:alpha val="40000"/>
              </a:prstClr>
            </a:outerShdw>
          </a:effectLst>
        </p:spPr>
        <p:txBody>
          <a:bodyPr wrap="square" rtlCol="0">
            <a:spAutoFit/>
          </a:bodyPr>
          <a:lstStyle/>
          <a:p>
            <a:r>
              <a:rPr lang="en-GB" sz="2400" dirty="0">
                <a:latin typeface="+mn-lt"/>
              </a:rPr>
              <a:t>Formal (ASML)</a:t>
            </a:r>
            <a:endParaRPr lang="en-GB" dirty="0">
              <a:latin typeface="+mn-lt"/>
            </a:endParaRPr>
          </a:p>
        </p:txBody>
      </p:sp>
      <p:cxnSp>
        <p:nvCxnSpPr>
          <p:cNvPr id="10" name="Straight Arrow Connector 9"/>
          <p:cNvCxnSpPr>
            <a:stCxn id="7" idx="1"/>
          </p:cNvCxnSpPr>
          <p:nvPr/>
        </p:nvCxnSpPr>
        <p:spPr>
          <a:xfrm rot="10800000">
            <a:off x="5357818" y="3714756"/>
            <a:ext cx="1000132" cy="3737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1"/>
          </p:cNvCxnSpPr>
          <p:nvPr/>
        </p:nvCxnSpPr>
        <p:spPr>
          <a:xfrm rot="10800000">
            <a:off x="3857620" y="5072085"/>
            <a:ext cx="857256" cy="4154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1">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8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2" grpId="0" animBg="1"/>
      <p:bldP spid="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2">
      <a:dk1>
        <a:sysClr val="windowText" lastClr="000000"/>
      </a:dk1>
      <a:lt1>
        <a:sysClr val="window" lastClr="FFFFFF"/>
      </a:lt1>
      <a:dk2>
        <a:srgbClr val="424456"/>
      </a:dk2>
      <a:lt2>
        <a:srgbClr val="DEDEDE"/>
      </a:lt2>
      <a:accent1>
        <a:srgbClr val="1F1F33"/>
      </a:accent1>
      <a:accent2>
        <a:srgbClr val="B54703"/>
      </a:accent2>
      <a:accent3>
        <a:srgbClr val="CE0202"/>
      </a:accent3>
      <a:accent4>
        <a:srgbClr val="C4652D"/>
      </a:accent4>
      <a:accent5>
        <a:srgbClr val="8B5D3D"/>
      </a:accent5>
      <a:accent6>
        <a:srgbClr val="3F6E8C"/>
      </a:accent6>
      <a:hlink>
        <a:srgbClr val="E0EFF1"/>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3697</TotalTime>
  <Pages>29</Pages>
  <Words>1343</Words>
  <Application>Microsoft Office PowerPoint</Application>
  <PresentationFormat>On-screen Show (4:3)</PresentationFormat>
  <Paragraphs>225</Paragraphs>
  <Slides>20</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Arial Unicode MS</vt:lpstr>
      <vt:lpstr>Calibri</vt:lpstr>
      <vt:lpstr>Comic Sans MS</vt:lpstr>
      <vt:lpstr>Courier New</vt:lpstr>
      <vt:lpstr>Lucida Sans Unicode</vt:lpstr>
      <vt:lpstr>Times</vt:lpstr>
      <vt:lpstr>Times New Roman</vt:lpstr>
      <vt:lpstr>Wingdings 2</vt:lpstr>
      <vt:lpstr>Zapf Dingbats</vt:lpstr>
      <vt:lpstr>Flow</vt:lpstr>
      <vt:lpstr>Software Engineering COMP 201</vt:lpstr>
      <vt:lpstr>Recap on Formal Specification</vt:lpstr>
      <vt:lpstr>Behavioural Specification</vt:lpstr>
      <vt:lpstr>OSI Reference Model</vt:lpstr>
      <vt:lpstr>Abstract State Machine Language (AsmL)</vt:lpstr>
      <vt:lpstr>Abstract State Machine Language</vt:lpstr>
      <vt:lpstr>Abstract State Machine Language</vt:lpstr>
      <vt:lpstr>Abstract State Machines and Turing Machines</vt:lpstr>
      <vt:lpstr>Sets Described Algorithmically</vt:lpstr>
      <vt:lpstr>Sequences</vt:lpstr>
      <vt:lpstr>Sequences</vt:lpstr>
      <vt:lpstr>SORT Algorithm</vt:lpstr>
      <vt:lpstr>Sorting Example</vt:lpstr>
      <vt:lpstr>ASML Example</vt:lpstr>
      <vt:lpstr>ASML Example</vt:lpstr>
      <vt:lpstr>Hoare’s Quicksort</vt:lpstr>
      <vt:lpstr>An Example</vt:lpstr>
      <vt:lpstr>Hoare's Quicksort using Sequences and Recursion</vt:lpstr>
      <vt:lpstr>Lecture Key Points</vt:lpstr>
      <vt:lpstr>Lecture 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Specification</dc:title>
  <dc:creator>Paul Bell</dc:creator>
  <cp:lastModifiedBy>Coope, Sebastian</cp:lastModifiedBy>
  <cp:revision>117</cp:revision>
  <cp:lastPrinted>2001-08-10T22:40:21Z</cp:lastPrinted>
  <dcterms:created xsi:type="dcterms:W3CDTF">1995-12-22T13:55:34Z</dcterms:created>
  <dcterms:modified xsi:type="dcterms:W3CDTF">2018-09-07T14:52:35Z</dcterms:modified>
</cp:coreProperties>
</file>