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95" r:id="rId2"/>
    <p:sldId id="257" r:id="rId3"/>
    <p:sldId id="307" r:id="rId4"/>
    <p:sldId id="305" r:id="rId5"/>
    <p:sldId id="30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1" r:id="rId15"/>
    <p:sldId id="266" r:id="rId16"/>
    <p:sldId id="267" r:id="rId17"/>
    <p:sldId id="268" r:id="rId18"/>
    <p:sldId id="269" r:id="rId19"/>
    <p:sldId id="297" r:id="rId20"/>
    <p:sldId id="270" r:id="rId21"/>
    <p:sldId id="271" r:id="rId22"/>
    <p:sldId id="272" r:id="rId23"/>
    <p:sldId id="273" r:id="rId24"/>
    <p:sldId id="274" r:id="rId25"/>
    <p:sldId id="275" r:id="rId26"/>
    <p:sldId id="302" r:id="rId27"/>
    <p:sldId id="301" r:id="rId28"/>
    <p:sldId id="298" r:id="rId29"/>
    <p:sldId id="299" r:id="rId30"/>
    <p:sldId id="300" r:id="rId31"/>
    <p:sldId id="303" r:id="rId32"/>
  </p:sldIdLst>
  <p:sldSz cx="9906000" cy="6858000" type="A4"/>
  <p:notesSz cx="6769100" cy="9906000"/>
  <p:defaultTextStyle>
    <a:defPPr>
      <a:defRPr lang="en-GB"/>
    </a:defPPr>
    <a:lvl1pPr algn="l" rtl="0" fontAlgn="base">
      <a:lnSpc>
        <a:spcPct val="9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60033"/>
    <a:srgbClr val="FF9900"/>
    <a:srgbClr val="9933FF"/>
    <a:srgbClr val="FF0000"/>
    <a:srgbClr val="00FF00"/>
    <a:srgbClr val="CC99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8" d="100"/>
          <a:sy n="78" d="100"/>
        </p:scale>
        <p:origin x="114" y="51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1699" y="-67"/>
      </p:cViewPr>
      <p:guideLst>
        <p:guide orient="horz" pos="3120"/>
        <p:guide pos="2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22.xml"/><Relationship Id="rId3" Type="http://schemas.openxmlformats.org/officeDocument/2006/relationships/slide" Target="slides/slide6.xml"/><Relationship Id="rId7" Type="http://schemas.openxmlformats.org/officeDocument/2006/relationships/slide" Target="slides/slide12.xml"/><Relationship Id="rId12" Type="http://schemas.openxmlformats.org/officeDocument/2006/relationships/slide" Target="slides/slide21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20.xml"/><Relationship Id="rId5" Type="http://schemas.openxmlformats.org/officeDocument/2006/relationships/slide" Target="slides/slide10.xml"/><Relationship Id="rId15" Type="http://schemas.openxmlformats.org/officeDocument/2006/relationships/slide" Target="slides/slide25.xml"/><Relationship Id="rId10" Type="http://schemas.openxmlformats.org/officeDocument/2006/relationships/slide" Target="slides/slide16.xml"/><Relationship Id="rId4" Type="http://schemas.openxmlformats.org/officeDocument/2006/relationships/slide" Target="slides/slide7.xml"/><Relationship Id="rId9" Type="http://schemas.openxmlformats.org/officeDocument/2006/relationships/slide" Target="slides/slide15.xml"/><Relationship Id="rId14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fld id="{5F24032A-EDDF-4D55-A882-12B01013CBD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264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62000"/>
            <a:ext cx="539115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fld id="{9BBE5E94-BE46-46D8-86D4-47EEA0394A0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427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914402"/>
            <a:ext cx="222885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14402"/>
            <a:ext cx="652145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1859758"/>
            <a:ext cx="437859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14352"/>
            <a:ext cx="29718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72971" y="1676400"/>
            <a:ext cx="553772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671145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176997"/>
            <a:ext cx="239725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828785"/>
            <a:ext cx="239395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0300" y="6356351"/>
            <a:ext cx="6604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319" y="5816600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746625" y="6219826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319" y="-7144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46625" y="-7144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571480"/>
            <a:ext cx="8915400" cy="85725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7/22/2009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602" y="202408"/>
            <a:ext cx="9945594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26" name="Rectangle 17"/>
          <p:cNvSpPr>
            <a:spLocks noChangeArrowheads="1"/>
          </p:cNvSpPr>
          <p:nvPr userDrawn="1"/>
        </p:nvSpPr>
        <p:spPr bwMode="auto">
          <a:xfrm>
            <a:off x="947738" y="6434138"/>
            <a:ext cx="81200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200" b="0" dirty="0">
                <a:solidFill>
                  <a:schemeClr val="tx2"/>
                </a:solidFill>
                <a:latin typeface="Times" pitchFamily="18" charset="0"/>
              </a:rPr>
              <a:t> 				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pbell/comp20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71480"/>
            <a:ext cx="84201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9938" y="2373313"/>
            <a:ext cx="8585200" cy="3265487"/>
          </a:xfrm>
        </p:spPr>
        <p:txBody>
          <a:bodyPr>
            <a:normAutofit fontScale="85000" lnSpcReduction="2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400" b="1" dirty="0"/>
              <a:t>http://www.csc.liv.ac.uk/~coopes/comp201</a:t>
            </a:r>
          </a:p>
          <a:p>
            <a:r>
              <a:rPr lang="en-GB" sz="2000" b="1" dirty="0">
                <a:hlinkClick r:id="rId3"/>
              </a:rPr>
              <a:t>http://www.csc.liv.ac.uk/~pbell/comp201.html</a:t>
            </a:r>
            <a:endParaRPr lang="en-GB" sz="2800" u="sng" dirty="0"/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 dirty="0"/>
              <a:t>Lecture 13 – Design Methodology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2406" y="1714488"/>
            <a:ext cx="8996394" cy="4381512"/>
          </a:xfrm>
        </p:spPr>
        <p:txBody>
          <a:bodyPr/>
          <a:lstStyle/>
          <a:p>
            <a:r>
              <a:rPr lang="en-GB" sz="2800" dirty="0"/>
              <a:t>Computer systems are not monolithic: they are usually composed of multiple, interacting modules.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Modularity</a:t>
            </a:r>
            <a:r>
              <a:rPr lang="en-GB" sz="2800" dirty="0"/>
              <a:t> has long been seen as a key to cheap, high quality software.</a:t>
            </a:r>
          </a:p>
          <a:p>
            <a:r>
              <a:rPr lang="en-GB" sz="2800" dirty="0"/>
              <a:t>The goal of system design is to decode:</a:t>
            </a:r>
          </a:p>
          <a:p>
            <a:pPr lvl="1"/>
            <a:r>
              <a:rPr lang="en-GB" sz="2400" dirty="0"/>
              <a:t>What the modules are;</a:t>
            </a:r>
          </a:p>
          <a:p>
            <a:pPr lvl="1"/>
            <a:r>
              <a:rPr lang="en-GB" sz="2400" dirty="0"/>
              <a:t>What the modules should do;</a:t>
            </a:r>
          </a:p>
          <a:p>
            <a:pPr lvl="1"/>
            <a:r>
              <a:rPr lang="en-GB" sz="2400" dirty="0"/>
              <a:t>How the modules interact with one-another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 Programming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In the early days, </a:t>
            </a:r>
            <a:r>
              <a:rPr lang="en-GB" sz="2800" b="1" dirty="0">
                <a:solidFill>
                  <a:schemeClr val="accent2"/>
                </a:solidFill>
              </a:rPr>
              <a:t>modular programming</a:t>
            </a:r>
            <a:r>
              <a:rPr lang="en-GB" sz="2800" dirty="0"/>
              <a:t> was taken to mean constructing programs out of small pieces: “subroutines”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But </a:t>
            </a:r>
            <a:r>
              <a:rPr lang="en-GB" sz="2800" b="1" dirty="0">
                <a:solidFill>
                  <a:schemeClr val="accent2"/>
                </a:solidFill>
              </a:rPr>
              <a:t>modularity</a:t>
            </a:r>
            <a:r>
              <a:rPr lang="en-GB" sz="2800" dirty="0"/>
              <a:t> cannot bring benefits unless the modules are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autonomous</a:t>
            </a:r>
            <a:r>
              <a:rPr lang="en-GB" sz="28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coherent</a:t>
            </a:r>
            <a:r>
              <a:rPr lang="en-GB" sz="2800" dirty="0"/>
              <a:t> and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Procedural Abstraction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858250" cy="4495800"/>
          </a:xfrm>
        </p:spPr>
        <p:txBody>
          <a:bodyPr>
            <a:normAutofit/>
          </a:bodyPr>
          <a:lstStyle/>
          <a:p>
            <a:r>
              <a:rPr lang="en-GB" sz="2800" dirty="0"/>
              <a:t>The most obvious design methods involve </a:t>
            </a:r>
            <a:r>
              <a:rPr lang="en-GB" sz="2800" b="1" dirty="0">
                <a:solidFill>
                  <a:schemeClr val="accent3"/>
                </a:solidFill>
              </a:rPr>
              <a:t>functional decomposition</a:t>
            </a:r>
            <a:r>
              <a:rPr lang="en-GB" sz="2800" dirty="0">
                <a:solidFill>
                  <a:schemeClr val="accent3"/>
                </a:solidFill>
              </a:rPr>
              <a:t>.</a:t>
            </a:r>
          </a:p>
          <a:p>
            <a:r>
              <a:rPr lang="en-GB" sz="2800" dirty="0"/>
              <a:t>This leads to programs in which </a:t>
            </a:r>
            <a:r>
              <a:rPr lang="en-GB" sz="2800" b="1" dirty="0">
                <a:solidFill>
                  <a:schemeClr val="accent2"/>
                </a:solidFill>
              </a:rPr>
              <a:t>procedures represent distinct logical functions</a:t>
            </a:r>
            <a:r>
              <a:rPr lang="en-GB" sz="2800" dirty="0"/>
              <a:t> in a program.</a:t>
            </a:r>
          </a:p>
          <a:p>
            <a:r>
              <a:rPr lang="en-GB" sz="2800" dirty="0"/>
              <a:t>Examples of such functions:</a:t>
            </a:r>
          </a:p>
          <a:p>
            <a:pPr lvl="1"/>
            <a:r>
              <a:rPr lang="en-GB" sz="2800" dirty="0"/>
              <a:t>“Display menu”</a:t>
            </a:r>
          </a:p>
          <a:p>
            <a:pPr lvl="1"/>
            <a:r>
              <a:rPr lang="en-GB" sz="2800" dirty="0"/>
              <a:t>“Get user option”</a:t>
            </a:r>
          </a:p>
          <a:p>
            <a:r>
              <a:rPr lang="en-GB" sz="2800" dirty="0"/>
              <a:t>This is called </a:t>
            </a:r>
            <a:r>
              <a:rPr lang="en-GB" sz="2800" b="1" dirty="0">
                <a:solidFill>
                  <a:schemeClr val="accent3"/>
                </a:solidFill>
              </a:rPr>
              <a:t>procedural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Programs as Functions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915400" cy="32004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Another view is programs as functions:</a:t>
            </a:r>
          </a:p>
          <a:p>
            <a:pPr>
              <a:buFontTx/>
              <a:buNone/>
            </a:pPr>
            <a:r>
              <a:rPr lang="en-GB" sz="2800" dirty="0"/>
              <a:t>		                 </a:t>
            </a:r>
            <a:r>
              <a:rPr lang="en-GB" sz="2400" dirty="0"/>
              <a:t>input             output						         </a:t>
            </a:r>
            <a:r>
              <a:rPr lang="en-GB" sz="2400" i="1" dirty="0">
                <a:solidFill>
                  <a:srgbClr val="FF0000"/>
                </a:solidFill>
              </a:rPr>
              <a:t>x</a:t>
            </a:r>
            <a:r>
              <a:rPr lang="en-GB" sz="2400" dirty="0"/>
              <a:t> </a:t>
            </a:r>
            <a:r>
              <a:rPr lang="en-GB" sz="2400" dirty="0">
                <a:sym typeface="Symbol" pitchFamily="18" charset="2"/>
              </a:rPr>
              <a:t>    </a:t>
            </a:r>
            <a:r>
              <a:rPr lang="en-GB" sz="2400" i="1" dirty="0">
                <a:sym typeface="Symbol" pitchFamily="18" charset="2"/>
              </a:rPr>
              <a:t>f</a:t>
            </a:r>
            <a:r>
              <a:rPr lang="en-GB" sz="2400" dirty="0">
                <a:sym typeface="Symbol" pitchFamily="18" charset="2"/>
              </a:rPr>
              <a:t>     </a:t>
            </a:r>
            <a:r>
              <a:rPr lang="en-GB" sz="2400" i="1" dirty="0">
                <a:solidFill>
                  <a:srgbClr val="FF0000"/>
                </a:solidFill>
                <a:sym typeface="Symbol" pitchFamily="18" charset="2"/>
              </a:rPr>
              <a:t>f </a:t>
            </a:r>
            <a:r>
              <a:rPr lang="en-GB" sz="24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GB" sz="2400" i="1" dirty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GB" sz="2400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GB" sz="2400" dirty="0">
                <a:solidFill>
                  <a:srgbClr val="00FF00"/>
                </a:solidFill>
                <a:sym typeface="Symbol" pitchFamily="18" charset="2"/>
              </a:rPr>
              <a:t>				   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FF00"/>
                </a:solidFill>
                <a:sym typeface="Symbol" pitchFamily="18" charset="2"/>
              </a:rPr>
              <a:t>    </a:t>
            </a:r>
            <a:r>
              <a:rPr lang="en-GB" sz="2800" dirty="0">
                <a:sym typeface="Symbol" pitchFamily="18" charset="2"/>
              </a:rPr>
              <a:t>the program is viewed as a function from a set </a:t>
            </a:r>
            <a:r>
              <a:rPr lang="en-GB" sz="2800" i="1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GB" sz="2800" dirty="0">
                <a:sym typeface="Symbol" pitchFamily="18" charset="2"/>
              </a:rPr>
              <a:t> of legal inputs to a set </a:t>
            </a:r>
            <a:r>
              <a:rPr lang="en-GB" sz="2800" i="1" dirty="0">
                <a:solidFill>
                  <a:srgbClr val="FF0000"/>
                </a:solidFill>
                <a:sym typeface="Symbol" pitchFamily="18" charset="2"/>
              </a:rPr>
              <a:t>O</a:t>
            </a:r>
            <a:r>
              <a:rPr lang="en-GB" sz="2800" dirty="0">
                <a:sym typeface="Symbol" pitchFamily="18" charset="2"/>
              </a:rPr>
              <a:t> of outputs.</a:t>
            </a:r>
            <a:endParaRPr lang="en-GB" sz="2800" dirty="0"/>
          </a:p>
          <a:p>
            <a:r>
              <a:rPr lang="en-GB" sz="2800" dirty="0"/>
              <a:t>There are programming languages (</a:t>
            </a:r>
            <a:r>
              <a:rPr lang="en-GB" sz="2800" dirty="0">
                <a:solidFill>
                  <a:srgbClr val="9933FF"/>
                </a:solidFill>
              </a:rPr>
              <a:t>ML, Miranda, LISP</a:t>
            </a:r>
            <a:r>
              <a:rPr lang="en-GB" sz="2800" dirty="0"/>
              <a:t>) that directly support this view of programming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4800" y="5094288"/>
            <a:ext cx="36576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GB" dirty="0">
                <a:solidFill>
                  <a:schemeClr val="accent3"/>
                </a:solidFill>
              </a:rPr>
              <a:t>Well-suited to certain application domains</a:t>
            </a:r>
            <a:r>
              <a:rPr lang="en-GB" dirty="0"/>
              <a:t>	             - </a:t>
            </a:r>
            <a:r>
              <a:rPr lang="en-GB" b="0" i="1" dirty="0"/>
              <a:t>e.g., compilers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038600" y="5070475"/>
            <a:ext cx="556260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GB" dirty="0">
                <a:solidFill>
                  <a:schemeClr val="accent3"/>
                </a:solidFill>
              </a:rPr>
              <a:t>Less well-suited to distributed, non-terminating systems</a:t>
            </a:r>
            <a:r>
              <a:rPr lang="en-GB" dirty="0">
                <a:solidFill>
                  <a:srgbClr val="FF0000"/>
                </a:solidFill>
              </a:rPr>
              <a:t>			           </a:t>
            </a:r>
            <a:r>
              <a:rPr lang="en-GB" b="0" i="1" dirty="0"/>
              <a:t>- e.g., process control systems, operating systems like WinNT, ATM machines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381000" y="4953000"/>
            <a:ext cx="85344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Object-Oriented </a:t>
            </a:r>
            <a:r>
              <a:rPr lang="en-US" dirty="0"/>
              <a:t>D</a:t>
            </a:r>
            <a:r>
              <a:rPr lang="en-US" sz="4000" dirty="0"/>
              <a:t>esign</a:t>
            </a:r>
            <a:endParaRPr lang="en-GB" sz="4000" dirty="0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09530" y="2003425"/>
            <a:ext cx="9144064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800" b="0" dirty="0">
                <a:latin typeface="+mn-lt"/>
              </a:rPr>
              <a:t> The system is viewed as a collection of interacting objects. 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sz="2800" b="0" dirty="0">
                <a:latin typeface="+mn-lt"/>
              </a:rPr>
              <a:t> The 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system state is decentralized</a:t>
            </a:r>
            <a:r>
              <a:rPr lang="en-US" sz="2800" b="0" dirty="0">
                <a:latin typeface="+mn-lt"/>
              </a:rPr>
              <a:t> and each object manages its own state. 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sz="2800" b="0" dirty="0">
                <a:latin typeface="+mn-lt"/>
              </a:rPr>
              <a:t>Note , use of internal state against functional programming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sz="2800" b="0" dirty="0">
                <a:latin typeface="+mn-lt"/>
              </a:rPr>
              <a:t> Objects may be instances of an object class and communicate by exchanging messages.</a:t>
            </a:r>
          </a:p>
          <a:p>
            <a:pPr>
              <a:spcBef>
                <a:spcPct val="50000"/>
              </a:spcBef>
            </a:pPr>
            <a:endParaRPr lang="en-GB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Five Criteria for Design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identify </a:t>
            </a:r>
            <a:r>
              <a:rPr lang="en-GB" b="1" dirty="0">
                <a:solidFill>
                  <a:srgbClr val="660033"/>
                </a:solidFill>
              </a:rPr>
              <a:t>five criteria</a:t>
            </a:r>
            <a:r>
              <a:rPr lang="en-GB" dirty="0">
                <a:solidFill>
                  <a:srgbClr val="660033"/>
                </a:solidFill>
              </a:rPr>
              <a:t> </a:t>
            </a:r>
            <a:r>
              <a:rPr lang="en-GB" dirty="0"/>
              <a:t>to help evaluate modular design methods:</a:t>
            </a:r>
          </a:p>
          <a:p>
            <a:pPr lvl="1"/>
            <a:r>
              <a:rPr lang="en-GB" dirty="0"/>
              <a:t>Modular </a:t>
            </a:r>
            <a:r>
              <a:rPr lang="en-GB" dirty="0">
                <a:solidFill>
                  <a:schemeClr val="accent3"/>
                </a:solidFill>
              </a:rPr>
              <a:t>decomposability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Modular </a:t>
            </a:r>
            <a:r>
              <a:rPr lang="en-GB" dirty="0" err="1">
                <a:solidFill>
                  <a:schemeClr val="accent3"/>
                </a:solidFill>
              </a:rPr>
              <a:t>composability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Modular </a:t>
            </a:r>
            <a:r>
              <a:rPr lang="en-GB" dirty="0" err="1">
                <a:solidFill>
                  <a:schemeClr val="accent3"/>
                </a:solidFill>
              </a:rPr>
              <a:t>understandability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Modular </a:t>
            </a:r>
            <a:r>
              <a:rPr lang="en-GB" dirty="0">
                <a:solidFill>
                  <a:schemeClr val="accent3"/>
                </a:solidFill>
              </a:rPr>
              <a:t>continuity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Modular </a:t>
            </a:r>
            <a:r>
              <a:rPr lang="en-GB" dirty="0">
                <a:solidFill>
                  <a:schemeClr val="accent3"/>
                </a:solidFill>
              </a:rPr>
              <a:t>protection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642918"/>
            <a:ext cx="8915400" cy="857256"/>
          </a:xfrm>
        </p:spPr>
        <p:txBody>
          <a:bodyPr/>
          <a:lstStyle/>
          <a:p>
            <a:r>
              <a:rPr lang="en-GB" dirty="0"/>
              <a:t>Modular Decomposability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915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3"/>
                </a:solidFill>
              </a:rPr>
              <a:t>Modular decomposability </a:t>
            </a:r>
            <a:r>
              <a:rPr lang="en-GB" sz="2800" dirty="0"/>
              <a:t>- this criterion is met by a design method if the method supports the decomposition of a problem into smaller sub-problems, which can be solved independently.</a:t>
            </a:r>
          </a:p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In general, this method will be repetitive</a:t>
            </a:r>
            <a:r>
              <a:rPr lang="en-GB" sz="2800" dirty="0"/>
              <a:t>: sub-problems will be divided still further</a:t>
            </a:r>
          </a:p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Top-down design methods</a:t>
            </a:r>
            <a:r>
              <a:rPr lang="en-GB" sz="2800" dirty="0"/>
              <a:t> fulfil this criterion; stepwise refinement is an example of such a method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97950" cy="72464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Hierarchical Design Structure</a:t>
            </a:r>
            <a:endParaRPr lang="en-GB" sz="4000" dirty="0"/>
          </a:p>
        </p:txBody>
      </p:sp>
      <p:pic>
        <p:nvPicPr>
          <p:cNvPr id="4403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2006600"/>
            <a:ext cx="8572500" cy="355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97950" cy="79608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Top-Down Design</a:t>
            </a:r>
            <a:endParaRPr lang="en-GB" sz="4000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95282" y="1905000"/>
            <a:ext cx="8772556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100000"/>
              </a:lnSpc>
            </a:pPr>
            <a:r>
              <a:rPr lang="en-US" sz="2800" dirty="0">
                <a:solidFill>
                  <a:schemeClr val="accent3"/>
                </a:solidFill>
                <a:latin typeface="+mn-lt"/>
              </a:rPr>
              <a:t>In principle</a:t>
            </a:r>
            <a:r>
              <a:rPr lang="en-US" sz="2800" b="0" dirty="0">
                <a:latin typeface="+mn-lt"/>
              </a:rPr>
              <a:t>, top-down design involves starting at the uppermost components in the hierarchy and working down the hierarchy level by level.</a:t>
            </a:r>
          </a:p>
          <a:p>
            <a:pPr marL="342900" indent="-342900">
              <a:lnSpc>
                <a:spcPct val="100000"/>
              </a:lnSpc>
            </a:pPr>
            <a:r>
              <a:rPr lang="en-US" sz="2800" dirty="0">
                <a:solidFill>
                  <a:schemeClr val="accent3"/>
                </a:solidFill>
                <a:latin typeface="+mn-lt"/>
              </a:rPr>
              <a:t>In practice</a:t>
            </a:r>
            <a:r>
              <a:rPr lang="en-US" sz="2800" b="0" dirty="0">
                <a:latin typeface="+mn-lt"/>
              </a:rPr>
              <a:t>, large systems design is never truly top-down. Some branches are designed before others. Designers reuse experience (and sometimes components) during the design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06" y="714356"/>
            <a:ext cx="8997950" cy="796086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An Example of Top-Down Design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595282" y="2000240"/>
            <a:ext cx="8786874" cy="336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n-lt"/>
                <a:cs typeface="Times New Roman" pitchFamily="18" charset="0"/>
              </a:rPr>
              <a:t> </a:t>
            </a:r>
            <a:r>
              <a:rPr lang="en-GB" sz="2800" b="0" dirty="0">
                <a:latin typeface="+mn-lt"/>
                <a:cs typeface="Times New Roman" pitchFamily="18" charset="0"/>
              </a:rPr>
              <a:t>Imagine designing a word processor program from scratch. What subsystems could be initially found at the top level?</a:t>
            </a:r>
          </a:p>
          <a:p>
            <a:r>
              <a:rPr lang="en-GB" sz="2800" b="0" dirty="0">
                <a:latin typeface="+mn-lt"/>
                <a:cs typeface="Times New Roman" pitchFamily="18" charset="0"/>
              </a:rPr>
              <a:t> File I/O, printing, graphical user interface, text processing etc.</a:t>
            </a:r>
          </a:p>
          <a:p>
            <a:r>
              <a:rPr lang="en-GB" sz="2800" b="0" dirty="0">
                <a:latin typeface="+mn-lt"/>
                <a:cs typeface="Times New Roman" pitchFamily="18" charset="0"/>
              </a:rPr>
              <a:t> For each of these components we can then decompose further, i.e., File I/O comprises of saving documents and opening documents..</a:t>
            </a:r>
            <a:endParaRPr lang="en-GB" sz="2800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Software Design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2743200"/>
            <a:ext cx="8420100" cy="2362200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sz="4000" dirty="0"/>
              <a:t>Deriving a solution which satisfies software requirements</a:t>
            </a:r>
            <a:endParaRPr lang="en-GB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 </a:t>
            </a:r>
            <a:r>
              <a:rPr lang="en-GB" dirty="0" err="1"/>
              <a:t>Composability</a:t>
            </a:r>
            <a:endParaRPr lang="en-GB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43050"/>
            <a:ext cx="9067800" cy="4500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3"/>
                </a:solidFill>
              </a:rPr>
              <a:t>Modular </a:t>
            </a:r>
            <a:r>
              <a:rPr lang="en-GB" sz="2800" b="1" dirty="0" err="1">
                <a:solidFill>
                  <a:schemeClr val="accent3"/>
                </a:solidFill>
              </a:rPr>
              <a:t>composability</a:t>
            </a:r>
            <a:r>
              <a:rPr lang="en-GB" sz="2800" b="1" dirty="0">
                <a:solidFill>
                  <a:schemeClr val="accent3"/>
                </a:solidFill>
              </a:rPr>
              <a:t> </a:t>
            </a:r>
            <a:r>
              <a:rPr lang="en-GB" sz="2800" dirty="0"/>
              <a:t>- a method satisfies this criterion if it leads to the production of modules that may be freely combined to </a:t>
            </a:r>
            <a:r>
              <a:rPr lang="en-GB" sz="2800" i="1" dirty="0"/>
              <a:t>produce new systems</a:t>
            </a:r>
            <a:r>
              <a:rPr lang="en-GB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GB" sz="2800" dirty="0" err="1"/>
              <a:t>Composability</a:t>
            </a:r>
            <a:r>
              <a:rPr lang="en-GB" sz="2800" dirty="0"/>
              <a:t> is directly related to the issue of </a:t>
            </a:r>
            <a:r>
              <a:rPr lang="en-GB" sz="2800" b="1" dirty="0"/>
              <a:t>reusability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Note that </a:t>
            </a:r>
            <a:r>
              <a:rPr lang="en-GB" sz="2800" dirty="0" err="1"/>
              <a:t>composability</a:t>
            </a:r>
            <a:r>
              <a:rPr lang="en-GB" sz="2800" dirty="0"/>
              <a:t> is often at odds with decomposability; top-down design,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rgbClr val="660033"/>
                </a:solidFill>
              </a:rPr>
              <a:t>for example, it tends to produce modules that may not be composed in the way desired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This is because top-down design leads to modules which fulfil a specific function, rather than a general 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9530" y="1785926"/>
            <a:ext cx="9001188" cy="45386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The Numerical Algorithm Group </a:t>
            </a:r>
            <a:r>
              <a:rPr lang="en-GB" sz="2800" dirty="0"/>
              <a:t>(NAG) libraries contain a wide range of routines for solving problems in linear algebra, differential equations, etc.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The Unix shell provides a facility called a </a:t>
            </a:r>
            <a:r>
              <a:rPr lang="en-GB" sz="2800" b="1" dirty="0">
                <a:solidFill>
                  <a:schemeClr val="accent3"/>
                </a:solidFill>
              </a:rPr>
              <a:t>pipe</a:t>
            </a:r>
            <a:r>
              <a:rPr lang="en-GB" sz="2800" dirty="0"/>
              <a:t>, written “</a:t>
            </a:r>
            <a:r>
              <a:rPr lang="en-GB" sz="2800" dirty="0">
                <a:sym typeface="Symbol" pitchFamily="18" charset="2"/>
              </a:rPr>
              <a:t>|</a:t>
            </a:r>
            <a:r>
              <a:rPr lang="en-GB" sz="2800" dirty="0"/>
              <a:t>”, whereby 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the standard output of one program may be redirected to the standard input of another; this convention favours </a:t>
            </a:r>
            <a:r>
              <a:rPr lang="en-GB" sz="2800" dirty="0" err="1"/>
              <a:t>composability</a:t>
            </a:r>
            <a:r>
              <a:rPr lang="en-GB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Modular Understandability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2406" y="1828800"/>
            <a:ext cx="8710644" cy="4267200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>
                <a:solidFill>
                  <a:schemeClr val="accent3"/>
                </a:solidFill>
              </a:rPr>
              <a:t>Abstraction</a:t>
            </a:r>
          </a:p>
          <a:p>
            <a:pPr lvl="1"/>
            <a:r>
              <a:rPr lang="en-GB" dirty="0" err="1">
                <a:solidFill>
                  <a:schemeClr val="accent3"/>
                </a:solidFill>
              </a:rPr>
              <a:t>int</a:t>
            </a:r>
            <a:r>
              <a:rPr lang="en-GB" dirty="0">
                <a:solidFill>
                  <a:schemeClr val="accent3"/>
                </a:solidFill>
              </a:rPr>
              <a:t> A=21</a:t>
            </a:r>
          </a:p>
          <a:p>
            <a:pPr lvl="1"/>
            <a:r>
              <a:rPr lang="en-GB" dirty="0" err="1">
                <a:solidFill>
                  <a:schemeClr val="accent3"/>
                </a:solidFill>
              </a:rPr>
              <a:t>int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 err="1">
                <a:solidFill>
                  <a:schemeClr val="accent3"/>
                </a:solidFill>
              </a:rPr>
              <a:t>age_in_years</a:t>
            </a:r>
            <a:r>
              <a:rPr lang="en-GB" dirty="0">
                <a:solidFill>
                  <a:schemeClr val="accent3"/>
                </a:solidFill>
              </a:rPr>
              <a:t> = 21;     </a:t>
            </a:r>
            <a:r>
              <a:rPr lang="en-GB" dirty="0" err="1">
                <a:solidFill>
                  <a:schemeClr val="accent3"/>
                </a:solidFill>
              </a:rPr>
              <a:t>print_out_document</a:t>
            </a:r>
            <a:r>
              <a:rPr lang="en-GB" dirty="0">
                <a:solidFill>
                  <a:schemeClr val="accent3"/>
                </a:solidFill>
              </a:rPr>
              <a:t>(Document d)</a:t>
            </a:r>
          </a:p>
          <a:p>
            <a:r>
              <a:rPr lang="en-GB" sz="2800" dirty="0">
                <a:solidFill>
                  <a:schemeClr val="accent3"/>
                </a:solidFill>
              </a:rPr>
              <a:t>Modular </a:t>
            </a:r>
            <a:r>
              <a:rPr lang="en-GB" sz="2800" dirty="0" err="1">
                <a:solidFill>
                  <a:schemeClr val="accent3"/>
                </a:solidFill>
              </a:rPr>
              <a:t>Understandability</a:t>
            </a:r>
            <a:r>
              <a:rPr lang="en-GB" sz="2800" dirty="0">
                <a:solidFill>
                  <a:schemeClr val="accent3"/>
                </a:solidFill>
              </a:rPr>
              <a:t> - </a:t>
            </a:r>
            <a:r>
              <a:rPr lang="en-GB" sz="2800" dirty="0"/>
              <a:t>a design method satisfies this criterion if it encourages the development of modules which are easily understandable.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800" dirty="0">
                <a:solidFill>
                  <a:schemeClr val="accent2"/>
                </a:solidFill>
              </a:rPr>
              <a:t>COUNTER EXAMPLE 1.</a:t>
            </a:r>
            <a:r>
              <a:rPr lang="en-GB" sz="2800" dirty="0"/>
              <a:t> Take a thousand lines program, containing no procedures; it’s just a long list of sequential statements. Divide it into twenty blocks, each fifty statements long; make each block a method.</a:t>
            </a:r>
          </a:p>
          <a:p>
            <a:r>
              <a:rPr lang="en-GB" sz="2800" dirty="0">
                <a:solidFill>
                  <a:schemeClr val="accent2"/>
                </a:solidFill>
              </a:rPr>
              <a:t>COUNTER EXAMPLE 2.</a:t>
            </a:r>
            <a:r>
              <a:rPr lang="en-GB" sz="2800" dirty="0"/>
              <a:t> “Go to” statements.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97950" cy="724648"/>
          </a:xfrm>
        </p:spPr>
        <p:txBody>
          <a:bodyPr/>
          <a:lstStyle/>
          <a:p>
            <a:pPr algn="ctr"/>
            <a:r>
              <a:rPr lang="en-US" sz="4000" dirty="0"/>
              <a:t>Modular Understandability</a:t>
            </a:r>
            <a:endParaRPr lang="en-GB" dirty="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52406" y="1828800"/>
            <a:ext cx="9072594" cy="43862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100000"/>
              </a:lnSpc>
            </a:pPr>
            <a:r>
              <a:rPr lang="en-US" sz="2800" b="0" dirty="0"/>
              <a:t>Related to several component characteristics</a:t>
            </a:r>
          </a:p>
          <a:p>
            <a:pPr marL="742950" lvl="1" indent="-285750">
              <a:lnSpc>
                <a:spcPct val="100000"/>
              </a:lnSpc>
              <a:buFontTx/>
              <a:buChar char="–"/>
            </a:pPr>
            <a:r>
              <a:rPr lang="en-US" sz="2800" b="0" dirty="0">
                <a:solidFill>
                  <a:schemeClr val="accent3"/>
                </a:solidFill>
              </a:rPr>
              <a:t>Can the component be understood on its own?</a:t>
            </a:r>
          </a:p>
          <a:p>
            <a:pPr marL="742950" lvl="1" indent="-285750">
              <a:lnSpc>
                <a:spcPct val="100000"/>
              </a:lnSpc>
              <a:buFontTx/>
              <a:buChar char="–"/>
            </a:pPr>
            <a:r>
              <a:rPr lang="en-US" sz="2800" b="0" dirty="0">
                <a:solidFill>
                  <a:schemeClr val="accent3"/>
                </a:solidFill>
              </a:rPr>
              <a:t>Are meaningful names used?</a:t>
            </a:r>
          </a:p>
          <a:p>
            <a:pPr marL="742950" lvl="1" indent="-285750">
              <a:lnSpc>
                <a:spcPct val="100000"/>
              </a:lnSpc>
              <a:buFontTx/>
              <a:buChar char="–"/>
            </a:pPr>
            <a:r>
              <a:rPr lang="en-US" sz="2800" b="0" dirty="0">
                <a:solidFill>
                  <a:schemeClr val="accent3"/>
                </a:solidFill>
              </a:rPr>
              <a:t>Is the design well-documented?</a:t>
            </a:r>
          </a:p>
          <a:p>
            <a:pPr marL="742950" lvl="1" indent="-285750">
              <a:lnSpc>
                <a:spcPct val="100000"/>
              </a:lnSpc>
              <a:buFontTx/>
              <a:buChar char="–"/>
            </a:pPr>
            <a:r>
              <a:rPr lang="en-US" sz="2800" b="0" dirty="0">
                <a:solidFill>
                  <a:schemeClr val="accent3"/>
                </a:solidFill>
              </a:rPr>
              <a:t>Are complex algorithms used?</a:t>
            </a:r>
          </a:p>
          <a:p>
            <a:pPr marL="342900" indent="-342900">
              <a:lnSpc>
                <a:spcPct val="100000"/>
              </a:lnSpc>
            </a:pPr>
            <a:r>
              <a:rPr lang="en-US" sz="2800" b="0" dirty="0"/>
              <a:t>Informally, high complexity means many relationships between different parts of the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 Continuity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857364"/>
            <a:ext cx="8872568" cy="4114800"/>
          </a:xfrm>
        </p:spPr>
        <p:txBody>
          <a:bodyPr/>
          <a:lstStyle/>
          <a:p>
            <a:r>
              <a:rPr lang="en-GB" sz="2800" b="1" dirty="0">
                <a:solidFill>
                  <a:schemeClr val="accent3"/>
                </a:solidFill>
              </a:rPr>
              <a:t>Modular continuity </a:t>
            </a:r>
            <a:r>
              <a:rPr lang="en-GB" sz="2800" dirty="0"/>
              <a:t>- a method satisfies this criterion if it leads to the production of software such that a small change in the problem specification leads to a change in just one (or a small number of ) modules.</a:t>
            </a:r>
          </a:p>
          <a:p>
            <a:r>
              <a:rPr lang="en-GB" sz="2800" dirty="0">
                <a:solidFill>
                  <a:schemeClr val="accent2"/>
                </a:solidFill>
              </a:rPr>
              <a:t>EXAMPLE. </a:t>
            </a:r>
            <a:r>
              <a:rPr lang="en-GB" sz="2800" dirty="0"/>
              <a:t>Some projects enforce the rule that no numerical or textual literal should be used in programs: only symbolic constants should be used</a:t>
            </a:r>
          </a:p>
          <a:p>
            <a:r>
              <a:rPr lang="en-GB" sz="2800" dirty="0">
                <a:solidFill>
                  <a:schemeClr val="accent2"/>
                </a:solidFill>
              </a:rPr>
              <a:t>COUNTER EXAMPLE. </a:t>
            </a:r>
            <a:r>
              <a:rPr lang="en-GB" sz="2800" dirty="0"/>
              <a:t>Static  arrays (as opposed to dynamic arrays) make this criterion harder to satisfy.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642918"/>
            <a:ext cx="8915400" cy="857256"/>
          </a:xfrm>
        </p:spPr>
        <p:txBody>
          <a:bodyPr/>
          <a:lstStyle/>
          <a:p>
            <a:r>
              <a:rPr lang="en-GB" dirty="0"/>
              <a:t>Modular Protection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0968" y="1785926"/>
            <a:ext cx="9144064" cy="4538674"/>
          </a:xfrm>
        </p:spPr>
        <p:txBody>
          <a:bodyPr/>
          <a:lstStyle/>
          <a:p>
            <a:r>
              <a:rPr lang="en-GB" sz="2800" dirty="0">
                <a:solidFill>
                  <a:schemeClr val="accent3"/>
                </a:solidFill>
              </a:rPr>
              <a:t>Modular Protection </a:t>
            </a:r>
            <a:r>
              <a:rPr lang="en-GB" sz="2800" dirty="0"/>
              <a:t>- a method satisfied this criterion if it yields architectures in which the effect of an abnormal condition at run-time only effects one (or very few) modules</a:t>
            </a:r>
          </a:p>
          <a:p>
            <a:r>
              <a:rPr lang="en-GB" sz="2800" dirty="0">
                <a:solidFill>
                  <a:schemeClr val="accent2"/>
                </a:solidFill>
              </a:rPr>
              <a:t>EXAMPLE. </a:t>
            </a:r>
            <a:r>
              <a:rPr lang="en-GB" sz="2800" dirty="0"/>
              <a:t>Validating input at source prevents errors from propagating throughout the program (design by contract)</a:t>
            </a:r>
          </a:p>
          <a:p>
            <a:r>
              <a:rPr lang="en-GB" sz="2800" dirty="0">
                <a:solidFill>
                  <a:schemeClr val="accent2"/>
                </a:solidFill>
              </a:rPr>
              <a:t>COUNTER EXAMPLE. </a:t>
            </a:r>
            <a:r>
              <a:rPr lang="en-GB" sz="2800" dirty="0"/>
              <a:t>Using </a:t>
            </a:r>
            <a:r>
              <a:rPr lang="en-GB" sz="2800" b="1" dirty="0" err="1">
                <a:latin typeface="Calibri" pitchFamily="34" charset="0"/>
              </a:rPr>
              <a:t>int</a:t>
            </a:r>
            <a:r>
              <a:rPr lang="en-GB" sz="2800" dirty="0"/>
              <a:t> types where </a:t>
            </a:r>
            <a:r>
              <a:rPr lang="en-GB" sz="2800" dirty="0" err="1"/>
              <a:t>subrange</a:t>
            </a:r>
            <a:r>
              <a:rPr lang="en-GB" sz="2800" dirty="0"/>
              <a:t> or </a:t>
            </a:r>
            <a:r>
              <a:rPr lang="en-GB" sz="2800" b="1" dirty="0"/>
              <a:t>short</a:t>
            </a:r>
            <a:r>
              <a:rPr lang="en-GB" sz="2800" dirty="0"/>
              <a:t> types are appropriate.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Real Life Example – </a:t>
            </a:r>
            <a:r>
              <a:rPr lang="en-GB" dirty="0" err="1"/>
              <a:t>Ariane</a:t>
            </a:r>
            <a:r>
              <a:rPr lang="en-GB" dirty="0"/>
              <a:t> 5 Flight 501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14" y="1825962"/>
            <a:ext cx="8029600" cy="4389120"/>
          </a:xfrm>
        </p:spPr>
        <p:txBody>
          <a:bodyPr>
            <a:normAutofit/>
          </a:bodyPr>
          <a:lstStyle/>
          <a:p>
            <a:r>
              <a:rPr lang="en-GB" dirty="0"/>
              <a:t>The failure of an </a:t>
            </a:r>
            <a:r>
              <a:rPr lang="en-GB" dirty="0" err="1"/>
              <a:t>Ariane</a:t>
            </a:r>
            <a:r>
              <a:rPr lang="en-GB" dirty="0"/>
              <a:t> 5 space launcher is possibly the most expensive software bug in history at around $370 million.</a:t>
            </a:r>
          </a:p>
          <a:p>
            <a:r>
              <a:rPr lang="en-GB" dirty="0"/>
              <a:t>Other bugs have been even worse by causing loss of life, for example Therac-25 radiation machines.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Ariane</a:t>
            </a:r>
            <a:r>
              <a:rPr lang="en-GB" dirty="0"/>
              <a:t> 5 Space Launcher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85926"/>
            <a:ext cx="8915400" cy="4389120"/>
          </a:xfrm>
        </p:spPr>
        <p:txBody>
          <a:bodyPr/>
          <a:lstStyle/>
          <a:p>
            <a:r>
              <a:rPr lang="en-GB" dirty="0"/>
              <a:t>While developing the </a:t>
            </a:r>
            <a:r>
              <a:rPr lang="en-GB" dirty="0" err="1"/>
              <a:t>Ariane</a:t>
            </a:r>
            <a:r>
              <a:rPr lang="en-GB" dirty="0"/>
              <a:t> 5 space launcher, the designers reused a component (the inertial reference software) which was successfully used in the </a:t>
            </a:r>
            <a:r>
              <a:rPr lang="en-GB" dirty="0" err="1"/>
              <a:t>Ariane</a:t>
            </a:r>
            <a:r>
              <a:rPr lang="en-GB" dirty="0"/>
              <a:t> 4 launcher </a:t>
            </a:r>
          </a:p>
          <a:p>
            <a:r>
              <a:rPr lang="en-GB" dirty="0"/>
              <a:t>This component failed 37 seconds into the flight and the ground crew had to instruct the launcher to self-destruct.</a:t>
            </a:r>
          </a:p>
          <a:p>
            <a:r>
              <a:rPr lang="en-GB" dirty="0"/>
              <a:t>The error was caused by an unhandled numerical conversion exception causing a numeric overflow.</a:t>
            </a:r>
          </a:p>
          <a:p>
            <a:r>
              <a:rPr lang="en-GB" b="1" dirty="0">
                <a:solidFill>
                  <a:schemeClr val="accent3"/>
                </a:solidFill>
              </a:rPr>
              <a:t>Component reuse</a:t>
            </a:r>
            <a:r>
              <a:rPr lang="en-GB" dirty="0"/>
              <a:t> is usually a good thing but care must be taken that assumptions made when the component was developed are still valid!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68" y="1643050"/>
            <a:ext cx="9144064" cy="4681550"/>
          </a:xfrm>
        </p:spPr>
        <p:txBody>
          <a:bodyPr/>
          <a:lstStyle/>
          <a:p>
            <a:r>
              <a:rPr lang="en-GB" dirty="0"/>
              <a:t>Sub systems making up a system must exchange and share data so they can work together effectively.</a:t>
            </a:r>
          </a:p>
          <a:p>
            <a:r>
              <a:rPr lang="en-GB" dirty="0"/>
              <a:t>There are two main approaches to this:</a:t>
            </a:r>
          </a:p>
          <a:p>
            <a:pPr lvl="1"/>
            <a:r>
              <a:rPr lang="en-GB" dirty="0"/>
              <a:t>The repository model – All shared data is held in a central database which may be accessed by all sub-systems</a:t>
            </a:r>
          </a:p>
          <a:p>
            <a:pPr lvl="1"/>
            <a:r>
              <a:rPr lang="en-GB" dirty="0"/>
              <a:t>Each sub-system or component maintains its own database. Data is then exchanged between sub-systems via message passing.</a:t>
            </a:r>
          </a:p>
          <a:p>
            <a:r>
              <a:rPr lang="en-GB" dirty="0"/>
              <a:t>There are advantages and disadvantages to each approach as we shall now see.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68" y="1714488"/>
            <a:ext cx="9144064" cy="4610112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3"/>
                </a:solidFill>
              </a:rPr>
              <a:t>advantages</a:t>
            </a:r>
            <a:r>
              <a:rPr lang="en-GB" dirty="0"/>
              <a:t> include:</a:t>
            </a:r>
          </a:p>
          <a:p>
            <a:pPr lvl="1"/>
            <a:r>
              <a:rPr lang="en-GB" dirty="0"/>
              <a:t>Databases are an efficient way to share large amounts of data and data does not have to be transformed between different sub-systems (they agree on a single data representation).</a:t>
            </a:r>
          </a:p>
          <a:p>
            <a:pPr lvl="1"/>
            <a:r>
              <a:rPr lang="en-GB" dirty="0"/>
              <a:t>Sub-systems producing data need not be concerned with how that data is used by other sub-systems.</a:t>
            </a:r>
          </a:p>
          <a:p>
            <a:pPr lvl="1"/>
            <a:r>
              <a:rPr lang="en-GB" dirty="0"/>
              <a:t>Many standard operations such as backup, security, access control, recovery and data integrity are centralised and can be controlled by a single repository manager.</a:t>
            </a:r>
          </a:p>
          <a:p>
            <a:pPr lvl="1"/>
            <a:r>
              <a:rPr lang="en-GB" dirty="0"/>
              <a:t>The data model is visible through the repository schema.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Design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088" y="1412776"/>
            <a:ext cx="8915400" cy="106147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You have 4 developers</a:t>
            </a:r>
          </a:p>
          <a:p>
            <a:r>
              <a:rPr lang="en-GB" dirty="0"/>
              <a:t>You have a 500 page requirements specification</a:t>
            </a:r>
          </a:p>
          <a:p>
            <a:r>
              <a:rPr lang="en-GB" dirty="0"/>
              <a:t>How to control break up the work?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488504" y="2924944"/>
            <a:ext cx="223224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3120" y="3036007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Class1</a:t>
            </a:r>
          </a:p>
        </p:txBody>
      </p:sp>
      <p:sp>
        <p:nvSpPr>
          <p:cNvPr id="9" name="Rectangle 8"/>
          <p:cNvSpPr/>
          <p:nvPr/>
        </p:nvSpPr>
        <p:spPr>
          <a:xfrm>
            <a:off x="7295753" y="3032956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Class2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19889" y="3032956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71617" y="3645024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25444" y="3655225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53747" y="3655225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33120" y="4257092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95753" y="4905164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47953" y="4869160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53747" y="4905164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06766" y="4257092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53747" y="4257092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2480" y="4581128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Developer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2480" y="5139190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Developer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2480" y="5697252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Developer 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2480" y="625531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Developer 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32720" y="4558562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40832" y="4545124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20952" y="4545124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89101" y="5675151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41229" y="5675151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93357" y="5675151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/>
              <a:t>Class9</a:t>
            </a:r>
          </a:p>
        </p:txBody>
      </p:sp>
    </p:spTree>
    <p:extLst>
      <p:ext uri="{BB962C8B-B14F-4D97-AF65-F5344CB8AC3E}">
        <p14:creationId xmlns:p14="http://schemas.microsoft.com/office/powerpoint/2010/main" val="393588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68" y="1643050"/>
            <a:ext cx="9144064" cy="468155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3"/>
                </a:solidFill>
              </a:rPr>
              <a:t>disadvantages</a:t>
            </a:r>
            <a:r>
              <a:rPr lang="en-GB" dirty="0"/>
              <a:t> include:</a:t>
            </a:r>
          </a:p>
          <a:p>
            <a:pPr lvl="1"/>
            <a:r>
              <a:rPr lang="en-GB" dirty="0"/>
              <a:t>Sub-systems must agree on the data model which means compromises must be made, for example with performance.</a:t>
            </a:r>
          </a:p>
          <a:p>
            <a:pPr lvl="1"/>
            <a:r>
              <a:rPr lang="en-GB" dirty="0"/>
              <a:t>Evolution may be difficult since a large amount of data is generated and translation may be difficult and expensive.</a:t>
            </a:r>
          </a:p>
          <a:p>
            <a:pPr lvl="1"/>
            <a:r>
              <a:rPr lang="en-GB" dirty="0"/>
              <a:t>Different systems have different requirements for security, recovery and backup policies which may be difficult to enforce in a single database.</a:t>
            </a:r>
          </a:p>
          <a:p>
            <a:pPr lvl="1"/>
            <a:r>
              <a:rPr lang="en-GB" dirty="0"/>
              <a:t>It may be difficult to distribute the repository over a number of different machines.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studied five criteria to help evaluate modular design methods and their advantages:</a:t>
            </a:r>
          </a:p>
          <a:p>
            <a:pPr lvl="1"/>
            <a:r>
              <a:rPr lang="en-GB" dirty="0"/>
              <a:t>Modular </a:t>
            </a:r>
            <a:r>
              <a:rPr lang="en-GB" dirty="0">
                <a:solidFill>
                  <a:schemeClr val="accent3"/>
                </a:solidFill>
              </a:rPr>
              <a:t>decomposability</a:t>
            </a:r>
            <a:r>
              <a:rPr lang="en-GB" dirty="0"/>
              <a:t>; modular </a:t>
            </a:r>
            <a:r>
              <a:rPr lang="en-GB" dirty="0" err="1">
                <a:solidFill>
                  <a:schemeClr val="accent3"/>
                </a:solidFill>
              </a:rPr>
              <a:t>composability</a:t>
            </a:r>
            <a:r>
              <a:rPr lang="en-GB" dirty="0"/>
              <a:t>; modular </a:t>
            </a:r>
            <a:r>
              <a:rPr lang="en-GB" dirty="0" err="1">
                <a:solidFill>
                  <a:schemeClr val="accent3"/>
                </a:solidFill>
              </a:rPr>
              <a:t>understandability</a:t>
            </a:r>
            <a:r>
              <a:rPr lang="en-GB" dirty="0"/>
              <a:t>; modular </a:t>
            </a:r>
            <a:r>
              <a:rPr lang="en-GB" dirty="0">
                <a:solidFill>
                  <a:schemeClr val="accent3"/>
                </a:solidFill>
              </a:rPr>
              <a:t>continuity</a:t>
            </a:r>
            <a:r>
              <a:rPr lang="en-GB" dirty="0"/>
              <a:t>; modular </a:t>
            </a:r>
            <a:r>
              <a:rPr lang="en-GB" dirty="0">
                <a:solidFill>
                  <a:schemeClr val="accent3"/>
                </a:solidFill>
              </a:rPr>
              <a:t>protection</a:t>
            </a:r>
            <a:r>
              <a:rPr lang="en-GB" dirty="0"/>
              <a:t>.</a:t>
            </a:r>
          </a:p>
          <a:p>
            <a:r>
              <a:rPr lang="en-GB" dirty="0"/>
              <a:t>We have seen the advantages and the disadvantages of repository models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00808"/>
            <a:ext cx="8915400" cy="43891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Why</a:t>
            </a:r>
          </a:p>
          <a:p>
            <a:pPr lvl="1"/>
            <a:r>
              <a:rPr lang="en-GB" dirty="0"/>
              <a:t>Software is produced by many people</a:t>
            </a:r>
          </a:p>
          <a:p>
            <a:pPr lvl="1"/>
            <a:r>
              <a:rPr lang="en-GB" dirty="0"/>
              <a:t>Software needs to be</a:t>
            </a:r>
          </a:p>
          <a:p>
            <a:pPr lvl="2"/>
            <a:r>
              <a:rPr lang="en-GB" dirty="0"/>
              <a:t>Simple</a:t>
            </a:r>
          </a:p>
          <a:p>
            <a:pPr lvl="2"/>
            <a:r>
              <a:rPr lang="en-GB" dirty="0"/>
              <a:t>Understandable</a:t>
            </a:r>
          </a:p>
          <a:p>
            <a:pPr lvl="2"/>
            <a:r>
              <a:rPr lang="en-GB" dirty="0"/>
              <a:t>Flexible</a:t>
            </a:r>
          </a:p>
          <a:p>
            <a:pPr lvl="2"/>
            <a:r>
              <a:rPr lang="en-GB" dirty="0"/>
              <a:t>Portable</a:t>
            </a:r>
          </a:p>
          <a:p>
            <a:pPr lvl="2"/>
            <a:r>
              <a:rPr lang="en-GB" dirty="0"/>
              <a:t>Re-usable</a:t>
            </a:r>
          </a:p>
          <a:p>
            <a:r>
              <a:rPr lang="en-GB" dirty="0"/>
              <a:t>How</a:t>
            </a:r>
          </a:p>
          <a:p>
            <a:pPr lvl="1"/>
            <a:r>
              <a:rPr lang="en-GB" dirty="0"/>
              <a:t>Complex to simple </a:t>
            </a:r>
          </a:p>
          <a:p>
            <a:pPr lvl="1"/>
            <a:r>
              <a:rPr lang="en-GB" dirty="0"/>
              <a:t>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300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Design in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mixed with implementation</a:t>
            </a:r>
          </a:p>
          <a:p>
            <a:r>
              <a:rPr lang="en-GB" dirty="0"/>
              <a:t>Design step 1</a:t>
            </a:r>
          </a:p>
          <a:p>
            <a:pPr lvl="1"/>
            <a:r>
              <a:rPr lang="en-GB" dirty="0"/>
              <a:t>Implement and add more design</a:t>
            </a:r>
          </a:p>
          <a:p>
            <a:r>
              <a:rPr lang="en-GB" dirty="0"/>
              <a:t>Design step 2</a:t>
            </a:r>
          </a:p>
          <a:p>
            <a:pPr lvl="1"/>
            <a:r>
              <a:rPr lang="en-GB" dirty="0"/>
              <a:t>Implement and add more design</a:t>
            </a:r>
          </a:p>
          <a:p>
            <a:endParaRPr lang="en-GB" dirty="0"/>
          </a:p>
          <a:p>
            <a:r>
              <a:rPr lang="en-GB" dirty="0"/>
              <a:t>In effect much of software is designed while coded and the design document doesn’t reflect the final product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5125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8604"/>
            <a:ext cx="8915400" cy="857256"/>
          </a:xfrm>
        </p:spPr>
        <p:txBody>
          <a:bodyPr/>
          <a:lstStyle/>
          <a:p>
            <a:r>
              <a:rPr lang="en-US" dirty="0"/>
              <a:t>Stages of Design</a:t>
            </a:r>
            <a:endParaRPr lang="en-GB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xfrm>
            <a:off x="166654" y="1500174"/>
            <a:ext cx="9296400" cy="5000660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Problem understanding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Look at the problem from different angles to discover the </a:t>
            </a:r>
            <a:br>
              <a:rPr lang="en-US" sz="2600" dirty="0"/>
            </a:br>
            <a:r>
              <a:rPr lang="en-US" sz="2600" dirty="0"/>
              <a:t>design requirements.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Identify one or more solutions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Evaluate possible solutions and choose the most appropriate depending on the designer's experience and available resources.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Describe solution abstractions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Use graphical, formal or other descriptive notations to describe the components of the design.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Repeat process for each identified abstraction 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until the design is expressed in primitive terms.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Design Process</a:t>
            </a:r>
            <a:endParaRPr lang="en-GB"/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9067800" cy="4114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Any design may be modeled as a directed graph</a:t>
            </a:r>
            <a:r>
              <a:rPr lang="en-US" sz="2800" dirty="0"/>
              <a:t> made up of entities with attributes which participate in relationships.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system should be described at several different levels of abstraction.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Design takes place in overlapping stages.</a:t>
            </a:r>
            <a:r>
              <a:rPr lang="en-US" sz="2800" dirty="0"/>
              <a:t> It is artificial to separate it into distinct phases but some separation is usually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97950" cy="86752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Phases in the Design Process</a:t>
            </a:r>
            <a:endParaRPr lang="en-GB" sz="4000" dirty="0"/>
          </a:p>
        </p:txBody>
      </p:sp>
      <p:pic>
        <p:nvPicPr>
          <p:cNvPr id="3584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256" y="2032000"/>
            <a:ext cx="8851900" cy="3462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97950" cy="79608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Design Phases</a:t>
            </a:r>
            <a:endParaRPr lang="en-GB" sz="4000" dirty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38092" y="1885968"/>
            <a:ext cx="93726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100000"/>
              </a:lnSpc>
            </a:pPr>
            <a:r>
              <a:rPr lang="en-US" sz="2800" i="1" dirty="0">
                <a:solidFill>
                  <a:srgbClr val="660033"/>
                </a:solidFill>
                <a:latin typeface="+mn-lt"/>
              </a:rPr>
              <a:t>Architectural design</a:t>
            </a:r>
            <a:r>
              <a:rPr lang="en-US" sz="2800" i="1" dirty="0">
                <a:latin typeface="+mn-lt"/>
              </a:rPr>
              <a:t>:</a:t>
            </a:r>
            <a:r>
              <a:rPr lang="en-US" sz="2800" b="0" dirty="0">
                <a:latin typeface="+mn-lt"/>
              </a:rPr>
              <a:t> Identify sub-systems.</a:t>
            </a:r>
          </a:p>
          <a:p>
            <a:pPr marL="342900" indent="-342900">
              <a:lnSpc>
                <a:spcPct val="100000"/>
              </a:lnSpc>
            </a:pPr>
            <a:r>
              <a:rPr lang="en-US" sz="2800" i="1" dirty="0">
                <a:solidFill>
                  <a:srgbClr val="660033"/>
                </a:solidFill>
                <a:latin typeface="+mn-lt"/>
              </a:rPr>
              <a:t>Abstract specification</a:t>
            </a:r>
            <a:r>
              <a:rPr lang="en-US" sz="2800" i="1" dirty="0">
                <a:latin typeface="+mn-lt"/>
              </a:rPr>
              <a:t>:</a:t>
            </a:r>
            <a:r>
              <a:rPr lang="en-US" sz="2800" b="0" i="1" dirty="0">
                <a:latin typeface="+mn-lt"/>
              </a:rPr>
              <a:t> </a:t>
            </a:r>
            <a:r>
              <a:rPr lang="en-US" sz="2800" b="0" dirty="0">
                <a:latin typeface="+mn-lt"/>
              </a:rPr>
              <a:t>Specify sub-systems.</a:t>
            </a:r>
          </a:p>
          <a:p>
            <a:pPr marL="342900" indent="-342900">
              <a:lnSpc>
                <a:spcPct val="100000"/>
              </a:lnSpc>
            </a:pPr>
            <a:r>
              <a:rPr lang="en-US" sz="2800" i="1" dirty="0">
                <a:solidFill>
                  <a:srgbClr val="660033"/>
                </a:solidFill>
                <a:latin typeface="+mn-lt"/>
              </a:rPr>
              <a:t>Interface design</a:t>
            </a:r>
            <a:r>
              <a:rPr lang="en-US" sz="2800" i="1" dirty="0">
                <a:latin typeface="+mn-lt"/>
              </a:rPr>
              <a:t>:</a:t>
            </a:r>
            <a:r>
              <a:rPr lang="en-US" sz="2800" b="0" i="1" dirty="0">
                <a:latin typeface="+mn-lt"/>
              </a:rPr>
              <a:t> </a:t>
            </a:r>
            <a:r>
              <a:rPr lang="en-US" sz="2800" b="0" dirty="0">
                <a:latin typeface="+mn-lt"/>
              </a:rPr>
              <a:t>Describe sub-system interfaces.</a:t>
            </a:r>
          </a:p>
          <a:p>
            <a:pPr marL="342900" indent="-342900">
              <a:lnSpc>
                <a:spcPct val="100000"/>
              </a:lnSpc>
            </a:pPr>
            <a:r>
              <a:rPr lang="en-US" sz="2800" i="1" dirty="0">
                <a:solidFill>
                  <a:srgbClr val="660033"/>
                </a:solidFill>
                <a:latin typeface="+mn-lt"/>
              </a:rPr>
              <a:t>Component design</a:t>
            </a:r>
            <a:r>
              <a:rPr lang="en-US" sz="2800" i="1" dirty="0">
                <a:latin typeface="+mn-lt"/>
              </a:rPr>
              <a:t>:</a:t>
            </a:r>
            <a:r>
              <a:rPr lang="en-US" sz="2800" b="0" i="1" dirty="0">
                <a:latin typeface="+mn-lt"/>
              </a:rPr>
              <a:t> </a:t>
            </a:r>
            <a:r>
              <a:rPr lang="en-US" sz="2800" b="0" dirty="0">
                <a:latin typeface="+mn-lt"/>
              </a:rPr>
              <a:t>Decompose sub-systems into components.</a:t>
            </a:r>
          </a:p>
          <a:p>
            <a:pPr marL="342900" indent="-342900">
              <a:lnSpc>
                <a:spcPct val="100000"/>
              </a:lnSpc>
            </a:pPr>
            <a:r>
              <a:rPr lang="en-US" sz="2800" i="1" dirty="0">
                <a:solidFill>
                  <a:srgbClr val="660033"/>
                </a:solidFill>
                <a:latin typeface="+mn-lt"/>
              </a:rPr>
              <a:t>Data structure design</a:t>
            </a:r>
            <a:r>
              <a:rPr lang="en-US" sz="2800" i="1" dirty="0">
                <a:latin typeface="+mn-lt"/>
              </a:rPr>
              <a:t>:</a:t>
            </a:r>
            <a:r>
              <a:rPr lang="en-US" sz="2800" b="0" dirty="0">
                <a:latin typeface="+mn-lt"/>
              </a:rPr>
              <a:t> Design data structures to hold problem data.</a:t>
            </a:r>
          </a:p>
          <a:p>
            <a:pPr marL="342900" indent="-342900">
              <a:lnSpc>
                <a:spcPct val="100000"/>
              </a:lnSpc>
            </a:pPr>
            <a:r>
              <a:rPr lang="en-US" sz="2800" i="1" dirty="0">
                <a:solidFill>
                  <a:srgbClr val="660033"/>
                </a:solidFill>
                <a:latin typeface="+mn-lt"/>
              </a:rPr>
              <a:t>Algorithm design</a:t>
            </a:r>
            <a:r>
              <a:rPr lang="en-US" sz="2800" i="1" dirty="0">
                <a:latin typeface="+mn-lt"/>
              </a:rPr>
              <a:t>:</a:t>
            </a:r>
            <a:r>
              <a:rPr lang="en-US" sz="2800" b="0" dirty="0">
                <a:latin typeface="+mn-lt"/>
              </a:rPr>
              <a:t> Design algorithms for problem functions.</a:t>
            </a:r>
            <a:endParaRPr lang="en-US" sz="32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1501</TotalTime>
  <Words>1790</Words>
  <Application>Microsoft Office PowerPoint</Application>
  <PresentationFormat>A4 Paper (210x297 mm)</PresentationFormat>
  <Paragraphs>257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Symbol</vt:lpstr>
      <vt:lpstr>Times</vt:lpstr>
      <vt:lpstr>Times New Roman</vt:lpstr>
      <vt:lpstr>Wingdings 2</vt:lpstr>
      <vt:lpstr>Flow</vt:lpstr>
      <vt:lpstr>Software Engineering COMP 201</vt:lpstr>
      <vt:lpstr>Software Design </vt:lpstr>
      <vt:lpstr>The Design Problem</vt:lpstr>
      <vt:lpstr>Software Design</vt:lpstr>
      <vt:lpstr>Software Design in Reality</vt:lpstr>
      <vt:lpstr>Stages of Design</vt:lpstr>
      <vt:lpstr>The Design Process</vt:lpstr>
      <vt:lpstr>Phases in the Design Process</vt:lpstr>
      <vt:lpstr>Design Phases</vt:lpstr>
      <vt:lpstr>Design</vt:lpstr>
      <vt:lpstr>Modular Programming</vt:lpstr>
      <vt:lpstr>Procedural Abstraction</vt:lpstr>
      <vt:lpstr>Programs as Functions</vt:lpstr>
      <vt:lpstr>Object-Oriented Design</vt:lpstr>
      <vt:lpstr>Five Criteria for Design Methods</vt:lpstr>
      <vt:lpstr>Modular Decomposability</vt:lpstr>
      <vt:lpstr>Hierarchical Design Structure</vt:lpstr>
      <vt:lpstr>Top-Down Design</vt:lpstr>
      <vt:lpstr>An Example of Top-Down Design</vt:lpstr>
      <vt:lpstr>Modular Composability</vt:lpstr>
      <vt:lpstr>Examples</vt:lpstr>
      <vt:lpstr>Modular Understandability </vt:lpstr>
      <vt:lpstr>Modular Understandability</vt:lpstr>
      <vt:lpstr>Modular Continuity</vt:lpstr>
      <vt:lpstr>Modular Protection</vt:lpstr>
      <vt:lpstr>A Real Life Example – Ariane 5 Flight 501</vt:lpstr>
      <vt:lpstr>The Ariane 5 Space Launcher</vt:lpstr>
      <vt:lpstr>Repository Models</vt:lpstr>
      <vt:lpstr>Repository Model</vt:lpstr>
      <vt:lpstr>Repository Model</vt:lpstr>
      <vt:lpstr>Lecture Key Points</vt:lpstr>
    </vt:vector>
  </TitlesOfParts>
  <Company>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COMP 201</dc:title>
  <dc:creator>Potapov</dc:creator>
  <cp:lastModifiedBy>Coope, Sebastian</cp:lastModifiedBy>
  <cp:revision>114</cp:revision>
  <dcterms:created xsi:type="dcterms:W3CDTF">2002-07-01T13:45:33Z</dcterms:created>
  <dcterms:modified xsi:type="dcterms:W3CDTF">2018-09-07T14:53:58Z</dcterms:modified>
</cp:coreProperties>
</file>