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handoutMasterIdLst>
    <p:handoutMasterId r:id="rId32"/>
  </p:handoutMasterIdLst>
  <p:sldIdLst>
    <p:sldId id="295" r:id="rId2"/>
    <p:sldId id="257" r:id="rId3"/>
    <p:sldId id="301" r:id="rId4"/>
    <p:sldId id="296" r:id="rId5"/>
    <p:sldId id="297" r:id="rId6"/>
    <p:sldId id="299" r:id="rId7"/>
    <p:sldId id="276" r:id="rId8"/>
    <p:sldId id="277" r:id="rId9"/>
    <p:sldId id="278" r:id="rId10"/>
    <p:sldId id="279" r:id="rId11"/>
    <p:sldId id="305" r:id="rId12"/>
    <p:sldId id="280" r:id="rId13"/>
    <p:sldId id="282" r:id="rId14"/>
    <p:sldId id="283" r:id="rId15"/>
    <p:sldId id="284" r:id="rId16"/>
    <p:sldId id="287" r:id="rId17"/>
    <p:sldId id="288" r:id="rId18"/>
    <p:sldId id="289" r:id="rId19"/>
    <p:sldId id="285" r:id="rId20"/>
    <p:sldId id="286" r:id="rId21"/>
    <p:sldId id="291" r:id="rId22"/>
    <p:sldId id="292" r:id="rId23"/>
    <p:sldId id="293" r:id="rId24"/>
    <p:sldId id="294" r:id="rId25"/>
    <p:sldId id="303" r:id="rId26"/>
    <p:sldId id="304" r:id="rId27"/>
    <p:sldId id="298" r:id="rId28"/>
    <p:sldId id="302" r:id="rId29"/>
    <p:sldId id="300" r:id="rId30"/>
  </p:sldIdLst>
  <p:sldSz cx="9906000" cy="6858000" type="A4"/>
  <p:notesSz cx="6769100" cy="9906000"/>
  <p:defaultTextStyle>
    <a:defPPr>
      <a:defRPr lang="en-GB"/>
    </a:defPPr>
    <a:lvl1pPr algn="l" rtl="0" fontAlgn="base">
      <a:lnSpc>
        <a:spcPct val="90000"/>
      </a:lnSpc>
      <a:spcBef>
        <a:spcPct val="20000"/>
      </a:spcBef>
      <a:spcAft>
        <a:spcPct val="0"/>
      </a:spcAft>
      <a:buChar char="•"/>
      <a:defRPr sz="2400" b="1" kern="1200">
        <a:solidFill>
          <a:schemeClr val="tx1"/>
        </a:solidFill>
        <a:latin typeface="Times New Roman" charset="0"/>
        <a:ea typeface="+mn-ea"/>
        <a:cs typeface="+mn-cs"/>
      </a:defRPr>
    </a:lvl1pPr>
    <a:lvl2pPr marL="457200" algn="l" rtl="0" fontAlgn="base">
      <a:lnSpc>
        <a:spcPct val="90000"/>
      </a:lnSpc>
      <a:spcBef>
        <a:spcPct val="20000"/>
      </a:spcBef>
      <a:spcAft>
        <a:spcPct val="0"/>
      </a:spcAft>
      <a:buChar char="•"/>
      <a:defRPr sz="2400" b="1" kern="1200">
        <a:solidFill>
          <a:schemeClr val="tx1"/>
        </a:solidFill>
        <a:latin typeface="Times New Roman" charset="0"/>
        <a:ea typeface="+mn-ea"/>
        <a:cs typeface="+mn-cs"/>
      </a:defRPr>
    </a:lvl2pPr>
    <a:lvl3pPr marL="914400" algn="l" rtl="0" fontAlgn="base">
      <a:lnSpc>
        <a:spcPct val="90000"/>
      </a:lnSpc>
      <a:spcBef>
        <a:spcPct val="20000"/>
      </a:spcBef>
      <a:spcAft>
        <a:spcPct val="0"/>
      </a:spcAft>
      <a:buChar char="•"/>
      <a:defRPr sz="2400" b="1" kern="1200">
        <a:solidFill>
          <a:schemeClr val="tx1"/>
        </a:solidFill>
        <a:latin typeface="Times New Roman" charset="0"/>
        <a:ea typeface="+mn-ea"/>
        <a:cs typeface="+mn-cs"/>
      </a:defRPr>
    </a:lvl3pPr>
    <a:lvl4pPr marL="1371600" algn="l" rtl="0" fontAlgn="base">
      <a:lnSpc>
        <a:spcPct val="90000"/>
      </a:lnSpc>
      <a:spcBef>
        <a:spcPct val="20000"/>
      </a:spcBef>
      <a:spcAft>
        <a:spcPct val="0"/>
      </a:spcAft>
      <a:buChar char="•"/>
      <a:defRPr sz="2400" b="1" kern="1200">
        <a:solidFill>
          <a:schemeClr val="tx1"/>
        </a:solidFill>
        <a:latin typeface="Times New Roman" charset="0"/>
        <a:ea typeface="+mn-ea"/>
        <a:cs typeface="+mn-cs"/>
      </a:defRPr>
    </a:lvl4pPr>
    <a:lvl5pPr marL="1828800" algn="l" rtl="0" fontAlgn="base">
      <a:lnSpc>
        <a:spcPct val="90000"/>
      </a:lnSpc>
      <a:spcBef>
        <a:spcPct val="20000"/>
      </a:spcBef>
      <a:spcAft>
        <a:spcPct val="0"/>
      </a:spcAft>
      <a:buChar char="•"/>
      <a:defRPr sz="2400" b="1" kern="1200">
        <a:solidFill>
          <a:schemeClr val="tx1"/>
        </a:solidFill>
        <a:latin typeface="Times New Roman" charset="0"/>
        <a:ea typeface="+mn-ea"/>
        <a:cs typeface="+mn-cs"/>
      </a:defRPr>
    </a:lvl5pPr>
    <a:lvl6pPr marL="2286000" algn="l" defTabSz="914400" rtl="0" eaLnBrk="1" latinLnBrk="0" hangingPunct="1">
      <a:defRPr sz="2400" b="1" kern="1200">
        <a:solidFill>
          <a:schemeClr val="tx1"/>
        </a:solidFill>
        <a:latin typeface="Times New Roman" charset="0"/>
        <a:ea typeface="+mn-ea"/>
        <a:cs typeface="+mn-cs"/>
      </a:defRPr>
    </a:lvl6pPr>
    <a:lvl7pPr marL="2743200" algn="l" defTabSz="914400" rtl="0" eaLnBrk="1" latinLnBrk="0" hangingPunct="1">
      <a:defRPr sz="2400" b="1" kern="1200">
        <a:solidFill>
          <a:schemeClr val="tx1"/>
        </a:solidFill>
        <a:latin typeface="Times New Roman" charset="0"/>
        <a:ea typeface="+mn-ea"/>
        <a:cs typeface="+mn-cs"/>
      </a:defRPr>
    </a:lvl7pPr>
    <a:lvl8pPr marL="3200400" algn="l" defTabSz="914400" rtl="0" eaLnBrk="1" latinLnBrk="0" hangingPunct="1">
      <a:defRPr sz="2400" b="1" kern="1200">
        <a:solidFill>
          <a:schemeClr val="tx1"/>
        </a:solidFill>
        <a:latin typeface="Times New Roman" charset="0"/>
        <a:ea typeface="+mn-ea"/>
        <a:cs typeface="+mn-cs"/>
      </a:defRPr>
    </a:lvl8pPr>
    <a:lvl9pPr marL="3657600" algn="l" defTabSz="914400" rtl="0" eaLnBrk="1" latinLnBrk="0" hangingPunct="1">
      <a:defRPr sz="2400" b="1" kern="1200">
        <a:solidFill>
          <a:schemeClr val="tx1"/>
        </a:solidFill>
        <a:latin typeface="Times New Roman"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3120">
          <p15:clr>
            <a:srgbClr val="A4A3A4"/>
          </p15:clr>
        </p15:guide>
        <p15:guide id="2" pos="213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33"/>
    <a:srgbClr val="008080"/>
    <a:srgbClr val="FF9900"/>
    <a:srgbClr val="9933FF"/>
    <a:srgbClr val="FF0000"/>
    <a:srgbClr val="00FF00"/>
    <a:srgbClr val="CC99FF"/>
    <a:srgbClr val="66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90929"/>
  </p:normalViewPr>
  <p:slideViewPr>
    <p:cSldViewPr>
      <p:cViewPr varScale="1">
        <p:scale>
          <a:sx n="78" d="100"/>
          <a:sy n="78" d="100"/>
        </p:scale>
        <p:origin x="114" y="516"/>
      </p:cViewPr>
      <p:guideLst>
        <p:guide orient="horz" pos="2160"/>
        <p:guide pos="312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notesViewPr>
    <p:cSldViewPr>
      <p:cViewPr varScale="1">
        <p:scale>
          <a:sx n="50" d="100"/>
          <a:sy n="50" d="100"/>
        </p:scale>
        <p:origin x="-1699" y="-67"/>
      </p:cViewPr>
      <p:guideLst>
        <p:guide orient="horz" pos="3120"/>
        <p:guide pos="213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_rels/viewProps.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slide" Target="slides/slide2.xml"/><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33700"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b="0"/>
            </a:lvl1pPr>
          </a:lstStyle>
          <a:p>
            <a:endParaRPr lang="en-GB"/>
          </a:p>
        </p:txBody>
      </p:sp>
      <p:sp>
        <p:nvSpPr>
          <p:cNvPr id="5123" name="Rectangle 3"/>
          <p:cNvSpPr>
            <a:spLocks noGrp="1" noChangeArrowheads="1"/>
          </p:cNvSpPr>
          <p:nvPr>
            <p:ph type="dt" sz="quarter" idx="1"/>
          </p:nvPr>
        </p:nvSpPr>
        <p:spPr bwMode="auto">
          <a:xfrm>
            <a:off x="3835400" y="0"/>
            <a:ext cx="2933700"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b="0"/>
            </a:lvl1pPr>
          </a:lstStyle>
          <a:p>
            <a:endParaRPr lang="en-GB"/>
          </a:p>
        </p:txBody>
      </p:sp>
      <p:sp>
        <p:nvSpPr>
          <p:cNvPr id="5124" name="Rectangle 4"/>
          <p:cNvSpPr>
            <a:spLocks noGrp="1" noChangeArrowheads="1"/>
          </p:cNvSpPr>
          <p:nvPr>
            <p:ph type="ftr" sz="quarter" idx="2"/>
          </p:nvPr>
        </p:nvSpPr>
        <p:spPr bwMode="auto">
          <a:xfrm>
            <a:off x="0" y="9410700"/>
            <a:ext cx="2933700"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b="0"/>
            </a:lvl1pPr>
          </a:lstStyle>
          <a:p>
            <a:endParaRPr lang="en-GB"/>
          </a:p>
        </p:txBody>
      </p:sp>
      <p:sp>
        <p:nvSpPr>
          <p:cNvPr id="5125" name="Rectangle 5"/>
          <p:cNvSpPr>
            <a:spLocks noGrp="1" noChangeArrowheads="1"/>
          </p:cNvSpPr>
          <p:nvPr>
            <p:ph type="sldNum" sz="quarter" idx="3"/>
          </p:nvPr>
        </p:nvSpPr>
        <p:spPr bwMode="auto">
          <a:xfrm>
            <a:off x="3835400" y="9410700"/>
            <a:ext cx="2933700"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b="0"/>
            </a:lvl1pPr>
          </a:lstStyle>
          <a:p>
            <a:fld id="{5F24032A-EDDF-4D55-A882-12B01013CBD5}" type="slidenum">
              <a:rPr lang="en-GB"/>
              <a:pPr/>
              <a:t>‹#›</a:t>
            </a:fld>
            <a:endParaRPr lang="en-GB"/>
          </a:p>
        </p:txBody>
      </p:sp>
    </p:spTree>
    <p:extLst>
      <p:ext uri="{BB962C8B-B14F-4D97-AF65-F5344CB8AC3E}">
        <p14:creationId xmlns:p14="http://schemas.microsoft.com/office/powerpoint/2010/main" val="3671321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53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b="0"/>
            </a:lvl1pPr>
          </a:lstStyle>
          <a:p>
            <a:endParaRPr lang="en-GB"/>
          </a:p>
        </p:txBody>
      </p:sp>
      <p:sp>
        <p:nvSpPr>
          <p:cNvPr id="9219" name="Rectangle 3"/>
          <p:cNvSpPr>
            <a:spLocks noGrp="1" noChangeArrowheads="1"/>
          </p:cNvSpPr>
          <p:nvPr>
            <p:ph type="dt" idx="1"/>
          </p:nvPr>
        </p:nvSpPr>
        <p:spPr bwMode="auto">
          <a:xfrm>
            <a:off x="3810000" y="0"/>
            <a:ext cx="2971800" cy="53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b="0"/>
            </a:lvl1pPr>
          </a:lstStyle>
          <a:p>
            <a:endParaRPr lang="en-GB"/>
          </a:p>
        </p:txBody>
      </p:sp>
      <p:sp>
        <p:nvSpPr>
          <p:cNvPr id="9220" name="Rectangle 4"/>
          <p:cNvSpPr>
            <a:spLocks noGrp="1" noRot="1" noChangeAspect="1" noChangeArrowheads="1" noTextEdit="1"/>
          </p:cNvSpPr>
          <p:nvPr>
            <p:ph type="sldImg" idx="2"/>
          </p:nvPr>
        </p:nvSpPr>
        <p:spPr bwMode="auto">
          <a:xfrm>
            <a:off x="695325" y="762000"/>
            <a:ext cx="5391150" cy="3733800"/>
          </a:xfrm>
          <a:prstGeom prst="rect">
            <a:avLst/>
          </a:prstGeom>
          <a:noFill/>
          <a:ln w="9525">
            <a:solidFill>
              <a:srgbClr val="000000"/>
            </a:solidFill>
            <a:miter lim="800000"/>
            <a:headEnd/>
            <a:tailEnd/>
          </a:ln>
          <a:effectLst/>
        </p:spPr>
      </p:sp>
      <p:sp>
        <p:nvSpPr>
          <p:cNvPr id="9221" name="Rectangle 5"/>
          <p:cNvSpPr>
            <a:spLocks noGrp="1" noChangeArrowheads="1"/>
          </p:cNvSpPr>
          <p:nvPr>
            <p:ph type="body" sz="quarter" idx="3"/>
          </p:nvPr>
        </p:nvSpPr>
        <p:spPr bwMode="auto">
          <a:xfrm>
            <a:off x="914400" y="4724400"/>
            <a:ext cx="4953000" cy="4419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9222" name="Rectangle 6"/>
          <p:cNvSpPr>
            <a:spLocks noGrp="1" noChangeArrowheads="1"/>
          </p:cNvSpPr>
          <p:nvPr>
            <p:ph type="ftr" sz="quarter" idx="4"/>
          </p:nvPr>
        </p:nvSpPr>
        <p:spPr bwMode="auto">
          <a:xfrm>
            <a:off x="0" y="9372600"/>
            <a:ext cx="2971800" cy="533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b="0"/>
            </a:lvl1pPr>
          </a:lstStyle>
          <a:p>
            <a:endParaRPr lang="en-GB"/>
          </a:p>
        </p:txBody>
      </p:sp>
      <p:sp>
        <p:nvSpPr>
          <p:cNvPr id="9223" name="Rectangle 7"/>
          <p:cNvSpPr>
            <a:spLocks noGrp="1" noChangeArrowheads="1"/>
          </p:cNvSpPr>
          <p:nvPr>
            <p:ph type="sldNum" sz="quarter" idx="5"/>
          </p:nvPr>
        </p:nvSpPr>
        <p:spPr bwMode="auto">
          <a:xfrm>
            <a:off x="3810000" y="9372600"/>
            <a:ext cx="2971800" cy="533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b="0"/>
            </a:lvl1pPr>
          </a:lstStyle>
          <a:p>
            <a:fld id="{9BBE5E94-BE46-46D8-86D4-47EEA0394A02}" type="slidenum">
              <a:rPr lang="en-GB"/>
              <a:pPr/>
              <a:t>‹#›</a:t>
            </a:fld>
            <a:endParaRPr lang="en-GB"/>
          </a:p>
        </p:txBody>
      </p:sp>
    </p:spTree>
    <p:extLst>
      <p:ext uri="{BB962C8B-B14F-4D97-AF65-F5344CB8AC3E}">
        <p14:creationId xmlns:p14="http://schemas.microsoft.com/office/powerpoint/2010/main" val="194483091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charset="0"/>
        <a:ea typeface="+mn-ea"/>
        <a:cs typeface="+mn-cs"/>
      </a:defRPr>
    </a:lvl1pPr>
    <a:lvl2pPr marL="457200" algn="l" rtl="0" fontAlgn="base">
      <a:spcBef>
        <a:spcPct val="30000"/>
      </a:spcBef>
      <a:spcAft>
        <a:spcPct val="0"/>
      </a:spcAft>
      <a:defRPr sz="1200" kern="1200">
        <a:solidFill>
          <a:schemeClr val="tx1"/>
        </a:solidFill>
        <a:latin typeface="Times New Roman" charset="0"/>
        <a:ea typeface="+mn-ea"/>
        <a:cs typeface="+mn-cs"/>
      </a:defRPr>
    </a:lvl2pPr>
    <a:lvl3pPr marL="914400" algn="l" rtl="0" fontAlgn="base">
      <a:spcBef>
        <a:spcPct val="30000"/>
      </a:spcBef>
      <a:spcAft>
        <a:spcPct val="0"/>
      </a:spcAft>
      <a:defRPr sz="1200" kern="1200">
        <a:solidFill>
          <a:schemeClr val="tx1"/>
        </a:solidFill>
        <a:latin typeface="Times New Roman" charset="0"/>
        <a:ea typeface="+mn-ea"/>
        <a:cs typeface="+mn-cs"/>
      </a:defRPr>
    </a:lvl3pPr>
    <a:lvl4pPr marL="1371600" algn="l" rtl="0" fontAlgn="base">
      <a:spcBef>
        <a:spcPct val="30000"/>
      </a:spcBef>
      <a:spcAft>
        <a:spcPct val="0"/>
      </a:spcAft>
      <a:defRPr sz="1200" kern="1200">
        <a:solidFill>
          <a:schemeClr val="tx1"/>
        </a:solidFill>
        <a:latin typeface="Times New Roman" charset="0"/>
        <a:ea typeface="+mn-ea"/>
        <a:cs typeface="+mn-cs"/>
      </a:defRPr>
    </a:lvl4pPr>
    <a:lvl5pPr marL="1828800" algn="l" rtl="0" fontAlgn="base">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p:spPr>
        <p:txBody>
          <a:bodyPr/>
          <a:lstStyle/>
          <a:p>
            <a:endParaRPr lang="en-US"/>
          </a:p>
        </p:txBody>
      </p:sp>
      <p:sp>
        <p:nvSpPr>
          <p:cNvPr id="27652" name="Slide Number Placeholder 3"/>
          <p:cNvSpPr>
            <a:spLocks noGrp="1"/>
          </p:cNvSpPr>
          <p:nvPr>
            <p:ph type="sldNum" sz="quarter" idx="5"/>
          </p:nvPr>
        </p:nvSpPr>
        <p:spPr>
          <a:noFill/>
        </p:spPr>
        <p:txBody>
          <a:bodyPr/>
          <a:lstStyle/>
          <a:p>
            <a:fld id="{7670DF06-4775-4E82-8772-90B18856C867}" type="slidenum">
              <a:rPr lang="en-GB" smtClean="0"/>
              <a:pPr/>
              <a:t>1</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1D4312-A64B-4F34-A1B9-14DDBEE23BD0}" type="slidenum">
              <a:rPr lang="en-GB"/>
              <a:pPr/>
              <a:t>21</a:t>
            </a:fld>
            <a:endParaRPr lang="en-GB"/>
          </a:p>
        </p:txBody>
      </p:sp>
      <p:sp>
        <p:nvSpPr>
          <p:cNvPr id="68610" name="Rectangle 2"/>
          <p:cNvSpPr>
            <a:spLocks noGrp="1" noChangeArrowheads="1"/>
          </p:cNvSpPr>
          <p:nvPr>
            <p:ph type="body" idx="1"/>
          </p:nvPr>
        </p:nvSpPr>
        <p:spPr bwMode="auto">
          <a:xfrm>
            <a:off x="903288" y="4708525"/>
            <a:ext cx="4962525" cy="4173538"/>
          </a:xfrm>
          <a:prstGeom prst="rect">
            <a:avLst/>
          </a:prstGeom>
          <a:noFill/>
          <a:ln w="12700">
            <a:miter lim="800000"/>
            <a:headEnd/>
            <a:tailEnd/>
          </a:ln>
        </p:spPr>
        <p:txBody>
          <a:bodyPr lIns="90754" tIns="44580" rIns="90754" bIns="44580"/>
          <a:lstStyle/>
          <a:p>
            <a:endParaRPr lang="en-US"/>
          </a:p>
        </p:txBody>
      </p:sp>
      <p:sp>
        <p:nvSpPr>
          <p:cNvPr id="68611" name="Rectangle 3"/>
          <p:cNvSpPr>
            <a:spLocks noGrp="1" noRot="1" noChangeAspect="1" noChangeArrowheads="1"/>
          </p:cNvSpPr>
          <p:nvPr>
            <p:ph type="sldImg"/>
          </p:nvPr>
        </p:nvSpPr>
        <p:spPr bwMode="auto">
          <a:xfrm>
            <a:off x="882650" y="866775"/>
            <a:ext cx="5005388" cy="3465513"/>
          </a:xfrm>
          <a:prstGeom prst="rect">
            <a:avLst/>
          </a:prstGeom>
          <a:noFill/>
          <a:ln w="12700" cap="flat">
            <a:solidFill>
              <a:schemeClr val="tx1"/>
            </a:solidFill>
            <a:miter lim="800000"/>
            <a:headEnd/>
            <a:tailEn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83F25D-2D42-4BE3-B182-78896242CC00}" type="slidenum">
              <a:rPr lang="en-GB"/>
              <a:pPr/>
              <a:t>22</a:t>
            </a:fld>
            <a:endParaRPr lang="en-GB"/>
          </a:p>
        </p:txBody>
      </p:sp>
      <p:sp>
        <p:nvSpPr>
          <p:cNvPr id="70658" name="Rectangle 2"/>
          <p:cNvSpPr>
            <a:spLocks noGrp="1" noChangeArrowheads="1"/>
          </p:cNvSpPr>
          <p:nvPr>
            <p:ph type="body" idx="1"/>
          </p:nvPr>
        </p:nvSpPr>
        <p:spPr bwMode="auto">
          <a:xfrm>
            <a:off x="903288" y="4708525"/>
            <a:ext cx="4962525" cy="4173538"/>
          </a:xfrm>
          <a:prstGeom prst="rect">
            <a:avLst/>
          </a:prstGeom>
          <a:noFill/>
          <a:ln w="12700">
            <a:miter lim="800000"/>
            <a:headEnd/>
            <a:tailEnd/>
          </a:ln>
        </p:spPr>
        <p:txBody>
          <a:bodyPr lIns="90754" tIns="44580" rIns="90754" bIns="44580"/>
          <a:lstStyle/>
          <a:p>
            <a:endParaRPr lang="en-US"/>
          </a:p>
        </p:txBody>
      </p:sp>
      <p:sp>
        <p:nvSpPr>
          <p:cNvPr id="70659" name="Rectangle 3"/>
          <p:cNvSpPr>
            <a:spLocks noGrp="1" noRot="1" noChangeAspect="1" noChangeArrowheads="1"/>
          </p:cNvSpPr>
          <p:nvPr>
            <p:ph type="sldImg"/>
          </p:nvPr>
        </p:nvSpPr>
        <p:spPr bwMode="auto">
          <a:xfrm>
            <a:off x="882650" y="866775"/>
            <a:ext cx="5005388" cy="3465513"/>
          </a:xfrm>
          <a:prstGeom prst="rect">
            <a:avLst/>
          </a:prstGeom>
          <a:noFill/>
          <a:ln w="12700" cap="flat">
            <a:solidFill>
              <a:schemeClr val="tx1"/>
            </a:solidFill>
            <a:miter lim="800000"/>
            <a:headEnd/>
            <a:tailEnd/>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F961E6-243A-4935-A9BA-27AA3E5F3B3A}" type="slidenum">
              <a:rPr lang="en-GB"/>
              <a:pPr/>
              <a:t>23</a:t>
            </a:fld>
            <a:endParaRPr lang="en-GB"/>
          </a:p>
        </p:txBody>
      </p:sp>
      <p:sp>
        <p:nvSpPr>
          <p:cNvPr id="72706" name="Rectangle 2"/>
          <p:cNvSpPr>
            <a:spLocks noGrp="1" noChangeArrowheads="1"/>
          </p:cNvSpPr>
          <p:nvPr>
            <p:ph type="body" idx="1"/>
          </p:nvPr>
        </p:nvSpPr>
        <p:spPr bwMode="auto">
          <a:xfrm>
            <a:off x="903288" y="4708525"/>
            <a:ext cx="4962525" cy="4173538"/>
          </a:xfrm>
          <a:prstGeom prst="rect">
            <a:avLst/>
          </a:prstGeom>
          <a:noFill/>
          <a:ln w="12700">
            <a:miter lim="800000"/>
            <a:headEnd/>
            <a:tailEnd/>
          </a:ln>
        </p:spPr>
        <p:txBody>
          <a:bodyPr lIns="90754" tIns="44580" rIns="90754" bIns="44580"/>
          <a:lstStyle/>
          <a:p>
            <a:endParaRPr lang="en-US"/>
          </a:p>
        </p:txBody>
      </p:sp>
      <p:sp>
        <p:nvSpPr>
          <p:cNvPr id="72707" name="Rectangle 3"/>
          <p:cNvSpPr>
            <a:spLocks noGrp="1" noRot="1" noChangeAspect="1" noChangeArrowheads="1"/>
          </p:cNvSpPr>
          <p:nvPr>
            <p:ph type="sldImg"/>
          </p:nvPr>
        </p:nvSpPr>
        <p:spPr bwMode="auto">
          <a:xfrm>
            <a:off x="882650" y="866775"/>
            <a:ext cx="5005388" cy="3465513"/>
          </a:xfrm>
          <a:prstGeom prst="rect">
            <a:avLst/>
          </a:prstGeom>
          <a:noFill/>
          <a:ln w="12700" cap="flat">
            <a:solidFill>
              <a:schemeClr val="tx1"/>
            </a:solidFill>
            <a:miter lim="800000"/>
            <a:headEnd/>
            <a:tailEnd/>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9AEF29-8785-4CC4-9417-9EBF59128289}" type="slidenum">
              <a:rPr lang="en-GB"/>
              <a:pPr/>
              <a:t>24</a:t>
            </a:fld>
            <a:endParaRPr lang="en-GB"/>
          </a:p>
        </p:txBody>
      </p:sp>
      <p:sp>
        <p:nvSpPr>
          <p:cNvPr id="74754" name="Rectangle 2"/>
          <p:cNvSpPr>
            <a:spLocks noGrp="1" noChangeArrowheads="1"/>
          </p:cNvSpPr>
          <p:nvPr>
            <p:ph type="body" idx="1"/>
          </p:nvPr>
        </p:nvSpPr>
        <p:spPr bwMode="auto">
          <a:xfrm>
            <a:off x="903288" y="4708525"/>
            <a:ext cx="4962525" cy="4173538"/>
          </a:xfrm>
          <a:prstGeom prst="rect">
            <a:avLst/>
          </a:prstGeom>
          <a:noFill/>
          <a:ln w="12700">
            <a:miter lim="800000"/>
            <a:headEnd/>
            <a:tailEnd/>
          </a:ln>
        </p:spPr>
        <p:txBody>
          <a:bodyPr lIns="90754" tIns="44580" rIns="90754" bIns="44580"/>
          <a:lstStyle/>
          <a:p>
            <a:endParaRPr lang="en-US"/>
          </a:p>
        </p:txBody>
      </p:sp>
      <p:sp>
        <p:nvSpPr>
          <p:cNvPr id="74755" name="Rectangle 3"/>
          <p:cNvSpPr>
            <a:spLocks noGrp="1" noRot="1" noChangeAspect="1" noChangeArrowheads="1"/>
          </p:cNvSpPr>
          <p:nvPr>
            <p:ph type="sldImg"/>
          </p:nvPr>
        </p:nvSpPr>
        <p:spPr bwMode="auto">
          <a:xfrm>
            <a:off x="1344613" y="844550"/>
            <a:ext cx="4056062" cy="2809875"/>
          </a:xfrm>
          <a:prstGeom prst="rect">
            <a:avLst/>
          </a:prstGeom>
          <a:noFill/>
          <a:ln w="12700" cap="flat">
            <a:solidFill>
              <a:schemeClr val="tx1"/>
            </a:solidFill>
            <a:miter lim="800000"/>
            <a:headEnd/>
            <a:tailEnd/>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77850" y="1371600"/>
            <a:ext cx="8505952"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77850" y="3228536"/>
            <a:ext cx="8509254"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r>
              <a:rPr lang="en-US"/>
              <a:t>7/22/2009</a:t>
            </a:r>
          </a:p>
        </p:txBody>
      </p:sp>
      <p:sp>
        <p:nvSpPr>
          <p:cNvPr id="19" name="Footer Placeholder 18"/>
          <p:cNvSpPr>
            <a:spLocks noGrp="1"/>
          </p:cNvSpPr>
          <p:nvPr>
            <p:ph type="ftr" sz="quarter" idx="11"/>
          </p:nvPr>
        </p:nvSpPr>
        <p:spPr/>
        <p:txBody>
          <a:bodyPr/>
          <a:lstStyle/>
          <a:p>
            <a:r>
              <a:rPr kumimoji="0" lang="en-US"/>
              <a:t>COMP201 - Software Engineering</a:t>
            </a:r>
          </a:p>
        </p:txBody>
      </p:sp>
      <p:sp>
        <p:nvSpPr>
          <p:cNvPr id="27" name="Slide Number Placeholder 2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a:t>7/22/2009</a:t>
            </a:r>
          </a:p>
        </p:txBody>
      </p:sp>
      <p:sp>
        <p:nvSpPr>
          <p:cNvPr id="5" name="Footer Placeholder 4"/>
          <p:cNvSpPr>
            <a:spLocks noGrp="1"/>
          </p:cNvSpPr>
          <p:nvPr>
            <p:ph type="ftr" sz="quarter" idx="11"/>
          </p:nvPr>
        </p:nvSpPr>
        <p:spPr/>
        <p:txBody>
          <a:bodyPr/>
          <a:lstStyle/>
          <a:p>
            <a:r>
              <a:rPr kumimoji="0" lang="en-US"/>
              <a:t>COMP201 - Software Engineering</a:t>
            </a:r>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914402"/>
            <a:ext cx="222885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95300" y="914402"/>
            <a:ext cx="652145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a:t>7/22/2009</a:t>
            </a:r>
          </a:p>
        </p:txBody>
      </p:sp>
      <p:sp>
        <p:nvSpPr>
          <p:cNvPr id="5" name="Footer Placeholder 4"/>
          <p:cNvSpPr>
            <a:spLocks noGrp="1"/>
          </p:cNvSpPr>
          <p:nvPr>
            <p:ph type="ftr" sz="quarter" idx="11"/>
          </p:nvPr>
        </p:nvSpPr>
        <p:spPr/>
        <p:txBody>
          <a:bodyPr/>
          <a:lstStyle/>
          <a:p>
            <a:r>
              <a:rPr kumimoji="0" lang="en-US"/>
              <a:t>COMP201 - Software Engineering</a:t>
            </a:r>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vl1pPr>
          </a:lstStyle>
          <a:p>
            <a:r>
              <a:rPr kumimoji="0" lang="en-US" dirty="0"/>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a:t>7/22/2009</a:t>
            </a:r>
          </a:p>
        </p:txBody>
      </p:sp>
      <p:sp>
        <p:nvSpPr>
          <p:cNvPr id="5" name="Footer Placeholder 4"/>
          <p:cNvSpPr>
            <a:spLocks noGrp="1"/>
          </p:cNvSpPr>
          <p:nvPr>
            <p:ph type="ftr" sz="quarter" idx="11"/>
          </p:nvPr>
        </p:nvSpPr>
        <p:spPr/>
        <p:txBody>
          <a:bodyPr/>
          <a:lstStyle/>
          <a:p>
            <a:r>
              <a:rPr kumimoji="0" lang="en-US"/>
              <a:t>COMP201 - Software Engineering</a:t>
            </a:r>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4548" y="1316736"/>
            <a:ext cx="84201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74548" y="2704664"/>
            <a:ext cx="84201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r>
              <a:rPr lang="en-US"/>
              <a:t>7/22/2009</a:t>
            </a:r>
          </a:p>
        </p:txBody>
      </p:sp>
      <p:sp>
        <p:nvSpPr>
          <p:cNvPr id="5" name="Footer Placeholder 4"/>
          <p:cNvSpPr>
            <a:spLocks noGrp="1"/>
          </p:cNvSpPr>
          <p:nvPr>
            <p:ph type="ftr" sz="quarter" idx="11"/>
          </p:nvPr>
        </p:nvSpPr>
        <p:spPr/>
        <p:txBody>
          <a:bodyPr/>
          <a:lstStyle/>
          <a:p>
            <a:r>
              <a:rPr kumimoji="0" lang="en-US"/>
              <a:t>COMP201 - Software Engineering</a:t>
            </a:r>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704088"/>
            <a:ext cx="8915400" cy="1143000"/>
          </a:xfrm>
        </p:spPr>
        <p:txBody>
          <a:bodyPr/>
          <a:lstStyle/>
          <a:p>
            <a:r>
              <a:rPr kumimoji="0" lang="en-US"/>
              <a:t>Click to edit Master title style</a:t>
            </a:r>
          </a:p>
        </p:txBody>
      </p:sp>
      <p:sp>
        <p:nvSpPr>
          <p:cNvPr id="3" name="Content Placeholder 2"/>
          <p:cNvSpPr>
            <a:spLocks noGrp="1"/>
          </p:cNvSpPr>
          <p:nvPr>
            <p:ph sz="half" idx="1"/>
          </p:nvPr>
        </p:nvSpPr>
        <p:spPr>
          <a:xfrm>
            <a:off x="495300" y="1920085"/>
            <a:ext cx="437515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035550" y="1920085"/>
            <a:ext cx="437515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r>
              <a:rPr lang="en-US"/>
              <a:t>7/22/2009</a:t>
            </a:r>
          </a:p>
        </p:txBody>
      </p:sp>
      <p:sp>
        <p:nvSpPr>
          <p:cNvPr id="6" name="Footer Placeholder 5"/>
          <p:cNvSpPr>
            <a:spLocks noGrp="1"/>
          </p:cNvSpPr>
          <p:nvPr>
            <p:ph type="ftr" sz="quarter" idx="11"/>
          </p:nvPr>
        </p:nvSpPr>
        <p:spPr/>
        <p:txBody>
          <a:bodyPr/>
          <a:lstStyle/>
          <a:p>
            <a:r>
              <a:rPr kumimoji="0" lang="en-US"/>
              <a:t>COMP201 - Software Engineering</a:t>
            </a:r>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704088"/>
            <a:ext cx="89154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95300" y="1855248"/>
            <a:ext cx="4376870"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5032111" y="1859758"/>
            <a:ext cx="4378590"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95300" y="2514600"/>
            <a:ext cx="4376870"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5032111" y="2514600"/>
            <a:ext cx="4378590"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r>
              <a:rPr lang="en-US"/>
              <a:t>7/22/2009</a:t>
            </a:r>
          </a:p>
        </p:txBody>
      </p:sp>
      <p:sp>
        <p:nvSpPr>
          <p:cNvPr id="8" name="Footer Placeholder 7"/>
          <p:cNvSpPr>
            <a:spLocks noGrp="1"/>
          </p:cNvSpPr>
          <p:nvPr>
            <p:ph type="ftr" sz="quarter" idx="11"/>
          </p:nvPr>
        </p:nvSpPr>
        <p:spPr/>
        <p:txBody>
          <a:bodyPr/>
          <a:lstStyle/>
          <a:p>
            <a:r>
              <a:rPr kumimoji="0" lang="en-US"/>
              <a:t>COMP201 - Software Engineering</a:t>
            </a:r>
            <a:endParaRPr kumimoji="0" lang="en-US" dirty="0"/>
          </a:p>
        </p:txBody>
      </p:sp>
      <p:sp>
        <p:nvSpPr>
          <p:cNvPr id="9" name="Slide Number Placeholder 8"/>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5300" y="704088"/>
            <a:ext cx="899795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r>
              <a:rPr lang="en-US"/>
              <a:t>7/22/2009</a:t>
            </a:r>
          </a:p>
        </p:txBody>
      </p:sp>
      <p:sp>
        <p:nvSpPr>
          <p:cNvPr id="4" name="Footer Placeholder 3"/>
          <p:cNvSpPr>
            <a:spLocks noGrp="1"/>
          </p:cNvSpPr>
          <p:nvPr>
            <p:ph type="ftr" sz="quarter" idx="11"/>
          </p:nvPr>
        </p:nvSpPr>
        <p:spPr/>
        <p:txBody>
          <a:bodyPr/>
          <a:lstStyle/>
          <a:p>
            <a:r>
              <a:rPr kumimoji="0" lang="en-US"/>
              <a:t>COMP201 - Software Engineering</a:t>
            </a:r>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7/22/2009</a:t>
            </a:r>
          </a:p>
        </p:txBody>
      </p:sp>
      <p:sp>
        <p:nvSpPr>
          <p:cNvPr id="3" name="Footer Placeholder 2"/>
          <p:cNvSpPr>
            <a:spLocks noGrp="1"/>
          </p:cNvSpPr>
          <p:nvPr>
            <p:ph type="ftr" sz="quarter" idx="11"/>
          </p:nvPr>
        </p:nvSpPr>
        <p:spPr/>
        <p:txBody>
          <a:bodyPr/>
          <a:lstStyle/>
          <a:p>
            <a:r>
              <a:rPr kumimoji="0" lang="en-US"/>
              <a:t>COMP201 - Software Engineering</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2950" y="514352"/>
            <a:ext cx="29718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742950" y="1676400"/>
            <a:ext cx="29718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872971" y="1676400"/>
            <a:ext cx="5537729"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r>
              <a:rPr lang="en-US"/>
              <a:t>7/22/2009</a:t>
            </a:r>
          </a:p>
        </p:txBody>
      </p:sp>
      <p:sp>
        <p:nvSpPr>
          <p:cNvPr id="6" name="Footer Placeholder 5"/>
          <p:cNvSpPr>
            <a:spLocks noGrp="1"/>
          </p:cNvSpPr>
          <p:nvPr>
            <p:ph type="ftr" sz="quarter" idx="11"/>
          </p:nvPr>
        </p:nvSpPr>
        <p:spPr/>
        <p:txBody>
          <a:bodyPr/>
          <a:lstStyle/>
          <a:p>
            <a:r>
              <a:rPr kumimoji="0" lang="en-US"/>
              <a:t>COMP201 - Software Engineering</a:t>
            </a:r>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429566" y="1108077"/>
            <a:ext cx="569595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671145" y="5359769"/>
            <a:ext cx="168402"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60400" y="1176997"/>
            <a:ext cx="2397252"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60400" y="2828785"/>
            <a:ext cx="239395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r>
              <a:rPr lang="en-US"/>
              <a:t>7/22/2009</a:t>
            </a:r>
          </a:p>
        </p:txBody>
      </p:sp>
      <p:sp>
        <p:nvSpPr>
          <p:cNvPr id="6" name="Footer Placeholder 5"/>
          <p:cNvSpPr>
            <a:spLocks noGrp="1"/>
          </p:cNvSpPr>
          <p:nvPr>
            <p:ph type="ftr" sz="quarter" idx="11"/>
          </p:nvPr>
        </p:nvSpPr>
        <p:spPr/>
        <p:txBody>
          <a:bodyPr/>
          <a:lstStyle/>
          <a:p>
            <a:r>
              <a:rPr kumimoji="0" lang="en-US"/>
              <a:t>COMP201 - Software Engineering</a:t>
            </a:r>
          </a:p>
        </p:txBody>
      </p:sp>
      <p:sp>
        <p:nvSpPr>
          <p:cNvPr id="7" name="Slide Number Placeholder 6"/>
          <p:cNvSpPr>
            <a:spLocks noGrp="1"/>
          </p:cNvSpPr>
          <p:nvPr>
            <p:ph type="sldNum" sz="quarter" idx="12"/>
          </p:nvPr>
        </p:nvSpPr>
        <p:spPr>
          <a:xfrm>
            <a:off x="8750300" y="6356351"/>
            <a:ext cx="660400" cy="365125"/>
          </a:xfrm>
        </p:spPr>
        <p:txBody>
          <a:bodyPr/>
          <a:lstStyle/>
          <a:p>
            <a:fld id="{042AED99-7FB4-404E-8A97-64753DCE42EC}" type="slidenum">
              <a:rPr kumimoji="0" lang="en-US" smtClean="0"/>
              <a:pPr/>
              <a:t>‹#›</a:t>
            </a:fld>
            <a:endParaRPr kumimoji="0" lang="en-US"/>
          </a:p>
        </p:txBody>
      </p:sp>
      <p:sp>
        <p:nvSpPr>
          <p:cNvPr id="3" name="Picture Placeholder 2"/>
          <p:cNvSpPr>
            <a:spLocks noGrp="1"/>
          </p:cNvSpPr>
          <p:nvPr>
            <p:ph type="pic" idx="1"/>
          </p:nvPr>
        </p:nvSpPr>
        <p:spPr>
          <a:xfrm rot="420000">
            <a:off x="3776276" y="1199517"/>
            <a:ext cx="500253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10319" y="5816600"/>
            <a:ext cx="9926638"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746625" y="6219826"/>
            <a:ext cx="5159375"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0319" y="-7144"/>
            <a:ext cx="9926638"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746625" y="-7144"/>
            <a:ext cx="5159375"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95300" y="571480"/>
            <a:ext cx="8915400" cy="857256"/>
          </a:xfrm>
          <a:prstGeom prst="rect">
            <a:avLst/>
          </a:prstGeom>
        </p:spPr>
        <p:txBody>
          <a:bodyPr vert="horz" lIns="0" rIns="0" bIns="0" anchor="b">
            <a:normAutofit/>
          </a:bodyPr>
          <a:lstStyle/>
          <a:p>
            <a:r>
              <a:rPr kumimoji="0" lang="en-US" dirty="0"/>
              <a:t>Click to edit Master title style</a:t>
            </a:r>
          </a:p>
        </p:txBody>
      </p:sp>
      <p:sp>
        <p:nvSpPr>
          <p:cNvPr id="30" name="Text Placeholder 29"/>
          <p:cNvSpPr>
            <a:spLocks noGrp="1"/>
          </p:cNvSpPr>
          <p:nvPr>
            <p:ph type="body" idx="1"/>
          </p:nvPr>
        </p:nvSpPr>
        <p:spPr>
          <a:xfrm>
            <a:off x="495300" y="1935480"/>
            <a:ext cx="8915400" cy="4389120"/>
          </a:xfrm>
          <a:prstGeom prst="rect">
            <a:avLst/>
          </a:prstGeom>
        </p:spPr>
        <p:txBody>
          <a:bodyPr vert="horz">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10" name="Date Placeholder 9"/>
          <p:cNvSpPr>
            <a:spLocks noGrp="1"/>
          </p:cNvSpPr>
          <p:nvPr>
            <p:ph type="dt" sz="half" idx="2"/>
          </p:nvPr>
        </p:nvSpPr>
        <p:spPr>
          <a:xfrm>
            <a:off x="495300" y="6356351"/>
            <a:ext cx="2311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a:t>7/22/2009</a:t>
            </a:r>
            <a:endParaRPr lang="en-US" dirty="0">
              <a:solidFill>
                <a:schemeClr val="tx2">
                  <a:shade val="90000"/>
                </a:schemeClr>
              </a:solidFill>
            </a:endParaRPr>
          </a:p>
        </p:txBody>
      </p:sp>
      <p:sp>
        <p:nvSpPr>
          <p:cNvPr id="22" name="Footer Placeholder 21"/>
          <p:cNvSpPr>
            <a:spLocks noGrp="1"/>
          </p:cNvSpPr>
          <p:nvPr>
            <p:ph type="ftr" sz="quarter" idx="3"/>
          </p:nvPr>
        </p:nvSpPr>
        <p:spPr>
          <a:xfrm>
            <a:off x="2889250" y="6356351"/>
            <a:ext cx="36322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l" eaLnBrk="1" latinLnBrk="0" hangingPunct="1"/>
            <a:r>
              <a:rPr kumimoji="0" lang="en-US">
                <a:solidFill>
                  <a:schemeClr val="tx2">
                    <a:shade val="90000"/>
                  </a:schemeClr>
                </a:solidFill>
              </a:rPr>
              <a:t>COMP201 - Software Engineering</a:t>
            </a:r>
            <a:endParaRPr kumimoji="0" lang="en-US" dirty="0">
              <a:solidFill>
                <a:schemeClr val="tx2">
                  <a:shade val="90000"/>
                </a:schemeClr>
              </a:solidFill>
            </a:endParaRPr>
          </a:p>
        </p:txBody>
      </p:sp>
      <p:sp>
        <p:nvSpPr>
          <p:cNvPr id="18" name="Slide Number Placeholder 17"/>
          <p:cNvSpPr>
            <a:spLocks noGrp="1"/>
          </p:cNvSpPr>
          <p:nvPr>
            <p:ph type="sldNum" sz="quarter" idx="4"/>
          </p:nvPr>
        </p:nvSpPr>
        <p:spPr>
          <a:xfrm>
            <a:off x="8585200" y="6356351"/>
            <a:ext cx="8255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42AED99-7FB4-404E-8A97-64753DCE42EC}" type="slidenum">
              <a:rPr kumimoji="0" lang="en-US" smtClean="0"/>
              <a:pPr/>
              <a:t>‹#›</a:t>
            </a:fld>
            <a:endParaRPr kumimoji="0" lang="en-US" dirty="0">
              <a:solidFill>
                <a:schemeClr val="tx2">
                  <a:shade val="90000"/>
                </a:schemeClr>
              </a:solidFill>
            </a:endParaRPr>
          </a:p>
        </p:txBody>
      </p:sp>
      <p:grpSp>
        <p:nvGrpSpPr>
          <p:cNvPr id="2" name="Group 1"/>
          <p:cNvGrpSpPr/>
          <p:nvPr/>
        </p:nvGrpSpPr>
        <p:grpSpPr>
          <a:xfrm>
            <a:off x="-20602" y="202408"/>
            <a:ext cx="9945594"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
        <p:nvSpPr>
          <p:cNvPr id="26" name="Rectangle 17"/>
          <p:cNvSpPr>
            <a:spLocks noChangeArrowheads="1"/>
          </p:cNvSpPr>
          <p:nvPr userDrawn="1"/>
        </p:nvSpPr>
        <p:spPr bwMode="auto">
          <a:xfrm>
            <a:off x="947738" y="6434138"/>
            <a:ext cx="8120062" cy="274434"/>
          </a:xfrm>
          <a:prstGeom prst="rect">
            <a:avLst/>
          </a:prstGeom>
          <a:noFill/>
          <a:ln w="12700">
            <a:noFill/>
            <a:miter lim="800000"/>
            <a:headEnd/>
            <a:tailEnd/>
          </a:ln>
          <a:effectLst/>
        </p:spPr>
        <p:txBody>
          <a:bodyPr lIns="90487" tIns="44450" rIns="90487" bIns="44450">
            <a:spAutoFit/>
          </a:bodyPr>
          <a:lstStyle/>
          <a:p>
            <a:pPr eaLnBrk="0" hangingPunct="0">
              <a:lnSpc>
                <a:spcPct val="100000"/>
              </a:lnSpc>
              <a:spcBef>
                <a:spcPct val="0"/>
              </a:spcBef>
              <a:buFontTx/>
              <a:buNone/>
            </a:pPr>
            <a:r>
              <a:rPr lang="en-GB" sz="1200" b="0" dirty="0">
                <a:solidFill>
                  <a:schemeClr val="tx2"/>
                </a:solidFill>
                <a:latin typeface="Times" pitchFamily="18" charset="0"/>
              </a:rPr>
              <a:t> 					</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ctr" rtl="0" eaLnBrk="1" latinLnBrk="0" hangingPunct="1">
        <a:spcBef>
          <a:spcPct val="0"/>
        </a:spcBef>
        <a:buNone/>
        <a:defRPr kumimoji="0" sz="4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990600" y="571480"/>
            <a:ext cx="8420100" cy="1643074"/>
          </a:xfrm>
        </p:spPr>
        <p:txBody>
          <a:bodyPr>
            <a:normAutofit fontScale="90000"/>
          </a:bodyPr>
          <a:lstStyle/>
          <a:p>
            <a:pPr eaLnBrk="1" hangingPunct="1"/>
            <a:r>
              <a:rPr lang="en-GB" dirty="0">
                <a:solidFill>
                  <a:srgbClr val="FF0000"/>
                </a:solidFill>
                <a:effectLst>
                  <a:outerShdw blurRad="38100" dist="38100" dir="2700000" algn="tl">
                    <a:srgbClr val="000000">
                      <a:alpha val="43137"/>
                    </a:srgbClr>
                  </a:outerShdw>
                </a:effectLst>
              </a:rPr>
              <a:t>Software Engineering</a:t>
            </a:r>
            <a:br>
              <a:rPr lang="en-GB" dirty="0">
                <a:solidFill>
                  <a:srgbClr val="FF0000"/>
                </a:solidFill>
                <a:effectLst>
                  <a:outerShdw blurRad="38100" dist="38100" dir="2700000" algn="tl">
                    <a:srgbClr val="000000">
                      <a:alpha val="43137"/>
                    </a:srgbClr>
                  </a:outerShdw>
                </a:effectLst>
              </a:rPr>
            </a:br>
            <a:r>
              <a:rPr lang="en-GB" dirty="0">
                <a:solidFill>
                  <a:srgbClr val="FF0000"/>
                </a:solidFill>
                <a:effectLst>
                  <a:outerShdw blurRad="38100" dist="38100" dir="2700000" algn="tl">
                    <a:srgbClr val="000000">
                      <a:alpha val="43137"/>
                    </a:srgbClr>
                  </a:outerShdw>
                </a:effectLst>
              </a:rPr>
              <a:t>COMP 201</a:t>
            </a:r>
          </a:p>
        </p:txBody>
      </p:sp>
      <p:sp>
        <p:nvSpPr>
          <p:cNvPr id="2051" name="Rectangle 3"/>
          <p:cNvSpPr>
            <a:spLocks noGrp="1" noChangeArrowheads="1"/>
          </p:cNvSpPr>
          <p:nvPr>
            <p:ph type="subTitle" idx="1"/>
          </p:nvPr>
        </p:nvSpPr>
        <p:spPr>
          <a:xfrm>
            <a:off x="769938" y="2373313"/>
            <a:ext cx="8585200" cy="3265487"/>
          </a:xfrm>
        </p:spPr>
        <p:txBody>
          <a:bodyPr>
            <a:normAutofit fontScale="92500" lnSpcReduction="20000"/>
          </a:bodyPr>
          <a:lstStyle/>
          <a:p>
            <a:r>
              <a:rPr lang="en-GB" sz="2800" dirty="0"/>
              <a:t>Lecturer: </a:t>
            </a:r>
            <a:r>
              <a:rPr lang="en-GB" sz="2800" b="1" dirty="0"/>
              <a:t>Sebastian </a:t>
            </a:r>
            <a:r>
              <a:rPr lang="en-GB" sz="2800" b="1" dirty="0" err="1"/>
              <a:t>Coope</a:t>
            </a:r>
            <a:endParaRPr lang="en-GB" sz="2800" b="1" dirty="0"/>
          </a:p>
          <a:p>
            <a:r>
              <a:rPr lang="en-GB" sz="2800" i="1" dirty="0"/>
              <a:t>Ashton Building, Room G.18</a:t>
            </a:r>
          </a:p>
          <a:p>
            <a:r>
              <a:rPr lang="en-GB" sz="2800" i="1" dirty="0"/>
              <a:t>E-mail: </a:t>
            </a:r>
            <a:r>
              <a:rPr lang="en-GB" sz="2800" b="1" i="1" dirty="0"/>
              <a:t>coopes@liverpool.ac.uk </a:t>
            </a:r>
          </a:p>
          <a:p>
            <a:endParaRPr lang="en-GB" sz="2400" b="1" i="1" dirty="0"/>
          </a:p>
          <a:p>
            <a:r>
              <a:rPr lang="en-GB" sz="2800" b="1" dirty="0"/>
              <a:t>COMP 201 web-page:</a:t>
            </a:r>
          </a:p>
          <a:p>
            <a:r>
              <a:rPr lang="en-GB" sz="2400" b="1" dirty="0"/>
              <a:t>http://www.csc.liv.ac.uk/~coopes/comp201</a:t>
            </a:r>
          </a:p>
          <a:p>
            <a:pPr eaLnBrk="1" hangingPunct="1"/>
            <a:endParaRPr lang="en-GB" sz="2800" u="sng" dirty="0"/>
          </a:p>
          <a:p>
            <a:pPr eaLnBrk="1" hangingPunct="1"/>
            <a:r>
              <a:rPr lang="en-GB" sz="2800" u="sng" dirty="0"/>
              <a:t>Lecture 14 – Design Methodology</a:t>
            </a:r>
          </a:p>
          <a:p>
            <a:pPr eaLnBrk="1" hangingPunct="1"/>
            <a:endParaRPr lang="en-GB" b="1"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a:t>
            </a:fld>
            <a:endParaRPr kumimoji="0" lang="en-US"/>
          </a:p>
        </p:txBody>
      </p:sp>
      <p:sp>
        <p:nvSpPr>
          <p:cNvPr id="5" name="Footer Placeholder 4"/>
          <p:cNvSpPr>
            <a:spLocks noGrp="1"/>
          </p:cNvSpPr>
          <p:nvPr>
            <p:ph type="ftr" sz="quarter" idx="11"/>
          </p:nvPr>
        </p:nvSpPr>
        <p:spPr/>
        <p:txBody>
          <a:bodyPr/>
          <a:lstStyle/>
          <a:p>
            <a:r>
              <a:rPr kumimoji="0" lang="en-US"/>
              <a:t>COMP201 - Software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Few Interfaces</a:t>
            </a:r>
          </a:p>
        </p:txBody>
      </p:sp>
      <p:grpSp>
        <p:nvGrpSpPr>
          <p:cNvPr id="55317" name="Group 21"/>
          <p:cNvGrpSpPr>
            <a:grpSpLocks/>
          </p:cNvGrpSpPr>
          <p:nvPr/>
        </p:nvGrpSpPr>
        <p:grpSpPr bwMode="auto">
          <a:xfrm>
            <a:off x="5257800" y="2057400"/>
            <a:ext cx="4191000" cy="3581400"/>
            <a:chOff x="816" y="1152"/>
            <a:chExt cx="2640" cy="2256"/>
          </a:xfrm>
        </p:grpSpPr>
        <p:sp>
          <p:nvSpPr>
            <p:cNvPr id="55300" name="Oval 4"/>
            <p:cNvSpPr>
              <a:spLocks noChangeArrowheads="1"/>
            </p:cNvSpPr>
            <p:nvPr/>
          </p:nvSpPr>
          <p:spPr bwMode="auto">
            <a:xfrm>
              <a:off x="816" y="1728"/>
              <a:ext cx="480" cy="480"/>
            </a:xfrm>
            <a:prstGeom prst="ellipse">
              <a:avLst/>
            </a:prstGeom>
            <a:solidFill>
              <a:srgbClr val="CC99FF"/>
            </a:solidFill>
            <a:ln w="9525">
              <a:solidFill>
                <a:srgbClr val="9933FF"/>
              </a:solidFill>
              <a:round/>
              <a:headEnd/>
              <a:tailEnd/>
            </a:ln>
            <a:effectLst/>
          </p:spPr>
          <p:txBody>
            <a:bodyPr wrap="none" anchor="ctr"/>
            <a:lstStyle/>
            <a:p>
              <a:endParaRPr lang="en-GB"/>
            </a:p>
          </p:txBody>
        </p:sp>
        <p:sp>
          <p:nvSpPr>
            <p:cNvPr id="55301" name="Oval 5"/>
            <p:cNvSpPr>
              <a:spLocks noChangeArrowheads="1"/>
            </p:cNvSpPr>
            <p:nvPr/>
          </p:nvSpPr>
          <p:spPr bwMode="auto">
            <a:xfrm>
              <a:off x="1152" y="2832"/>
              <a:ext cx="480" cy="480"/>
            </a:xfrm>
            <a:prstGeom prst="ellipse">
              <a:avLst/>
            </a:prstGeom>
            <a:solidFill>
              <a:srgbClr val="CC99FF"/>
            </a:solidFill>
            <a:ln w="9525">
              <a:solidFill>
                <a:srgbClr val="9933FF"/>
              </a:solidFill>
              <a:round/>
              <a:headEnd/>
              <a:tailEnd/>
            </a:ln>
            <a:effectLst/>
          </p:spPr>
          <p:txBody>
            <a:bodyPr wrap="none" anchor="ctr"/>
            <a:lstStyle/>
            <a:p>
              <a:endParaRPr lang="en-GB"/>
            </a:p>
          </p:txBody>
        </p:sp>
        <p:sp>
          <p:nvSpPr>
            <p:cNvPr id="55302" name="Oval 6"/>
            <p:cNvSpPr>
              <a:spLocks noChangeArrowheads="1"/>
            </p:cNvSpPr>
            <p:nvPr/>
          </p:nvSpPr>
          <p:spPr bwMode="auto">
            <a:xfrm>
              <a:off x="1968" y="1152"/>
              <a:ext cx="480" cy="480"/>
            </a:xfrm>
            <a:prstGeom prst="ellipse">
              <a:avLst/>
            </a:prstGeom>
            <a:solidFill>
              <a:srgbClr val="CC99FF"/>
            </a:solidFill>
            <a:ln w="9525">
              <a:solidFill>
                <a:srgbClr val="9933FF"/>
              </a:solidFill>
              <a:round/>
              <a:headEnd/>
              <a:tailEnd/>
            </a:ln>
            <a:effectLst/>
          </p:spPr>
          <p:txBody>
            <a:bodyPr wrap="none" anchor="ctr"/>
            <a:lstStyle/>
            <a:p>
              <a:endParaRPr lang="en-GB"/>
            </a:p>
          </p:txBody>
        </p:sp>
        <p:sp>
          <p:nvSpPr>
            <p:cNvPr id="55303" name="Oval 7"/>
            <p:cNvSpPr>
              <a:spLocks noChangeArrowheads="1"/>
            </p:cNvSpPr>
            <p:nvPr/>
          </p:nvSpPr>
          <p:spPr bwMode="auto">
            <a:xfrm>
              <a:off x="2976" y="1824"/>
              <a:ext cx="480" cy="480"/>
            </a:xfrm>
            <a:prstGeom prst="ellipse">
              <a:avLst/>
            </a:prstGeom>
            <a:solidFill>
              <a:srgbClr val="CC99FF"/>
            </a:solidFill>
            <a:ln w="9525">
              <a:solidFill>
                <a:srgbClr val="9933FF"/>
              </a:solidFill>
              <a:round/>
              <a:headEnd/>
              <a:tailEnd/>
            </a:ln>
            <a:effectLst/>
          </p:spPr>
          <p:txBody>
            <a:bodyPr wrap="none" anchor="ctr"/>
            <a:lstStyle/>
            <a:p>
              <a:endParaRPr lang="en-GB"/>
            </a:p>
          </p:txBody>
        </p:sp>
        <p:sp>
          <p:nvSpPr>
            <p:cNvPr id="55304" name="Oval 8"/>
            <p:cNvSpPr>
              <a:spLocks noChangeArrowheads="1"/>
            </p:cNvSpPr>
            <p:nvPr/>
          </p:nvSpPr>
          <p:spPr bwMode="auto">
            <a:xfrm>
              <a:off x="2496" y="2928"/>
              <a:ext cx="480" cy="480"/>
            </a:xfrm>
            <a:prstGeom prst="ellipse">
              <a:avLst/>
            </a:prstGeom>
            <a:solidFill>
              <a:srgbClr val="CC99FF"/>
            </a:solidFill>
            <a:ln w="9525">
              <a:solidFill>
                <a:srgbClr val="9933FF"/>
              </a:solidFill>
              <a:round/>
              <a:headEnd/>
              <a:tailEnd/>
            </a:ln>
            <a:effectLst/>
          </p:spPr>
          <p:txBody>
            <a:bodyPr wrap="none" anchor="ctr"/>
            <a:lstStyle/>
            <a:p>
              <a:endParaRPr lang="en-GB"/>
            </a:p>
          </p:txBody>
        </p:sp>
        <p:sp>
          <p:nvSpPr>
            <p:cNvPr id="55305" name="Line 9"/>
            <p:cNvSpPr>
              <a:spLocks noChangeShapeType="1"/>
            </p:cNvSpPr>
            <p:nvPr/>
          </p:nvSpPr>
          <p:spPr bwMode="auto">
            <a:xfrm>
              <a:off x="1104" y="2208"/>
              <a:ext cx="192" cy="672"/>
            </a:xfrm>
            <a:prstGeom prst="line">
              <a:avLst/>
            </a:prstGeom>
            <a:noFill/>
            <a:ln w="9525">
              <a:solidFill>
                <a:srgbClr val="9933FF"/>
              </a:solidFill>
              <a:round/>
              <a:headEnd type="triangle" w="med" len="med"/>
              <a:tailEnd type="triangle" w="med" len="med"/>
            </a:ln>
            <a:effectLst/>
          </p:spPr>
          <p:txBody>
            <a:bodyPr/>
            <a:lstStyle/>
            <a:p>
              <a:endParaRPr lang="en-GB"/>
            </a:p>
          </p:txBody>
        </p:sp>
        <p:sp>
          <p:nvSpPr>
            <p:cNvPr id="55306" name="Line 10"/>
            <p:cNvSpPr>
              <a:spLocks noChangeShapeType="1"/>
            </p:cNvSpPr>
            <p:nvPr/>
          </p:nvSpPr>
          <p:spPr bwMode="auto">
            <a:xfrm>
              <a:off x="1632" y="3120"/>
              <a:ext cx="864" cy="96"/>
            </a:xfrm>
            <a:prstGeom prst="line">
              <a:avLst/>
            </a:prstGeom>
            <a:noFill/>
            <a:ln w="9525">
              <a:solidFill>
                <a:srgbClr val="9933FF"/>
              </a:solidFill>
              <a:round/>
              <a:headEnd type="triangle" w="med" len="med"/>
              <a:tailEnd type="triangle" w="med" len="med"/>
            </a:ln>
            <a:effectLst/>
          </p:spPr>
          <p:txBody>
            <a:bodyPr/>
            <a:lstStyle/>
            <a:p>
              <a:endParaRPr lang="en-GB"/>
            </a:p>
          </p:txBody>
        </p:sp>
        <p:sp>
          <p:nvSpPr>
            <p:cNvPr id="55307" name="Line 11"/>
            <p:cNvSpPr>
              <a:spLocks noChangeShapeType="1"/>
            </p:cNvSpPr>
            <p:nvPr/>
          </p:nvSpPr>
          <p:spPr bwMode="auto">
            <a:xfrm flipV="1">
              <a:off x="2880" y="2304"/>
              <a:ext cx="288" cy="672"/>
            </a:xfrm>
            <a:prstGeom prst="line">
              <a:avLst/>
            </a:prstGeom>
            <a:noFill/>
            <a:ln w="9525">
              <a:solidFill>
                <a:srgbClr val="9933FF"/>
              </a:solidFill>
              <a:round/>
              <a:headEnd type="triangle" w="med" len="med"/>
              <a:tailEnd type="triangle" w="med" len="med"/>
            </a:ln>
            <a:effectLst/>
          </p:spPr>
          <p:txBody>
            <a:bodyPr/>
            <a:lstStyle/>
            <a:p>
              <a:endParaRPr lang="en-GB"/>
            </a:p>
          </p:txBody>
        </p:sp>
        <p:sp>
          <p:nvSpPr>
            <p:cNvPr id="55308" name="Line 12"/>
            <p:cNvSpPr>
              <a:spLocks noChangeShapeType="1"/>
            </p:cNvSpPr>
            <p:nvPr/>
          </p:nvSpPr>
          <p:spPr bwMode="auto">
            <a:xfrm flipV="1">
              <a:off x="1200" y="1392"/>
              <a:ext cx="768" cy="384"/>
            </a:xfrm>
            <a:prstGeom prst="line">
              <a:avLst/>
            </a:prstGeom>
            <a:noFill/>
            <a:ln w="9525">
              <a:solidFill>
                <a:srgbClr val="9933FF"/>
              </a:solidFill>
              <a:round/>
              <a:headEnd type="triangle" w="med" len="med"/>
              <a:tailEnd type="triangle" w="med" len="med"/>
            </a:ln>
            <a:effectLst/>
          </p:spPr>
          <p:txBody>
            <a:bodyPr/>
            <a:lstStyle/>
            <a:p>
              <a:endParaRPr lang="en-GB"/>
            </a:p>
          </p:txBody>
        </p:sp>
        <p:sp>
          <p:nvSpPr>
            <p:cNvPr id="55309" name="Line 13"/>
            <p:cNvSpPr>
              <a:spLocks noChangeShapeType="1"/>
            </p:cNvSpPr>
            <p:nvPr/>
          </p:nvSpPr>
          <p:spPr bwMode="auto">
            <a:xfrm>
              <a:off x="2448" y="1440"/>
              <a:ext cx="624" cy="432"/>
            </a:xfrm>
            <a:prstGeom prst="line">
              <a:avLst/>
            </a:prstGeom>
            <a:noFill/>
            <a:ln w="9525">
              <a:solidFill>
                <a:srgbClr val="9933FF"/>
              </a:solidFill>
              <a:round/>
              <a:headEnd type="triangle" w="med" len="med"/>
              <a:tailEnd type="triangle" w="med" len="med"/>
            </a:ln>
            <a:effectLst/>
          </p:spPr>
          <p:txBody>
            <a:bodyPr/>
            <a:lstStyle/>
            <a:p>
              <a:endParaRPr lang="en-GB"/>
            </a:p>
          </p:txBody>
        </p:sp>
        <p:sp>
          <p:nvSpPr>
            <p:cNvPr id="55312" name="Line 16"/>
            <p:cNvSpPr>
              <a:spLocks noChangeShapeType="1"/>
            </p:cNvSpPr>
            <p:nvPr/>
          </p:nvSpPr>
          <p:spPr bwMode="auto">
            <a:xfrm>
              <a:off x="1296" y="2016"/>
              <a:ext cx="1680" cy="96"/>
            </a:xfrm>
            <a:prstGeom prst="line">
              <a:avLst/>
            </a:prstGeom>
            <a:noFill/>
            <a:ln w="9525">
              <a:solidFill>
                <a:srgbClr val="FF0000"/>
              </a:solidFill>
              <a:round/>
              <a:headEnd type="triangle" w="med" len="med"/>
              <a:tailEnd type="triangle" w="med" len="med"/>
            </a:ln>
            <a:effectLst/>
          </p:spPr>
          <p:txBody>
            <a:bodyPr/>
            <a:lstStyle/>
            <a:p>
              <a:endParaRPr lang="en-GB"/>
            </a:p>
          </p:txBody>
        </p:sp>
        <p:sp>
          <p:nvSpPr>
            <p:cNvPr id="55313" name="Line 17"/>
            <p:cNvSpPr>
              <a:spLocks noChangeShapeType="1"/>
            </p:cNvSpPr>
            <p:nvPr/>
          </p:nvSpPr>
          <p:spPr bwMode="auto">
            <a:xfrm>
              <a:off x="1200" y="2112"/>
              <a:ext cx="1392" cy="864"/>
            </a:xfrm>
            <a:prstGeom prst="line">
              <a:avLst/>
            </a:prstGeom>
            <a:noFill/>
            <a:ln w="9525">
              <a:solidFill>
                <a:srgbClr val="FF0000"/>
              </a:solidFill>
              <a:round/>
              <a:headEnd type="triangle" w="med" len="med"/>
              <a:tailEnd type="triangle" w="med" len="med"/>
            </a:ln>
            <a:effectLst/>
          </p:spPr>
          <p:txBody>
            <a:bodyPr/>
            <a:lstStyle/>
            <a:p>
              <a:endParaRPr lang="en-GB"/>
            </a:p>
          </p:txBody>
        </p:sp>
        <p:sp>
          <p:nvSpPr>
            <p:cNvPr id="55314" name="Line 18"/>
            <p:cNvSpPr>
              <a:spLocks noChangeShapeType="1"/>
            </p:cNvSpPr>
            <p:nvPr/>
          </p:nvSpPr>
          <p:spPr bwMode="auto">
            <a:xfrm flipH="1">
              <a:off x="1488" y="1632"/>
              <a:ext cx="624" cy="1200"/>
            </a:xfrm>
            <a:prstGeom prst="line">
              <a:avLst/>
            </a:prstGeom>
            <a:noFill/>
            <a:ln w="9525">
              <a:solidFill>
                <a:srgbClr val="FF0000"/>
              </a:solidFill>
              <a:round/>
              <a:headEnd type="triangle" w="med" len="med"/>
              <a:tailEnd type="triangle" w="med" len="med"/>
            </a:ln>
            <a:effectLst/>
          </p:spPr>
          <p:txBody>
            <a:bodyPr/>
            <a:lstStyle/>
            <a:p>
              <a:endParaRPr lang="en-GB"/>
            </a:p>
          </p:txBody>
        </p:sp>
        <p:sp>
          <p:nvSpPr>
            <p:cNvPr id="55315" name="Line 19"/>
            <p:cNvSpPr>
              <a:spLocks noChangeShapeType="1"/>
            </p:cNvSpPr>
            <p:nvPr/>
          </p:nvSpPr>
          <p:spPr bwMode="auto">
            <a:xfrm>
              <a:off x="2256" y="1632"/>
              <a:ext cx="432" cy="1344"/>
            </a:xfrm>
            <a:prstGeom prst="line">
              <a:avLst/>
            </a:prstGeom>
            <a:noFill/>
            <a:ln w="9525">
              <a:solidFill>
                <a:srgbClr val="FF0000"/>
              </a:solidFill>
              <a:round/>
              <a:headEnd type="triangle" w="med" len="med"/>
              <a:tailEnd type="triangle" w="med" len="med"/>
            </a:ln>
            <a:effectLst/>
          </p:spPr>
          <p:txBody>
            <a:bodyPr/>
            <a:lstStyle/>
            <a:p>
              <a:endParaRPr lang="en-GB"/>
            </a:p>
          </p:txBody>
        </p:sp>
        <p:sp>
          <p:nvSpPr>
            <p:cNvPr id="55316" name="Line 20"/>
            <p:cNvSpPr>
              <a:spLocks noChangeShapeType="1"/>
            </p:cNvSpPr>
            <p:nvPr/>
          </p:nvSpPr>
          <p:spPr bwMode="auto">
            <a:xfrm flipV="1">
              <a:off x="1584" y="2208"/>
              <a:ext cx="1440" cy="768"/>
            </a:xfrm>
            <a:prstGeom prst="line">
              <a:avLst/>
            </a:prstGeom>
            <a:noFill/>
            <a:ln w="9525">
              <a:solidFill>
                <a:srgbClr val="FF0000"/>
              </a:solidFill>
              <a:round/>
              <a:headEnd type="triangle" w="med" len="med"/>
              <a:tailEnd type="triangle" w="med" len="med"/>
            </a:ln>
            <a:effectLst/>
          </p:spPr>
          <p:txBody>
            <a:bodyPr/>
            <a:lstStyle/>
            <a:p>
              <a:endParaRPr lang="en-GB"/>
            </a:p>
          </p:txBody>
        </p:sp>
      </p:grpSp>
      <p:sp>
        <p:nvSpPr>
          <p:cNvPr id="55320" name="Oval 24"/>
          <p:cNvSpPr>
            <a:spLocks noChangeArrowheads="1"/>
          </p:cNvSpPr>
          <p:nvPr/>
        </p:nvSpPr>
        <p:spPr bwMode="auto">
          <a:xfrm>
            <a:off x="457200" y="2971800"/>
            <a:ext cx="762000" cy="762000"/>
          </a:xfrm>
          <a:prstGeom prst="ellipse">
            <a:avLst/>
          </a:prstGeom>
          <a:solidFill>
            <a:srgbClr val="CC99FF"/>
          </a:solidFill>
          <a:ln w="9525">
            <a:solidFill>
              <a:srgbClr val="9933FF"/>
            </a:solidFill>
            <a:round/>
            <a:headEnd/>
            <a:tailEnd/>
          </a:ln>
          <a:effectLst/>
        </p:spPr>
        <p:txBody>
          <a:bodyPr wrap="none" anchor="ctr"/>
          <a:lstStyle/>
          <a:p>
            <a:endParaRPr lang="en-GB"/>
          </a:p>
        </p:txBody>
      </p:sp>
      <p:sp>
        <p:nvSpPr>
          <p:cNvPr id="55321" name="Oval 25"/>
          <p:cNvSpPr>
            <a:spLocks noChangeArrowheads="1"/>
          </p:cNvSpPr>
          <p:nvPr/>
        </p:nvSpPr>
        <p:spPr bwMode="auto">
          <a:xfrm>
            <a:off x="990600" y="4724400"/>
            <a:ext cx="762000" cy="762000"/>
          </a:xfrm>
          <a:prstGeom prst="ellipse">
            <a:avLst/>
          </a:prstGeom>
          <a:solidFill>
            <a:srgbClr val="CC99FF"/>
          </a:solidFill>
          <a:ln w="9525">
            <a:solidFill>
              <a:srgbClr val="9933FF"/>
            </a:solidFill>
            <a:round/>
            <a:headEnd/>
            <a:tailEnd/>
          </a:ln>
          <a:effectLst/>
        </p:spPr>
        <p:txBody>
          <a:bodyPr wrap="none" anchor="ctr"/>
          <a:lstStyle/>
          <a:p>
            <a:endParaRPr lang="en-GB"/>
          </a:p>
        </p:txBody>
      </p:sp>
      <p:sp>
        <p:nvSpPr>
          <p:cNvPr id="55322" name="Oval 26"/>
          <p:cNvSpPr>
            <a:spLocks noChangeArrowheads="1"/>
          </p:cNvSpPr>
          <p:nvPr/>
        </p:nvSpPr>
        <p:spPr bwMode="auto">
          <a:xfrm>
            <a:off x="2286000" y="2057400"/>
            <a:ext cx="762000" cy="762000"/>
          </a:xfrm>
          <a:prstGeom prst="ellipse">
            <a:avLst/>
          </a:prstGeom>
          <a:solidFill>
            <a:srgbClr val="CC99FF"/>
          </a:solidFill>
          <a:ln w="9525">
            <a:solidFill>
              <a:srgbClr val="9933FF"/>
            </a:solidFill>
            <a:round/>
            <a:headEnd/>
            <a:tailEnd/>
          </a:ln>
          <a:effectLst/>
        </p:spPr>
        <p:txBody>
          <a:bodyPr wrap="none" anchor="ctr"/>
          <a:lstStyle/>
          <a:p>
            <a:endParaRPr lang="en-GB"/>
          </a:p>
        </p:txBody>
      </p:sp>
      <p:sp>
        <p:nvSpPr>
          <p:cNvPr id="55323" name="Oval 27"/>
          <p:cNvSpPr>
            <a:spLocks noChangeArrowheads="1"/>
          </p:cNvSpPr>
          <p:nvPr/>
        </p:nvSpPr>
        <p:spPr bwMode="auto">
          <a:xfrm>
            <a:off x="3886200" y="3124200"/>
            <a:ext cx="762000" cy="762000"/>
          </a:xfrm>
          <a:prstGeom prst="ellipse">
            <a:avLst/>
          </a:prstGeom>
          <a:solidFill>
            <a:srgbClr val="CC99FF"/>
          </a:solidFill>
          <a:ln w="9525">
            <a:solidFill>
              <a:srgbClr val="9933FF"/>
            </a:solidFill>
            <a:round/>
            <a:headEnd/>
            <a:tailEnd/>
          </a:ln>
          <a:effectLst/>
        </p:spPr>
        <p:txBody>
          <a:bodyPr wrap="none" anchor="ctr"/>
          <a:lstStyle/>
          <a:p>
            <a:endParaRPr lang="en-GB"/>
          </a:p>
        </p:txBody>
      </p:sp>
      <p:sp>
        <p:nvSpPr>
          <p:cNvPr id="55324" name="Oval 28"/>
          <p:cNvSpPr>
            <a:spLocks noChangeArrowheads="1"/>
          </p:cNvSpPr>
          <p:nvPr/>
        </p:nvSpPr>
        <p:spPr bwMode="auto">
          <a:xfrm>
            <a:off x="3124200" y="4876800"/>
            <a:ext cx="762000" cy="762000"/>
          </a:xfrm>
          <a:prstGeom prst="ellipse">
            <a:avLst/>
          </a:prstGeom>
          <a:solidFill>
            <a:srgbClr val="CC99FF"/>
          </a:solidFill>
          <a:ln w="9525">
            <a:solidFill>
              <a:srgbClr val="9933FF"/>
            </a:solidFill>
            <a:round/>
            <a:headEnd/>
            <a:tailEnd/>
          </a:ln>
          <a:effectLst/>
        </p:spPr>
        <p:txBody>
          <a:bodyPr wrap="none" anchor="ctr"/>
          <a:lstStyle/>
          <a:p>
            <a:endParaRPr lang="en-GB"/>
          </a:p>
        </p:txBody>
      </p:sp>
      <p:sp>
        <p:nvSpPr>
          <p:cNvPr id="55325" name="Line 29"/>
          <p:cNvSpPr>
            <a:spLocks noChangeShapeType="1"/>
          </p:cNvSpPr>
          <p:nvPr/>
        </p:nvSpPr>
        <p:spPr bwMode="auto">
          <a:xfrm flipH="1">
            <a:off x="1752600" y="3657600"/>
            <a:ext cx="2133600" cy="1447800"/>
          </a:xfrm>
          <a:prstGeom prst="line">
            <a:avLst/>
          </a:prstGeom>
          <a:noFill/>
          <a:ln w="9525">
            <a:solidFill>
              <a:srgbClr val="9933FF"/>
            </a:solidFill>
            <a:round/>
            <a:headEnd/>
            <a:tailEnd type="triangle" w="med" len="med"/>
          </a:ln>
          <a:effectLst/>
        </p:spPr>
        <p:txBody>
          <a:bodyPr/>
          <a:lstStyle/>
          <a:p>
            <a:endParaRPr lang="en-GB"/>
          </a:p>
        </p:txBody>
      </p:sp>
      <p:sp>
        <p:nvSpPr>
          <p:cNvPr id="55326" name="Line 30"/>
          <p:cNvSpPr>
            <a:spLocks noChangeShapeType="1"/>
          </p:cNvSpPr>
          <p:nvPr/>
        </p:nvSpPr>
        <p:spPr bwMode="auto">
          <a:xfrm flipV="1">
            <a:off x="1676400" y="2743200"/>
            <a:ext cx="990600" cy="2057400"/>
          </a:xfrm>
          <a:prstGeom prst="line">
            <a:avLst/>
          </a:prstGeom>
          <a:noFill/>
          <a:ln w="9525">
            <a:solidFill>
              <a:srgbClr val="9933FF"/>
            </a:solidFill>
            <a:round/>
            <a:headEnd/>
            <a:tailEnd type="triangle" w="med" len="med"/>
          </a:ln>
          <a:effectLst/>
        </p:spPr>
        <p:txBody>
          <a:bodyPr/>
          <a:lstStyle/>
          <a:p>
            <a:endParaRPr lang="en-GB"/>
          </a:p>
        </p:txBody>
      </p:sp>
      <p:sp>
        <p:nvSpPr>
          <p:cNvPr id="55327" name="Line 31"/>
          <p:cNvSpPr>
            <a:spLocks noChangeShapeType="1"/>
          </p:cNvSpPr>
          <p:nvPr/>
        </p:nvSpPr>
        <p:spPr bwMode="auto">
          <a:xfrm flipV="1">
            <a:off x="3733800" y="3886200"/>
            <a:ext cx="457200" cy="1066800"/>
          </a:xfrm>
          <a:prstGeom prst="line">
            <a:avLst/>
          </a:prstGeom>
          <a:noFill/>
          <a:ln w="9525">
            <a:solidFill>
              <a:srgbClr val="9933FF"/>
            </a:solidFill>
            <a:round/>
            <a:headEnd/>
            <a:tailEnd type="triangle" w="med" len="med"/>
          </a:ln>
          <a:effectLst/>
        </p:spPr>
        <p:txBody>
          <a:bodyPr/>
          <a:lstStyle/>
          <a:p>
            <a:endParaRPr lang="en-GB"/>
          </a:p>
        </p:txBody>
      </p:sp>
      <p:sp>
        <p:nvSpPr>
          <p:cNvPr id="55328" name="Line 32"/>
          <p:cNvSpPr>
            <a:spLocks noChangeShapeType="1"/>
          </p:cNvSpPr>
          <p:nvPr/>
        </p:nvSpPr>
        <p:spPr bwMode="auto">
          <a:xfrm flipV="1">
            <a:off x="1066800" y="2438400"/>
            <a:ext cx="1219200" cy="609600"/>
          </a:xfrm>
          <a:prstGeom prst="line">
            <a:avLst/>
          </a:prstGeom>
          <a:noFill/>
          <a:ln w="9525">
            <a:solidFill>
              <a:srgbClr val="9933FF"/>
            </a:solidFill>
            <a:round/>
            <a:headEnd/>
            <a:tailEnd type="triangle" w="med" len="med"/>
          </a:ln>
          <a:effectLst/>
        </p:spPr>
        <p:txBody>
          <a:bodyPr/>
          <a:lstStyle/>
          <a:p>
            <a:endParaRPr lang="en-GB"/>
          </a:p>
        </p:txBody>
      </p:sp>
      <p:sp>
        <p:nvSpPr>
          <p:cNvPr id="55329" name="Line 33"/>
          <p:cNvSpPr>
            <a:spLocks noChangeShapeType="1"/>
          </p:cNvSpPr>
          <p:nvPr/>
        </p:nvSpPr>
        <p:spPr bwMode="auto">
          <a:xfrm>
            <a:off x="2819400" y="2743200"/>
            <a:ext cx="533400" cy="2133600"/>
          </a:xfrm>
          <a:prstGeom prst="line">
            <a:avLst/>
          </a:prstGeom>
          <a:noFill/>
          <a:ln w="9525">
            <a:solidFill>
              <a:srgbClr val="9933FF"/>
            </a:solidFill>
            <a:round/>
            <a:headEnd/>
            <a:tailEnd type="triangle" w="med" len="med"/>
          </a:ln>
          <a:effectLst/>
        </p:spPr>
        <p:txBody>
          <a:bodyPr/>
          <a:lstStyle/>
          <a:p>
            <a:endParaRPr lang="en-GB"/>
          </a:p>
        </p:txBody>
      </p:sp>
      <p:sp>
        <p:nvSpPr>
          <p:cNvPr id="29" name="Slide Number Placeholder 28"/>
          <p:cNvSpPr>
            <a:spLocks noGrp="1"/>
          </p:cNvSpPr>
          <p:nvPr>
            <p:ph type="sldNum" sz="quarter" idx="12"/>
          </p:nvPr>
        </p:nvSpPr>
        <p:spPr/>
        <p:txBody>
          <a:bodyPr/>
          <a:lstStyle/>
          <a:p>
            <a:fld id="{042AED99-7FB4-404E-8A97-64753DCE42EC}" type="slidenum">
              <a:rPr kumimoji="0" lang="en-US" smtClean="0"/>
              <a:pPr/>
              <a:t>10</a:t>
            </a:fld>
            <a:endParaRPr kumimoji="0" lang="en-US"/>
          </a:p>
        </p:txBody>
      </p:sp>
      <p:sp>
        <p:nvSpPr>
          <p:cNvPr id="30" name="Footer Placeholder 29"/>
          <p:cNvSpPr>
            <a:spLocks noGrp="1"/>
          </p:cNvSpPr>
          <p:nvPr>
            <p:ph type="ftr" sz="quarter" idx="11"/>
          </p:nvPr>
        </p:nvSpPr>
        <p:spPr/>
        <p:txBody>
          <a:bodyPr/>
          <a:lstStyle/>
          <a:p>
            <a:r>
              <a:rPr kumimoji="0" lang="en-US"/>
              <a:t>COMP201 - Software Engineering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5317"/>
                                        </p:tgtEl>
                                        <p:attrNameLst>
                                          <p:attrName>style.visibility</p:attrName>
                                        </p:attrNameLst>
                                      </p:cBhvr>
                                      <p:to>
                                        <p:strVal val="visible"/>
                                      </p:to>
                                    </p:set>
                                    <p:animEffect transition="in" filter="dissolve">
                                      <p:cBhvr>
                                        <p:cTn id="7" dur="500"/>
                                        <p:tgtEl>
                                          <p:spTgt spid="55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Facade structure</a:t>
            </a:r>
          </a:p>
        </p:txBody>
      </p:sp>
      <p:sp>
        <p:nvSpPr>
          <p:cNvPr id="4" name="Footer Placeholder 3"/>
          <p:cNvSpPr>
            <a:spLocks noGrp="1"/>
          </p:cNvSpPr>
          <p:nvPr>
            <p:ph type="ftr" sz="quarter" idx="11"/>
          </p:nvPr>
        </p:nvSpPr>
        <p:spPr/>
        <p:txBody>
          <a:bodyPr/>
          <a:lstStyle/>
          <a:p>
            <a:r>
              <a:rPr kumimoji="0" lang="en-US"/>
              <a:t>COMP201 - Software Engineering</a:t>
            </a:r>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11</a:t>
            </a:fld>
            <a:endParaRPr kumimoji="0" lang="en-US"/>
          </a:p>
        </p:txBody>
      </p:sp>
      <p:grpSp>
        <p:nvGrpSpPr>
          <p:cNvPr id="6" name="Group 21"/>
          <p:cNvGrpSpPr>
            <a:grpSpLocks/>
          </p:cNvGrpSpPr>
          <p:nvPr/>
        </p:nvGrpSpPr>
        <p:grpSpPr bwMode="auto">
          <a:xfrm>
            <a:off x="5257800" y="2057400"/>
            <a:ext cx="4191000" cy="3581400"/>
            <a:chOff x="816" y="1152"/>
            <a:chExt cx="2640" cy="2256"/>
          </a:xfrm>
        </p:grpSpPr>
        <p:sp>
          <p:nvSpPr>
            <p:cNvPr id="7" name="Oval 4"/>
            <p:cNvSpPr>
              <a:spLocks noChangeArrowheads="1"/>
            </p:cNvSpPr>
            <p:nvPr/>
          </p:nvSpPr>
          <p:spPr bwMode="auto">
            <a:xfrm>
              <a:off x="816" y="1728"/>
              <a:ext cx="480" cy="480"/>
            </a:xfrm>
            <a:prstGeom prst="ellipse">
              <a:avLst/>
            </a:prstGeom>
            <a:solidFill>
              <a:srgbClr val="CC99FF"/>
            </a:solidFill>
            <a:ln w="9525">
              <a:solidFill>
                <a:srgbClr val="9933FF"/>
              </a:solidFill>
              <a:round/>
              <a:headEnd/>
              <a:tailEnd/>
            </a:ln>
            <a:effectLst/>
          </p:spPr>
          <p:txBody>
            <a:bodyPr wrap="none" anchor="ctr"/>
            <a:lstStyle/>
            <a:p>
              <a:endParaRPr lang="en-GB"/>
            </a:p>
          </p:txBody>
        </p:sp>
        <p:sp>
          <p:nvSpPr>
            <p:cNvPr id="8" name="Oval 5"/>
            <p:cNvSpPr>
              <a:spLocks noChangeArrowheads="1"/>
            </p:cNvSpPr>
            <p:nvPr/>
          </p:nvSpPr>
          <p:spPr bwMode="auto">
            <a:xfrm>
              <a:off x="1152" y="2832"/>
              <a:ext cx="480" cy="480"/>
            </a:xfrm>
            <a:prstGeom prst="ellipse">
              <a:avLst/>
            </a:prstGeom>
            <a:solidFill>
              <a:srgbClr val="CC99FF"/>
            </a:solidFill>
            <a:ln w="9525">
              <a:solidFill>
                <a:srgbClr val="9933FF"/>
              </a:solidFill>
              <a:round/>
              <a:headEnd/>
              <a:tailEnd/>
            </a:ln>
            <a:effectLst/>
          </p:spPr>
          <p:txBody>
            <a:bodyPr wrap="none" anchor="ctr"/>
            <a:lstStyle/>
            <a:p>
              <a:endParaRPr lang="en-GB"/>
            </a:p>
          </p:txBody>
        </p:sp>
        <p:sp>
          <p:nvSpPr>
            <p:cNvPr id="9" name="Oval 6"/>
            <p:cNvSpPr>
              <a:spLocks noChangeArrowheads="1"/>
            </p:cNvSpPr>
            <p:nvPr/>
          </p:nvSpPr>
          <p:spPr bwMode="auto">
            <a:xfrm>
              <a:off x="1968" y="1152"/>
              <a:ext cx="480" cy="480"/>
            </a:xfrm>
            <a:prstGeom prst="ellipse">
              <a:avLst/>
            </a:prstGeom>
            <a:solidFill>
              <a:srgbClr val="CC99FF"/>
            </a:solidFill>
            <a:ln w="9525">
              <a:solidFill>
                <a:srgbClr val="9933FF"/>
              </a:solidFill>
              <a:round/>
              <a:headEnd/>
              <a:tailEnd/>
            </a:ln>
            <a:effectLst/>
          </p:spPr>
          <p:txBody>
            <a:bodyPr wrap="none" anchor="ctr"/>
            <a:lstStyle/>
            <a:p>
              <a:endParaRPr lang="en-GB"/>
            </a:p>
          </p:txBody>
        </p:sp>
        <p:sp>
          <p:nvSpPr>
            <p:cNvPr id="10" name="Oval 7"/>
            <p:cNvSpPr>
              <a:spLocks noChangeArrowheads="1"/>
            </p:cNvSpPr>
            <p:nvPr/>
          </p:nvSpPr>
          <p:spPr bwMode="auto">
            <a:xfrm>
              <a:off x="2976" y="1824"/>
              <a:ext cx="480" cy="480"/>
            </a:xfrm>
            <a:prstGeom prst="ellipse">
              <a:avLst/>
            </a:prstGeom>
            <a:solidFill>
              <a:srgbClr val="CC99FF"/>
            </a:solidFill>
            <a:ln w="9525">
              <a:solidFill>
                <a:srgbClr val="9933FF"/>
              </a:solidFill>
              <a:round/>
              <a:headEnd/>
              <a:tailEnd/>
            </a:ln>
            <a:effectLst/>
          </p:spPr>
          <p:txBody>
            <a:bodyPr wrap="none" anchor="ctr"/>
            <a:lstStyle/>
            <a:p>
              <a:endParaRPr lang="en-GB"/>
            </a:p>
          </p:txBody>
        </p:sp>
        <p:sp>
          <p:nvSpPr>
            <p:cNvPr id="11" name="Oval 8"/>
            <p:cNvSpPr>
              <a:spLocks noChangeArrowheads="1"/>
            </p:cNvSpPr>
            <p:nvPr/>
          </p:nvSpPr>
          <p:spPr bwMode="auto">
            <a:xfrm>
              <a:off x="2496" y="2928"/>
              <a:ext cx="480" cy="480"/>
            </a:xfrm>
            <a:prstGeom prst="ellipse">
              <a:avLst/>
            </a:prstGeom>
            <a:solidFill>
              <a:srgbClr val="CC99FF"/>
            </a:solidFill>
            <a:ln w="9525">
              <a:solidFill>
                <a:srgbClr val="9933FF"/>
              </a:solidFill>
              <a:round/>
              <a:headEnd/>
              <a:tailEnd/>
            </a:ln>
            <a:effectLst/>
          </p:spPr>
          <p:txBody>
            <a:bodyPr wrap="none" anchor="ctr"/>
            <a:lstStyle/>
            <a:p>
              <a:endParaRPr lang="en-GB"/>
            </a:p>
          </p:txBody>
        </p:sp>
        <p:sp>
          <p:nvSpPr>
            <p:cNvPr id="12" name="Line 9"/>
            <p:cNvSpPr>
              <a:spLocks noChangeShapeType="1"/>
            </p:cNvSpPr>
            <p:nvPr/>
          </p:nvSpPr>
          <p:spPr bwMode="auto">
            <a:xfrm>
              <a:off x="1104" y="2208"/>
              <a:ext cx="192" cy="672"/>
            </a:xfrm>
            <a:prstGeom prst="line">
              <a:avLst/>
            </a:prstGeom>
            <a:noFill/>
            <a:ln w="9525">
              <a:solidFill>
                <a:srgbClr val="9933FF"/>
              </a:solidFill>
              <a:round/>
              <a:headEnd type="triangle" w="med" len="med"/>
              <a:tailEnd type="triangle" w="med" len="med"/>
            </a:ln>
            <a:effectLst/>
          </p:spPr>
          <p:txBody>
            <a:bodyPr/>
            <a:lstStyle/>
            <a:p>
              <a:endParaRPr lang="en-GB"/>
            </a:p>
          </p:txBody>
        </p:sp>
        <p:sp>
          <p:nvSpPr>
            <p:cNvPr id="13" name="Line 10"/>
            <p:cNvSpPr>
              <a:spLocks noChangeShapeType="1"/>
            </p:cNvSpPr>
            <p:nvPr/>
          </p:nvSpPr>
          <p:spPr bwMode="auto">
            <a:xfrm>
              <a:off x="1632" y="3120"/>
              <a:ext cx="864" cy="96"/>
            </a:xfrm>
            <a:prstGeom prst="line">
              <a:avLst/>
            </a:prstGeom>
            <a:noFill/>
            <a:ln w="9525">
              <a:solidFill>
                <a:srgbClr val="9933FF"/>
              </a:solidFill>
              <a:round/>
              <a:headEnd type="triangle" w="med" len="med"/>
              <a:tailEnd type="triangle" w="med" len="med"/>
            </a:ln>
            <a:effectLst/>
          </p:spPr>
          <p:txBody>
            <a:bodyPr/>
            <a:lstStyle/>
            <a:p>
              <a:endParaRPr lang="en-GB"/>
            </a:p>
          </p:txBody>
        </p:sp>
        <p:sp>
          <p:nvSpPr>
            <p:cNvPr id="14" name="Line 11"/>
            <p:cNvSpPr>
              <a:spLocks noChangeShapeType="1"/>
            </p:cNvSpPr>
            <p:nvPr/>
          </p:nvSpPr>
          <p:spPr bwMode="auto">
            <a:xfrm flipV="1">
              <a:off x="2880" y="2304"/>
              <a:ext cx="288" cy="672"/>
            </a:xfrm>
            <a:prstGeom prst="line">
              <a:avLst/>
            </a:prstGeom>
            <a:noFill/>
            <a:ln w="9525">
              <a:solidFill>
                <a:srgbClr val="9933FF"/>
              </a:solidFill>
              <a:round/>
              <a:headEnd type="triangle" w="med" len="med"/>
              <a:tailEnd type="triangle" w="med" len="med"/>
            </a:ln>
            <a:effectLst/>
          </p:spPr>
          <p:txBody>
            <a:bodyPr/>
            <a:lstStyle/>
            <a:p>
              <a:endParaRPr lang="en-GB"/>
            </a:p>
          </p:txBody>
        </p:sp>
        <p:sp>
          <p:nvSpPr>
            <p:cNvPr id="15" name="Line 12"/>
            <p:cNvSpPr>
              <a:spLocks noChangeShapeType="1"/>
            </p:cNvSpPr>
            <p:nvPr/>
          </p:nvSpPr>
          <p:spPr bwMode="auto">
            <a:xfrm flipV="1">
              <a:off x="1200" y="1392"/>
              <a:ext cx="768" cy="384"/>
            </a:xfrm>
            <a:prstGeom prst="line">
              <a:avLst/>
            </a:prstGeom>
            <a:noFill/>
            <a:ln w="9525">
              <a:solidFill>
                <a:srgbClr val="9933FF"/>
              </a:solidFill>
              <a:round/>
              <a:headEnd type="triangle" w="med" len="med"/>
              <a:tailEnd type="triangle" w="med" len="med"/>
            </a:ln>
            <a:effectLst/>
          </p:spPr>
          <p:txBody>
            <a:bodyPr/>
            <a:lstStyle/>
            <a:p>
              <a:endParaRPr lang="en-GB"/>
            </a:p>
          </p:txBody>
        </p:sp>
        <p:sp>
          <p:nvSpPr>
            <p:cNvPr id="16" name="Line 13"/>
            <p:cNvSpPr>
              <a:spLocks noChangeShapeType="1"/>
            </p:cNvSpPr>
            <p:nvPr/>
          </p:nvSpPr>
          <p:spPr bwMode="auto">
            <a:xfrm>
              <a:off x="2448" y="1440"/>
              <a:ext cx="624" cy="432"/>
            </a:xfrm>
            <a:prstGeom prst="line">
              <a:avLst/>
            </a:prstGeom>
            <a:noFill/>
            <a:ln w="9525">
              <a:solidFill>
                <a:srgbClr val="9933FF"/>
              </a:solidFill>
              <a:round/>
              <a:headEnd type="triangle" w="med" len="med"/>
              <a:tailEnd type="triangle" w="med" len="med"/>
            </a:ln>
            <a:effectLst/>
          </p:spPr>
          <p:txBody>
            <a:bodyPr/>
            <a:lstStyle/>
            <a:p>
              <a:endParaRPr lang="en-GB"/>
            </a:p>
          </p:txBody>
        </p:sp>
        <p:sp>
          <p:nvSpPr>
            <p:cNvPr id="17" name="Line 16"/>
            <p:cNvSpPr>
              <a:spLocks noChangeShapeType="1"/>
            </p:cNvSpPr>
            <p:nvPr/>
          </p:nvSpPr>
          <p:spPr bwMode="auto">
            <a:xfrm>
              <a:off x="1296" y="2016"/>
              <a:ext cx="1680" cy="96"/>
            </a:xfrm>
            <a:prstGeom prst="line">
              <a:avLst/>
            </a:prstGeom>
            <a:noFill/>
            <a:ln w="9525">
              <a:solidFill>
                <a:srgbClr val="FF0000"/>
              </a:solidFill>
              <a:round/>
              <a:headEnd type="triangle" w="med" len="med"/>
              <a:tailEnd type="triangle" w="med" len="med"/>
            </a:ln>
            <a:effectLst/>
          </p:spPr>
          <p:txBody>
            <a:bodyPr/>
            <a:lstStyle/>
            <a:p>
              <a:endParaRPr lang="en-GB"/>
            </a:p>
          </p:txBody>
        </p:sp>
        <p:sp>
          <p:nvSpPr>
            <p:cNvPr id="18" name="Line 17"/>
            <p:cNvSpPr>
              <a:spLocks noChangeShapeType="1"/>
            </p:cNvSpPr>
            <p:nvPr/>
          </p:nvSpPr>
          <p:spPr bwMode="auto">
            <a:xfrm>
              <a:off x="1200" y="2112"/>
              <a:ext cx="1392" cy="864"/>
            </a:xfrm>
            <a:prstGeom prst="line">
              <a:avLst/>
            </a:prstGeom>
            <a:noFill/>
            <a:ln w="9525">
              <a:solidFill>
                <a:srgbClr val="FF0000"/>
              </a:solidFill>
              <a:round/>
              <a:headEnd type="triangle" w="med" len="med"/>
              <a:tailEnd type="triangle" w="med" len="med"/>
            </a:ln>
            <a:effectLst/>
          </p:spPr>
          <p:txBody>
            <a:bodyPr/>
            <a:lstStyle/>
            <a:p>
              <a:endParaRPr lang="en-GB"/>
            </a:p>
          </p:txBody>
        </p:sp>
        <p:sp>
          <p:nvSpPr>
            <p:cNvPr id="19" name="Line 18"/>
            <p:cNvSpPr>
              <a:spLocks noChangeShapeType="1"/>
            </p:cNvSpPr>
            <p:nvPr/>
          </p:nvSpPr>
          <p:spPr bwMode="auto">
            <a:xfrm flipH="1">
              <a:off x="1488" y="1632"/>
              <a:ext cx="624" cy="1200"/>
            </a:xfrm>
            <a:prstGeom prst="line">
              <a:avLst/>
            </a:prstGeom>
            <a:noFill/>
            <a:ln w="9525">
              <a:solidFill>
                <a:srgbClr val="FF0000"/>
              </a:solidFill>
              <a:round/>
              <a:headEnd type="triangle" w="med" len="med"/>
              <a:tailEnd type="triangle" w="med" len="med"/>
            </a:ln>
            <a:effectLst/>
          </p:spPr>
          <p:txBody>
            <a:bodyPr/>
            <a:lstStyle/>
            <a:p>
              <a:endParaRPr lang="en-GB"/>
            </a:p>
          </p:txBody>
        </p:sp>
        <p:sp>
          <p:nvSpPr>
            <p:cNvPr id="20" name="Line 19"/>
            <p:cNvSpPr>
              <a:spLocks noChangeShapeType="1"/>
            </p:cNvSpPr>
            <p:nvPr/>
          </p:nvSpPr>
          <p:spPr bwMode="auto">
            <a:xfrm>
              <a:off x="2256" y="1632"/>
              <a:ext cx="432" cy="1344"/>
            </a:xfrm>
            <a:prstGeom prst="line">
              <a:avLst/>
            </a:prstGeom>
            <a:noFill/>
            <a:ln w="9525">
              <a:solidFill>
                <a:srgbClr val="FF0000"/>
              </a:solidFill>
              <a:round/>
              <a:headEnd type="triangle" w="med" len="med"/>
              <a:tailEnd type="triangle" w="med" len="med"/>
            </a:ln>
            <a:effectLst/>
          </p:spPr>
          <p:txBody>
            <a:bodyPr/>
            <a:lstStyle/>
            <a:p>
              <a:endParaRPr lang="en-GB"/>
            </a:p>
          </p:txBody>
        </p:sp>
        <p:sp>
          <p:nvSpPr>
            <p:cNvPr id="21" name="Line 20"/>
            <p:cNvSpPr>
              <a:spLocks noChangeShapeType="1"/>
            </p:cNvSpPr>
            <p:nvPr/>
          </p:nvSpPr>
          <p:spPr bwMode="auto">
            <a:xfrm flipV="1">
              <a:off x="1584" y="2208"/>
              <a:ext cx="1440" cy="768"/>
            </a:xfrm>
            <a:prstGeom prst="line">
              <a:avLst/>
            </a:prstGeom>
            <a:noFill/>
            <a:ln w="9525">
              <a:solidFill>
                <a:srgbClr val="FF0000"/>
              </a:solidFill>
              <a:round/>
              <a:headEnd type="triangle" w="med" len="med"/>
              <a:tailEnd type="triangle" w="med" len="med"/>
            </a:ln>
            <a:effectLst/>
          </p:spPr>
          <p:txBody>
            <a:bodyPr/>
            <a:lstStyle/>
            <a:p>
              <a:endParaRPr lang="en-GB"/>
            </a:p>
          </p:txBody>
        </p:sp>
      </p:grpSp>
      <p:sp>
        <p:nvSpPr>
          <p:cNvPr id="22" name="Oval 21"/>
          <p:cNvSpPr/>
          <p:nvPr/>
        </p:nvSpPr>
        <p:spPr>
          <a:xfrm>
            <a:off x="2864768" y="3429000"/>
            <a:ext cx="1872208" cy="1524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GB" dirty="0">
                <a:solidFill>
                  <a:schemeClr val="tx1"/>
                </a:solidFill>
              </a:rPr>
              <a:t>Public </a:t>
            </a:r>
          </a:p>
          <a:p>
            <a:pPr algn="ctr">
              <a:buNone/>
            </a:pPr>
            <a:r>
              <a:rPr lang="en-GB" dirty="0">
                <a:solidFill>
                  <a:schemeClr val="tx1"/>
                </a:solidFill>
              </a:rPr>
              <a:t>interface</a:t>
            </a:r>
          </a:p>
        </p:txBody>
      </p:sp>
      <p:cxnSp>
        <p:nvCxnSpPr>
          <p:cNvPr id="24" name="Straight Arrow Connector 23"/>
          <p:cNvCxnSpPr>
            <a:stCxn id="22" idx="7"/>
            <a:endCxn id="7" idx="2"/>
          </p:cNvCxnSpPr>
          <p:nvPr/>
        </p:nvCxnSpPr>
        <p:spPr>
          <a:xfrm flipV="1">
            <a:off x="4462797" y="3352800"/>
            <a:ext cx="795003" cy="2993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2" idx="5"/>
          </p:cNvCxnSpPr>
          <p:nvPr/>
        </p:nvCxnSpPr>
        <p:spPr>
          <a:xfrm>
            <a:off x="4462797" y="4729815"/>
            <a:ext cx="1328403" cy="2231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167884" y="2080929"/>
            <a:ext cx="1277914" cy="424732"/>
          </a:xfrm>
          <a:prstGeom prst="rect">
            <a:avLst/>
          </a:prstGeom>
          <a:noFill/>
        </p:spPr>
        <p:txBody>
          <a:bodyPr wrap="none" rtlCol="0">
            <a:spAutoFit/>
          </a:bodyPr>
          <a:lstStyle/>
          <a:p>
            <a:pPr>
              <a:buNone/>
            </a:pPr>
            <a:r>
              <a:rPr lang="en-GB" dirty="0"/>
              <a:t>Package</a:t>
            </a:r>
          </a:p>
        </p:txBody>
      </p:sp>
      <p:cxnSp>
        <p:nvCxnSpPr>
          <p:cNvPr id="32" name="Straight Arrow Connector 31"/>
          <p:cNvCxnSpPr/>
          <p:nvPr/>
        </p:nvCxnSpPr>
        <p:spPr>
          <a:xfrm>
            <a:off x="1424608" y="3861048"/>
            <a:ext cx="151216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1640632" y="4581128"/>
            <a:ext cx="129614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2596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a:t>Small Interfaces (Loose Coupling)</a:t>
            </a:r>
          </a:p>
        </p:txBody>
      </p:sp>
      <p:sp>
        <p:nvSpPr>
          <p:cNvPr id="56323" name="Rectangle 3"/>
          <p:cNvSpPr>
            <a:spLocks noGrp="1" noChangeArrowheads="1"/>
          </p:cNvSpPr>
          <p:nvPr>
            <p:ph idx="1"/>
          </p:nvPr>
        </p:nvSpPr>
        <p:spPr>
          <a:xfrm>
            <a:off x="380968" y="1935480"/>
            <a:ext cx="9144064" cy="4389120"/>
          </a:xfrm>
        </p:spPr>
        <p:txBody>
          <a:bodyPr>
            <a:normAutofit/>
          </a:bodyPr>
          <a:lstStyle/>
          <a:p>
            <a:r>
              <a:rPr lang="en-GB" sz="2800" b="1" dirty="0">
                <a:solidFill>
                  <a:schemeClr val="accent3"/>
                </a:solidFill>
              </a:rPr>
              <a:t>Loose coupling </a:t>
            </a:r>
            <a:r>
              <a:rPr lang="en-GB" sz="2800" dirty="0"/>
              <a:t>implies that :</a:t>
            </a:r>
          </a:p>
          <a:p>
            <a:pPr lvl="1"/>
            <a:r>
              <a:rPr lang="en-GB" sz="2800" dirty="0"/>
              <a:t>If any two modules communicate, they should exchange as little information as possible.</a:t>
            </a:r>
          </a:p>
          <a:p>
            <a:r>
              <a:rPr lang="en-GB" sz="3000" dirty="0"/>
              <a:t>An interface to a module defines the features on which a client may rely and the rest of the system can only use the module as permitted by the interface.</a:t>
            </a:r>
            <a:endParaRPr lang="en-GB" sz="2800" dirty="0">
              <a:solidFill>
                <a:srgbClr val="FF0000"/>
              </a:solidFill>
            </a:endParaRPr>
          </a:p>
          <a:p>
            <a:r>
              <a:rPr lang="en-GB" sz="2800" dirty="0">
                <a:solidFill>
                  <a:schemeClr val="accent3"/>
                </a:solidFill>
              </a:rPr>
              <a:t>COUNTER EXAMPLE. </a:t>
            </a:r>
            <a:r>
              <a:rPr lang="en-GB" sz="2800" dirty="0"/>
              <a:t>Declaring all instance variables as public!</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12</a:t>
            </a:fld>
            <a:endParaRPr kumimoji="0" lang="en-US"/>
          </a:p>
        </p:txBody>
      </p:sp>
      <p:sp>
        <p:nvSpPr>
          <p:cNvPr id="5" name="Footer Placeholder 4"/>
          <p:cNvSpPr>
            <a:spLocks noGrp="1"/>
          </p:cNvSpPr>
          <p:nvPr>
            <p:ph type="ftr" sz="quarter" idx="11"/>
          </p:nvPr>
        </p:nvSpPr>
        <p:spPr/>
        <p:txBody>
          <a:bodyPr/>
          <a:lstStyle/>
          <a:p>
            <a:r>
              <a:rPr kumimoji="0" lang="en-US"/>
              <a:t>COMP201 - Software Engineering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32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3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Rectangle 5"/>
          <p:cNvSpPr>
            <a:spLocks noGrp="1" noChangeArrowheads="1"/>
          </p:cNvSpPr>
          <p:nvPr>
            <p:ph type="title"/>
          </p:nvPr>
        </p:nvSpPr>
        <p:spPr>
          <a:xfrm>
            <a:off x="738158" y="261938"/>
            <a:ext cx="8177242" cy="1095360"/>
          </a:xfrm>
          <a:noFill/>
          <a:ln/>
        </p:spPr>
        <p:txBody>
          <a:bodyPr lIns="90488" tIns="44450" rIns="90488" bIns="44450" anchor="b"/>
          <a:lstStyle/>
          <a:p>
            <a:r>
              <a:rPr lang="en-US" dirty="0"/>
              <a:t>Coupling</a:t>
            </a:r>
          </a:p>
        </p:txBody>
      </p:sp>
      <p:sp>
        <p:nvSpPr>
          <p:cNvPr id="58372" name="Rectangle 4"/>
          <p:cNvSpPr>
            <a:spLocks noGrp="1" noChangeArrowheads="1"/>
          </p:cNvSpPr>
          <p:nvPr>
            <p:ph idx="1"/>
          </p:nvPr>
        </p:nvSpPr>
        <p:spPr>
          <a:xfrm>
            <a:off x="381000" y="1670050"/>
            <a:ext cx="8991600" cy="4730750"/>
          </a:xfrm>
          <a:noFill/>
          <a:ln/>
        </p:spPr>
        <p:txBody>
          <a:bodyPr lIns="90488" tIns="44450" rIns="90488" bIns="44450">
            <a:normAutofit/>
          </a:bodyPr>
          <a:lstStyle/>
          <a:p>
            <a:r>
              <a:rPr lang="en-US" sz="2800" b="1" dirty="0">
                <a:solidFill>
                  <a:schemeClr val="accent3"/>
                </a:solidFill>
              </a:rPr>
              <a:t>Coupling</a:t>
            </a:r>
            <a:r>
              <a:rPr lang="en-US" sz="2800" dirty="0"/>
              <a:t> is a measure of the strength of the inter-connections between system components.</a:t>
            </a:r>
          </a:p>
          <a:p>
            <a:r>
              <a:rPr lang="en-US" sz="2800" b="1" dirty="0">
                <a:solidFill>
                  <a:schemeClr val="accent3"/>
                </a:solidFill>
              </a:rPr>
              <a:t>Loose coupling </a:t>
            </a:r>
            <a:r>
              <a:rPr lang="en-US" sz="2800" dirty="0"/>
              <a:t>means component changes are unlikely to affect other components.</a:t>
            </a:r>
          </a:p>
          <a:p>
            <a:pPr lvl="1"/>
            <a:r>
              <a:rPr lang="en-US" sz="2800" dirty="0"/>
              <a:t>Shared variables or control information exchange lead to </a:t>
            </a:r>
            <a:r>
              <a:rPr lang="en-US" sz="2800" b="1" dirty="0">
                <a:solidFill>
                  <a:schemeClr val="accent2"/>
                </a:solidFill>
              </a:rPr>
              <a:t>tight coupling </a:t>
            </a:r>
            <a:r>
              <a:rPr lang="en-US" sz="2800" dirty="0"/>
              <a:t>(usually bad).</a:t>
            </a:r>
          </a:p>
          <a:p>
            <a:pPr lvl="1"/>
            <a:r>
              <a:rPr lang="en-US" sz="2800" dirty="0"/>
              <a:t>Loose coupling can be achieved by state decentralization (as in objects) and component communication via parameters or message passing.</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13</a:t>
            </a:fld>
            <a:endParaRPr kumimoji="0" lang="en-US"/>
          </a:p>
        </p:txBody>
      </p:sp>
      <p:sp>
        <p:nvSpPr>
          <p:cNvPr id="5" name="Footer Placeholder 4"/>
          <p:cNvSpPr>
            <a:spLocks noGrp="1"/>
          </p:cNvSpPr>
          <p:nvPr>
            <p:ph type="ftr" sz="quarter" idx="11"/>
          </p:nvPr>
        </p:nvSpPr>
        <p:spPr/>
        <p:txBody>
          <a:bodyPr/>
          <a:lstStyle/>
          <a:p>
            <a:r>
              <a:rPr kumimoji="0" lang="en-US"/>
              <a:t>COMP201 - Software Engineering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37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837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837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p:cNvSpPr>
          <p:nvPr/>
        </p:nvSpPr>
        <p:spPr bwMode="auto">
          <a:xfrm>
            <a:off x="762000" y="261938"/>
            <a:ext cx="8048652" cy="1166798"/>
          </a:xfrm>
          <a:prstGeom prst="rect">
            <a:avLst/>
          </a:prstGeom>
          <a:noFill/>
          <a:ln w="12700">
            <a:noFill/>
            <a:miter lim="800000"/>
            <a:headEnd/>
            <a:tailEnd/>
          </a:ln>
          <a:effectLst/>
        </p:spPr>
        <p:txBody>
          <a:bodyPr lIns="90488" tIns="44450" rIns="90488" bIns="44450" anchor="b"/>
          <a:lstStyle/>
          <a:p>
            <a:pPr algn="ctr">
              <a:lnSpc>
                <a:spcPct val="100000"/>
              </a:lnSpc>
              <a:spcBef>
                <a:spcPct val="0"/>
              </a:spcBef>
              <a:buFontTx/>
              <a:buNone/>
            </a:pPr>
            <a:r>
              <a:rPr lang="en-US" sz="4000" b="0" dirty="0">
                <a:solidFill>
                  <a:schemeClr val="tx2"/>
                </a:solidFill>
                <a:latin typeface="+mj-lt"/>
              </a:rPr>
              <a:t>Tight Coupling</a:t>
            </a:r>
          </a:p>
        </p:txBody>
      </p:sp>
      <p:pic>
        <p:nvPicPr>
          <p:cNvPr id="59395" name="Picture 3"/>
          <p:cNvPicPr>
            <a:picLocks noChangeArrowheads="1"/>
          </p:cNvPicPr>
          <p:nvPr/>
        </p:nvPicPr>
        <p:blipFill>
          <a:blip r:embed="rId2" cstate="print"/>
          <a:srcRect/>
          <a:stretch>
            <a:fillRect/>
          </a:stretch>
        </p:blipFill>
        <p:spPr bwMode="auto">
          <a:xfrm>
            <a:off x="1811338" y="1803400"/>
            <a:ext cx="6248400" cy="4194175"/>
          </a:xfrm>
          <a:prstGeom prst="rect">
            <a:avLst/>
          </a:prstGeom>
          <a:noFill/>
          <a:ln w="12700">
            <a:noFill/>
            <a:miter lim="800000"/>
            <a:headEnd/>
            <a:tailEnd/>
          </a:ln>
          <a:effectLst/>
        </p:spPr>
      </p:pic>
      <p:sp>
        <p:nvSpPr>
          <p:cNvPr id="4" name="Slide Number Placeholder 3"/>
          <p:cNvSpPr>
            <a:spLocks noGrp="1"/>
          </p:cNvSpPr>
          <p:nvPr>
            <p:ph type="sldNum" sz="quarter" idx="12"/>
          </p:nvPr>
        </p:nvSpPr>
        <p:spPr/>
        <p:txBody>
          <a:bodyPr/>
          <a:lstStyle/>
          <a:p>
            <a:fld id="{042AED99-7FB4-404E-8A97-64753DCE42EC}" type="slidenum">
              <a:rPr kumimoji="0" lang="en-US" smtClean="0"/>
              <a:pPr/>
              <a:t>14</a:t>
            </a:fld>
            <a:endParaRPr kumimoji="0" lang="en-US"/>
          </a:p>
        </p:txBody>
      </p:sp>
      <p:sp>
        <p:nvSpPr>
          <p:cNvPr id="5" name="Footer Placeholder 4"/>
          <p:cNvSpPr>
            <a:spLocks noGrp="1"/>
          </p:cNvSpPr>
          <p:nvPr>
            <p:ph type="ftr" sz="quarter" idx="11"/>
          </p:nvPr>
        </p:nvSpPr>
        <p:spPr/>
        <p:txBody>
          <a:bodyPr/>
          <a:lstStyle/>
          <a:p>
            <a:r>
              <a:rPr kumimoji="0" lang="en-US"/>
              <a:t>COMP201 - Software Engineering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p:cNvSpPr>
          <p:nvPr/>
        </p:nvSpPr>
        <p:spPr bwMode="auto">
          <a:xfrm>
            <a:off x="762000" y="261938"/>
            <a:ext cx="8262966" cy="1166798"/>
          </a:xfrm>
          <a:prstGeom prst="rect">
            <a:avLst/>
          </a:prstGeom>
          <a:noFill/>
          <a:ln w="12700">
            <a:noFill/>
            <a:miter lim="800000"/>
            <a:headEnd/>
            <a:tailEnd/>
          </a:ln>
          <a:effectLst/>
        </p:spPr>
        <p:txBody>
          <a:bodyPr lIns="90488" tIns="44450" rIns="90488" bIns="44450" anchor="b"/>
          <a:lstStyle/>
          <a:p>
            <a:pPr algn="ctr">
              <a:lnSpc>
                <a:spcPct val="100000"/>
              </a:lnSpc>
              <a:spcBef>
                <a:spcPct val="0"/>
              </a:spcBef>
              <a:buFontTx/>
              <a:buNone/>
            </a:pPr>
            <a:r>
              <a:rPr lang="en-US" sz="4000" b="0" dirty="0">
                <a:solidFill>
                  <a:schemeClr val="tx2"/>
                </a:solidFill>
                <a:latin typeface="+mj-lt"/>
              </a:rPr>
              <a:t>Loose Coupling</a:t>
            </a:r>
          </a:p>
        </p:txBody>
      </p:sp>
      <p:pic>
        <p:nvPicPr>
          <p:cNvPr id="60419" name="Picture 3"/>
          <p:cNvPicPr>
            <a:picLocks noChangeArrowheads="1"/>
          </p:cNvPicPr>
          <p:nvPr/>
        </p:nvPicPr>
        <p:blipFill>
          <a:blip r:embed="rId2" cstate="print"/>
          <a:srcRect/>
          <a:stretch>
            <a:fillRect/>
          </a:stretch>
        </p:blipFill>
        <p:spPr bwMode="auto">
          <a:xfrm>
            <a:off x="1582738" y="1638300"/>
            <a:ext cx="6858000" cy="4692650"/>
          </a:xfrm>
          <a:prstGeom prst="rect">
            <a:avLst/>
          </a:prstGeom>
          <a:noFill/>
          <a:ln w="12700">
            <a:noFill/>
            <a:miter lim="800000"/>
            <a:headEnd/>
            <a:tailEnd/>
          </a:ln>
          <a:effectLst/>
        </p:spPr>
      </p:pic>
      <p:sp>
        <p:nvSpPr>
          <p:cNvPr id="4" name="Slide Number Placeholder 3"/>
          <p:cNvSpPr>
            <a:spLocks noGrp="1"/>
          </p:cNvSpPr>
          <p:nvPr>
            <p:ph type="sldNum" sz="quarter" idx="12"/>
          </p:nvPr>
        </p:nvSpPr>
        <p:spPr/>
        <p:txBody>
          <a:bodyPr/>
          <a:lstStyle/>
          <a:p>
            <a:fld id="{042AED99-7FB4-404E-8A97-64753DCE42EC}" type="slidenum">
              <a:rPr kumimoji="0" lang="en-US" smtClean="0"/>
              <a:pPr/>
              <a:t>15</a:t>
            </a:fld>
            <a:endParaRPr kumimoji="0" lang="en-US"/>
          </a:p>
        </p:txBody>
      </p:sp>
      <p:sp>
        <p:nvSpPr>
          <p:cNvPr id="5" name="Footer Placeholder 4"/>
          <p:cNvSpPr>
            <a:spLocks noGrp="1"/>
          </p:cNvSpPr>
          <p:nvPr>
            <p:ph type="ftr" sz="quarter" idx="11"/>
          </p:nvPr>
        </p:nvSpPr>
        <p:spPr/>
        <p:txBody>
          <a:bodyPr/>
          <a:lstStyle/>
          <a:p>
            <a:r>
              <a:rPr kumimoji="0" lang="en-US"/>
              <a:t>COMP201 - Software Engineering</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ChangeArrowheads="1"/>
          </p:cNvSpPr>
          <p:nvPr/>
        </p:nvSpPr>
        <p:spPr bwMode="auto">
          <a:xfrm>
            <a:off x="609600" y="1905000"/>
            <a:ext cx="8763000" cy="4349750"/>
          </a:xfrm>
          <a:prstGeom prst="rect">
            <a:avLst/>
          </a:prstGeom>
          <a:noFill/>
          <a:ln w="12700">
            <a:noFill/>
            <a:miter lim="800000"/>
            <a:headEnd/>
            <a:tailEnd/>
          </a:ln>
          <a:effectLst/>
        </p:spPr>
        <p:txBody>
          <a:bodyPr lIns="90488" tIns="44450" rIns="90488" bIns="44450"/>
          <a:lstStyle/>
          <a:p>
            <a:pPr marL="342900" indent="-342900">
              <a:lnSpc>
                <a:spcPct val="100000"/>
              </a:lnSpc>
            </a:pPr>
            <a:r>
              <a:rPr lang="en-US" sz="2800" dirty="0">
                <a:solidFill>
                  <a:schemeClr val="accent3"/>
                </a:solidFill>
              </a:rPr>
              <a:t>Object-oriented systems are loosely coupled </a:t>
            </a:r>
            <a:r>
              <a:rPr lang="en-US" sz="2800" b="0" dirty="0"/>
              <a:t>because there is no shared state and objects communicate using message passing.</a:t>
            </a:r>
          </a:p>
          <a:p>
            <a:pPr marL="342900" indent="-342900">
              <a:lnSpc>
                <a:spcPct val="100000"/>
              </a:lnSpc>
            </a:pPr>
            <a:r>
              <a:rPr lang="en-US" sz="2800" dirty="0">
                <a:solidFill>
                  <a:srgbClr val="660033"/>
                </a:solidFill>
              </a:rPr>
              <a:t>However</a:t>
            </a:r>
            <a:r>
              <a:rPr lang="en-US" sz="2800" b="0" dirty="0">
                <a:solidFill>
                  <a:srgbClr val="660033"/>
                </a:solidFill>
              </a:rPr>
              <a:t>, </a:t>
            </a:r>
            <a:r>
              <a:rPr lang="en-US" sz="2800" dirty="0">
                <a:solidFill>
                  <a:srgbClr val="660033"/>
                </a:solidFill>
              </a:rPr>
              <a:t>an object class is coupled to its super-classes</a:t>
            </a:r>
            <a:r>
              <a:rPr lang="en-US" sz="2800" b="0" dirty="0"/>
              <a:t>. Changes made to the attributes or operations in a super-class propagate to all sub-classes.</a:t>
            </a:r>
          </a:p>
        </p:txBody>
      </p:sp>
      <p:sp>
        <p:nvSpPr>
          <p:cNvPr id="63492" name="Rectangle 4"/>
          <p:cNvSpPr>
            <a:spLocks noChangeArrowheads="1"/>
          </p:cNvSpPr>
          <p:nvPr/>
        </p:nvSpPr>
        <p:spPr bwMode="auto">
          <a:xfrm>
            <a:off x="841374" y="261938"/>
            <a:ext cx="8183591" cy="1166798"/>
          </a:xfrm>
          <a:prstGeom prst="rect">
            <a:avLst/>
          </a:prstGeom>
          <a:noFill/>
          <a:ln w="12700">
            <a:noFill/>
            <a:miter lim="800000"/>
            <a:headEnd/>
            <a:tailEnd/>
          </a:ln>
          <a:effectLst/>
        </p:spPr>
        <p:txBody>
          <a:bodyPr lIns="90488" tIns="44450" rIns="90488" bIns="44450" anchor="b"/>
          <a:lstStyle/>
          <a:p>
            <a:pPr algn="ctr">
              <a:lnSpc>
                <a:spcPct val="100000"/>
              </a:lnSpc>
              <a:spcBef>
                <a:spcPct val="0"/>
              </a:spcBef>
              <a:buFontTx/>
              <a:buNone/>
            </a:pPr>
            <a:r>
              <a:rPr lang="en-US" sz="4000" b="0" dirty="0">
                <a:solidFill>
                  <a:schemeClr val="tx2"/>
                </a:solidFill>
                <a:latin typeface="+mj-lt"/>
              </a:rPr>
              <a:t>Coupling and Inheritance</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16</a:t>
            </a:fld>
            <a:endParaRPr kumimoji="0" lang="en-US"/>
          </a:p>
        </p:txBody>
      </p:sp>
      <p:sp>
        <p:nvSpPr>
          <p:cNvPr id="5" name="Footer Placeholder 4"/>
          <p:cNvSpPr>
            <a:spLocks noGrp="1"/>
          </p:cNvSpPr>
          <p:nvPr>
            <p:ph type="ftr" sz="quarter" idx="11"/>
          </p:nvPr>
        </p:nvSpPr>
        <p:spPr/>
        <p:txBody>
          <a:bodyPr/>
          <a:lstStyle/>
          <a:p>
            <a:r>
              <a:rPr kumimoji="0" lang="en-US"/>
              <a:t>COMP201 - Software Engineering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49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026"/>
          <p:cNvSpPr>
            <a:spLocks noGrp="1" noChangeArrowheads="1"/>
          </p:cNvSpPr>
          <p:nvPr>
            <p:ph type="title"/>
          </p:nvPr>
        </p:nvSpPr>
        <p:spPr/>
        <p:txBody>
          <a:bodyPr/>
          <a:lstStyle/>
          <a:p>
            <a:r>
              <a:rPr lang="en-GB" dirty="0"/>
              <a:t>Reusability</a:t>
            </a:r>
          </a:p>
        </p:txBody>
      </p:sp>
      <p:sp>
        <p:nvSpPr>
          <p:cNvPr id="64515" name="Rectangle 1027"/>
          <p:cNvSpPr>
            <a:spLocks noGrp="1" noChangeArrowheads="1"/>
          </p:cNvSpPr>
          <p:nvPr>
            <p:ph idx="1"/>
          </p:nvPr>
        </p:nvSpPr>
        <p:spPr>
          <a:xfrm>
            <a:off x="457200" y="1828800"/>
            <a:ext cx="8705850" cy="4648200"/>
          </a:xfrm>
        </p:spPr>
        <p:txBody>
          <a:bodyPr/>
          <a:lstStyle/>
          <a:p>
            <a:r>
              <a:rPr lang="en-GB" sz="2800" dirty="0">
                <a:solidFill>
                  <a:schemeClr val="accent2"/>
                </a:solidFill>
              </a:rPr>
              <a:t>A major obstacle to the production of cheap quality software is the intractability of the reusability issue.</a:t>
            </a:r>
          </a:p>
          <a:p>
            <a:r>
              <a:rPr lang="en-GB" sz="2800" dirty="0"/>
              <a:t>Why isn’t writing software more like producing hardware? Why do we start from scratch every time, coding similar problems time after time after time?</a:t>
            </a:r>
          </a:p>
          <a:p>
            <a:r>
              <a:rPr lang="en-GB" sz="2800" dirty="0"/>
              <a:t>Obstacles:</a:t>
            </a:r>
          </a:p>
          <a:p>
            <a:pPr lvl="1"/>
            <a:r>
              <a:rPr lang="en-GB" sz="2400" dirty="0">
                <a:solidFill>
                  <a:schemeClr val="accent3"/>
                </a:solidFill>
              </a:rPr>
              <a:t>Economic</a:t>
            </a:r>
          </a:p>
          <a:p>
            <a:pPr lvl="1"/>
            <a:r>
              <a:rPr lang="en-GB" sz="2400" dirty="0">
                <a:solidFill>
                  <a:schemeClr val="accent3"/>
                </a:solidFill>
              </a:rPr>
              <a:t>Organizational</a:t>
            </a:r>
          </a:p>
          <a:p>
            <a:pPr lvl="1"/>
            <a:r>
              <a:rPr lang="en-GB" sz="2400" dirty="0">
                <a:solidFill>
                  <a:schemeClr val="accent3"/>
                </a:solidFill>
              </a:rPr>
              <a:t>Psychological</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17</a:t>
            </a:fld>
            <a:endParaRPr kumimoji="0" lang="en-US"/>
          </a:p>
        </p:txBody>
      </p:sp>
      <p:sp>
        <p:nvSpPr>
          <p:cNvPr id="5" name="Footer Placeholder 4"/>
          <p:cNvSpPr>
            <a:spLocks noGrp="1"/>
          </p:cNvSpPr>
          <p:nvPr>
            <p:ph type="ftr" sz="quarter" idx="11"/>
          </p:nvPr>
        </p:nvSpPr>
        <p:spPr/>
        <p:txBody>
          <a:bodyPr/>
          <a:lstStyle/>
          <a:p>
            <a:r>
              <a:rPr kumimoji="0" lang="en-US"/>
              <a:t>COMP201 - Software Engineering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5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451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451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451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45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GB"/>
              <a:t>Stepwise Refinement</a:t>
            </a:r>
          </a:p>
        </p:txBody>
      </p:sp>
      <p:sp>
        <p:nvSpPr>
          <p:cNvPr id="65539" name="Rectangle 3"/>
          <p:cNvSpPr>
            <a:spLocks noGrp="1" noChangeArrowheads="1"/>
          </p:cNvSpPr>
          <p:nvPr>
            <p:ph idx="1"/>
          </p:nvPr>
        </p:nvSpPr>
        <p:spPr>
          <a:xfrm>
            <a:off x="452406" y="1714488"/>
            <a:ext cx="9072626" cy="4572032"/>
          </a:xfrm>
        </p:spPr>
        <p:txBody>
          <a:bodyPr/>
          <a:lstStyle/>
          <a:p>
            <a:pPr>
              <a:lnSpc>
                <a:spcPct val="90000"/>
              </a:lnSpc>
            </a:pPr>
            <a:r>
              <a:rPr lang="en-GB" sz="2800" dirty="0"/>
              <a:t>The </a:t>
            </a:r>
            <a:r>
              <a:rPr lang="en-GB" sz="2800" dirty="0">
                <a:solidFill>
                  <a:schemeClr val="accent3"/>
                </a:solidFill>
              </a:rPr>
              <a:t>simplest realistic design method</a:t>
            </a:r>
            <a:r>
              <a:rPr lang="en-GB" sz="2800" dirty="0"/>
              <a:t>, widely used in practice.</a:t>
            </a:r>
          </a:p>
          <a:p>
            <a:pPr>
              <a:lnSpc>
                <a:spcPct val="90000"/>
              </a:lnSpc>
            </a:pPr>
            <a:r>
              <a:rPr lang="en-GB" sz="2800" dirty="0"/>
              <a:t>Not appropriate for large-scale, distributed systems: mainly applicable to the design of methods.</a:t>
            </a:r>
          </a:p>
          <a:p>
            <a:pPr>
              <a:lnSpc>
                <a:spcPct val="90000"/>
              </a:lnSpc>
            </a:pPr>
            <a:r>
              <a:rPr lang="en-GB" sz="2800" dirty="0"/>
              <a:t>Basic idea is:</a:t>
            </a:r>
          </a:p>
          <a:p>
            <a:pPr lvl="1">
              <a:lnSpc>
                <a:spcPct val="90000"/>
              </a:lnSpc>
            </a:pPr>
            <a:r>
              <a:rPr lang="en-GB" sz="2400" dirty="0">
                <a:solidFill>
                  <a:srgbClr val="660033"/>
                </a:solidFill>
              </a:rPr>
              <a:t>Start with a high-level spec of what a method is to achieve;</a:t>
            </a:r>
          </a:p>
          <a:p>
            <a:pPr lvl="1">
              <a:lnSpc>
                <a:spcPct val="90000"/>
              </a:lnSpc>
            </a:pPr>
            <a:r>
              <a:rPr lang="en-GB" sz="2400" dirty="0">
                <a:solidFill>
                  <a:srgbClr val="660033"/>
                </a:solidFill>
              </a:rPr>
              <a:t>Break this down into a small number of problems (usually no more than 10)</a:t>
            </a:r>
          </a:p>
          <a:p>
            <a:pPr lvl="1">
              <a:lnSpc>
                <a:spcPct val="90000"/>
              </a:lnSpc>
            </a:pPr>
            <a:r>
              <a:rPr lang="en-GB" sz="2400" dirty="0">
                <a:solidFill>
                  <a:srgbClr val="660033"/>
                </a:solidFill>
              </a:rPr>
              <a:t>For each of these problems do the same;</a:t>
            </a:r>
          </a:p>
          <a:p>
            <a:pPr lvl="1">
              <a:lnSpc>
                <a:spcPct val="90000"/>
              </a:lnSpc>
            </a:pPr>
            <a:r>
              <a:rPr lang="en-GB" sz="2400" dirty="0">
                <a:solidFill>
                  <a:srgbClr val="660033"/>
                </a:solidFill>
              </a:rPr>
              <a:t>Repeat until the sub-problems may be solved immediately. </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18</a:t>
            </a:fld>
            <a:endParaRPr kumimoji="0" lang="en-US"/>
          </a:p>
        </p:txBody>
      </p:sp>
      <p:sp>
        <p:nvSpPr>
          <p:cNvPr id="5" name="Footer Placeholder 4"/>
          <p:cNvSpPr>
            <a:spLocks noGrp="1"/>
          </p:cNvSpPr>
          <p:nvPr>
            <p:ph type="ftr" sz="quarter" idx="11"/>
          </p:nvPr>
        </p:nvSpPr>
        <p:spPr/>
        <p:txBody>
          <a:bodyPr/>
          <a:lstStyle/>
          <a:p>
            <a:r>
              <a:rPr kumimoji="0" lang="en-US"/>
              <a:t>COMP201 - Software Engineering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53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553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553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553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553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GB" dirty="0"/>
              <a:t>Explicit Interfaces</a:t>
            </a:r>
          </a:p>
        </p:txBody>
      </p:sp>
      <p:sp>
        <p:nvSpPr>
          <p:cNvPr id="61443" name="Rectangle 3"/>
          <p:cNvSpPr>
            <a:spLocks noGrp="1" noChangeArrowheads="1"/>
          </p:cNvSpPr>
          <p:nvPr>
            <p:ph idx="1"/>
          </p:nvPr>
        </p:nvSpPr>
        <p:spPr>
          <a:xfrm>
            <a:off x="533400" y="1981200"/>
            <a:ext cx="8629650" cy="4114800"/>
          </a:xfrm>
        </p:spPr>
        <p:txBody>
          <a:bodyPr>
            <a:normAutofit/>
          </a:bodyPr>
          <a:lstStyle/>
          <a:p>
            <a:r>
              <a:rPr lang="en-GB" sz="2800" dirty="0"/>
              <a:t>If two modules </a:t>
            </a:r>
            <a:r>
              <a:rPr lang="en-GB" sz="2800" b="1" i="1" dirty="0"/>
              <a:t>must</a:t>
            </a:r>
            <a:r>
              <a:rPr lang="en-GB" sz="2800" dirty="0"/>
              <a:t> communicate, they should do it so that we can see it:</a:t>
            </a:r>
          </a:p>
          <a:p>
            <a:pPr lvl="1"/>
            <a:r>
              <a:rPr lang="en-GB" sz="2800" dirty="0">
                <a:solidFill>
                  <a:schemeClr val="accent2"/>
                </a:solidFill>
              </a:rPr>
              <a:t>If modules A and B communicate, this must be obvious from the documentation of A or B or both.</a:t>
            </a:r>
          </a:p>
          <a:p>
            <a:r>
              <a:rPr lang="en-GB" sz="2800" b="1" dirty="0">
                <a:solidFill>
                  <a:schemeClr val="accent3"/>
                </a:solidFill>
              </a:rPr>
              <a:t>Why? </a:t>
            </a:r>
            <a:r>
              <a:rPr lang="en-GB" sz="2800" dirty="0"/>
              <a:t>If we change a module, we need to see what other modules may be affected by these changes. A </a:t>
            </a:r>
            <a:r>
              <a:rPr lang="en-GB" sz="2800" b="1" dirty="0">
                <a:solidFill>
                  <a:schemeClr val="accent2"/>
                </a:solidFill>
              </a:rPr>
              <a:t>traceability matrix</a:t>
            </a:r>
            <a:r>
              <a:rPr lang="en-GB" sz="2800" dirty="0"/>
              <a:t> can be used for this purpose.</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19</a:t>
            </a:fld>
            <a:endParaRPr kumimoji="0" lang="en-US"/>
          </a:p>
        </p:txBody>
      </p:sp>
      <p:sp>
        <p:nvSpPr>
          <p:cNvPr id="5" name="Footer Placeholder 4"/>
          <p:cNvSpPr>
            <a:spLocks noGrp="1"/>
          </p:cNvSpPr>
          <p:nvPr>
            <p:ph type="ftr" sz="quarter" idx="11"/>
          </p:nvPr>
        </p:nvSpPr>
        <p:spPr/>
        <p:txBody>
          <a:bodyPr/>
          <a:lstStyle/>
          <a:p>
            <a:r>
              <a:rPr kumimoji="0" lang="en-US" dirty="0"/>
              <a:t>COMP201 - Software Engineering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95300" y="642918"/>
            <a:ext cx="8915400" cy="785818"/>
          </a:xfrm>
        </p:spPr>
        <p:txBody>
          <a:bodyPr>
            <a:normAutofit/>
          </a:bodyPr>
          <a:lstStyle/>
          <a:p>
            <a:r>
              <a:rPr lang="en-GB" sz="4400" dirty="0"/>
              <a:t>Software Design </a:t>
            </a:r>
          </a:p>
        </p:txBody>
      </p:sp>
      <p:sp>
        <p:nvSpPr>
          <p:cNvPr id="32771" name="Rectangle 3"/>
          <p:cNvSpPr>
            <a:spLocks noGrp="1" noChangeArrowheads="1"/>
          </p:cNvSpPr>
          <p:nvPr>
            <p:ph idx="1"/>
          </p:nvPr>
        </p:nvSpPr>
        <p:spPr>
          <a:xfrm>
            <a:off x="452406" y="1571612"/>
            <a:ext cx="9001188" cy="4357718"/>
          </a:xfrm>
        </p:spPr>
        <p:txBody>
          <a:bodyPr>
            <a:normAutofit/>
          </a:bodyPr>
          <a:lstStyle/>
          <a:p>
            <a:r>
              <a:rPr lang="en-US" sz="3200" dirty="0"/>
              <a:t> In this lecture we shall again be looking at how to derive a software solution which satisfies the software requirements.</a:t>
            </a:r>
          </a:p>
          <a:p>
            <a:r>
              <a:rPr lang="en-US" sz="3200" dirty="0"/>
              <a:t>We shall be examining ways in which architecture designs and individual components can be said to be “good” in practice.</a:t>
            </a:r>
          </a:p>
          <a:p>
            <a:endParaRPr lang="en-GB" sz="3200"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a:t>
            </a:fld>
            <a:endParaRPr kumimoji="0" lang="en-US"/>
          </a:p>
        </p:txBody>
      </p:sp>
      <p:sp>
        <p:nvSpPr>
          <p:cNvPr id="5" name="Footer Placeholder 4"/>
          <p:cNvSpPr>
            <a:spLocks noGrp="1"/>
          </p:cNvSpPr>
          <p:nvPr>
            <p:ph type="ftr" sz="quarter" idx="11"/>
          </p:nvPr>
        </p:nvSpPr>
        <p:spPr/>
        <p:txBody>
          <a:bodyPr/>
          <a:lstStyle/>
          <a:p>
            <a:r>
              <a:rPr kumimoji="0" lang="en-US"/>
              <a:t>COMP201 - Software Engineering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GB" dirty="0"/>
              <a:t>Information Hiding (Encapsulation)</a:t>
            </a:r>
          </a:p>
        </p:txBody>
      </p:sp>
      <p:sp>
        <p:nvSpPr>
          <p:cNvPr id="62467" name="Rectangle 3"/>
          <p:cNvSpPr>
            <a:spLocks noGrp="1" noChangeArrowheads="1"/>
          </p:cNvSpPr>
          <p:nvPr>
            <p:ph idx="1"/>
          </p:nvPr>
        </p:nvSpPr>
        <p:spPr>
          <a:xfrm>
            <a:off x="495300" y="1643050"/>
            <a:ext cx="8915400" cy="4681550"/>
          </a:xfrm>
        </p:spPr>
        <p:txBody>
          <a:bodyPr>
            <a:normAutofit/>
          </a:bodyPr>
          <a:lstStyle/>
          <a:p>
            <a:r>
              <a:rPr lang="en-GB" sz="2800" dirty="0"/>
              <a:t>This principle states:</a:t>
            </a:r>
          </a:p>
          <a:p>
            <a:pPr lvl="1"/>
            <a:r>
              <a:rPr lang="en-GB" sz="2400" dirty="0"/>
              <a:t>All information about a module, (and particularly </a:t>
            </a:r>
            <a:r>
              <a:rPr lang="en-GB" sz="2400" i="1" dirty="0">
                <a:solidFill>
                  <a:schemeClr val="accent2"/>
                </a:solidFill>
              </a:rPr>
              <a:t>how</a:t>
            </a:r>
            <a:r>
              <a:rPr lang="en-GB" sz="2400" dirty="0"/>
              <a:t> the module does what it does) should be private to the module unless it is specifically declared otherwise.</a:t>
            </a:r>
          </a:p>
          <a:p>
            <a:r>
              <a:rPr lang="en-GB" sz="2800" dirty="0"/>
              <a:t>Thus each module should have an </a:t>
            </a:r>
            <a:r>
              <a:rPr lang="en-GB" sz="2800" i="1" dirty="0">
                <a:solidFill>
                  <a:schemeClr val="accent3"/>
                </a:solidFill>
              </a:rPr>
              <a:t>interface</a:t>
            </a:r>
            <a:r>
              <a:rPr lang="en-GB" sz="2800" dirty="0"/>
              <a:t>, which is how the world sees it anything beyond that interface should be hidden. There is a limit to how much humans can understand at any one time.</a:t>
            </a:r>
          </a:p>
          <a:p>
            <a:r>
              <a:rPr lang="en-GB" sz="2800" dirty="0"/>
              <a:t>The default Java rule:</a:t>
            </a:r>
          </a:p>
          <a:p>
            <a:pPr lvl="1"/>
            <a:r>
              <a:rPr lang="en-GB" dirty="0">
                <a:solidFill>
                  <a:schemeClr val="accent3"/>
                </a:solidFill>
              </a:rPr>
              <a:t>Make everything private</a:t>
            </a:r>
            <a:r>
              <a:rPr lang="en-GB" sz="2400" dirty="0">
                <a:solidFill>
                  <a:schemeClr val="accent3"/>
                </a:solidFill>
              </a:rPr>
              <a:t> </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20</a:t>
            </a:fld>
            <a:endParaRPr kumimoji="0" lang="en-US"/>
          </a:p>
        </p:txBody>
      </p:sp>
      <p:sp>
        <p:nvSpPr>
          <p:cNvPr id="5" name="Footer Placeholder 4"/>
          <p:cNvSpPr>
            <a:spLocks noGrp="1"/>
          </p:cNvSpPr>
          <p:nvPr>
            <p:ph type="ftr" sz="quarter" idx="11"/>
          </p:nvPr>
        </p:nvSpPr>
        <p:spPr/>
        <p:txBody>
          <a:bodyPr/>
          <a:lstStyle/>
          <a:p>
            <a:r>
              <a:rPr kumimoji="0" lang="en-US"/>
              <a:t>COMP201 - Software Engineering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46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46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246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noFill/>
          <a:ln/>
        </p:spPr>
        <p:txBody>
          <a:bodyPr lIns="95166" tIns="46748" rIns="95166" bIns="46748" anchor="b"/>
          <a:lstStyle/>
          <a:p>
            <a:r>
              <a:rPr lang="en-US" dirty="0"/>
              <a:t>Cohesion</a:t>
            </a:r>
          </a:p>
        </p:txBody>
      </p:sp>
      <p:sp>
        <p:nvSpPr>
          <p:cNvPr id="67587" name="Rectangle 3"/>
          <p:cNvSpPr>
            <a:spLocks noGrp="1" noChangeArrowheads="1"/>
          </p:cNvSpPr>
          <p:nvPr>
            <p:ph idx="1"/>
          </p:nvPr>
        </p:nvSpPr>
        <p:spPr>
          <a:xfrm>
            <a:off x="495300" y="1785926"/>
            <a:ext cx="8915400" cy="4538674"/>
          </a:xfrm>
          <a:noFill/>
          <a:ln/>
        </p:spPr>
        <p:txBody>
          <a:bodyPr lIns="95166" tIns="46748" rIns="95166" bIns="46748">
            <a:normAutofit/>
          </a:bodyPr>
          <a:lstStyle/>
          <a:p>
            <a:pPr algn="ctr">
              <a:lnSpc>
                <a:spcPct val="90000"/>
              </a:lnSpc>
              <a:buFontTx/>
              <a:buNone/>
            </a:pPr>
            <a:r>
              <a:rPr lang="en-US" sz="2800" dirty="0">
                <a:solidFill>
                  <a:schemeClr val="accent2"/>
                </a:solidFill>
              </a:rPr>
              <a:t>Cohesion - A measure of how well a component “fits </a:t>
            </a:r>
            <a:br>
              <a:rPr lang="en-US" sz="2800" dirty="0">
                <a:solidFill>
                  <a:schemeClr val="accent2"/>
                </a:solidFill>
              </a:rPr>
            </a:br>
            <a:r>
              <a:rPr lang="en-US" sz="2800" dirty="0">
                <a:solidFill>
                  <a:schemeClr val="accent2"/>
                </a:solidFill>
              </a:rPr>
              <a:t>together”</a:t>
            </a:r>
          </a:p>
          <a:p>
            <a:pPr>
              <a:lnSpc>
                <a:spcPct val="90000"/>
              </a:lnSpc>
            </a:pPr>
            <a:r>
              <a:rPr lang="en-US" sz="2800" dirty="0"/>
              <a:t>A component should implement a single logical entity or function.</a:t>
            </a:r>
          </a:p>
          <a:p>
            <a:pPr>
              <a:lnSpc>
                <a:spcPct val="90000"/>
              </a:lnSpc>
            </a:pPr>
            <a:r>
              <a:rPr lang="en-US" sz="2800" dirty="0"/>
              <a:t>Cohesion is a desirable design component attribute as when a change has to be made, it is localized in a single cohesive component.</a:t>
            </a:r>
          </a:p>
          <a:p>
            <a:pPr>
              <a:lnSpc>
                <a:spcPct val="90000"/>
              </a:lnSpc>
            </a:pPr>
            <a:r>
              <a:rPr lang="en-US" sz="2800" dirty="0">
                <a:solidFill>
                  <a:schemeClr val="accent3"/>
                </a:solidFill>
              </a:rPr>
              <a:t>Various levels of cohesion have been identified.</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21</a:t>
            </a:fld>
            <a:endParaRPr kumimoji="0" lang="en-US"/>
          </a:p>
        </p:txBody>
      </p:sp>
      <p:sp>
        <p:nvSpPr>
          <p:cNvPr id="5" name="Footer Placeholder 4"/>
          <p:cNvSpPr>
            <a:spLocks noGrp="1"/>
          </p:cNvSpPr>
          <p:nvPr>
            <p:ph type="ftr" sz="quarter" idx="11"/>
          </p:nvPr>
        </p:nvSpPr>
        <p:spPr/>
        <p:txBody>
          <a:bodyPr/>
          <a:lstStyle/>
          <a:p>
            <a:r>
              <a:rPr kumimoji="0" lang="en-US"/>
              <a:t>COMP201 - Software Engineering</a:t>
            </a:r>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noFill/>
          <a:ln/>
        </p:spPr>
        <p:txBody>
          <a:bodyPr lIns="95166" tIns="46748" rIns="95166" bIns="46748" anchor="b"/>
          <a:lstStyle/>
          <a:p>
            <a:r>
              <a:rPr lang="en-US"/>
              <a:t>Cohesion Levels</a:t>
            </a:r>
          </a:p>
        </p:txBody>
      </p:sp>
      <p:sp>
        <p:nvSpPr>
          <p:cNvPr id="69635" name="Rectangle 3"/>
          <p:cNvSpPr>
            <a:spLocks noGrp="1" noChangeArrowheads="1"/>
          </p:cNvSpPr>
          <p:nvPr>
            <p:ph idx="1"/>
          </p:nvPr>
        </p:nvSpPr>
        <p:spPr>
          <a:noFill/>
          <a:ln/>
        </p:spPr>
        <p:txBody>
          <a:bodyPr lIns="95166" tIns="46748" rIns="95166" bIns="46748">
            <a:normAutofit/>
          </a:bodyPr>
          <a:lstStyle/>
          <a:p>
            <a:pPr>
              <a:lnSpc>
                <a:spcPct val="90000"/>
              </a:lnSpc>
            </a:pPr>
            <a:r>
              <a:rPr lang="en-US" sz="2800" dirty="0"/>
              <a:t>Coincidental cohesion </a:t>
            </a:r>
            <a:r>
              <a:rPr lang="en-US" sz="2800" dirty="0">
                <a:solidFill>
                  <a:schemeClr val="accent3"/>
                </a:solidFill>
              </a:rPr>
              <a:t>(weak)</a:t>
            </a:r>
          </a:p>
          <a:p>
            <a:pPr lvl="1">
              <a:lnSpc>
                <a:spcPct val="90000"/>
              </a:lnSpc>
            </a:pPr>
            <a:r>
              <a:rPr lang="en-US" sz="2800" dirty="0"/>
              <a:t>Parts of a component are simply bundled together.</a:t>
            </a:r>
          </a:p>
          <a:p>
            <a:pPr>
              <a:lnSpc>
                <a:spcPct val="90000"/>
              </a:lnSpc>
            </a:pPr>
            <a:r>
              <a:rPr lang="en-US" sz="2800" dirty="0"/>
              <a:t>Logical association </a:t>
            </a:r>
            <a:r>
              <a:rPr lang="en-US" sz="2800" dirty="0">
                <a:solidFill>
                  <a:schemeClr val="accent3"/>
                </a:solidFill>
              </a:rPr>
              <a:t>(weak)</a:t>
            </a:r>
          </a:p>
          <a:p>
            <a:pPr lvl="1">
              <a:lnSpc>
                <a:spcPct val="90000"/>
              </a:lnSpc>
            </a:pPr>
            <a:r>
              <a:rPr lang="en-US" sz="2800" dirty="0"/>
              <a:t>Components which perform similar functions are grouped.</a:t>
            </a:r>
          </a:p>
          <a:p>
            <a:pPr>
              <a:lnSpc>
                <a:spcPct val="90000"/>
              </a:lnSpc>
            </a:pPr>
            <a:r>
              <a:rPr lang="en-US" sz="2800" dirty="0"/>
              <a:t>Temporal cohesion </a:t>
            </a:r>
            <a:r>
              <a:rPr lang="en-US" sz="2800" dirty="0">
                <a:solidFill>
                  <a:schemeClr val="accent3"/>
                </a:solidFill>
              </a:rPr>
              <a:t>(weak)</a:t>
            </a:r>
          </a:p>
          <a:p>
            <a:pPr lvl="1">
              <a:lnSpc>
                <a:spcPct val="90000"/>
              </a:lnSpc>
            </a:pPr>
            <a:r>
              <a:rPr lang="en-US" sz="2800" dirty="0"/>
              <a:t>Components which are activated at the same time are grouped.</a:t>
            </a:r>
          </a:p>
          <a:p>
            <a:pPr>
              <a:lnSpc>
                <a:spcPct val="90000"/>
              </a:lnSpc>
            </a:pPr>
            <a:endParaRPr lang="en-US" sz="2800"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22</a:t>
            </a:fld>
            <a:endParaRPr kumimoji="0" lang="en-US"/>
          </a:p>
        </p:txBody>
      </p:sp>
      <p:sp>
        <p:nvSpPr>
          <p:cNvPr id="5" name="Footer Placeholder 4"/>
          <p:cNvSpPr>
            <a:spLocks noGrp="1"/>
          </p:cNvSpPr>
          <p:nvPr>
            <p:ph type="ftr" sz="quarter" idx="11"/>
          </p:nvPr>
        </p:nvSpPr>
        <p:spPr/>
        <p:txBody>
          <a:bodyPr/>
          <a:lstStyle/>
          <a:p>
            <a:r>
              <a:rPr kumimoji="0" lang="en-US"/>
              <a:t>COMP201 - Software Engineering</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63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963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963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96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noFill/>
          <a:ln/>
        </p:spPr>
        <p:txBody>
          <a:bodyPr lIns="95166" tIns="46748" rIns="95166" bIns="46748" anchor="b"/>
          <a:lstStyle/>
          <a:p>
            <a:r>
              <a:rPr lang="en-US"/>
              <a:t>Cohesion Levels</a:t>
            </a:r>
          </a:p>
        </p:txBody>
      </p:sp>
      <p:sp>
        <p:nvSpPr>
          <p:cNvPr id="71683" name="Rectangle 3"/>
          <p:cNvSpPr>
            <a:spLocks noGrp="1" noChangeArrowheads="1"/>
          </p:cNvSpPr>
          <p:nvPr>
            <p:ph idx="1"/>
          </p:nvPr>
        </p:nvSpPr>
        <p:spPr>
          <a:xfrm>
            <a:off x="452406" y="1643050"/>
            <a:ext cx="9144064" cy="4643470"/>
          </a:xfrm>
          <a:noFill/>
          <a:ln/>
        </p:spPr>
        <p:txBody>
          <a:bodyPr lIns="95166" tIns="46748" rIns="95166" bIns="46748">
            <a:normAutofit lnSpcReduction="10000"/>
          </a:bodyPr>
          <a:lstStyle/>
          <a:p>
            <a:pPr>
              <a:lnSpc>
                <a:spcPct val="90000"/>
              </a:lnSpc>
            </a:pPr>
            <a:r>
              <a:rPr lang="en-US" sz="2800" dirty="0"/>
              <a:t>Communicational cohesion </a:t>
            </a:r>
            <a:r>
              <a:rPr lang="en-US" sz="2800" dirty="0">
                <a:solidFill>
                  <a:schemeClr val="accent3"/>
                </a:solidFill>
              </a:rPr>
              <a:t>(medium)</a:t>
            </a:r>
          </a:p>
          <a:p>
            <a:pPr lvl="1">
              <a:lnSpc>
                <a:spcPct val="90000"/>
              </a:lnSpc>
            </a:pPr>
            <a:r>
              <a:rPr lang="en-US" sz="2400" dirty="0"/>
              <a:t>All the elements of a component operate on the same input or produce the same output.</a:t>
            </a:r>
          </a:p>
          <a:p>
            <a:pPr>
              <a:lnSpc>
                <a:spcPct val="90000"/>
              </a:lnSpc>
            </a:pPr>
            <a:r>
              <a:rPr lang="en-US" sz="2800" dirty="0"/>
              <a:t>Sequential cohesion </a:t>
            </a:r>
            <a:r>
              <a:rPr lang="en-US" sz="2800" dirty="0">
                <a:solidFill>
                  <a:schemeClr val="accent3"/>
                </a:solidFill>
              </a:rPr>
              <a:t>(medium)</a:t>
            </a:r>
          </a:p>
          <a:p>
            <a:pPr lvl="1">
              <a:lnSpc>
                <a:spcPct val="90000"/>
              </a:lnSpc>
            </a:pPr>
            <a:r>
              <a:rPr lang="en-US" sz="2400" dirty="0"/>
              <a:t>The output for one part of a component is the input to another part.</a:t>
            </a:r>
          </a:p>
          <a:p>
            <a:pPr>
              <a:lnSpc>
                <a:spcPct val="90000"/>
              </a:lnSpc>
            </a:pPr>
            <a:r>
              <a:rPr lang="en-US" sz="2800" dirty="0"/>
              <a:t>Functional cohesion </a:t>
            </a:r>
            <a:r>
              <a:rPr lang="en-US" sz="2800" dirty="0">
                <a:solidFill>
                  <a:schemeClr val="accent3"/>
                </a:solidFill>
              </a:rPr>
              <a:t>(strong)</a:t>
            </a:r>
          </a:p>
          <a:p>
            <a:pPr lvl="1">
              <a:lnSpc>
                <a:spcPct val="90000"/>
              </a:lnSpc>
            </a:pPr>
            <a:r>
              <a:rPr lang="en-US" sz="2400" dirty="0"/>
              <a:t>Each part of a component is necessary for the execution of a single function.</a:t>
            </a:r>
          </a:p>
          <a:p>
            <a:pPr>
              <a:lnSpc>
                <a:spcPct val="90000"/>
              </a:lnSpc>
            </a:pPr>
            <a:r>
              <a:rPr lang="en-US" sz="2800" dirty="0"/>
              <a:t>Object cohesion </a:t>
            </a:r>
            <a:r>
              <a:rPr lang="en-US" sz="2800" dirty="0">
                <a:solidFill>
                  <a:schemeClr val="accent3"/>
                </a:solidFill>
              </a:rPr>
              <a:t>(strong)</a:t>
            </a:r>
          </a:p>
          <a:p>
            <a:pPr lvl="1">
              <a:lnSpc>
                <a:spcPct val="90000"/>
              </a:lnSpc>
            </a:pPr>
            <a:r>
              <a:rPr lang="en-US" sz="2400" dirty="0"/>
              <a:t>Each operation provides functionality which allows object attributes to be modified or inspected.</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23</a:t>
            </a:fld>
            <a:endParaRPr kumimoji="0" lang="en-US"/>
          </a:p>
        </p:txBody>
      </p:sp>
      <p:sp>
        <p:nvSpPr>
          <p:cNvPr id="5" name="Footer Placeholder 4"/>
          <p:cNvSpPr>
            <a:spLocks noGrp="1"/>
          </p:cNvSpPr>
          <p:nvPr>
            <p:ph type="ftr" sz="quarter" idx="11"/>
          </p:nvPr>
        </p:nvSpPr>
        <p:spPr/>
        <p:txBody>
          <a:bodyPr/>
          <a:lstStyle/>
          <a:p>
            <a:r>
              <a:rPr kumimoji="0" lang="en-US"/>
              <a:t>COMP201 - Software Engineering</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68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68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168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168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68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168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noFill/>
          <a:ln/>
        </p:spPr>
        <p:txBody>
          <a:bodyPr lIns="95166" tIns="46748" rIns="95166" bIns="46748" anchor="b"/>
          <a:lstStyle/>
          <a:p>
            <a:r>
              <a:rPr lang="en-US"/>
              <a:t>Cohesion as a Design Attribute</a:t>
            </a:r>
          </a:p>
        </p:txBody>
      </p:sp>
      <p:sp>
        <p:nvSpPr>
          <p:cNvPr id="73731" name="Rectangle 3"/>
          <p:cNvSpPr>
            <a:spLocks noGrp="1" noChangeArrowheads="1"/>
          </p:cNvSpPr>
          <p:nvPr>
            <p:ph idx="1"/>
          </p:nvPr>
        </p:nvSpPr>
        <p:spPr>
          <a:noFill/>
          <a:ln/>
        </p:spPr>
        <p:txBody>
          <a:bodyPr lIns="95166" tIns="46748" rIns="95166" bIns="46748">
            <a:normAutofit/>
          </a:bodyPr>
          <a:lstStyle/>
          <a:p>
            <a:r>
              <a:rPr lang="en-US" sz="2800" dirty="0"/>
              <a:t>The concept of cohesion is not well-defined and is often difficult to classify.</a:t>
            </a:r>
          </a:p>
          <a:p>
            <a:r>
              <a:rPr lang="en-US" sz="2800" dirty="0"/>
              <a:t>Inheriting attributes from super-classes weakens cohesion.</a:t>
            </a:r>
          </a:p>
          <a:p>
            <a:pPr lvl="1"/>
            <a:r>
              <a:rPr lang="en-US" sz="2800" dirty="0">
                <a:solidFill>
                  <a:srgbClr val="660033"/>
                </a:solidFill>
              </a:rPr>
              <a:t>To understand a component, the super-classes as well as the component class must be examined.</a:t>
            </a:r>
          </a:p>
          <a:p>
            <a:pPr lvl="1"/>
            <a:r>
              <a:rPr lang="en-US" sz="2800" dirty="0">
                <a:solidFill>
                  <a:srgbClr val="660033"/>
                </a:solidFill>
              </a:rPr>
              <a:t>Object class browsers assist with this process.</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24</a:t>
            </a:fld>
            <a:endParaRPr kumimoji="0" lang="en-US"/>
          </a:p>
        </p:txBody>
      </p:sp>
      <p:sp>
        <p:nvSpPr>
          <p:cNvPr id="5" name="Footer Placeholder 4"/>
          <p:cNvSpPr>
            <a:spLocks noGrp="1"/>
          </p:cNvSpPr>
          <p:nvPr>
            <p:ph type="ftr" sz="quarter" idx="11"/>
          </p:nvPr>
        </p:nvSpPr>
        <p:spPr/>
        <p:txBody>
          <a:bodyPr/>
          <a:lstStyle/>
          <a:p>
            <a:r>
              <a:rPr kumimoji="0" lang="en-US"/>
              <a:t>COMP201 - Software Engineering</a:t>
            </a:r>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Cohesion versus Encapsulation</a:t>
            </a:r>
          </a:p>
        </p:txBody>
      </p:sp>
      <p:sp>
        <p:nvSpPr>
          <p:cNvPr id="3" name="Content Placeholder 2"/>
          <p:cNvSpPr>
            <a:spLocks noGrp="1"/>
          </p:cNvSpPr>
          <p:nvPr>
            <p:ph idx="1"/>
          </p:nvPr>
        </p:nvSpPr>
        <p:spPr/>
        <p:txBody>
          <a:bodyPr>
            <a:normAutofit/>
          </a:bodyPr>
          <a:lstStyle/>
          <a:p>
            <a:r>
              <a:rPr lang="en-GB" sz="2800" b="1" dirty="0">
                <a:solidFill>
                  <a:schemeClr val="accent3"/>
                </a:solidFill>
              </a:rPr>
              <a:t>Cohesion</a:t>
            </a:r>
            <a:r>
              <a:rPr lang="en-GB" sz="2800" dirty="0"/>
              <a:t> is a measure of abstraction that means developers do not need concern themselves with the internal working of a module.</a:t>
            </a:r>
          </a:p>
          <a:p>
            <a:r>
              <a:rPr lang="en-GB" sz="2800" b="1" dirty="0">
                <a:solidFill>
                  <a:schemeClr val="accent3"/>
                </a:solidFill>
              </a:rPr>
              <a:t>Encapsulation</a:t>
            </a:r>
            <a:r>
              <a:rPr lang="en-GB" sz="2800" dirty="0"/>
              <a:t> means that developers are unable to use hidden information within a module, ensuring that subtle errors cannot be introduced when using connected modules.</a:t>
            </a:r>
          </a:p>
          <a:p>
            <a:r>
              <a:rPr lang="en-GB" sz="2800" dirty="0"/>
              <a:t>This is a subtle but important difference between the two concepts.</a:t>
            </a:r>
          </a:p>
        </p:txBody>
      </p:sp>
      <p:sp>
        <p:nvSpPr>
          <p:cNvPr id="4" name="Footer Placeholder 3"/>
          <p:cNvSpPr>
            <a:spLocks noGrp="1"/>
          </p:cNvSpPr>
          <p:nvPr>
            <p:ph type="ftr" sz="quarter" idx="11"/>
          </p:nvPr>
        </p:nvSpPr>
        <p:spPr/>
        <p:txBody>
          <a:bodyPr/>
          <a:lstStyle/>
          <a:p>
            <a:r>
              <a:rPr kumimoji="0" lang="en-US"/>
              <a:t>COMP201 - Software Engineering</a:t>
            </a:r>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25</a:t>
            </a:fld>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An Example</a:t>
            </a:r>
          </a:p>
        </p:txBody>
      </p:sp>
      <p:sp>
        <p:nvSpPr>
          <p:cNvPr id="3" name="Content Placeholder 2"/>
          <p:cNvSpPr>
            <a:spLocks noGrp="1"/>
          </p:cNvSpPr>
          <p:nvPr>
            <p:ph idx="1"/>
          </p:nvPr>
        </p:nvSpPr>
        <p:spPr>
          <a:xfrm>
            <a:off x="380968" y="1714488"/>
            <a:ext cx="9144064" cy="4610112"/>
          </a:xfrm>
        </p:spPr>
        <p:txBody>
          <a:bodyPr/>
          <a:lstStyle/>
          <a:p>
            <a:r>
              <a:rPr lang="en-GB" dirty="0"/>
              <a:t>Imagine a class that stores a two-dimensional point and provides get/set methods in both Cartesian and polar coordinates.</a:t>
            </a:r>
          </a:p>
          <a:p>
            <a:r>
              <a:rPr lang="en-GB" dirty="0"/>
              <a:t>Does the class store the point in </a:t>
            </a:r>
            <a:r>
              <a:rPr lang="en-GB" dirty="0">
                <a:solidFill>
                  <a:schemeClr val="accent3"/>
                </a:solidFill>
              </a:rPr>
              <a:t>both</a:t>
            </a:r>
            <a:r>
              <a:rPr lang="en-GB" dirty="0"/>
              <a:t> sets of coordinates and keep them consistent, or convert the values each time we use the methods?</a:t>
            </a:r>
          </a:p>
          <a:p>
            <a:r>
              <a:rPr lang="en-GB" dirty="0"/>
              <a:t>The point is that the user of the class doesn’t need to know these details! This is the main idea of cohesion and encapsulation (or information hiding).</a:t>
            </a:r>
          </a:p>
          <a:p>
            <a:r>
              <a:rPr lang="en-GB" dirty="0"/>
              <a:t>If this was a Java class, the get/set methods would be </a:t>
            </a:r>
            <a:r>
              <a:rPr lang="en-GB" b="1" dirty="0"/>
              <a:t>public</a:t>
            </a:r>
            <a:r>
              <a:rPr lang="en-GB" dirty="0"/>
              <a:t> and the data would be declared </a:t>
            </a:r>
            <a:r>
              <a:rPr lang="en-GB" b="1" dirty="0"/>
              <a:t>private</a:t>
            </a:r>
            <a:r>
              <a:rPr lang="en-GB" dirty="0"/>
              <a:t>.</a:t>
            </a:r>
          </a:p>
        </p:txBody>
      </p:sp>
      <p:sp>
        <p:nvSpPr>
          <p:cNvPr id="4" name="Footer Placeholder 3"/>
          <p:cNvSpPr>
            <a:spLocks noGrp="1"/>
          </p:cNvSpPr>
          <p:nvPr>
            <p:ph type="ftr" sz="quarter" idx="11"/>
          </p:nvPr>
        </p:nvSpPr>
        <p:spPr/>
        <p:txBody>
          <a:bodyPr/>
          <a:lstStyle/>
          <a:p>
            <a:r>
              <a:rPr kumimoji="0" lang="en-US" dirty="0"/>
              <a:t>COMP201 - Software Engineering</a:t>
            </a:r>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26</a:t>
            </a:fld>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714356"/>
            <a:ext cx="8915400" cy="857256"/>
          </a:xfrm>
        </p:spPr>
        <p:txBody>
          <a:bodyPr/>
          <a:lstStyle/>
          <a:p>
            <a:r>
              <a:rPr lang="en-GB" dirty="0"/>
              <a:t>High Cohesion, Low Coupling Modules</a:t>
            </a:r>
          </a:p>
        </p:txBody>
      </p:sp>
      <p:sp>
        <p:nvSpPr>
          <p:cNvPr id="3" name="Content Placeholder 2"/>
          <p:cNvSpPr>
            <a:spLocks noGrp="1"/>
          </p:cNvSpPr>
          <p:nvPr>
            <p:ph idx="1"/>
          </p:nvPr>
        </p:nvSpPr>
        <p:spPr>
          <a:xfrm>
            <a:off x="380968" y="1714488"/>
            <a:ext cx="9144064" cy="4610112"/>
          </a:xfrm>
        </p:spPr>
        <p:txBody>
          <a:bodyPr/>
          <a:lstStyle/>
          <a:p>
            <a:r>
              <a:rPr lang="en-GB" dirty="0"/>
              <a:t>If a module has </a:t>
            </a:r>
            <a:r>
              <a:rPr lang="en-GB" dirty="0">
                <a:solidFill>
                  <a:schemeClr val="accent2"/>
                </a:solidFill>
              </a:rPr>
              <a:t>high cohesion</a:t>
            </a:r>
            <a:r>
              <a:rPr lang="en-GB" dirty="0"/>
              <a:t>, </a:t>
            </a:r>
            <a:r>
              <a:rPr lang="en-GB" dirty="0">
                <a:solidFill>
                  <a:schemeClr val="accent2"/>
                </a:solidFill>
              </a:rPr>
              <a:t>low coupling </a:t>
            </a:r>
            <a:r>
              <a:rPr lang="en-GB" dirty="0"/>
              <a:t>and a </a:t>
            </a:r>
            <a:r>
              <a:rPr lang="en-GB" dirty="0">
                <a:solidFill>
                  <a:schemeClr val="accent2"/>
                </a:solidFill>
              </a:rPr>
              <a:t>well defined interface</a:t>
            </a:r>
            <a:r>
              <a:rPr lang="en-GB" dirty="0"/>
              <a:t>, then it may be feasible to reuse that module in other systems, i.e., it may be a </a:t>
            </a:r>
            <a:r>
              <a:rPr lang="en-GB" i="1" dirty="0"/>
              <a:t>pluggable module</a:t>
            </a:r>
            <a:r>
              <a:rPr lang="en-GB" dirty="0"/>
              <a:t>.</a:t>
            </a:r>
          </a:p>
          <a:p>
            <a:pPr lvl="1"/>
            <a:r>
              <a:rPr lang="en-GB" dirty="0"/>
              <a:t>This will also depend upon the architecture in which the module was developed, remember the example of the </a:t>
            </a:r>
            <a:r>
              <a:rPr lang="en-GB" dirty="0" err="1"/>
              <a:t>Ariane</a:t>
            </a:r>
            <a:r>
              <a:rPr lang="en-GB" dirty="0"/>
              <a:t> 5 space launcher from the last lecture?</a:t>
            </a:r>
          </a:p>
          <a:p>
            <a:r>
              <a:rPr lang="en-GB" dirty="0">
                <a:solidFill>
                  <a:schemeClr val="accent3"/>
                </a:solidFill>
              </a:rPr>
              <a:t>Architectural decisions </a:t>
            </a:r>
            <a:r>
              <a:rPr lang="en-GB" dirty="0"/>
              <a:t>are usually important to the entire design of the module and thus should be taken early. For example, perhaps the module would be made less efficient but more general since we may wish to reuse the module later..</a:t>
            </a:r>
          </a:p>
        </p:txBody>
      </p:sp>
      <p:sp>
        <p:nvSpPr>
          <p:cNvPr id="4" name="Footer Placeholder 3"/>
          <p:cNvSpPr>
            <a:spLocks noGrp="1"/>
          </p:cNvSpPr>
          <p:nvPr>
            <p:ph type="ftr" sz="quarter" idx="11"/>
          </p:nvPr>
        </p:nvSpPr>
        <p:spPr/>
        <p:txBody>
          <a:bodyPr/>
          <a:lstStyle/>
          <a:p>
            <a:r>
              <a:rPr kumimoji="0" lang="en-US"/>
              <a:t>COMP201 - Software Engineering</a:t>
            </a:r>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27</a:t>
            </a:fld>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Again..what makes a Good System?</a:t>
            </a:r>
          </a:p>
        </p:txBody>
      </p:sp>
      <p:sp>
        <p:nvSpPr>
          <p:cNvPr id="3" name="Content Placeholder 2"/>
          <p:cNvSpPr>
            <a:spLocks noGrp="1"/>
          </p:cNvSpPr>
          <p:nvPr>
            <p:ph idx="1"/>
          </p:nvPr>
        </p:nvSpPr>
        <p:spPr>
          <a:xfrm>
            <a:off x="495300" y="1714488"/>
            <a:ext cx="8915400" cy="4610112"/>
          </a:xfrm>
        </p:spPr>
        <p:txBody>
          <a:bodyPr>
            <a:normAutofit/>
          </a:bodyPr>
          <a:lstStyle/>
          <a:p>
            <a:r>
              <a:rPr lang="en-GB" dirty="0"/>
              <a:t>We said that a good system has the following properties:</a:t>
            </a:r>
          </a:p>
          <a:p>
            <a:pPr lvl="1"/>
            <a:r>
              <a:rPr lang="en-GB" dirty="0"/>
              <a:t>Useful and usable;</a:t>
            </a:r>
          </a:p>
          <a:p>
            <a:pPr lvl="1"/>
            <a:r>
              <a:rPr lang="en-GB" dirty="0"/>
              <a:t>Reliable; </a:t>
            </a:r>
            <a:r>
              <a:rPr lang="en-GB" dirty="0">
                <a:solidFill>
                  <a:schemeClr val="accent3"/>
                </a:solidFill>
              </a:rPr>
              <a:t>(low coupling)</a:t>
            </a:r>
          </a:p>
          <a:p>
            <a:pPr lvl="1"/>
            <a:r>
              <a:rPr lang="en-GB" dirty="0"/>
              <a:t>Flexible; </a:t>
            </a:r>
            <a:r>
              <a:rPr lang="en-GB" dirty="0">
                <a:solidFill>
                  <a:schemeClr val="accent3"/>
                </a:solidFill>
              </a:rPr>
              <a:t>(low coupling, high cohesion)</a:t>
            </a:r>
          </a:p>
          <a:p>
            <a:pPr lvl="1"/>
            <a:r>
              <a:rPr lang="en-GB" dirty="0"/>
              <a:t>Affordable; </a:t>
            </a:r>
            <a:r>
              <a:rPr lang="en-GB" dirty="0">
                <a:solidFill>
                  <a:schemeClr val="accent3"/>
                </a:solidFill>
              </a:rPr>
              <a:t>(software reuse)</a:t>
            </a:r>
          </a:p>
          <a:p>
            <a:pPr lvl="1"/>
            <a:r>
              <a:rPr lang="en-GB" dirty="0"/>
              <a:t>Available. </a:t>
            </a:r>
            <a:r>
              <a:rPr lang="en-GB" dirty="0">
                <a:solidFill>
                  <a:schemeClr val="accent3"/>
                </a:solidFill>
              </a:rPr>
              <a:t>(decreased development time through reuse)</a:t>
            </a:r>
          </a:p>
          <a:p>
            <a:r>
              <a:rPr lang="en-GB" b="1" dirty="0">
                <a:solidFill>
                  <a:schemeClr val="accent3"/>
                </a:solidFill>
              </a:rPr>
              <a:t>Question</a:t>
            </a:r>
            <a:r>
              <a:rPr lang="en-GB" dirty="0"/>
              <a:t>: Can we now answer why properly designed modules allow us to meet some or all of the above goals of a good system?</a:t>
            </a:r>
          </a:p>
        </p:txBody>
      </p:sp>
      <p:sp>
        <p:nvSpPr>
          <p:cNvPr id="4" name="Footer Placeholder 3"/>
          <p:cNvSpPr>
            <a:spLocks noGrp="1"/>
          </p:cNvSpPr>
          <p:nvPr>
            <p:ph type="ftr" sz="quarter" idx="11"/>
          </p:nvPr>
        </p:nvSpPr>
        <p:spPr/>
        <p:txBody>
          <a:bodyPr/>
          <a:lstStyle/>
          <a:p>
            <a:r>
              <a:rPr kumimoji="0" lang="en-US"/>
              <a:t>COMP201 - Software Engineering</a:t>
            </a:r>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28</a:t>
            </a:fld>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Lecture Key Points</a:t>
            </a:r>
          </a:p>
        </p:txBody>
      </p:sp>
      <p:sp>
        <p:nvSpPr>
          <p:cNvPr id="3" name="Content Placeholder 2"/>
          <p:cNvSpPr>
            <a:spLocks noGrp="1"/>
          </p:cNvSpPr>
          <p:nvPr>
            <p:ph idx="1"/>
          </p:nvPr>
        </p:nvSpPr>
        <p:spPr>
          <a:xfrm>
            <a:off x="380968" y="1785926"/>
            <a:ext cx="9144064" cy="4389120"/>
          </a:xfrm>
        </p:spPr>
        <p:txBody>
          <a:bodyPr/>
          <a:lstStyle/>
          <a:p>
            <a:r>
              <a:rPr lang="en-GB" dirty="0"/>
              <a:t>We have seen the definition of </a:t>
            </a:r>
            <a:r>
              <a:rPr lang="en-GB" b="1" dirty="0"/>
              <a:t>coupling</a:t>
            </a:r>
            <a:r>
              <a:rPr lang="en-GB" dirty="0"/>
              <a:t>, </a:t>
            </a:r>
            <a:r>
              <a:rPr lang="en-GB" b="1" dirty="0"/>
              <a:t>cohesion</a:t>
            </a:r>
            <a:r>
              <a:rPr lang="en-GB" dirty="0"/>
              <a:t> and </a:t>
            </a:r>
            <a:r>
              <a:rPr lang="en-GB" b="1" dirty="0"/>
              <a:t>interfaces</a:t>
            </a:r>
            <a:r>
              <a:rPr lang="en-GB" dirty="0"/>
              <a:t> to modules and how they can inform us about the reusability of a component</a:t>
            </a:r>
          </a:p>
          <a:p>
            <a:r>
              <a:rPr lang="en-GB" dirty="0"/>
              <a:t>Decisions about modules and their interfaces are important design considerations that should be made early in the design phase</a:t>
            </a:r>
          </a:p>
          <a:p>
            <a:r>
              <a:rPr lang="en-GB" dirty="0"/>
              <a:t>Object-oriented development often encourages good modular design</a:t>
            </a:r>
          </a:p>
        </p:txBody>
      </p:sp>
      <p:sp>
        <p:nvSpPr>
          <p:cNvPr id="4" name="Footer Placeholder 3"/>
          <p:cNvSpPr>
            <a:spLocks noGrp="1"/>
          </p:cNvSpPr>
          <p:nvPr>
            <p:ph type="ftr" sz="quarter" idx="11"/>
          </p:nvPr>
        </p:nvSpPr>
        <p:spPr/>
        <p:txBody>
          <a:bodyPr/>
          <a:lstStyle/>
          <a:p>
            <a:r>
              <a:rPr kumimoji="0" lang="en-US"/>
              <a:t>COMP201 - Software Engineering</a:t>
            </a:r>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29</a:t>
            </a:fld>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makes a Good System?</a:t>
            </a:r>
          </a:p>
        </p:txBody>
      </p:sp>
      <p:sp>
        <p:nvSpPr>
          <p:cNvPr id="3" name="Content Placeholder 2"/>
          <p:cNvSpPr>
            <a:spLocks noGrp="1"/>
          </p:cNvSpPr>
          <p:nvPr>
            <p:ph idx="1"/>
          </p:nvPr>
        </p:nvSpPr>
        <p:spPr>
          <a:xfrm>
            <a:off x="495300" y="1714488"/>
            <a:ext cx="8915400" cy="4610112"/>
          </a:xfrm>
        </p:spPr>
        <p:txBody>
          <a:bodyPr>
            <a:normAutofit lnSpcReduction="10000"/>
          </a:bodyPr>
          <a:lstStyle/>
          <a:p>
            <a:r>
              <a:rPr lang="en-GB" dirty="0"/>
              <a:t>We may remark that a good system has the following properties:</a:t>
            </a:r>
          </a:p>
          <a:p>
            <a:pPr lvl="1"/>
            <a:r>
              <a:rPr lang="en-GB" dirty="0"/>
              <a:t>Useful and usable;</a:t>
            </a:r>
          </a:p>
          <a:p>
            <a:pPr lvl="1"/>
            <a:r>
              <a:rPr lang="en-GB" dirty="0"/>
              <a:t>Reliable;</a:t>
            </a:r>
          </a:p>
          <a:p>
            <a:pPr lvl="1"/>
            <a:r>
              <a:rPr lang="en-GB" dirty="0"/>
              <a:t>Flexible;</a:t>
            </a:r>
          </a:p>
          <a:p>
            <a:pPr lvl="1"/>
            <a:r>
              <a:rPr lang="en-GB" dirty="0"/>
              <a:t>Affordable;</a:t>
            </a:r>
          </a:p>
          <a:p>
            <a:pPr lvl="1"/>
            <a:r>
              <a:rPr lang="en-GB" dirty="0"/>
              <a:t>Available.</a:t>
            </a:r>
          </a:p>
          <a:p>
            <a:r>
              <a:rPr lang="en-GB" dirty="0"/>
              <a:t>During this lecture we will be considering design properties of modules. </a:t>
            </a:r>
          </a:p>
          <a:p>
            <a:r>
              <a:rPr lang="en-GB" b="1" dirty="0">
                <a:solidFill>
                  <a:schemeClr val="accent3"/>
                </a:solidFill>
              </a:rPr>
              <a:t>Question</a:t>
            </a:r>
            <a:r>
              <a:rPr lang="en-GB" dirty="0"/>
              <a:t>: How do modules allow us to meet some or all of the above goals of a good system?</a:t>
            </a:r>
          </a:p>
        </p:txBody>
      </p:sp>
      <p:sp>
        <p:nvSpPr>
          <p:cNvPr id="4" name="Footer Placeholder 3"/>
          <p:cNvSpPr>
            <a:spLocks noGrp="1"/>
          </p:cNvSpPr>
          <p:nvPr>
            <p:ph type="ftr" sz="quarter" idx="11"/>
          </p:nvPr>
        </p:nvSpPr>
        <p:spPr/>
        <p:txBody>
          <a:bodyPr/>
          <a:lstStyle/>
          <a:p>
            <a:r>
              <a:rPr kumimoji="0" lang="en-US"/>
              <a:t>COMP201 - Software Engineering</a:t>
            </a:r>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3</a:t>
            </a:fld>
            <a:endParaRPr kumimoji="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406" y="642918"/>
            <a:ext cx="8915400" cy="857256"/>
          </a:xfrm>
        </p:spPr>
        <p:txBody>
          <a:bodyPr/>
          <a:lstStyle/>
          <a:p>
            <a:r>
              <a:rPr lang="en-GB" dirty="0"/>
              <a:t>Module Interfaces</a:t>
            </a:r>
          </a:p>
        </p:txBody>
      </p:sp>
      <p:sp>
        <p:nvSpPr>
          <p:cNvPr id="3" name="Content Placeholder 2"/>
          <p:cNvSpPr>
            <a:spLocks noGrp="1"/>
          </p:cNvSpPr>
          <p:nvPr>
            <p:ph idx="1"/>
          </p:nvPr>
        </p:nvSpPr>
        <p:spPr>
          <a:xfrm>
            <a:off x="495300" y="1785926"/>
            <a:ext cx="8915400" cy="4538674"/>
          </a:xfrm>
        </p:spPr>
        <p:txBody>
          <a:bodyPr>
            <a:normAutofit lnSpcReduction="10000"/>
          </a:bodyPr>
          <a:lstStyle/>
          <a:p>
            <a:r>
              <a:rPr lang="en-GB" dirty="0"/>
              <a:t>Firstly let us recall what an </a:t>
            </a:r>
            <a:r>
              <a:rPr lang="en-GB" b="1" dirty="0">
                <a:solidFill>
                  <a:schemeClr val="accent3"/>
                </a:solidFill>
              </a:rPr>
              <a:t>interface</a:t>
            </a:r>
            <a:r>
              <a:rPr lang="en-GB" dirty="0"/>
              <a:t> is.</a:t>
            </a:r>
          </a:p>
          <a:p>
            <a:pPr lvl="1"/>
            <a:r>
              <a:rPr lang="en-GB" sz="2600" dirty="0"/>
              <a:t>An interface to a module defines some features of the module upon which other parts of the system may rely. </a:t>
            </a:r>
          </a:p>
          <a:p>
            <a:r>
              <a:rPr lang="en-GB" dirty="0"/>
              <a:t>It is thus an </a:t>
            </a:r>
            <a:r>
              <a:rPr lang="en-GB" dirty="0">
                <a:solidFill>
                  <a:schemeClr val="accent3"/>
                </a:solidFill>
              </a:rPr>
              <a:t>abstraction</a:t>
            </a:r>
            <a:r>
              <a:rPr lang="en-GB" dirty="0"/>
              <a:t> of the module. </a:t>
            </a:r>
            <a:r>
              <a:rPr lang="en-GB" dirty="0">
                <a:solidFill>
                  <a:schemeClr val="accent3"/>
                </a:solidFill>
              </a:rPr>
              <a:t>Encapsulation</a:t>
            </a:r>
            <a:r>
              <a:rPr lang="en-GB" dirty="0"/>
              <a:t> of the module means that users of the module cannot know more about the module than is given by the interface.</a:t>
            </a:r>
          </a:p>
          <a:p>
            <a:r>
              <a:rPr lang="en-GB" dirty="0"/>
              <a:t>Any </a:t>
            </a:r>
            <a:r>
              <a:rPr lang="en-GB" b="1" dirty="0">
                <a:solidFill>
                  <a:schemeClr val="accent2"/>
                </a:solidFill>
              </a:rPr>
              <a:t>assumptions</a:t>
            </a:r>
            <a:r>
              <a:rPr lang="en-GB" dirty="0"/>
              <a:t> about interfaces should be documented in the interface. </a:t>
            </a:r>
          </a:p>
          <a:p>
            <a:pPr lvl="1"/>
            <a:r>
              <a:rPr lang="en-GB" sz="2600" dirty="0"/>
              <a:t>This means that any changes to the internals of a module not causing a change to the interface should not necessitate a change to other parts of the system.</a:t>
            </a:r>
          </a:p>
        </p:txBody>
      </p:sp>
      <p:sp>
        <p:nvSpPr>
          <p:cNvPr id="4" name="Footer Placeholder 3"/>
          <p:cNvSpPr>
            <a:spLocks noGrp="1"/>
          </p:cNvSpPr>
          <p:nvPr>
            <p:ph type="ftr" sz="quarter" idx="11"/>
          </p:nvPr>
        </p:nvSpPr>
        <p:spPr/>
        <p:txBody>
          <a:bodyPr/>
          <a:lstStyle/>
          <a:p>
            <a:r>
              <a:rPr kumimoji="0" lang="en-US"/>
              <a:t>COMP201 - Software Engineering</a:t>
            </a:r>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4</a:t>
            </a:fld>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406" y="642918"/>
            <a:ext cx="8915400" cy="857256"/>
          </a:xfrm>
        </p:spPr>
        <p:txBody>
          <a:bodyPr/>
          <a:lstStyle/>
          <a:p>
            <a:r>
              <a:rPr lang="en-GB" dirty="0"/>
              <a:t>Interfaces – an Example</a:t>
            </a:r>
          </a:p>
        </p:txBody>
      </p:sp>
      <p:sp>
        <p:nvSpPr>
          <p:cNvPr id="4" name="Footer Placeholder 3"/>
          <p:cNvSpPr>
            <a:spLocks noGrp="1"/>
          </p:cNvSpPr>
          <p:nvPr>
            <p:ph type="ftr" sz="quarter" idx="11"/>
          </p:nvPr>
        </p:nvSpPr>
        <p:spPr/>
        <p:txBody>
          <a:bodyPr/>
          <a:lstStyle/>
          <a:p>
            <a:r>
              <a:rPr kumimoji="0" lang="en-US" dirty="0"/>
              <a:t>COMP201 - Software Engineering</a:t>
            </a:r>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5</a:t>
            </a:fld>
            <a:endParaRPr kumimoji="0" lang="en-US"/>
          </a:p>
        </p:txBody>
      </p:sp>
      <p:sp>
        <p:nvSpPr>
          <p:cNvPr id="6" name="TextBox 5"/>
          <p:cNvSpPr txBox="1"/>
          <p:nvPr/>
        </p:nvSpPr>
        <p:spPr>
          <a:xfrm>
            <a:off x="452406" y="1643050"/>
            <a:ext cx="8929750" cy="4607415"/>
          </a:xfrm>
          <a:prstGeom prst="rect">
            <a:avLst/>
          </a:prstGeom>
          <a:solidFill>
            <a:schemeClr val="bg2"/>
          </a:solidFill>
          <a:ln>
            <a:solidFill>
              <a:schemeClr val="accent1"/>
            </a:solidFill>
          </a:ln>
          <a:effectLst>
            <a:outerShdw blurRad="50800" dist="38100" dir="2700000" sx="101000" sy="101000" algn="tl" rotWithShape="0">
              <a:prstClr val="black">
                <a:alpha val="40000"/>
              </a:prstClr>
            </a:outerShdw>
          </a:effectLst>
        </p:spPr>
        <p:txBody>
          <a:bodyPr wrap="square" rtlCol="0">
            <a:spAutoFit/>
          </a:bodyPr>
          <a:lstStyle/>
          <a:p>
            <a:pPr>
              <a:buNone/>
            </a:pPr>
            <a:r>
              <a:rPr lang="en-GB" sz="1800" b="0" dirty="0">
                <a:latin typeface="Courier New" pitchFamily="49" charset="0"/>
                <a:cs typeface="Courier New" pitchFamily="49" charset="0"/>
              </a:rPr>
              <a:t>// A C++ Vector class to perform mathematical calculations</a:t>
            </a:r>
          </a:p>
          <a:p>
            <a:pPr>
              <a:buNone/>
            </a:pPr>
            <a:r>
              <a:rPr lang="en-GB" sz="1800" b="0" dirty="0">
                <a:latin typeface="Courier New" pitchFamily="49" charset="0"/>
                <a:cs typeface="Courier New" pitchFamily="49" charset="0"/>
              </a:rPr>
              <a:t>// All Vector arguments should be normalized</a:t>
            </a:r>
          </a:p>
          <a:p>
            <a:pPr>
              <a:buNone/>
            </a:pPr>
            <a:r>
              <a:rPr lang="en-GB" sz="1800" b="0" dirty="0">
                <a:latin typeface="Courier New" pitchFamily="49" charset="0"/>
                <a:cs typeface="Courier New" pitchFamily="49" charset="0"/>
              </a:rPr>
              <a:t>class Vector {</a:t>
            </a:r>
          </a:p>
          <a:p>
            <a:pPr>
              <a:buNone/>
            </a:pPr>
            <a:r>
              <a:rPr lang="en-GB" sz="1800" b="0" dirty="0">
                <a:latin typeface="Courier New" pitchFamily="49" charset="0"/>
                <a:cs typeface="Courier New" pitchFamily="49" charset="0"/>
              </a:rPr>
              <a:t>public:</a:t>
            </a:r>
          </a:p>
          <a:p>
            <a:pPr>
              <a:buNone/>
            </a:pPr>
            <a:r>
              <a:rPr lang="en-GB" sz="1800" b="0" dirty="0">
                <a:latin typeface="Courier New" pitchFamily="49" charset="0"/>
                <a:cs typeface="Courier New" pitchFamily="49" charset="0"/>
              </a:rPr>
              <a:t>	Vector(float x, float y, float z);</a:t>
            </a:r>
          </a:p>
          <a:p>
            <a:pPr>
              <a:buNone/>
            </a:pPr>
            <a:r>
              <a:rPr lang="en-GB" sz="1800" b="0" dirty="0">
                <a:latin typeface="Courier New" pitchFamily="49" charset="0"/>
                <a:cs typeface="Courier New" pitchFamily="49" charset="0"/>
              </a:rPr>
              <a:t>	~Vector();</a:t>
            </a:r>
          </a:p>
          <a:p>
            <a:pPr>
              <a:buNone/>
            </a:pPr>
            <a:r>
              <a:rPr lang="en-GB" sz="1800" b="0" dirty="0">
                <a:latin typeface="Courier New" pitchFamily="49" charset="0"/>
                <a:cs typeface="Courier New" pitchFamily="49" charset="0"/>
              </a:rPr>
              <a:t>	float </a:t>
            </a:r>
            <a:r>
              <a:rPr lang="en-GB" sz="1800" b="0" dirty="0" err="1">
                <a:latin typeface="Courier New" pitchFamily="49" charset="0"/>
                <a:cs typeface="Courier New" pitchFamily="49" charset="0"/>
              </a:rPr>
              <a:t>dotProduct</a:t>
            </a:r>
            <a:r>
              <a:rPr lang="en-GB" sz="1800" b="0" dirty="0">
                <a:latin typeface="Courier New" pitchFamily="49" charset="0"/>
                <a:cs typeface="Courier New" pitchFamily="49" charset="0"/>
              </a:rPr>
              <a:t>(Vector </a:t>
            </a:r>
            <a:r>
              <a:rPr lang="en-GB" sz="1800" b="0" dirty="0" err="1">
                <a:latin typeface="Courier New" pitchFamily="49" charset="0"/>
                <a:cs typeface="Courier New" pitchFamily="49" charset="0"/>
              </a:rPr>
              <a:t>inVector</a:t>
            </a:r>
            <a:r>
              <a:rPr lang="en-GB" sz="1800" b="0" dirty="0">
                <a:latin typeface="Courier New" pitchFamily="49" charset="0"/>
                <a:cs typeface="Courier New" pitchFamily="49" charset="0"/>
              </a:rPr>
              <a:t>);</a:t>
            </a:r>
          </a:p>
          <a:p>
            <a:pPr>
              <a:buNone/>
            </a:pPr>
            <a:r>
              <a:rPr lang="en-GB" sz="1800" b="0" dirty="0">
                <a:latin typeface="Courier New" pitchFamily="49" charset="0"/>
                <a:cs typeface="Courier New" pitchFamily="49" charset="0"/>
              </a:rPr>
              <a:t>	Vector </a:t>
            </a:r>
            <a:r>
              <a:rPr lang="en-GB" sz="1800" b="0" dirty="0" err="1">
                <a:latin typeface="Courier New" pitchFamily="49" charset="0"/>
                <a:cs typeface="Courier New" pitchFamily="49" charset="0"/>
              </a:rPr>
              <a:t>crossProduct</a:t>
            </a:r>
            <a:r>
              <a:rPr lang="en-GB" sz="1800" b="0" dirty="0">
                <a:latin typeface="Courier New" pitchFamily="49" charset="0"/>
                <a:cs typeface="Courier New" pitchFamily="49" charset="0"/>
              </a:rPr>
              <a:t>(Vector </a:t>
            </a:r>
            <a:r>
              <a:rPr lang="en-GB" sz="1800" b="0" dirty="0" err="1">
                <a:latin typeface="Courier New" pitchFamily="49" charset="0"/>
                <a:cs typeface="Courier New" pitchFamily="49" charset="0"/>
              </a:rPr>
              <a:t>inVector</a:t>
            </a:r>
            <a:r>
              <a:rPr lang="en-GB" sz="1800" b="0" dirty="0">
                <a:latin typeface="Courier New" pitchFamily="49" charset="0"/>
                <a:cs typeface="Courier New" pitchFamily="49" charset="0"/>
              </a:rPr>
              <a:t>);</a:t>
            </a:r>
          </a:p>
          <a:p>
            <a:pPr>
              <a:buNone/>
            </a:pPr>
            <a:r>
              <a:rPr lang="en-GB" sz="1800" b="0" dirty="0">
                <a:latin typeface="Courier New" pitchFamily="49" charset="0"/>
                <a:cs typeface="Courier New" pitchFamily="49" charset="0"/>
              </a:rPr>
              <a:t>	void </a:t>
            </a:r>
            <a:r>
              <a:rPr lang="en-GB" sz="1800" b="0" dirty="0" err="1">
                <a:latin typeface="Courier New" pitchFamily="49" charset="0"/>
                <a:cs typeface="Courier New" pitchFamily="49" charset="0"/>
              </a:rPr>
              <a:t>setVector</a:t>
            </a:r>
            <a:r>
              <a:rPr lang="en-GB" sz="1800" b="0" dirty="0">
                <a:latin typeface="Courier New" pitchFamily="49" charset="0"/>
                <a:cs typeface="Courier New" pitchFamily="49" charset="0"/>
              </a:rPr>
              <a:t>(float x, float y, float z);</a:t>
            </a:r>
          </a:p>
          <a:p>
            <a:pPr>
              <a:buNone/>
            </a:pPr>
            <a:r>
              <a:rPr lang="en-GB" sz="1800" b="0" dirty="0">
                <a:latin typeface="Courier New" pitchFamily="49" charset="0"/>
                <a:cs typeface="Courier New" pitchFamily="49" charset="0"/>
              </a:rPr>
              <a:t>private:</a:t>
            </a:r>
          </a:p>
          <a:p>
            <a:pPr>
              <a:buNone/>
            </a:pPr>
            <a:r>
              <a:rPr lang="en-GB" sz="1800" b="0" dirty="0">
                <a:latin typeface="Courier New" pitchFamily="49" charset="0"/>
                <a:cs typeface="Courier New" pitchFamily="49" charset="0"/>
              </a:rPr>
              <a:t>	void normalize();</a:t>
            </a:r>
          </a:p>
          <a:p>
            <a:pPr>
              <a:buNone/>
            </a:pPr>
            <a:r>
              <a:rPr lang="en-GB" sz="1800" b="0" dirty="0">
                <a:latin typeface="Courier New" pitchFamily="49" charset="0"/>
                <a:cs typeface="Courier New" pitchFamily="49" charset="0"/>
              </a:rPr>
              <a:t>	float </a:t>
            </a:r>
            <a:r>
              <a:rPr lang="en-GB" sz="1800" b="0" dirty="0" err="1">
                <a:latin typeface="Courier New" pitchFamily="49" charset="0"/>
                <a:cs typeface="Courier New" pitchFamily="49" charset="0"/>
              </a:rPr>
              <a:t>x_value</a:t>
            </a:r>
            <a:r>
              <a:rPr lang="en-GB" sz="1800" b="0" dirty="0">
                <a:latin typeface="Courier New" pitchFamily="49" charset="0"/>
                <a:cs typeface="Courier New" pitchFamily="49" charset="0"/>
              </a:rPr>
              <a:t>;</a:t>
            </a:r>
          </a:p>
          <a:p>
            <a:pPr>
              <a:buNone/>
            </a:pPr>
            <a:r>
              <a:rPr lang="en-GB" sz="1800" b="0" dirty="0">
                <a:latin typeface="Courier New" pitchFamily="49" charset="0"/>
                <a:cs typeface="Courier New" pitchFamily="49" charset="0"/>
              </a:rPr>
              <a:t>	float </a:t>
            </a:r>
            <a:r>
              <a:rPr lang="en-GB" sz="1800" b="0" dirty="0" err="1">
                <a:latin typeface="Courier New" pitchFamily="49" charset="0"/>
                <a:cs typeface="Courier New" pitchFamily="49" charset="0"/>
              </a:rPr>
              <a:t>y_value</a:t>
            </a:r>
            <a:r>
              <a:rPr lang="en-GB" sz="1800" b="0" dirty="0">
                <a:latin typeface="Courier New" pitchFamily="49" charset="0"/>
                <a:cs typeface="Courier New" pitchFamily="49" charset="0"/>
              </a:rPr>
              <a:t>;</a:t>
            </a:r>
          </a:p>
          <a:p>
            <a:pPr>
              <a:buNone/>
            </a:pPr>
            <a:r>
              <a:rPr lang="en-GB" sz="1800" b="0" dirty="0">
                <a:latin typeface="Courier New" pitchFamily="49" charset="0"/>
                <a:cs typeface="Courier New" pitchFamily="49" charset="0"/>
              </a:rPr>
              <a:t>	float </a:t>
            </a:r>
            <a:r>
              <a:rPr lang="en-GB" sz="1800" b="0" dirty="0" err="1">
                <a:latin typeface="Courier New" pitchFamily="49" charset="0"/>
                <a:cs typeface="Courier New" pitchFamily="49" charset="0"/>
              </a:rPr>
              <a:t>z_value</a:t>
            </a:r>
            <a:r>
              <a:rPr lang="en-GB" sz="1800" b="0" dirty="0">
                <a:latin typeface="Courier New" pitchFamily="49" charset="0"/>
                <a:cs typeface="Courier New" pitchFamily="49" charset="0"/>
              </a:rPr>
              <a:t>;</a:t>
            </a:r>
          </a:p>
          <a:p>
            <a:pPr>
              <a:buNone/>
            </a:pPr>
            <a:r>
              <a:rPr lang="en-GB" sz="1800" b="0" dirty="0">
                <a:latin typeface="Courier New" pitchFamily="49" charset="0"/>
                <a:cs typeface="Courier New" pitchFamily="49" charset="0"/>
              </a:rPr>
              <a:t>};</a:t>
            </a:r>
          </a:p>
        </p:txBody>
      </p:sp>
      <p:sp>
        <p:nvSpPr>
          <p:cNvPr id="10" name="TextBox 9"/>
          <p:cNvSpPr txBox="1"/>
          <p:nvPr/>
        </p:nvSpPr>
        <p:spPr>
          <a:xfrm>
            <a:off x="4595810" y="5143512"/>
            <a:ext cx="2357454" cy="424732"/>
          </a:xfrm>
          <a:prstGeom prst="rect">
            <a:avLst/>
          </a:prstGeom>
          <a:solidFill>
            <a:schemeClr val="accent6"/>
          </a:solidFill>
          <a:ln>
            <a:solidFill>
              <a:schemeClr val="accent1"/>
            </a:solidFill>
          </a:ln>
          <a:effectLst>
            <a:outerShdw blurRad="50800" dist="38100" dir="2700000" sx="101000" sy="101000" algn="tl" rotWithShape="0">
              <a:prstClr val="black">
                <a:alpha val="40000"/>
              </a:prstClr>
            </a:outerShdw>
          </a:effectLst>
        </p:spPr>
        <p:txBody>
          <a:bodyPr wrap="square" rtlCol="0">
            <a:spAutoFit/>
          </a:bodyPr>
          <a:lstStyle/>
          <a:p>
            <a:pPr>
              <a:buNone/>
            </a:pPr>
            <a:r>
              <a:rPr lang="en-GB" dirty="0">
                <a:solidFill>
                  <a:schemeClr val="bg1"/>
                </a:solidFill>
              </a:rPr>
              <a:t>Private interface</a:t>
            </a:r>
          </a:p>
        </p:txBody>
      </p:sp>
      <p:sp>
        <p:nvSpPr>
          <p:cNvPr id="11" name="TextBox 10"/>
          <p:cNvSpPr txBox="1"/>
          <p:nvPr/>
        </p:nvSpPr>
        <p:spPr>
          <a:xfrm>
            <a:off x="6953264" y="2857496"/>
            <a:ext cx="2286016" cy="424732"/>
          </a:xfrm>
          <a:prstGeom prst="rect">
            <a:avLst/>
          </a:prstGeom>
          <a:solidFill>
            <a:schemeClr val="accent6"/>
          </a:solidFill>
          <a:ln>
            <a:solidFill>
              <a:schemeClr val="accent1"/>
            </a:solidFill>
          </a:ln>
          <a:effectLst>
            <a:outerShdw blurRad="50800" dist="38100" dir="2700000" sx="101000" sy="101000" algn="tl" rotWithShape="0">
              <a:prstClr val="black">
                <a:alpha val="40000"/>
              </a:prstClr>
            </a:outerShdw>
          </a:effectLst>
        </p:spPr>
        <p:txBody>
          <a:bodyPr wrap="square" rtlCol="0">
            <a:spAutoFit/>
          </a:bodyPr>
          <a:lstStyle/>
          <a:p>
            <a:pPr>
              <a:buNone/>
            </a:pPr>
            <a:r>
              <a:rPr lang="en-GB" dirty="0">
                <a:solidFill>
                  <a:schemeClr val="bg1"/>
                </a:solidFill>
              </a:rPr>
              <a:t>Public interface</a:t>
            </a:r>
          </a:p>
        </p:txBody>
      </p:sp>
      <p:cxnSp>
        <p:nvCxnSpPr>
          <p:cNvPr id="13" name="Straight Arrow Connector 12"/>
          <p:cNvCxnSpPr>
            <a:stCxn id="10" idx="1"/>
          </p:cNvCxnSpPr>
          <p:nvPr/>
        </p:nvCxnSpPr>
        <p:spPr>
          <a:xfrm rot="10800000" flipV="1">
            <a:off x="3381364" y="5355878"/>
            <a:ext cx="1214446" cy="19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1" idx="1"/>
          </p:cNvCxnSpPr>
          <p:nvPr/>
        </p:nvCxnSpPr>
        <p:spPr>
          <a:xfrm rot="10800000" flipV="1">
            <a:off x="6167446" y="3069862"/>
            <a:ext cx="785818" cy="19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406" y="642918"/>
            <a:ext cx="8915400" cy="857256"/>
          </a:xfrm>
        </p:spPr>
        <p:txBody>
          <a:bodyPr/>
          <a:lstStyle/>
          <a:p>
            <a:r>
              <a:rPr lang="en-GB" dirty="0"/>
              <a:t>Interfaces – an Example</a:t>
            </a:r>
          </a:p>
        </p:txBody>
      </p:sp>
      <p:sp>
        <p:nvSpPr>
          <p:cNvPr id="4" name="Footer Placeholder 3"/>
          <p:cNvSpPr>
            <a:spLocks noGrp="1"/>
          </p:cNvSpPr>
          <p:nvPr>
            <p:ph type="ftr" sz="quarter" idx="11"/>
          </p:nvPr>
        </p:nvSpPr>
        <p:spPr/>
        <p:txBody>
          <a:bodyPr/>
          <a:lstStyle/>
          <a:p>
            <a:r>
              <a:rPr kumimoji="0" lang="en-US" dirty="0"/>
              <a:t>COMP201 - Software Engineering</a:t>
            </a:r>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6</a:t>
            </a:fld>
            <a:endParaRPr kumimoji="0" lang="en-US"/>
          </a:p>
        </p:txBody>
      </p:sp>
      <p:sp>
        <p:nvSpPr>
          <p:cNvPr id="12" name="TextBox 11"/>
          <p:cNvSpPr txBox="1"/>
          <p:nvPr/>
        </p:nvSpPr>
        <p:spPr>
          <a:xfrm>
            <a:off x="666720" y="1714488"/>
            <a:ext cx="8501122" cy="4161139"/>
          </a:xfrm>
          <a:prstGeom prst="rect">
            <a:avLst/>
          </a:prstGeom>
          <a:noFill/>
        </p:spPr>
        <p:txBody>
          <a:bodyPr wrap="square" rtlCol="0">
            <a:spAutoFit/>
          </a:bodyPr>
          <a:lstStyle/>
          <a:p>
            <a:r>
              <a:rPr lang="en-GB" dirty="0"/>
              <a:t> </a:t>
            </a:r>
            <a:r>
              <a:rPr lang="en-GB" sz="2800" b="0" dirty="0">
                <a:latin typeface="+mn-lt"/>
              </a:rPr>
              <a:t>On the previous slide, do you know how to compute the cross product of two vectors? </a:t>
            </a:r>
          </a:p>
          <a:p>
            <a:pPr lvl="1"/>
            <a:r>
              <a:rPr lang="en-GB" sz="2800" b="0" dirty="0">
                <a:latin typeface="+mn-lt"/>
              </a:rPr>
              <a:t>The point is that due to abstraction, </a:t>
            </a:r>
            <a:r>
              <a:rPr lang="en-GB" sz="2800" b="0" dirty="0">
                <a:solidFill>
                  <a:schemeClr val="accent2"/>
                </a:solidFill>
                <a:latin typeface="+mn-lt"/>
              </a:rPr>
              <a:t>you do not need to know</a:t>
            </a:r>
            <a:r>
              <a:rPr lang="en-GB" sz="2800" b="0" dirty="0">
                <a:latin typeface="+mn-lt"/>
              </a:rPr>
              <a:t>, that information is hidden in the module!</a:t>
            </a:r>
          </a:p>
          <a:p>
            <a:r>
              <a:rPr lang="en-GB" sz="2800" b="0" dirty="0">
                <a:latin typeface="+mn-lt"/>
              </a:rPr>
              <a:t> We may choose to replace the code for computing the cross product to be faster or more numerically stable for example, but users of the module (or component) should not need to change their code since the </a:t>
            </a:r>
            <a:r>
              <a:rPr lang="en-GB" sz="2800" b="0" dirty="0">
                <a:solidFill>
                  <a:schemeClr val="accent2"/>
                </a:solidFill>
                <a:latin typeface="+mn-lt"/>
              </a:rPr>
              <a:t>interface has not changed</a:t>
            </a:r>
            <a:r>
              <a:rPr lang="en-GB" sz="2800" b="0" dirty="0">
                <a:latin typeface="+mn-lt"/>
              </a:rPr>
              <a:t>.</a:t>
            </a:r>
          </a:p>
          <a:p>
            <a:endParaRPr lang="en-GB" b="0"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GB" dirty="0"/>
              <a:t>Five Principles for Good Design</a:t>
            </a:r>
          </a:p>
        </p:txBody>
      </p:sp>
      <p:sp>
        <p:nvSpPr>
          <p:cNvPr id="52227" name="Rectangle 3"/>
          <p:cNvSpPr>
            <a:spLocks noGrp="1" noChangeArrowheads="1"/>
          </p:cNvSpPr>
          <p:nvPr>
            <p:ph idx="1"/>
          </p:nvPr>
        </p:nvSpPr>
        <p:spPr/>
        <p:txBody>
          <a:bodyPr>
            <a:normAutofit/>
          </a:bodyPr>
          <a:lstStyle/>
          <a:p>
            <a:r>
              <a:rPr lang="en-GB" sz="2800" dirty="0"/>
              <a:t>From the discussion in the previous lecture, we can derive five principles that should be adhered to:</a:t>
            </a:r>
          </a:p>
          <a:p>
            <a:pPr lvl="1"/>
            <a:r>
              <a:rPr lang="en-GB" sz="2800" dirty="0">
                <a:solidFill>
                  <a:schemeClr val="accent3"/>
                </a:solidFill>
              </a:rPr>
              <a:t>Linguistic modular units;</a:t>
            </a:r>
          </a:p>
          <a:p>
            <a:pPr lvl="1"/>
            <a:r>
              <a:rPr lang="en-GB" sz="2800" dirty="0">
                <a:solidFill>
                  <a:schemeClr val="accent3"/>
                </a:solidFill>
              </a:rPr>
              <a:t>Few interfaces;</a:t>
            </a:r>
          </a:p>
          <a:p>
            <a:pPr lvl="1"/>
            <a:r>
              <a:rPr lang="en-GB" sz="2800" dirty="0">
                <a:solidFill>
                  <a:schemeClr val="accent3"/>
                </a:solidFill>
              </a:rPr>
              <a:t>Small interfaces;</a:t>
            </a:r>
          </a:p>
          <a:p>
            <a:pPr lvl="1"/>
            <a:r>
              <a:rPr lang="en-GB" sz="2800" dirty="0">
                <a:solidFill>
                  <a:schemeClr val="accent3"/>
                </a:solidFill>
              </a:rPr>
              <a:t>Explicit interfaces;</a:t>
            </a:r>
          </a:p>
          <a:p>
            <a:pPr lvl="1"/>
            <a:r>
              <a:rPr lang="en-GB" sz="2800" dirty="0">
                <a:solidFill>
                  <a:schemeClr val="accent3"/>
                </a:solidFill>
              </a:rPr>
              <a:t>Information hiding.</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7</a:t>
            </a:fld>
            <a:endParaRPr kumimoji="0" lang="en-US"/>
          </a:p>
        </p:txBody>
      </p:sp>
      <p:sp>
        <p:nvSpPr>
          <p:cNvPr id="5" name="Footer Placeholder 4"/>
          <p:cNvSpPr>
            <a:spLocks noGrp="1"/>
          </p:cNvSpPr>
          <p:nvPr>
            <p:ph type="ftr" sz="quarter" idx="11"/>
          </p:nvPr>
        </p:nvSpPr>
        <p:spPr/>
        <p:txBody>
          <a:bodyPr/>
          <a:lstStyle/>
          <a:p>
            <a:r>
              <a:rPr kumimoji="0" lang="en-US"/>
              <a:t>COMP201 - Software Engineering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GB"/>
              <a:t>Linguistic Modular Units</a:t>
            </a:r>
          </a:p>
        </p:txBody>
      </p:sp>
      <p:sp>
        <p:nvSpPr>
          <p:cNvPr id="53251" name="Rectangle 3"/>
          <p:cNvSpPr>
            <a:spLocks noGrp="1" noChangeArrowheads="1"/>
          </p:cNvSpPr>
          <p:nvPr>
            <p:ph idx="1"/>
          </p:nvPr>
        </p:nvSpPr>
        <p:spPr>
          <a:xfrm>
            <a:off x="381000" y="1752600"/>
            <a:ext cx="9144000" cy="4343400"/>
          </a:xfrm>
        </p:spPr>
        <p:txBody>
          <a:bodyPr>
            <a:normAutofit lnSpcReduction="10000"/>
          </a:bodyPr>
          <a:lstStyle/>
          <a:p>
            <a:r>
              <a:rPr lang="en-GB" sz="2800" dirty="0"/>
              <a:t>A programming language (or design language) should support the principle of linguistic modular units:</a:t>
            </a:r>
          </a:p>
          <a:p>
            <a:pPr lvl="1"/>
            <a:r>
              <a:rPr lang="en-GB" sz="2400" dirty="0">
                <a:solidFill>
                  <a:schemeClr val="accent3"/>
                </a:solidFill>
              </a:rPr>
              <a:t>Modules must correspond to linguistic units in the language used</a:t>
            </a:r>
          </a:p>
          <a:p>
            <a:endParaRPr lang="en-GB" sz="2800" dirty="0">
              <a:solidFill>
                <a:schemeClr val="accent2"/>
              </a:solidFill>
            </a:endParaRPr>
          </a:p>
          <a:p>
            <a:r>
              <a:rPr lang="en-GB" sz="2800" dirty="0">
                <a:solidFill>
                  <a:schemeClr val="accent2"/>
                </a:solidFill>
              </a:rPr>
              <a:t>EXAMPLE: </a:t>
            </a:r>
            <a:r>
              <a:rPr lang="en-GB" sz="2800" dirty="0"/>
              <a:t>Java methods and classes</a:t>
            </a:r>
          </a:p>
          <a:p>
            <a:r>
              <a:rPr lang="en-GB" sz="2800" dirty="0">
                <a:solidFill>
                  <a:schemeClr val="accent2"/>
                </a:solidFill>
              </a:rPr>
              <a:t>COUNTER EXAMPLE: </a:t>
            </a:r>
            <a:r>
              <a:rPr lang="en-GB" sz="2800" dirty="0"/>
              <a:t>Subroutines in BASIC are called by giving a </a:t>
            </a:r>
            <a:r>
              <a:rPr lang="en-GB" sz="2800" b="1" i="1" dirty="0"/>
              <a:t>line number</a:t>
            </a:r>
            <a:r>
              <a:rPr lang="en-GB" sz="2800" dirty="0"/>
              <a:t> where execution is to proceed from; there is no way of telling, just by looking at a section of code, that it is a subroutine. </a:t>
            </a:r>
          </a:p>
          <a:p>
            <a:r>
              <a:rPr lang="en-GB" sz="2800" dirty="0"/>
              <a:t>Assembler, C, C++, private or public data</a:t>
            </a:r>
          </a:p>
          <a:p>
            <a:endParaRPr lang="en-GB" sz="2800" dirty="0"/>
          </a:p>
        </p:txBody>
      </p:sp>
      <p:sp>
        <p:nvSpPr>
          <p:cNvPr id="53252" name="Line 4"/>
          <p:cNvSpPr>
            <a:spLocks noChangeShapeType="1"/>
          </p:cNvSpPr>
          <p:nvPr/>
        </p:nvSpPr>
        <p:spPr bwMode="auto">
          <a:xfrm>
            <a:off x="1219200" y="3429000"/>
            <a:ext cx="7620000" cy="0"/>
          </a:xfrm>
          <a:prstGeom prst="line">
            <a:avLst/>
          </a:prstGeom>
          <a:noFill/>
          <a:ln w="57150">
            <a:solidFill>
              <a:srgbClr val="9933FF"/>
            </a:solidFill>
            <a:round/>
            <a:headEnd/>
            <a:tailEnd/>
          </a:ln>
          <a:effectLst/>
        </p:spPr>
        <p:txBody>
          <a:bodyPr/>
          <a:lstStyle/>
          <a:p>
            <a:endParaRPr lang="en-GB"/>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8</a:t>
            </a:fld>
            <a:endParaRPr kumimoji="0" lang="en-US"/>
          </a:p>
        </p:txBody>
      </p:sp>
      <p:sp>
        <p:nvSpPr>
          <p:cNvPr id="6" name="Footer Placeholder 5"/>
          <p:cNvSpPr>
            <a:spLocks noGrp="1"/>
          </p:cNvSpPr>
          <p:nvPr>
            <p:ph type="ftr" sz="quarter" idx="11"/>
          </p:nvPr>
        </p:nvSpPr>
        <p:spPr/>
        <p:txBody>
          <a:bodyPr/>
          <a:lstStyle/>
          <a:p>
            <a:r>
              <a:rPr kumimoji="0" lang="en-US"/>
              <a:t>COMP201 - Software Engineering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251">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251">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2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GB"/>
              <a:t>Few Interfaces</a:t>
            </a:r>
          </a:p>
        </p:txBody>
      </p:sp>
      <p:sp>
        <p:nvSpPr>
          <p:cNvPr id="54275" name="Rectangle 3"/>
          <p:cNvSpPr>
            <a:spLocks noGrp="1" noChangeArrowheads="1"/>
          </p:cNvSpPr>
          <p:nvPr>
            <p:ph idx="1"/>
          </p:nvPr>
        </p:nvSpPr>
        <p:spPr/>
        <p:txBody>
          <a:bodyPr>
            <a:normAutofit/>
          </a:bodyPr>
          <a:lstStyle/>
          <a:p>
            <a:r>
              <a:rPr lang="en-GB" sz="2800" dirty="0"/>
              <a:t>This principle states that the overall number of communication channels between modules should be as small as possible:</a:t>
            </a:r>
          </a:p>
          <a:p>
            <a:pPr lvl="1"/>
            <a:r>
              <a:rPr lang="en-GB" sz="2800" dirty="0">
                <a:solidFill>
                  <a:schemeClr val="accent3"/>
                </a:solidFill>
              </a:rPr>
              <a:t>Every module should communicate with as few others as possible.</a:t>
            </a:r>
          </a:p>
          <a:p>
            <a:r>
              <a:rPr lang="en-GB" sz="2800" dirty="0"/>
              <a:t>So, in the system with n modules, there may be a minimum of </a:t>
            </a:r>
            <a:r>
              <a:rPr lang="en-GB" sz="2800" i="1" dirty="0"/>
              <a:t>n-1</a:t>
            </a:r>
            <a:r>
              <a:rPr lang="en-GB" sz="2800" dirty="0"/>
              <a:t> and a maximum of              links; your system should stay closer to the minimum.</a:t>
            </a:r>
          </a:p>
        </p:txBody>
      </p:sp>
      <p:sp>
        <p:nvSpPr>
          <p:cNvPr id="54278" name="Rectangle 6"/>
          <p:cNvSpPr>
            <a:spLocks noChangeArrowheads="1"/>
          </p:cNvSpPr>
          <p:nvPr/>
        </p:nvSpPr>
        <p:spPr bwMode="auto">
          <a:xfrm>
            <a:off x="4691063" y="3233738"/>
            <a:ext cx="9906000" cy="0"/>
          </a:xfrm>
          <a:prstGeom prst="rect">
            <a:avLst/>
          </a:prstGeom>
          <a:noFill/>
          <a:ln w="9525">
            <a:noFill/>
            <a:miter lim="800000"/>
            <a:headEnd/>
            <a:tailEnd/>
          </a:ln>
          <a:effectLst/>
        </p:spPr>
        <p:txBody>
          <a:bodyPr>
            <a:spAutoFit/>
          </a:bodyPr>
          <a:lstStyle/>
          <a:p>
            <a:endParaRPr lang="en-GB"/>
          </a:p>
        </p:txBody>
      </p:sp>
      <p:graphicFrame>
        <p:nvGraphicFramePr>
          <p:cNvPr id="75776" name="Object 1024"/>
          <p:cNvGraphicFramePr>
            <a:graphicFrameLocks noChangeAspect="1"/>
          </p:cNvGraphicFramePr>
          <p:nvPr/>
        </p:nvGraphicFramePr>
        <p:xfrm>
          <a:off x="6096008" y="4643446"/>
          <a:ext cx="762000" cy="568325"/>
        </p:xfrm>
        <a:graphic>
          <a:graphicData uri="http://schemas.openxmlformats.org/presentationml/2006/ole">
            <mc:AlternateContent xmlns:mc="http://schemas.openxmlformats.org/markup-compatibility/2006">
              <mc:Choice xmlns:v="urn:schemas-microsoft-com:vml" Requires="v">
                <p:oleObj spid="_x0000_s75779" r:id="rId3" imgW="520474" imgH="393529" progId="Equation.3">
                  <p:embed/>
                </p:oleObj>
              </mc:Choice>
              <mc:Fallback>
                <p:oleObj r:id="rId3" imgW="520474" imgH="393529" progId="Equation.3">
                  <p:embed/>
                  <p:pic>
                    <p:nvPicPr>
                      <p:cNvPr id="0" name="Picture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8" y="4643446"/>
                        <a:ext cx="762000" cy="568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Slide Number Placeholder 5"/>
          <p:cNvSpPr>
            <a:spLocks noGrp="1"/>
          </p:cNvSpPr>
          <p:nvPr>
            <p:ph type="sldNum" sz="quarter" idx="12"/>
          </p:nvPr>
        </p:nvSpPr>
        <p:spPr/>
        <p:txBody>
          <a:bodyPr/>
          <a:lstStyle/>
          <a:p>
            <a:fld id="{042AED99-7FB4-404E-8A97-64753DCE42EC}" type="slidenum">
              <a:rPr kumimoji="0" lang="en-US" smtClean="0"/>
              <a:pPr/>
              <a:t>9</a:t>
            </a:fld>
            <a:endParaRPr kumimoji="0" lang="en-US"/>
          </a:p>
        </p:txBody>
      </p:sp>
      <p:sp>
        <p:nvSpPr>
          <p:cNvPr id="7" name="Footer Placeholder 6"/>
          <p:cNvSpPr>
            <a:spLocks noGrp="1"/>
          </p:cNvSpPr>
          <p:nvPr>
            <p:ph type="ftr" sz="quarter" idx="11"/>
          </p:nvPr>
        </p:nvSpPr>
        <p:spPr/>
        <p:txBody>
          <a:bodyPr/>
          <a:lstStyle/>
          <a:p>
            <a:r>
              <a:rPr kumimoji="0" lang="en-US"/>
              <a:t>COMP201 - Software Engineering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27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57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Custom 2">
      <a:dk1>
        <a:sysClr val="windowText" lastClr="000000"/>
      </a:dk1>
      <a:lt1>
        <a:sysClr val="window" lastClr="FFFFFF"/>
      </a:lt1>
      <a:dk2>
        <a:srgbClr val="424456"/>
      </a:dk2>
      <a:lt2>
        <a:srgbClr val="DEDEDE"/>
      </a:lt2>
      <a:accent1>
        <a:srgbClr val="1F1F33"/>
      </a:accent1>
      <a:accent2>
        <a:srgbClr val="B54703"/>
      </a:accent2>
      <a:accent3>
        <a:srgbClr val="CE0202"/>
      </a:accent3>
      <a:accent4>
        <a:srgbClr val="C4652D"/>
      </a:accent4>
      <a:accent5>
        <a:srgbClr val="8B5D3D"/>
      </a:accent5>
      <a:accent6>
        <a:srgbClr val="3F6E8C"/>
      </a:accent6>
      <a:hlink>
        <a:srgbClr val="E0EFF1"/>
      </a:hlink>
      <a:folHlink>
        <a:srgbClr val="C2A87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1358</TotalTime>
  <Words>1806</Words>
  <Application>Microsoft Office PowerPoint</Application>
  <PresentationFormat>A4 Paper (210x297 mm)</PresentationFormat>
  <Paragraphs>226</Paragraphs>
  <Slides>29</Slides>
  <Notes>5</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6" baseType="lpstr">
      <vt:lpstr>Calibri</vt:lpstr>
      <vt:lpstr>Courier New</vt:lpstr>
      <vt:lpstr>Times</vt:lpstr>
      <vt:lpstr>Times New Roman</vt:lpstr>
      <vt:lpstr>Wingdings 2</vt:lpstr>
      <vt:lpstr>Flow</vt:lpstr>
      <vt:lpstr>Equation.3</vt:lpstr>
      <vt:lpstr>Software Engineering COMP 201</vt:lpstr>
      <vt:lpstr>Software Design </vt:lpstr>
      <vt:lpstr>What makes a Good System?</vt:lpstr>
      <vt:lpstr>Module Interfaces</vt:lpstr>
      <vt:lpstr>Interfaces – an Example</vt:lpstr>
      <vt:lpstr>Interfaces – an Example</vt:lpstr>
      <vt:lpstr>Five Principles for Good Design</vt:lpstr>
      <vt:lpstr>Linguistic Modular Units</vt:lpstr>
      <vt:lpstr>Few Interfaces</vt:lpstr>
      <vt:lpstr>Few Interfaces</vt:lpstr>
      <vt:lpstr>Facade structure</vt:lpstr>
      <vt:lpstr>Small Interfaces (Loose Coupling)</vt:lpstr>
      <vt:lpstr>Coupling</vt:lpstr>
      <vt:lpstr>PowerPoint Presentation</vt:lpstr>
      <vt:lpstr>PowerPoint Presentation</vt:lpstr>
      <vt:lpstr>PowerPoint Presentation</vt:lpstr>
      <vt:lpstr>Reusability</vt:lpstr>
      <vt:lpstr>Stepwise Refinement</vt:lpstr>
      <vt:lpstr>Explicit Interfaces</vt:lpstr>
      <vt:lpstr>Information Hiding (Encapsulation)</vt:lpstr>
      <vt:lpstr>Cohesion</vt:lpstr>
      <vt:lpstr>Cohesion Levels</vt:lpstr>
      <vt:lpstr>Cohesion Levels</vt:lpstr>
      <vt:lpstr>Cohesion as a Design Attribute</vt:lpstr>
      <vt:lpstr>Cohesion versus Encapsulation</vt:lpstr>
      <vt:lpstr>An Example</vt:lpstr>
      <vt:lpstr>High Cohesion, Low Coupling Modules</vt:lpstr>
      <vt:lpstr>Again..what makes a Good System?</vt:lpstr>
      <vt:lpstr>Lecture Key Points</vt:lpstr>
    </vt:vector>
  </TitlesOfParts>
  <Company>University of Liverpool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COMP 201</dc:title>
  <dc:creator>Potapov</dc:creator>
  <cp:lastModifiedBy>Coope, Sebastian</cp:lastModifiedBy>
  <cp:revision>94</cp:revision>
  <dcterms:created xsi:type="dcterms:W3CDTF">2002-07-01T13:45:33Z</dcterms:created>
  <dcterms:modified xsi:type="dcterms:W3CDTF">2018-09-07T14:55:41Z</dcterms:modified>
</cp:coreProperties>
</file>