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0" r:id="rId2"/>
    <p:sldId id="286" r:id="rId3"/>
    <p:sldId id="321" r:id="rId4"/>
    <p:sldId id="284" r:id="rId5"/>
    <p:sldId id="285" r:id="rId6"/>
    <p:sldId id="300" r:id="rId7"/>
    <p:sldId id="301" r:id="rId8"/>
    <p:sldId id="322" r:id="rId9"/>
    <p:sldId id="304" r:id="rId10"/>
    <p:sldId id="302" r:id="rId11"/>
    <p:sldId id="303" r:id="rId12"/>
    <p:sldId id="319" r:id="rId13"/>
    <p:sldId id="305" r:id="rId14"/>
    <p:sldId id="288" r:id="rId15"/>
    <p:sldId id="290" r:id="rId16"/>
    <p:sldId id="289" r:id="rId17"/>
    <p:sldId id="291" r:id="rId18"/>
    <p:sldId id="292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93" r:id="rId30"/>
    <p:sldId id="294" r:id="rId31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9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347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40392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4" y="9276420"/>
            <a:ext cx="2972229" cy="488315"/>
          </a:xfrm>
          <a:prstGeom prst="rect">
            <a:avLst/>
          </a:prstGeom>
          <a:noFill/>
        </p:spPr>
        <p:txBody>
          <a:bodyPr lIns="91152" tIns="45575" rIns="91152" bIns="4557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5CD-31E5-4F9F-845E-0295221BD51A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F6A-BD0F-4CB2-A059-66D735E5F410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51FA-67DB-4ECB-9821-6AA95EA7B66D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7E95-977D-4755-B640-DA48C4BA07B4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0FCA-C4C8-4FF2-9E84-6109733AE545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773B-DD53-4BF8-A7C0-AECC6CBEA084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4D4D-2F9F-4855-905F-2FE00E09CAF1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7798-BADA-4894-AE08-1ADEF2C39719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5CD-BF48-42A6-A6E4-911536C713E2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BFBF-8912-411D-BEBC-8A2AAE2B9B46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95A6-BC01-4704-B3D8-C6DA208A10D4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85926"/>
            <a:ext cx="8229600" cy="45386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F29FD4-C4DA-4910-AC37-123E58584ACE}" type="datetime1">
              <a:rPr lang="en-US" smtClean="0"/>
              <a:pPr/>
              <a:t>9/7/2018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pPr marR="45537" lvl="0">
              <a:buClr>
                <a:srgbClr val="CE0202"/>
              </a:buClr>
            </a:pPr>
            <a:r>
              <a:rPr lang="en-GB" dirty="0">
                <a:solidFill>
                  <a:prstClr val="white"/>
                </a:solidFill>
              </a:rPr>
              <a:t>Lecturer: </a:t>
            </a:r>
            <a:r>
              <a:rPr lang="en-GB" b="1" dirty="0">
                <a:solidFill>
                  <a:prstClr val="white"/>
                </a:solidFill>
              </a:rPr>
              <a:t>Sebastian </a:t>
            </a:r>
            <a:r>
              <a:rPr lang="en-GB" b="1" dirty="0" err="1">
                <a:solidFill>
                  <a:prstClr val="white"/>
                </a:solidFill>
              </a:rPr>
              <a:t>Coope</a:t>
            </a:r>
            <a:endParaRPr lang="en-GB" b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Ashton Building, Room G.18</a:t>
            </a:r>
          </a:p>
          <a:p>
            <a:pPr marR="45537" lvl="0">
              <a:buClr>
                <a:srgbClr val="CE0202"/>
              </a:buClr>
            </a:pPr>
            <a:r>
              <a:rPr lang="en-GB" i="1" dirty="0">
                <a:solidFill>
                  <a:prstClr val="white"/>
                </a:solidFill>
              </a:rPr>
              <a:t>E-mail: </a:t>
            </a:r>
            <a:r>
              <a:rPr lang="en-GB" b="1" i="1" dirty="0">
                <a:solidFill>
                  <a:prstClr val="white"/>
                </a:solidFill>
              </a:rPr>
              <a:t>coopes@liverpool.ac.uk </a:t>
            </a:r>
            <a:endParaRPr lang="en-GB" sz="24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endParaRPr lang="en-GB" sz="2100" b="1" i="1" dirty="0">
              <a:solidFill>
                <a:prstClr val="white"/>
              </a:solidFill>
            </a:endParaRPr>
          </a:p>
          <a:p>
            <a:pPr marR="45537" lvl="0">
              <a:buClr>
                <a:srgbClr val="CE0202"/>
              </a:buClr>
            </a:pPr>
            <a:r>
              <a:rPr lang="en-GB" b="1" dirty="0">
                <a:solidFill>
                  <a:prstClr val="white"/>
                </a:solidFill>
              </a:rPr>
              <a:t>COMP 201 web-page:</a:t>
            </a:r>
          </a:p>
          <a:p>
            <a:pPr marR="45537" lvl="0">
              <a:buClr>
                <a:srgbClr val="CE0202"/>
              </a:buClr>
            </a:pPr>
            <a:r>
              <a:rPr lang="en-GB" sz="2200" b="1" dirty="0">
                <a:solidFill>
                  <a:prstClr val="white"/>
                </a:solidFill>
              </a:rPr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/>
              <a:t>Software </a:t>
            </a:r>
            <a:r>
              <a:rPr lang="en-GB" sz="2800" u="sng" dirty="0"/>
              <a:t>Testing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Top-down Testing</a:t>
            </a:r>
          </a:p>
        </p:txBody>
      </p:sp>
      <p:pic>
        <p:nvPicPr>
          <p:cNvPr id="71684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35150"/>
            <a:ext cx="8820150" cy="37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 Testing</a:t>
            </a:r>
          </a:p>
        </p:txBody>
      </p:sp>
      <p:pic>
        <p:nvPicPr>
          <p:cNvPr id="72708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695450"/>
            <a:ext cx="8507412" cy="3798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1278"/>
            <a:ext cx="8229600" cy="867524"/>
          </a:xfrm>
        </p:spPr>
        <p:txBody>
          <a:bodyPr>
            <a:normAutofit fontScale="90000"/>
          </a:bodyPr>
          <a:lstStyle/>
          <a:p>
            <a:pPr marL="762000" indent="-762000"/>
            <a:r>
              <a:rPr lang="en-US" dirty="0"/>
              <a:t>For which types of system is </a:t>
            </a:r>
            <a:r>
              <a:rPr lang="en-US" b="1" dirty="0"/>
              <a:t>bottom-up testing </a:t>
            </a:r>
            <a:r>
              <a:rPr lang="en-US" dirty="0"/>
              <a:t>appropriate, and why?</a:t>
            </a:r>
            <a:endParaRPr lang="en-GB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85926"/>
            <a:ext cx="8401080" cy="4538674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endParaRPr lang="en-GB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  <a:cs typeface="Times New Roman" pitchFamily="18" charset="0"/>
              </a:rPr>
              <a:t>Object-oriented systems</a:t>
            </a:r>
            <a:r>
              <a:rPr lang="en-US" dirty="0">
                <a:solidFill>
                  <a:schemeClr val="accent3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– because these have a neat decomposition into classes and methods – makes testing easy</a:t>
            </a:r>
            <a:endParaRPr lang="en-GB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  <a:cs typeface="Times New Roman" pitchFamily="18" charset="0"/>
              </a:rPr>
              <a:t>real-time systems</a:t>
            </a:r>
            <a:r>
              <a:rPr lang="en-US" dirty="0">
                <a:solidFill>
                  <a:schemeClr val="accent3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– because we can identify slow bits of code more quickly</a:t>
            </a:r>
            <a:endParaRPr lang="en-GB" dirty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  <a:cs typeface="Times New Roman" pitchFamily="18" charset="0"/>
              </a:rPr>
              <a:t>systems with strict performance requirements</a:t>
            </a:r>
            <a:r>
              <a:rPr lang="en-US" dirty="0">
                <a:solidFill>
                  <a:schemeClr val="accent3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– because we can measure the performance of individual methods early in the testing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Approaches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3"/>
                </a:solidFill>
              </a:rPr>
              <a:t>Architectural validation</a:t>
            </a:r>
          </a:p>
          <a:p>
            <a:pPr lvl="1"/>
            <a:r>
              <a:rPr lang="en-GB" dirty="0"/>
              <a:t>Top-down integration testing is better at discovering errors in the system architecture</a:t>
            </a:r>
          </a:p>
          <a:p>
            <a:r>
              <a:rPr lang="en-GB" dirty="0">
                <a:solidFill>
                  <a:schemeClr val="accent3"/>
                </a:solidFill>
              </a:rPr>
              <a:t>System demonstration</a:t>
            </a:r>
          </a:p>
          <a:p>
            <a:pPr lvl="1"/>
            <a:r>
              <a:rPr lang="en-GB" dirty="0"/>
              <a:t>Top-down integration testing allows a limited demonstration at an early stage in the development</a:t>
            </a:r>
          </a:p>
          <a:p>
            <a:r>
              <a:rPr lang="en-GB" dirty="0">
                <a:solidFill>
                  <a:schemeClr val="accent3"/>
                </a:solidFill>
              </a:rPr>
              <a:t>Test implementation</a:t>
            </a:r>
          </a:p>
          <a:p>
            <a:pPr lvl="1"/>
            <a:r>
              <a:rPr lang="en-GB" dirty="0"/>
              <a:t>Often easier with bottom-up integration testing</a:t>
            </a:r>
          </a:p>
          <a:p>
            <a:r>
              <a:rPr lang="en-GB" dirty="0">
                <a:solidFill>
                  <a:schemeClr val="accent3"/>
                </a:solidFill>
              </a:rPr>
              <a:t>Test observation</a:t>
            </a:r>
          </a:p>
          <a:p>
            <a:pPr lvl="1"/>
            <a:r>
              <a:rPr lang="en-GB" dirty="0"/>
              <a:t>Problems with both approaches. Extra code may be required to observe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Testing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Takes place when modules or sub-systems are integrated to create larger systems</a:t>
            </a:r>
          </a:p>
          <a:p>
            <a:r>
              <a:rPr lang="en-GB" dirty="0"/>
              <a:t>Objectives are to detect faults due to </a:t>
            </a:r>
            <a:r>
              <a:rPr lang="en-GB" dirty="0">
                <a:solidFill>
                  <a:schemeClr val="accent3"/>
                </a:solidFill>
              </a:rPr>
              <a:t>interface errors </a:t>
            </a:r>
            <a:r>
              <a:rPr lang="en-GB" dirty="0"/>
              <a:t>or invalid assumptions about interfaces</a:t>
            </a:r>
          </a:p>
          <a:p>
            <a:r>
              <a:rPr lang="en-GB" dirty="0"/>
              <a:t>Particularly important for object-oriented development as </a:t>
            </a:r>
            <a:r>
              <a:rPr lang="en-GB" b="1" dirty="0">
                <a:solidFill>
                  <a:schemeClr val="accent3"/>
                </a:solidFill>
              </a:rPr>
              <a:t>objects are defined by their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Testing</a:t>
            </a:r>
          </a:p>
        </p:txBody>
      </p:sp>
      <p:pic>
        <p:nvPicPr>
          <p:cNvPr id="59397" name="Picture 5" descr="20.15 interface-testing.eps                                    00002E6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938" y="1530350"/>
            <a:ext cx="5280025" cy="486886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Interfaces Types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Parameter interfaces</a:t>
            </a:r>
          </a:p>
          <a:p>
            <a:pPr lvl="1"/>
            <a:r>
              <a:rPr lang="en-GB" dirty="0"/>
              <a:t>Data passed from one procedure to another</a:t>
            </a:r>
          </a:p>
          <a:p>
            <a:r>
              <a:rPr lang="en-GB" dirty="0">
                <a:solidFill>
                  <a:schemeClr val="accent3"/>
                </a:solidFill>
              </a:rPr>
              <a:t>Shared memory interfaces</a:t>
            </a:r>
          </a:p>
          <a:p>
            <a:pPr lvl="1"/>
            <a:r>
              <a:rPr lang="en-GB" dirty="0"/>
              <a:t>Block of memory is shared between procedures</a:t>
            </a:r>
          </a:p>
          <a:p>
            <a:r>
              <a:rPr lang="en-GB" dirty="0">
                <a:solidFill>
                  <a:schemeClr val="accent3"/>
                </a:solidFill>
              </a:rPr>
              <a:t>Procedural interfaces</a:t>
            </a:r>
          </a:p>
          <a:p>
            <a:pPr lvl="1"/>
            <a:r>
              <a:rPr lang="en-GB" dirty="0"/>
              <a:t>Sub-system encapsulates a set of procedures to be called by other sub-systems</a:t>
            </a:r>
          </a:p>
          <a:p>
            <a:r>
              <a:rPr lang="en-GB" dirty="0">
                <a:solidFill>
                  <a:schemeClr val="accent3"/>
                </a:solidFill>
              </a:rPr>
              <a:t>Message passing interfaces</a:t>
            </a:r>
          </a:p>
          <a:p>
            <a:pPr lvl="1"/>
            <a:r>
              <a:rPr lang="en-GB" dirty="0"/>
              <a:t>Sub-systems request services from other sub-systems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Errors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misuse</a:t>
            </a:r>
          </a:p>
          <a:p>
            <a:pPr lvl="1"/>
            <a:r>
              <a:rPr lang="en-GB" dirty="0"/>
              <a:t>A calling component calls another component and makes an error in its use of its interface e.g. parameters in the wrong order</a:t>
            </a:r>
          </a:p>
          <a:p>
            <a:r>
              <a:rPr lang="en-GB" dirty="0"/>
              <a:t>Interface misunderstanding</a:t>
            </a:r>
          </a:p>
          <a:p>
            <a:pPr lvl="1"/>
            <a:r>
              <a:rPr lang="en-GB" dirty="0"/>
              <a:t>A calling component embeds assumptions about the behaviour of the called component which are incorrect</a:t>
            </a:r>
          </a:p>
          <a:p>
            <a:r>
              <a:rPr lang="en-GB" dirty="0"/>
              <a:t>Timing errors</a:t>
            </a:r>
          </a:p>
          <a:p>
            <a:pPr lvl="1"/>
            <a:r>
              <a:rPr lang="en-GB" dirty="0"/>
              <a:t>The called and the calling component operate at different speeds and out-of-date information is accessed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Interface Testing Guidelines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Design tests so that parameters to a called procedure are at the </a:t>
            </a:r>
            <a:r>
              <a:rPr lang="en-GB" b="1" dirty="0"/>
              <a:t>extreme ends </a:t>
            </a:r>
            <a:r>
              <a:rPr lang="en-GB" dirty="0"/>
              <a:t>of their ranges</a:t>
            </a:r>
          </a:p>
          <a:p>
            <a:r>
              <a:rPr lang="en-GB" dirty="0"/>
              <a:t>Always test pointer parameters with </a:t>
            </a:r>
            <a:r>
              <a:rPr lang="en-GB" dirty="0">
                <a:solidFill>
                  <a:schemeClr val="accent3"/>
                </a:solidFill>
              </a:rPr>
              <a:t>null pointers</a:t>
            </a:r>
          </a:p>
          <a:p>
            <a:r>
              <a:rPr lang="en-GB" dirty="0"/>
              <a:t>Design tests which cause the component to fail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chemeClr val="accent3"/>
                </a:solidFill>
              </a:rPr>
              <a:t>stress testing </a:t>
            </a:r>
            <a:r>
              <a:rPr lang="en-GB" dirty="0"/>
              <a:t>in message passing systems</a:t>
            </a:r>
          </a:p>
          <a:p>
            <a:r>
              <a:rPr lang="en-GB" dirty="0"/>
              <a:t>In shared memory systems, vary the order in which components are activated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Stress Testing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Exercises the system beyond its maximum design load. Stressing the system often causes defects to come to light</a:t>
            </a:r>
          </a:p>
          <a:p>
            <a:r>
              <a:rPr lang="en-GB" dirty="0"/>
              <a:t>Stressing the system test </a:t>
            </a:r>
            <a:r>
              <a:rPr lang="en-GB" b="1" dirty="0">
                <a:solidFill>
                  <a:schemeClr val="accent3"/>
                </a:solidFill>
              </a:rPr>
              <a:t>failure behaviour</a:t>
            </a:r>
            <a:r>
              <a:rPr lang="en-GB" dirty="0"/>
              <a:t>.. Systems should not fail catastrophically. Stress testing checks for unacceptable loss of service or data</a:t>
            </a:r>
          </a:p>
          <a:p>
            <a:r>
              <a:rPr lang="en-GB" dirty="0"/>
              <a:t>Particularly relevant to distributed systems which can exhibit severe degradation as a network becomes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err="1"/>
              <a:t>Cyclomatic</a:t>
            </a:r>
            <a:r>
              <a:rPr lang="en-GB" dirty="0"/>
              <a:t> Complexity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The number of tests to test all control statements equals the </a:t>
            </a:r>
            <a:r>
              <a:rPr lang="en-GB" b="1" dirty="0" err="1"/>
              <a:t>cyclomatic</a:t>
            </a:r>
            <a:r>
              <a:rPr lang="en-GB" b="1" dirty="0"/>
              <a:t> complexity</a:t>
            </a:r>
          </a:p>
          <a:p>
            <a:r>
              <a:rPr lang="en-GB" dirty="0" err="1">
                <a:solidFill>
                  <a:schemeClr val="accent3"/>
                </a:solidFill>
              </a:rPr>
              <a:t>Cyclomatic</a:t>
            </a:r>
            <a:r>
              <a:rPr lang="en-GB" dirty="0">
                <a:solidFill>
                  <a:schemeClr val="accent3"/>
                </a:solidFill>
              </a:rPr>
              <a:t> complexity </a:t>
            </a:r>
            <a:r>
              <a:rPr lang="en-GB" dirty="0"/>
              <a:t>equals number of conditions in a program plus one 	(or equivalently, in the program flow graph it is the “Number of edges - Number of nodes +2”)</a:t>
            </a:r>
          </a:p>
          <a:p>
            <a:r>
              <a:rPr lang="en-GB" b="1" dirty="0"/>
              <a:t>Conditions</a:t>
            </a:r>
            <a:r>
              <a:rPr lang="en-GB" dirty="0"/>
              <a:t> are any type of branching operation such as each “if” statement or any types of loop (for, while etc.)</a:t>
            </a:r>
          </a:p>
          <a:p>
            <a:r>
              <a:rPr lang="en-GB" dirty="0"/>
              <a:t>Useful if used with care. Does not imply adequacy of testing. Although all paths are executed, all combinations of paths are not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Testing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components to be tested are object classes that are instantiated as objects</a:t>
            </a:r>
          </a:p>
          <a:p>
            <a:r>
              <a:rPr lang="en-GB" dirty="0"/>
              <a:t>Larger grain than individual functions so approaches to white-box testing have to be extended</a:t>
            </a:r>
          </a:p>
          <a:p>
            <a:r>
              <a:rPr lang="en-GB" dirty="0"/>
              <a:t>No obvious ‘top’ to the system for top-down integration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Levels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Testing operations associated with objects</a:t>
            </a:r>
          </a:p>
          <a:p>
            <a:r>
              <a:rPr lang="en-GB"/>
              <a:t>Testing object classes</a:t>
            </a:r>
          </a:p>
          <a:p>
            <a:r>
              <a:rPr lang="en-GB"/>
              <a:t>Testing clusters of cooperating objects</a:t>
            </a:r>
          </a:p>
          <a:p>
            <a:r>
              <a:rPr lang="en-GB"/>
              <a:t>Testing the complete OO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Class Testing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test coverage of a class involves</a:t>
            </a:r>
          </a:p>
          <a:p>
            <a:pPr lvl="1"/>
            <a:r>
              <a:rPr lang="en-GB" dirty="0"/>
              <a:t>Testing </a:t>
            </a:r>
            <a:r>
              <a:rPr lang="en-GB" dirty="0">
                <a:solidFill>
                  <a:schemeClr val="accent3"/>
                </a:solidFill>
              </a:rPr>
              <a:t>all operations </a:t>
            </a:r>
            <a:r>
              <a:rPr lang="en-GB" dirty="0"/>
              <a:t>associated with an object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Setting</a:t>
            </a:r>
            <a:r>
              <a:rPr lang="en-GB" dirty="0"/>
              <a:t> and </a:t>
            </a:r>
            <a:r>
              <a:rPr lang="en-GB" dirty="0">
                <a:solidFill>
                  <a:schemeClr val="accent3"/>
                </a:solidFill>
              </a:rPr>
              <a:t>interrogating</a:t>
            </a:r>
            <a:r>
              <a:rPr lang="en-GB" dirty="0"/>
              <a:t> all object attributes</a:t>
            </a:r>
          </a:p>
          <a:p>
            <a:pPr lvl="1"/>
            <a:r>
              <a:rPr lang="en-GB" dirty="0"/>
              <a:t>Exercising the object in all possible </a:t>
            </a:r>
            <a:r>
              <a:rPr lang="en-GB" dirty="0">
                <a:solidFill>
                  <a:schemeClr val="accent3"/>
                </a:solidFill>
              </a:rPr>
              <a:t>states</a:t>
            </a:r>
          </a:p>
          <a:p>
            <a:r>
              <a:rPr lang="en-GB" dirty="0"/>
              <a:t>Inheritance makes it more difficult to design object class tests as the information to be tested is not localised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Station Object Interface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>
          <a:xfrm>
            <a:off x="3403627" y="1754188"/>
            <a:ext cx="5454653" cy="3532200"/>
          </a:xfrm>
        </p:spPr>
        <p:txBody>
          <a:bodyPr>
            <a:normAutofit fontScale="92500"/>
          </a:bodyPr>
          <a:lstStyle/>
          <a:p>
            <a:r>
              <a:rPr lang="en-GB" dirty="0"/>
              <a:t>Test cases are needed for all operations</a:t>
            </a:r>
          </a:p>
          <a:p>
            <a:r>
              <a:rPr lang="en-GB" dirty="0"/>
              <a:t>Use a state model to identify state transitions for testing</a:t>
            </a:r>
          </a:p>
          <a:p>
            <a:r>
              <a:rPr lang="en-GB" dirty="0"/>
              <a:t>Examples of testing sequences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1600" dirty="0"/>
              <a:t>Shutdown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Waiting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Shutdown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1600" dirty="0"/>
              <a:t>Waiting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Calibrating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Testing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Transmitting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Waiting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1600" dirty="0"/>
              <a:t>Waiting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Collecting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Waiting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Summarising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Transmitting </a:t>
            </a:r>
            <a:r>
              <a:rPr lang="en-GB" sz="1600" dirty="0">
                <a:latin typeface="Symbol" pitchFamily="18" charset="2"/>
              </a:rPr>
              <a:t>®</a:t>
            </a:r>
            <a:r>
              <a:rPr lang="en-GB" sz="1600" dirty="0"/>
              <a:t> Waiting</a:t>
            </a:r>
          </a:p>
          <a:p>
            <a:pPr lvl="1"/>
            <a:endParaRPr lang="en-GB" dirty="0"/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52400" y="1835150"/>
          <a:ext cx="344487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Document" r:id="rId3" imgW="1584960" imgH="1258824" progId="Word.Document.8">
                  <p:embed/>
                </p:oleObj>
              </mc:Choice>
              <mc:Fallback>
                <p:oleObj name="Document" r:id="rId3" imgW="1584960" imgH="1258824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35150"/>
                        <a:ext cx="344487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Integration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Levels of integration are less distinct in object-oriented systems</a:t>
            </a:r>
          </a:p>
          <a:p>
            <a:r>
              <a:rPr lang="en-GB" b="1" dirty="0">
                <a:solidFill>
                  <a:schemeClr val="accent3"/>
                </a:solidFill>
              </a:rPr>
              <a:t>Cluster testing </a:t>
            </a:r>
            <a:r>
              <a:rPr lang="en-GB" dirty="0"/>
              <a:t>is concerned with integrating and testing clusters of cooperating objects</a:t>
            </a:r>
          </a:p>
          <a:p>
            <a:r>
              <a:rPr lang="en-GB" dirty="0"/>
              <a:t>Identify clusters using knowledge of the operation of objects and the system features that are implemented by these clusters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 to Cluster Testing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Use-case or scenario testing</a:t>
            </a:r>
          </a:p>
          <a:p>
            <a:pPr lvl="1"/>
            <a:r>
              <a:rPr lang="en-GB" dirty="0"/>
              <a:t>Testing is based on a user interactions with the system</a:t>
            </a:r>
          </a:p>
          <a:p>
            <a:pPr lvl="1"/>
            <a:r>
              <a:rPr lang="en-GB" dirty="0"/>
              <a:t>Has the advantage that it tests system features as experienced by users</a:t>
            </a:r>
          </a:p>
          <a:p>
            <a:r>
              <a:rPr lang="en-GB" dirty="0"/>
              <a:t>Thread testing</a:t>
            </a:r>
          </a:p>
          <a:p>
            <a:pPr lvl="1"/>
            <a:r>
              <a:rPr lang="en-GB" dirty="0"/>
              <a:t>Tests the systems response to events as processing threads through the system</a:t>
            </a:r>
          </a:p>
          <a:p>
            <a:r>
              <a:rPr lang="en-GB" dirty="0"/>
              <a:t>Object interaction testing</a:t>
            </a:r>
          </a:p>
          <a:p>
            <a:pPr lvl="1"/>
            <a:r>
              <a:rPr lang="en-GB" dirty="0"/>
              <a:t>Tests sequences of object interactions that stop when an object operation does not call on services from another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Scenario-Based Testing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scenarios from use-cases and supplement these with </a:t>
            </a:r>
            <a:r>
              <a:rPr lang="en-GB" b="1" dirty="0"/>
              <a:t>interaction diagrams </a:t>
            </a:r>
            <a:r>
              <a:rPr lang="en-GB" dirty="0"/>
              <a:t>that show the objects involved in the scenario</a:t>
            </a:r>
          </a:p>
          <a:p>
            <a:r>
              <a:rPr lang="en-GB" dirty="0"/>
              <a:t>Consider the scenario in the weather station system where a report is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 Weather Data</a:t>
            </a:r>
          </a:p>
        </p:txBody>
      </p:sp>
      <p:pic>
        <p:nvPicPr>
          <p:cNvPr id="83972" name="Picture 4" descr="20.17 Collect-Seq.eps                                          00002E6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3" y="1606550"/>
            <a:ext cx="6624637" cy="48577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Station Testing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of methods executed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 err="1">
                <a:latin typeface="Helvetica" pitchFamily="34" charset="0"/>
              </a:rPr>
              <a:t>CommsController:request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®</a:t>
            </a:r>
            <a:r>
              <a:rPr lang="en-GB" dirty="0"/>
              <a:t> </a:t>
            </a:r>
            <a:r>
              <a:rPr lang="en-GB" dirty="0" err="1">
                <a:latin typeface="Helvetica" pitchFamily="34" charset="0"/>
              </a:rPr>
              <a:t>WeatherStation:report</a:t>
            </a:r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®</a:t>
            </a:r>
            <a:r>
              <a:rPr lang="en-GB" dirty="0"/>
              <a:t> </a:t>
            </a:r>
            <a:r>
              <a:rPr lang="en-GB" dirty="0" err="1">
                <a:latin typeface="Helvetica" pitchFamily="34" charset="0"/>
              </a:rPr>
              <a:t>WeatherData:summarise</a:t>
            </a:r>
            <a:endParaRPr lang="en-GB" dirty="0">
              <a:latin typeface="Helvetic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Inputs and outputs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Input of report request with associated acknowledge and a final output of a report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Can be tested by creating raw data and ensuring that it is summarised properly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Use the same raw data to test the </a:t>
            </a:r>
            <a:r>
              <a:rPr lang="en-GB" dirty="0" err="1"/>
              <a:t>WeatherData</a:t>
            </a:r>
            <a:r>
              <a:rPr lang="en-GB" dirty="0"/>
              <a:t> object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82750"/>
            <a:ext cx="8458200" cy="4130675"/>
          </a:xfrm>
          <a:noFill/>
          <a:ln/>
        </p:spPr>
        <p:txBody>
          <a:bodyPr/>
          <a:lstStyle/>
          <a:p>
            <a:r>
              <a:rPr lang="en-GB" dirty="0"/>
              <a:t>Test parts of a system which are commonly used rather than those which are rarely executed</a:t>
            </a:r>
          </a:p>
          <a:p>
            <a:r>
              <a:rPr lang="en-GB" dirty="0"/>
              <a:t>Equivalence partitions are sets of test cases where the program should behave in an equivalent way</a:t>
            </a:r>
          </a:p>
          <a:p>
            <a:r>
              <a:rPr lang="en-GB" dirty="0"/>
              <a:t>Black-box testing is based on the system specification</a:t>
            </a:r>
          </a:p>
          <a:p>
            <a:r>
              <a:rPr lang="en-GB" dirty="0"/>
              <a:t>Structural testing identifies test cases which cause all paths through the program to be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7286" y="5534047"/>
            <a:ext cx="4233870" cy="1109663"/>
          </a:xfrm>
          <a:noFill/>
          <a:ln/>
        </p:spPr>
        <p:txBody>
          <a:bodyPr/>
          <a:lstStyle/>
          <a:p>
            <a:r>
              <a:rPr lang="en-GB" sz="2400" dirty="0"/>
              <a:t>Binary search (Java)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57200" y="228600"/>
          <a:ext cx="7620000" cy="679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Document" r:id="rId4" imgW="5724000" imgH="5099400" progId="Word.Document.8">
                  <p:embed/>
                </p:oleObj>
              </mc:Choice>
              <mc:Fallback>
                <p:oleObj name="Document" r:id="rId4" imgW="5724000" imgH="5099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7620000" cy="679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606550"/>
            <a:ext cx="7805737" cy="4129088"/>
          </a:xfrm>
          <a:noFill/>
          <a:ln/>
        </p:spPr>
        <p:txBody>
          <a:bodyPr/>
          <a:lstStyle/>
          <a:p>
            <a:r>
              <a:rPr lang="en-GB" dirty="0"/>
              <a:t>Test coverage measures ensure that all statements have been executed at least once. </a:t>
            </a:r>
          </a:p>
          <a:p>
            <a:r>
              <a:rPr lang="en-GB" dirty="0"/>
              <a:t>Interface defects arise because of specification misreading, misunderstanding, errors or invalid timing assumptions</a:t>
            </a:r>
          </a:p>
          <a:p>
            <a:r>
              <a:rPr lang="en-GB" dirty="0"/>
              <a:t>To test object classes, test all operations, attributes and states</a:t>
            </a:r>
          </a:p>
          <a:p>
            <a:r>
              <a:rPr lang="en-GB" dirty="0"/>
              <a:t>Integrate object-oriented systems around clusters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2425" y="5965825"/>
            <a:ext cx="3368675" cy="606425"/>
          </a:xfrm>
          <a:noFill/>
          <a:ln/>
        </p:spPr>
        <p:txBody>
          <a:bodyPr/>
          <a:lstStyle/>
          <a:p>
            <a:r>
              <a:rPr lang="en-GB" sz="2000"/>
              <a:t>Binary search flow graph</a:t>
            </a:r>
            <a:endParaRPr lang="en-GB"/>
          </a:p>
        </p:txBody>
      </p:sp>
      <p:pic>
        <p:nvPicPr>
          <p:cNvPr id="49157" name="Picture 5" descr="20.12 Bin-search.eps                                           00002E6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534988"/>
            <a:ext cx="7651750" cy="578961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628" y="142852"/>
            <a:ext cx="3714776" cy="12003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Question: What is the </a:t>
            </a:r>
            <a:r>
              <a:rPr lang="en-GB" dirty="0" err="1"/>
              <a:t>Cyclomatic</a:t>
            </a:r>
            <a:r>
              <a:rPr lang="en-GB" dirty="0"/>
              <a:t> Complexity for this program?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Independent Paths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GB" dirty="0"/>
              <a:t>Independent paths introduce new nodes into test…</a:t>
            </a:r>
          </a:p>
          <a:p>
            <a:r>
              <a:rPr lang="en-GB" dirty="0"/>
              <a:t>1,2,8,9			// new nodes 1,2,8,9</a:t>
            </a:r>
          </a:p>
          <a:p>
            <a:r>
              <a:rPr lang="en-GB" dirty="0"/>
              <a:t>1, 2, 3, 8, 9			// new nodes 3</a:t>
            </a:r>
          </a:p>
          <a:p>
            <a:r>
              <a:rPr lang="en-GB" dirty="0"/>
              <a:t>1, 2, 3, 4, 5, 7, 2,8,9	// new nodes 4,5,7</a:t>
            </a:r>
          </a:p>
          <a:p>
            <a:r>
              <a:rPr lang="en-GB" dirty="0"/>
              <a:t>1, 2, 3, 4, 6, 7, 2,8,9	// new nodes 6</a:t>
            </a:r>
          </a:p>
          <a:p>
            <a:r>
              <a:rPr lang="en-GB" dirty="0"/>
              <a:t>Test cases should be derived so that all of these paths are executed</a:t>
            </a:r>
          </a:p>
          <a:p>
            <a:r>
              <a:rPr lang="en-GB" dirty="0"/>
              <a:t>A dynamic program analyser may be used to check that paths have been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Integration testing </a:t>
            </a:r>
            <a:r>
              <a:rPr lang="en-GB" dirty="0"/>
              <a:t>- tests complete systems or subsystems composed of integrated components</a:t>
            </a:r>
          </a:p>
          <a:p>
            <a:r>
              <a:rPr lang="en-GB" dirty="0"/>
              <a:t>Integration testing should be black-box testing with tests derived from the specification</a:t>
            </a:r>
          </a:p>
          <a:p>
            <a:r>
              <a:rPr lang="en-GB" dirty="0"/>
              <a:t>Main difficulty is localising errors</a:t>
            </a:r>
          </a:p>
          <a:p>
            <a:r>
              <a:rPr lang="en-GB" b="1" dirty="0">
                <a:solidFill>
                  <a:schemeClr val="accent3"/>
                </a:solidFill>
              </a:rPr>
              <a:t>Incremental integration </a:t>
            </a:r>
            <a:r>
              <a:rPr lang="en-GB" dirty="0"/>
              <a:t>testing reduces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Integration Testing</a:t>
            </a:r>
          </a:p>
        </p:txBody>
      </p:sp>
      <p:pic>
        <p:nvPicPr>
          <p:cNvPr id="70660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606550"/>
            <a:ext cx="8569325" cy="4846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714488"/>
            <a:ext cx="8001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Note that incremental integration as on the previous slide uses the idea of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regression testing</a:t>
            </a:r>
            <a:r>
              <a:rPr lang="en-GB" dirty="0">
                <a:latin typeface="+mn-lt"/>
              </a:rPr>
              <a:t>, i.e., future tests also test previous test cases again.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As a new module is added, we not only run a new test, we also make sure the addition of the new module does not “break” the previous test cases.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This can sometimes by done </a:t>
            </a:r>
            <a:r>
              <a:rPr lang="en-GB" u="sng" dirty="0">
                <a:latin typeface="+mn-lt"/>
              </a:rPr>
              <a:t>automatically</a:t>
            </a:r>
            <a:r>
              <a:rPr lang="en-GB" dirty="0">
                <a:latin typeface="+mn-lt"/>
              </a:rPr>
              <a:t> by using a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test harness </a:t>
            </a:r>
            <a:r>
              <a:rPr lang="en-GB" dirty="0">
                <a:latin typeface="+mn-lt"/>
              </a:rPr>
              <a:t>(a program written to automatically generate test data and record their results). [See </a:t>
            </a:r>
            <a:r>
              <a:rPr lang="en-GB" dirty="0" err="1">
                <a:latin typeface="+mn-lt"/>
              </a:rPr>
              <a:t>Junit</a:t>
            </a:r>
            <a:r>
              <a:rPr lang="en-GB" dirty="0">
                <a:latin typeface="+mn-lt"/>
              </a:rPr>
              <a:t> for Java if you are interested in this.]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 to Integration Testing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Top-down testing</a:t>
            </a:r>
          </a:p>
          <a:p>
            <a:pPr lvl="1"/>
            <a:r>
              <a:rPr lang="en-GB" dirty="0"/>
              <a:t>Start with high-level system and integrate from the top-down replacing individual components by stubs where appropriate</a:t>
            </a:r>
          </a:p>
          <a:p>
            <a:r>
              <a:rPr lang="en-GB" dirty="0">
                <a:solidFill>
                  <a:schemeClr val="accent3"/>
                </a:solidFill>
              </a:rPr>
              <a:t>Bottom-up testing</a:t>
            </a:r>
          </a:p>
          <a:p>
            <a:pPr lvl="1"/>
            <a:r>
              <a:rPr lang="en-GB" dirty="0"/>
              <a:t>Integrate individual components in levels until the complete system is created</a:t>
            </a:r>
          </a:p>
          <a:p>
            <a:r>
              <a:rPr lang="en-GB" dirty="0"/>
              <a:t>In practice, most integration involves a combination of these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5017</TotalTime>
  <Pages>39</Pages>
  <Words>1302</Words>
  <Application>Microsoft Office PowerPoint</Application>
  <PresentationFormat>On-screen Show (4:3)</PresentationFormat>
  <Paragraphs>204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Helvetica</vt:lpstr>
      <vt:lpstr>Symbol</vt:lpstr>
      <vt:lpstr>Times</vt:lpstr>
      <vt:lpstr>Times New Roman</vt:lpstr>
      <vt:lpstr>Wingdings 2</vt:lpstr>
      <vt:lpstr>Flow</vt:lpstr>
      <vt:lpstr>Document</vt:lpstr>
      <vt:lpstr>Software Engineering COMP 201</vt:lpstr>
      <vt:lpstr>Cyclomatic Complexity</vt:lpstr>
      <vt:lpstr>Binary search (Java)</vt:lpstr>
      <vt:lpstr>Binary search flow graph</vt:lpstr>
      <vt:lpstr>Independent Paths</vt:lpstr>
      <vt:lpstr>Integration Testing</vt:lpstr>
      <vt:lpstr>Incremental Integration Testing</vt:lpstr>
      <vt:lpstr>Incremental Integration Testing</vt:lpstr>
      <vt:lpstr>Approaches to Integration Testing</vt:lpstr>
      <vt:lpstr>Top-down Testing</vt:lpstr>
      <vt:lpstr>Bottom-up Testing</vt:lpstr>
      <vt:lpstr>For which types of system is bottom-up testing appropriate, and why?</vt:lpstr>
      <vt:lpstr>Testing Approaches</vt:lpstr>
      <vt:lpstr>Interface Testing</vt:lpstr>
      <vt:lpstr>Interface Testing</vt:lpstr>
      <vt:lpstr>Interfaces Types</vt:lpstr>
      <vt:lpstr>Interface Errors</vt:lpstr>
      <vt:lpstr>Interface Testing Guidelines</vt:lpstr>
      <vt:lpstr>Stress Testing</vt:lpstr>
      <vt:lpstr>Object-Oriented Testing</vt:lpstr>
      <vt:lpstr>Testing Levels</vt:lpstr>
      <vt:lpstr>Object Class Testing</vt:lpstr>
      <vt:lpstr>Weather Station Object Interface</vt:lpstr>
      <vt:lpstr>Object Integration</vt:lpstr>
      <vt:lpstr>Approaches to Cluster Testing</vt:lpstr>
      <vt:lpstr>Scenario-Based Testing</vt:lpstr>
      <vt:lpstr>Collect Weather Data</vt:lpstr>
      <vt:lpstr>Weather Station Testing</vt:lpstr>
      <vt:lpstr>Lecture Key Points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testing</dc:title>
  <dc:creator>Paul Bell</dc:creator>
  <cp:lastModifiedBy>Coope, Sebastian</cp:lastModifiedBy>
  <cp:revision>47</cp:revision>
  <cp:lastPrinted>2001-08-16T03:56:22Z</cp:lastPrinted>
  <dcterms:created xsi:type="dcterms:W3CDTF">1995-12-09T19:34:14Z</dcterms:created>
  <dcterms:modified xsi:type="dcterms:W3CDTF">2018-09-07T15:06:33Z</dcterms:modified>
</cp:coreProperties>
</file>