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346" r:id="rId2"/>
    <p:sldId id="381" r:id="rId3"/>
    <p:sldId id="347" r:id="rId4"/>
    <p:sldId id="348" r:id="rId5"/>
    <p:sldId id="378" r:id="rId6"/>
    <p:sldId id="380" r:id="rId7"/>
    <p:sldId id="387" r:id="rId8"/>
    <p:sldId id="349" r:id="rId9"/>
    <p:sldId id="350" r:id="rId10"/>
    <p:sldId id="351" r:id="rId11"/>
    <p:sldId id="352" r:id="rId12"/>
    <p:sldId id="353" r:id="rId13"/>
    <p:sldId id="385" r:id="rId14"/>
    <p:sldId id="354" r:id="rId15"/>
    <p:sldId id="355" r:id="rId16"/>
    <p:sldId id="356" r:id="rId17"/>
    <p:sldId id="357" r:id="rId18"/>
    <p:sldId id="377" r:id="rId19"/>
    <p:sldId id="358" r:id="rId20"/>
    <p:sldId id="359" r:id="rId21"/>
    <p:sldId id="382" r:id="rId22"/>
    <p:sldId id="361" r:id="rId23"/>
    <p:sldId id="363" r:id="rId24"/>
    <p:sldId id="379" r:id="rId25"/>
    <p:sldId id="386" r:id="rId26"/>
    <p:sldId id="364" r:id="rId27"/>
    <p:sldId id="365" r:id="rId28"/>
    <p:sldId id="366" r:id="rId29"/>
    <p:sldId id="367" r:id="rId30"/>
    <p:sldId id="369" r:id="rId31"/>
    <p:sldId id="370" r:id="rId32"/>
    <p:sldId id="371" r:id="rId33"/>
    <p:sldId id="372" r:id="rId34"/>
    <p:sldId id="373" r:id="rId35"/>
    <p:sldId id="374" r:id="rId36"/>
    <p:sldId id="384" r:id="rId37"/>
    <p:sldId id="383" r:id="rId38"/>
    <p:sldId id="375" r:id="rId39"/>
    <p:sldId id="376" r:id="rId40"/>
  </p:sldIdLst>
  <p:sldSz cx="9105900" cy="6832600"/>
  <p:notesSz cx="6858000" cy="9766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6996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3991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0988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7984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4980" algn="l" defTabSz="913991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1975" algn="l" defTabSz="913991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198971" algn="l" defTabSz="913991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5968" algn="l" defTabSz="913991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0000FF"/>
    <a:srgbClr val="00FF00"/>
    <a:srgbClr val="FF0000"/>
    <a:srgbClr val="0099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7"/>
    <p:restoredTop sz="90965" autoAdjust="0"/>
  </p:normalViewPr>
  <p:slideViewPr>
    <p:cSldViewPr>
      <p:cViewPr varScale="1">
        <p:scale>
          <a:sx n="107" d="100"/>
          <a:sy n="107" d="100"/>
        </p:scale>
        <p:origin x="468" y="114"/>
      </p:cViewPr>
      <p:guideLst>
        <p:guide orient="horz" pos="2152"/>
        <p:guide pos="28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1696" y="-104"/>
      </p:cViewPr>
      <p:guideLst>
        <p:guide orient="horz" pos="307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13" Type="http://schemas.openxmlformats.org/officeDocument/2006/relationships/slide" Target="slides/slide29.xml"/><Relationship Id="rId3" Type="http://schemas.openxmlformats.org/officeDocument/2006/relationships/slide" Target="slides/slide4.xml"/><Relationship Id="rId7" Type="http://schemas.openxmlformats.org/officeDocument/2006/relationships/slide" Target="slides/slide12.xml"/><Relationship Id="rId12" Type="http://schemas.openxmlformats.org/officeDocument/2006/relationships/slide" Target="slides/slide28.xml"/><Relationship Id="rId17" Type="http://schemas.openxmlformats.org/officeDocument/2006/relationships/slide" Target="slides/slide39.xml"/><Relationship Id="rId2" Type="http://schemas.openxmlformats.org/officeDocument/2006/relationships/slide" Target="slides/slide3.xml"/><Relationship Id="rId16" Type="http://schemas.openxmlformats.org/officeDocument/2006/relationships/slide" Target="slides/slide32.xml"/><Relationship Id="rId1" Type="http://schemas.openxmlformats.org/officeDocument/2006/relationships/slide" Target="slides/slide1.xml"/><Relationship Id="rId6" Type="http://schemas.openxmlformats.org/officeDocument/2006/relationships/slide" Target="slides/slide11.xml"/><Relationship Id="rId11" Type="http://schemas.openxmlformats.org/officeDocument/2006/relationships/slide" Target="slides/slide27.xml"/><Relationship Id="rId5" Type="http://schemas.openxmlformats.org/officeDocument/2006/relationships/slide" Target="slides/slide9.xml"/><Relationship Id="rId15" Type="http://schemas.openxmlformats.org/officeDocument/2006/relationships/slide" Target="slides/slide31.xml"/><Relationship Id="rId10" Type="http://schemas.openxmlformats.org/officeDocument/2006/relationships/slide" Target="slides/slide19.xml"/><Relationship Id="rId4" Type="http://schemas.openxmlformats.org/officeDocument/2006/relationships/slide" Target="slides/slide8.xml"/><Relationship Id="rId9" Type="http://schemas.openxmlformats.org/officeDocument/2006/relationships/slide" Target="slides/slide17.xml"/><Relationship Id="rId14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890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notes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854075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90248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699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399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098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798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4980" algn="l" defTabSz="9139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75" algn="l" defTabSz="9139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971" algn="l" defTabSz="9139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968" algn="l" defTabSz="9139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854075"/>
            <a:ext cx="4552950" cy="3416300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163" y="9276420"/>
            <a:ext cx="2972229" cy="488315"/>
          </a:xfrm>
          <a:prstGeom prst="rect">
            <a:avLst/>
          </a:prstGeom>
          <a:noFill/>
        </p:spPr>
        <p:txBody>
          <a:bodyPr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854075"/>
            <a:ext cx="4552950" cy="3416300"/>
          </a:xfrm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163" y="9276420"/>
            <a:ext cx="2972229" cy="488315"/>
          </a:xfrm>
          <a:prstGeom prst="rect">
            <a:avLst/>
          </a:prstGeom>
          <a:noFill/>
        </p:spPr>
        <p:txBody>
          <a:bodyPr/>
          <a:lstStyle/>
          <a:p>
            <a:fld id="{6B296838-A8F1-4C36-A32C-0DE80352B38D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1177" y="1366523"/>
            <a:ext cx="7818933" cy="1822027"/>
          </a:xfrm>
          <a:ln>
            <a:noFill/>
          </a:ln>
        </p:spPr>
        <p:txBody>
          <a:bodyPr vert="horz" tIns="0" rIns="18209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1178" y="3216578"/>
            <a:ext cx="7821968" cy="1746109"/>
          </a:xfrm>
        </p:spPr>
        <p:txBody>
          <a:bodyPr lIns="0" rIns="18209"/>
          <a:lstStyle>
            <a:lvl1pPr marL="0" marR="45517" indent="0" algn="r">
              <a:buNone/>
              <a:defRPr>
                <a:solidFill>
                  <a:schemeClr val="tx1"/>
                </a:solidFill>
              </a:defRPr>
            </a:lvl1pPr>
            <a:lvl2pPr marL="455169" indent="0" algn="ctr">
              <a:buNone/>
            </a:lvl2pPr>
            <a:lvl3pPr marL="910334" indent="0" algn="ctr">
              <a:buNone/>
            </a:lvl3pPr>
            <a:lvl4pPr marL="1365505" indent="0" algn="ctr">
              <a:buNone/>
            </a:lvl4pPr>
            <a:lvl5pPr marL="1820672" indent="0" algn="ctr">
              <a:buNone/>
            </a:lvl5pPr>
            <a:lvl6pPr marL="2275839" indent="0" algn="ctr">
              <a:buNone/>
            </a:lvl6pPr>
            <a:lvl7pPr marL="2731006" indent="0" algn="ctr">
              <a:buNone/>
            </a:lvl7pPr>
            <a:lvl8pPr marL="3186175" indent="0" algn="ctr">
              <a:buNone/>
            </a:lvl8pPr>
            <a:lvl9pPr marL="3641345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1777" y="911018"/>
            <a:ext cx="2048828" cy="519246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298" y="911018"/>
            <a:ext cx="5994718" cy="51924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86" y="701484"/>
            <a:ext cx="8169621" cy="78599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2" y="1311859"/>
            <a:ext cx="7740015" cy="135741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42" y="2694647"/>
            <a:ext cx="7740015" cy="1504120"/>
          </a:xfrm>
        </p:spPr>
        <p:txBody>
          <a:bodyPr lIns="45517" rIns="45517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298" y="1912973"/>
            <a:ext cx="4021773" cy="441841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835" y="1912973"/>
            <a:ext cx="4021773" cy="441841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</p:spPr>
        <p:txBody>
          <a:bodyPr tIns="45517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295" y="1848377"/>
            <a:ext cx="4023354" cy="656910"/>
          </a:xfrm>
        </p:spPr>
        <p:txBody>
          <a:bodyPr lIns="45517" tIns="0" rIns="45517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25673" y="1852869"/>
            <a:ext cx="4024934" cy="652418"/>
          </a:xfrm>
        </p:spPr>
        <p:txBody>
          <a:bodyPr lIns="45517" tIns="0" rIns="45517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5295" y="2505286"/>
            <a:ext cx="4023354" cy="383147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673" y="2505286"/>
            <a:ext cx="4024934" cy="383147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8" y="701480"/>
            <a:ext cx="8271193" cy="1138767"/>
          </a:xfrm>
        </p:spPr>
        <p:txBody>
          <a:bodyPr vert="horz" tIns="4551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43" y="512447"/>
            <a:ext cx="2731770" cy="1157746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2943" y="1670194"/>
            <a:ext cx="2731770" cy="4555067"/>
          </a:xfrm>
        </p:spPr>
        <p:txBody>
          <a:bodyPr lIns="18209" rIns="18209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60157" y="1670194"/>
            <a:ext cx="5090451" cy="4555067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52565" y="1103973"/>
            <a:ext cx="5235893" cy="40995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34" tIns="45517" rIns="91034" bIns="4551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7970784" y="5339918"/>
            <a:ext cx="154800" cy="15487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34" tIns="45517" rIns="91034" bIns="4551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060" y="1172640"/>
            <a:ext cx="2203628" cy="1576759"/>
          </a:xfrm>
        </p:spPr>
        <p:txBody>
          <a:bodyPr vert="horz" lIns="45517" tIns="45517" rIns="45517" bIns="45517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063" y="2818308"/>
            <a:ext cx="2200593" cy="2171248"/>
          </a:xfrm>
        </p:spPr>
        <p:txBody>
          <a:bodyPr lIns="63724" rIns="45517" bIns="45517" anchor="t"/>
          <a:lstStyle>
            <a:lvl1pPr marL="0" indent="0" algn="l">
              <a:spcBef>
                <a:spcPts val="249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3545" y="6332811"/>
            <a:ext cx="607060" cy="363773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71272" y="1195078"/>
            <a:ext cx="4598480" cy="3917357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486" y="5795057"/>
            <a:ext cx="9124871" cy="103754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34" tIns="45517" rIns="91034" bIns="45517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63244" y="6196792"/>
            <a:ext cx="4742656" cy="6358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34" tIns="45517" rIns="91034" bIns="45517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486" y="-7118"/>
            <a:ext cx="9124871" cy="103754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34" tIns="45517" rIns="91034" bIns="45517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63244" y="-7114"/>
            <a:ext cx="4742656" cy="6358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34" tIns="45517" rIns="91034" bIns="45517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5295" y="558783"/>
            <a:ext cx="8195310" cy="928695"/>
          </a:xfrm>
          <a:prstGeom prst="rect">
            <a:avLst/>
          </a:prstGeom>
        </p:spPr>
        <p:txBody>
          <a:bodyPr vert="horz" lIns="0" tIns="45517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</p:spPr>
        <p:txBody>
          <a:bodyPr vert="horz" lIns="91034" tIns="45517" rIns="91034" bIns="4551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5295" y="6332811"/>
            <a:ext cx="2124710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7/21/2009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55888" y="6332811"/>
            <a:ext cx="3338830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891783" y="6332811"/>
            <a:ext cx="758825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8938" y="201662"/>
            <a:ext cx="9142296" cy="646819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3102" indent="-273102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7235" indent="-245789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0334" indent="-245789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3437" indent="-209377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56538" indent="-209377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29639" indent="-209377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706" indent="-182067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84807" indent="-182067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57907" indent="-182067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1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033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655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06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75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310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861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413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0593" y="569363"/>
            <a:ext cx="7740015" cy="16369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2470" y="2364526"/>
            <a:ext cx="8712968" cy="3253393"/>
          </a:xfrm>
        </p:spPr>
        <p:txBody>
          <a:bodyPr>
            <a:normAutofit/>
          </a:bodyPr>
          <a:lstStyle/>
          <a:p>
            <a:r>
              <a:rPr lang="en-GB" dirty="0"/>
              <a:t>Lecturer: </a:t>
            </a:r>
            <a:r>
              <a:rPr lang="en-GB" b="1" dirty="0"/>
              <a:t>Sebastian </a:t>
            </a:r>
            <a:r>
              <a:rPr lang="en-GB" b="1" dirty="0" err="1"/>
              <a:t>Coope</a:t>
            </a:r>
            <a:endParaRPr lang="en-GB" b="1" dirty="0"/>
          </a:p>
          <a:p>
            <a:r>
              <a:rPr lang="en-GB" i="1" dirty="0"/>
              <a:t>Ashton Building, Room G.18</a:t>
            </a:r>
          </a:p>
          <a:p>
            <a:r>
              <a:rPr lang="en-GB" i="1" dirty="0"/>
              <a:t>E-mail: </a:t>
            </a:r>
            <a:r>
              <a:rPr lang="en-GB" b="1" i="1" dirty="0"/>
              <a:t>coopes@liverpool.ac.uk </a:t>
            </a:r>
            <a:endParaRPr lang="en-GB" sz="2300" b="1" i="1" dirty="0"/>
          </a:p>
          <a:p>
            <a:endParaRPr lang="en-GB" sz="1900" b="1" i="1" dirty="0"/>
          </a:p>
          <a:p>
            <a:pPr eaLnBrk="1" hangingPunct="1"/>
            <a:r>
              <a:rPr lang="en-GB" sz="2300" b="1" dirty="0"/>
              <a:t>See Vital for all notes</a:t>
            </a:r>
          </a:p>
          <a:p>
            <a:pPr eaLnBrk="1" hangingPunct="1"/>
            <a:endParaRPr lang="en-GB" sz="2700" u="sng" dirty="0"/>
          </a:p>
          <a:p>
            <a:pPr eaLnBrk="1" hangingPunct="1"/>
            <a:r>
              <a:rPr lang="en-GB" sz="2700" b="1" u="sng" dirty="0"/>
              <a:t>Lecture 1</a:t>
            </a:r>
            <a:r>
              <a:rPr lang="en-GB" sz="2700" u="sng" dirty="0"/>
              <a:t> – Module Introduction</a:t>
            </a:r>
          </a:p>
          <a:p>
            <a:pPr eaLnBrk="1" hangingPunct="1"/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295" y="391964"/>
            <a:ext cx="8195310" cy="854081"/>
          </a:xfrm>
        </p:spPr>
        <p:txBody>
          <a:bodyPr/>
          <a:lstStyle/>
          <a:p>
            <a:pPr eaLnBrk="1" hangingPunct="1"/>
            <a:r>
              <a:rPr lang="en-GB" dirty="0"/>
              <a:t>COMP201 </a:t>
            </a:r>
            <a:r>
              <a:rPr lang="en-GB" dirty="0" err="1"/>
              <a:t>Practicals</a:t>
            </a:r>
            <a:endParaRPr lang="en-GB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5295" y="1491708"/>
            <a:ext cx="8195310" cy="43728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700" dirty="0"/>
              <a:t>Practical slots:  (from WEEK TWO)</a:t>
            </a:r>
          </a:p>
          <a:p>
            <a:pPr lvl="1"/>
            <a:r>
              <a:rPr lang="en-GB" sz="2500" dirty="0"/>
              <a:t>1 hour/week</a:t>
            </a:r>
          </a:p>
          <a:p>
            <a:pPr lvl="1"/>
            <a:r>
              <a:rPr lang="en-GB" sz="2500" dirty="0"/>
              <a:t>Use these sessions to do your coursework</a:t>
            </a:r>
          </a:p>
          <a:p>
            <a:pPr eaLnBrk="1" hangingPunct="1"/>
            <a:r>
              <a:rPr lang="en-GB" sz="2700" dirty="0"/>
              <a:t>COMP 201 </a:t>
            </a:r>
          </a:p>
          <a:p>
            <a:pPr lvl="1" eaLnBrk="1" hangingPunct="1"/>
            <a:r>
              <a:rPr lang="en-GB" sz="2300" dirty="0"/>
              <a:t>Assignment 1 – Part 1 Requirements Engineering      	</a:t>
            </a:r>
            <a:r>
              <a:rPr lang="en-GB" sz="2300" b="1" dirty="0"/>
              <a:t>(10%)</a:t>
            </a:r>
          </a:p>
          <a:p>
            <a:pPr lvl="2"/>
            <a:r>
              <a:rPr lang="en-GB" sz="2000" dirty="0"/>
              <a:t>Use case analysis, non-functional requirements</a:t>
            </a:r>
          </a:p>
          <a:p>
            <a:pPr lvl="1"/>
            <a:r>
              <a:rPr lang="en-GB" sz="2300" dirty="0"/>
              <a:t>Assignment 1 – Part 2 Design and implementation	</a:t>
            </a:r>
            <a:r>
              <a:rPr lang="en-GB" sz="2300" b="1" dirty="0"/>
              <a:t>(10%)</a:t>
            </a:r>
          </a:p>
          <a:p>
            <a:pPr lvl="1" eaLnBrk="1" hangingPunct="1"/>
            <a:r>
              <a:rPr lang="en-GB" sz="2300" dirty="0"/>
              <a:t>Assignment 2 – Modelling with UML	         		</a:t>
            </a:r>
            <a:r>
              <a:rPr lang="en-GB" sz="2300" b="1" dirty="0"/>
              <a:t>(20%)</a:t>
            </a:r>
          </a:p>
          <a:p>
            <a:pPr lvl="1" eaLnBrk="1" hangingPunct="1">
              <a:buFontTx/>
              <a:buNone/>
            </a:pPr>
            <a:endParaRPr lang="en-GB" sz="23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874" y="569363"/>
            <a:ext cx="7740015" cy="874637"/>
          </a:xfrm>
        </p:spPr>
        <p:txBody>
          <a:bodyPr/>
          <a:lstStyle/>
          <a:p>
            <a:pPr eaLnBrk="1" hangingPunct="1"/>
            <a:r>
              <a:rPr lang="en-GB" dirty="0"/>
              <a:t>Recommended Course Textbooks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06372" y="1897946"/>
            <a:ext cx="6638259" cy="467210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300" dirty="0"/>
              <a:t>I. </a:t>
            </a:r>
            <a:r>
              <a:rPr lang="en-GB" sz="2300" dirty="0" err="1"/>
              <a:t>Sommerville</a:t>
            </a:r>
            <a:r>
              <a:rPr lang="en-GB" sz="2300" dirty="0"/>
              <a:t> (2001,2004, 2007)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300" b="1" i="1" dirty="0"/>
              <a:t>	Software Engineering</a:t>
            </a:r>
            <a:r>
              <a:rPr lang="en-GB" sz="2300" dirty="0"/>
              <a:t> 6</a:t>
            </a:r>
            <a:r>
              <a:rPr lang="en-GB" sz="2300" baseline="30000" dirty="0"/>
              <a:t>th</a:t>
            </a:r>
            <a:r>
              <a:rPr lang="en-GB" sz="2300" dirty="0"/>
              <a:t> ,7</a:t>
            </a:r>
            <a:r>
              <a:rPr lang="en-GB" sz="2300" baseline="30000" dirty="0"/>
              <a:t>th</a:t>
            </a:r>
            <a:r>
              <a:rPr lang="en-GB" sz="2300" dirty="0"/>
              <a:t> or 8</a:t>
            </a:r>
            <a:r>
              <a:rPr lang="en-GB" sz="2300" baseline="30000" dirty="0"/>
              <a:t>th</a:t>
            </a:r>
            <a:r>
              <a:rPr lang="en-GB" sz="2300" dirty="0"/>
              <a:t> Edition,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300" dirty="0"/>
              <a:t>	Addison-Wesley, Harlow, Essex, UK</a:t>
            </a:r>
          </a:p>
          <a:p>
            <a:pPr eaLnBrk="1" hangingPunct="1">
              <a:lnSpc>
                <a:spcPct val="90000"/>
              </a:lnSpc>
            </a:pPr>
            <a:endParaRPr lang="en-GB" sz="1500" dirty="0"/>
          </a:p>
          <a:p>
            <a:pPr eaLnBrk="1" hangingPunct="1">
              <a:lnSpc>
                <a:spcPct val="90000"/>
              </a:lnSpc>
            </a:pPr>
            <a:r>
              <a:rPr lang="en-GB" sz="2300" dirty="0"/>
              <a:t>P. Stevens with R. </a:t>
            </a:r>
            <a:r>
              <a:rPr lang="en-GB" sz="2300" dirty="0" err="1"/>
              <a:t>Pooley</a:t>
            </a:r>
            <a:r>
              <a:rPr lang="en-GB" sz="2300" dirty="0"/>
              <a:t> (2000),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300" dirty="0"/>
              <a:t>	</a:t>
            </a:r>
            <a:r>
              <a:rPr lang="en-GB" sz="2300" b="1" i="1" dirty="0"/>
              <a:t>Using UML: Software Engineering with Objects and Components</a:t>
            </a:r>
            <a:r>
              <a:rPr lang="en-GB" sz="2300" dirty="0"/>
              <a:t>, 1</a:t>
            </a:r>
            <a:r>
              <a:rPr lang="en-GB" sz="2300" baseline="30000" dirty="0"/>
              <a:t>st</a:t>
            </a:r>
            <a:r>
              <a:rPr lang="en-GB" sz="2300" dirty="0"/>
              <a:t> or 2</a:t>
            </a:r>
            <a:r>
              <a:rPr lang="en-GB" sz="2300" baseline="30000" dirty="0"/>
              <a:t>nd</a:t>
            </a:r>
            <a:r>
              <a:rPr lang="en-GB" sz="2300" dirty="0"/>
              <a:t> Edition,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300" dirty="0"/>
              <a:t>	Addison-Wesley, Harlow, Essex, UK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300" dirty="0"/>
              <a:t>	</a:t>
            </a:r>
          </a:p>
        </p:txBody>
      </p:sp>
      <p:sp>
        <p:nvSpPr>
          <p:cNvPr id="8196" name="Rectangle 26"/>
          <p:cNvSpPr>
            <a:spLocks noChangeArrowheads="1"/>
          </p:cNvSpPr>
          <p:nvPr/>
        </p:nvSpPr>
        <p:spPr bwMode="auto">
          <a:xfrm>
            <a:off x="3565019" y="2987681"/>
            <a:ext cx="9105900" cy="47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919" tIns="43459" rIns="86919" bIns="43459">
            <a:spAutoFit/>
          </a:bodyPr>
          <a:lstStyle/>
          <a:p>
            <a:endParaRPr lang="en-US"/>
          </a:p>
        </p:txBody>
      </p:sp>
      <p:sp>
        <p:nvSpPr>
          <p:cNvPr id="8197" name="Rectangle 31"/>
          <p:cNvSpPr>
            <a:spLocks noChangeArrowheads="1"/>
          </p:cNvSpPr>
          <p:nvPr/>
        </p:nvSpPr>
        <p:spPr bwMode="auto">
          <a:xfrm>
            <a:off x="3565019" y="2987681"/>
            <a:ext cx="9105900" cy="47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919" tIns="43459" rIns="86919" bIns="43459">
            <a:spAutoFit/>
          </a:bodyPr>
          <a:lstStyle/>
          <a:p>
            <a:endParaRPr lang="en-US"/>
          </a:p>
        </p:txBody>
      </p:sp>
      <p:pic>
        <p:nvPicPr>
          <p:cNvPr id="8198" name="Picture 37" descr="http://images.amazon.com/images/P/020139815X.01.LZZZZZZ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4675" y="1822028"/>
            <a:ext cx="1425716" cy="1962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39" descr="http://images.amazon.com/images/P/0201648601.01.LZZZZZZZ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4674" y="4023642"/>
            <a:ext cx="1400908" cy="197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78538" y="645287"/>
            <a:ext cx="7740015" cy="706984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Outline Syllabus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52422" y="1746109"/>
            <a:ext cx="8047109" cy="4175478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700" b="1" i="1" dirty="0">
                <a:cs typeface="Times New Roman" pitchFamily="18" charset="0"/>
              </a:rPr>
              <a:t>Introduction to Software Engineering </a:t>
            </a:r>
          </a:p>
          <a:p>
            <a:pPr eaLnBrk="1" hangingPunct="1"/>
            <a:r>
              <a:rPr lang="en-GB" sz="2700" b="1" i="1" dirty="0">
                <a:cs typeface="Times New Roman" pitchFamily="18" charset="0"/>
              </a:rPr>
              <a:t>Software models</a:t>
            </a:r>
          </a:p>
          <a:p>
            <a:pPr eaLnBrk="1" hangingPunct="1"/>
            <a:r>
              <a:rPr lang="en-GB" sz="2700" b="1" i="1" dirty="0">
                <a:cs typeface="Times New Roman" pitchFamily="18" charset="0"/>
              </a:rPr>
              <a:t>Software requirements </a:t>
            </a:r>
          </a:p>
          <a:p>
            <a:pPr lvl="1"/>
            <a:r>
              <a:rPr lang="en-GB" sz="2500" b="1" i="1" dirty="0">
                <a:cs typeface="Times New Roman" pitchFamily="18" charset="0"/>
              </a:rPr>
              <a:t>Formal Specification </a:t>
            </a:r>
          </a:p>
          <a:p>
            <a:pPr eaLnBrk="1" hangingPunct="1"/>
            <a:r>
              <a:rPr lang="en-GB" sz="2700" b="1" i="1" dirty="0">
                <a:ea typeface="Arial Unicode MS" pitchFamily="34" charset="-128"/>
                <a:cs typeface="Arial Unicode MS" pitchFamily="34" charset="-128"/>
              </a:rPr>
              <a:t>Software Design and Implementation</a:t>
            </a:r>
            <a:endParaRPr lang="en-GB" sz="2700" b="1" i="1" dirty="0">
              <a:cs typeface="Times New Roman" pitchFamily="18" charset="0"/>
            </a:endParaRPr>
          </a:p>
          <a:p>
            <a:pPr lvl="1" eaLnBrk="1" hangingPunct="1"/>
            <a:r>
              <a:rPr lang="en-GB" sz="2300" b="1" i="1" dirty="0">
                <a:solidFill>
                  <a:schemeClr val="accent2"/>
                </a:solidFill>
                <a:cs typeface="Times New Roman" pitchFamily="18" charset="0"/>
              </a:rPr>
              <a:t>UML (Unified </a:t>
            </a:r>
            <a:r>
              <a:rPr lang="en-GB" sz="2300" b="1" i="1" dirty="0" err="1">
                <a:solidFill>
                  <a:schemeClr val="accent2"/>
                </a:solidFill>
                <a:cs typeface="Times New Roman" pitchFamily="18" charset="0"/>
              </a:rPr>
              <a:t>Modeling</a:t>
            </a:r>
            <a:r>
              <a:rPr lang="en-GB" sz="2300" b="1" i="1" dirty="0">
                <a:solidFill>
                  <a:schemeClr val="accent2"/>
                </a:solidFill>
                <a:cs typeface="Times New Roman" pitchFamily="18" charset="0"/>
              </a:rPr>
              <a:t> Language)</a:t>
            </a:r>
            <a:endParaRPr lang="en-GB" sz="2300" b="1" i="1" dirty="0">
              <a:solidFill>
                <a:schemeClr val="accent2"/>
              </a:solidFill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r>
              <a:rPr lang="en-GB" sz="2700" b="1" i="1" dirty="0">
                <a:ea typeface="Arial Unicode MS" pitchFamily="34" charset="-128"/>
                <a:cs typeface="Arial Unicode MS" pitchFamily="34" charset="-128"/>
              </a:rPr>
              <a:t>Software verification, validation and testing</a:t>
            </a:r>
          </a:p>
          <a:p>
            <a:pPr eaLnBrk="1" hangingPunct="1"/>
            <a:r>
              <a:rPr lang="en-GB" sz="2700" b="1" i="1" dirty="0">
                <a:ea typeface="Arial Unicode MS" pitchFamily="34" charset="-128"/>
                <a:cs typeface="Arial Unicode MS" pitchFamily="34" charset="-128"/>
              </a:rPr>
              <a:t>Management of Software Projects &amp; Cost Estimation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84" y="319956"/>
            <a:ext cx="8169621" cy="785993"/>
          </a:xfrm>
        </p:spPr>
        <p:txBody>
          <a:bodyPr/>
          <a:lstStyle/>
          <a:p>
            <a:r>
              <a:rPr lang="en-GB" dirty="0"/>
              <a:t>Software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6" name="AutoShape 2" descr="Image result for car image"/>
          <p:cNvSpPr>
            <a:spLocks noChangeAspect="1" noChangeArrowheads="1"/>
          </p:cNvSpPr>
          <p:nvPr/>
        </p:nvSpPr>
        <p:spPr bwMode="auto">
          <a:xfrm>
            <a:off x="4400550" y="3263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0" name="Picture 6" descr="Image result for car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34" y="1449676"/>
            <a:ext cx="1960663" cy="147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martphon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22" y="1449676"/>
            <a:ext cx="1463824" cy="146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washing machine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718" y="1304419"/>
            <a:ext cx="1316378" cy="175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dvd player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18" y="3806600"/>
            <a:ext cx="2968774" cy="88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plane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46" y="3402483"/>
            <a:ext cx="27527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203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66" y="711710"/>
            <a:ext cx="8195310" cy="721964"/>
          </a:xfrm>
        </p:spPr>
        <p:txBody>
          <a:bodyPr/>
          <a:lstStyle/>
          <a:p>
            <a:r>
              <a:rPr lang="en-GB" dirty="0"/>
              <a:t>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700" dirty="0"/>
              <a:t>The economies of ALL developed nations are dependent on software.</a:t>
            </a:r>
          </a:p>
          <a:p>
            <a:pPr>
              <a:lnSpc>
                <a:spcPct val="90000"/>
              </a:lnSpc>
            </a:pPr>
            <a:r>
              <a:rPr lang="en-GB" sz="2700" dirty="0"/>
              <a:t>More and more systems are software controlled</a:t>
            </a:r>
          </a:p>
          <a:p>
            <a:pPr>
              <a:lnSpc>
                <a:spcPct val="90000"/>
              </a:lnSpc>
            </a:pPr>
            <a:r>
              <a:rPr lang="en-GB" sz="2700" dirty="0"/>
              <a:t>Software engineering is concerned with theories, methods and tools for </a:t>
            </a:r>
            <a:r>
              <a:rPr lang="en-GB" sz="2700" b="1" dirty="0"/>
              <a:t>professional software development</a:t>
            </a:r>
            <a:r>
              <a:rPr lang="en-GB" sz="2700" dirty="0"/>
              <a:t>.</a:t>
            </a:r>
          </a:p>
          <a:p>
            <a:pPr>
              <a:lnSpc>
                <a:spcPct val="90000"/>
              </a:lnSpc>
            </a:pPr>
            <a:r>
              <a:rPr lang="en-GB" sz="2700" dirty="0"/>
              <a:t>Some software can be classified as </a:t>
            </a:r>
            <a:r>
              <a:rPr lang="en-GB" sz="2700" b="1" dirty="0"/>
              <a:t>critical</a:t>
            </a:r>
            <a:r>
              <a:rPr lang="en-GB" sz="2700" dirty="0"/>
              <a:t> (air traffic control, medical software, nuclear reactor control software..).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82884"/>
            <a:ext cx="8195310" cy="711734"/>
          </a:xfrm>
        </p:spPr>
        <p:txBody>
          <a:bodyPr/>
          <a:lstStyle/>
          <a:p>
            <a:r>
              <a:rPr lang="en-GB" dirty="0"/>
              <a:t>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" y="1779311"/>
            <a:ext cx="8195310" cy="4372864"/>
          </a:xfrm>
        </p:spPr>
        <p:txBody>
          <a:bodyPr/>
          <a:lstStyle/>
          <a:p>
            <a:r>
              <a:rPr lang="en-GB" dirty="0"/>
              <a:t>Software costs often dominate computer system costs. The costs of software on a PC are often greater than the hardware costs.</a:t>
            </a:r>
          </a:p>
          <a:p>
            <a:r>
              <a:rPr lang="en-GB" dirty="0"/>
              <a:t>Software costs </a:t>
            </a:r>
            <a:r>
              <a:rPr lang="en-GB" dirty="0">
                <a:solidFill>
                  <a:schemeClr val="accent2"/>
                </a:solidFill>
              </a:rPr>
              <a:t>more to maintain than it does to develop</a:t>
            </a:r>
            <a:r>
              <a:rPr lang="en-GB" dirty="0"/>
              <a:t>. For systems with a long life, maintenance costs may be several times development costs.</a:t>
            </a:r>
          </a:p>
          <a:p>
            <a:r>
              <a:rPr lang="en-GB" dirty="0"/>
              <a:t>Software engineering is concerned with cost-effective software development.</a:t>
            </a:r>
          </a:p>
          <a:p>
            <a:r>
              <a:rPr lang="en-GB" dirty="0"/>
              <a:t>Critical Systems must be verifiably reliable to avoid significant environmental, human or financial costs.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81534" y="498191"/>
            <a:ext cx="8142833" cy="1138767"/>
          </a:xfrm>
        </p:spPr>
        <p:txBody>
          <a:bodyPr/>
          <a:lstStyle/>
          <a:p>
            <a:pPr eaLnBrk="1" hangingPunct="1"/>
            <a:r>
              <a:rPr lang="en-GB" dirty="0"/>
              <a:t>FAQs about Software Engineering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78538" y="1921659"/>
            <a:ext cx="7740015" cy="3843364"/>
          </a:xfrm>
        </p:spPr>
        <p:txBody>
          <a:bodyPr/>
          <a:lstStyle/>
          <a:p>
            <a:pPr eaLnBrk="1" hangingPunct="1"/>
            <a:r>
              <a:rPr lang="en-GB" sz="2700" dirty="0"/>
              <a:t>What is:</a:t>
            </a:r>
          </a:p>
          <a:p>
            <a:pPr lvl="1" eaLnBrk="1" hangingPunct="1"/>
            <a:r>
              <a:rPr lang="en-GB" sz="2700" dirty="0"/>
              <a:t>software?</a:t>
            </a:r>
          </a:p>
          <a:p>
            <a:pPr lvl="1" eaLnBrk="1" hangingPunct="1"/>
            <a:r>
              <a:rPr lang="en-GB" sz="2700" dirty="0"/>
              <a:t>a software process?</a:t>
            </a:r>
          </a:p>
          <a:p>
            <a:pPr lvl="1" eaLnBrk="1" hangingPunct="1"/>
            <a:r>
              <a:rPr lang="en-GB" sz="2700" dirty="0">
                <a:solidFill>
                  <a:schemeClr val="accent1"/>
                </a:solidFill>
              </a:rPr>
              <a:t>software engineering?</a:t>
            </a:r>
          </a:p>
          <a:p>
            <a:pPr lvl="1" eaLnBrk="1" hangingPunct="1"/>
            <a:r>
              <a:rPr lang="en-GB" sz="2700" dirty="0">
                <a:solidFill>
                  <a:schemeClr val="accent1"/>
                </a:solidFill>
              </a:rPr>
              <a:t>a software process model?</a:t>
            </a:r>
          </a:p>
          <a:p>
            <a:pPr lvl="1" eaLnBrk="1" hangingPunct="1"/>
            <a:endParaRPr lang="en-GB" dirty="0">
              <a:solidFill>
                <a:schemeClr val="accent2"/>
              </a:solidFill>
            </a:endParaRPr>
          </a:p>
          <a:p>
            <a:pPr lvl="1" eaLnBrk="1" hangingPunct="1">
              <a:buFontTx/>
              <a:buNone/>
            </a:pP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295" y="701480"/>
            <a:ext cx="8195310" cy="721964"/>
          </a:xfrm>
        </p:spPr>
        <p:txBody>
          <a:bodyPr/>
          <a:lstStyle/>
          <a:p>
            <a:pPr eaLnBrk="1" hangingPunct="1"/>
            <a:r>
              <a:rPr lang="en-GB" dirty="0"/>
              <a:t>What is Software?</a:t>
            </a:r>
            <a:endParaRPr lang="en-GB" sz="34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42852" y="1822028"/>
            <a:ext cx="7862594" cy="447914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700" b="1" dirty="0">
                <a:solidFill>
                  <a:schemeClr val="accent2"/>
                </a:solidFill>
              </a:rPr>
              <a:t>Computer programs</a:t>
            </a:r>
            <a:r>
              <a:rPr lang="en-GB" sz="2700" dirty="0"/>
              <a:t> and </a:t>
            </a:r>
            <a:r>
              <a:rPr lang="en-GB" sz="2700" b="1" dirty="0">
                <a:solidFill>
                  <a:schemeClr val="accent2"/>
                </a:solidFill>
              </a:rPr>
              <a:t>associated documentation</a:t>
            </a:r>
          </a:p>
          <a:p>
            <a:pPr eaLnBrk="1" hangingPunct="1">
              <a:lnSpc>
                <a:spcPct val="90000"/>
              </a:lnSpc>
            </a:pPr>
            <a:endParaRPr lang="en-GB" sz="2300" dirty="0"/>
          </a:p>
          <a:p>
            <a:pPr eaLnBrk="1" hangingPunct="1">
              <a:lnSpc>
                <a:spcPct val="90000"/>
              </a:lnSpc>
            </a:pPr>
            <a:endParaRPr lang="en-GB" sz="2300" dirty="0"/>
          </a:p>
          <a:p>
            <a:pPr eaLnBrk="1" hangingPunct="1">
              <a:lnSpc>
                <a:spcPct val="90000"/>
              </a:lnSpc>
            </a:pPr>
            <a:endParaRPr lang="en-GB" sz="2300" dirty="0"/>
          </a:p>
          <a:p>
            <a:pPr eaLnBrk="1" hangingPunct="1">
              <a:lnSpc>
                <a:spcPct val="90000"/>
              </a:lnSpc>
            </a:pPr>
            <a:r>
              <a:rPr lang="en-GB" sz="2700" b="1" dirty="0">
                <a:solidFill>
                  <a:schemeClr val="accent2"/>
                </a:solidFill>
              </a:rPr>
              <a:t>Software products</a:t>
            </a:r>
            <a:r>
              <a:rPr lang="en-GB" sz="2700" dirty="0"/>
              <a:t> may be developed for a particular customer or may be developed for a general market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dirty="0"/>
              <a:t>Software products may be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b="1" dirty="0">
                <a:solidFill>
                  <a:schemeClr val="accent3"/>
                </a:solidFill>
              </a:rPr>
              <a:t>Generic</a:t>
            </a:r>
            <a:r>
              <a:rPr lang="en-GB" sz="2300" dirty="0"/>
              <a:t> - developed to be sold to a range of different customers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b="1" dirty="0">
                <a:solidFill>
                  <a:schemeClr val="accent3"/>
                </a:solidFill>
              </a:rPr>
              <a:t>Bespoke</a:t>
            </a:r>
            <a:r>
              <a:rPr lang="en-GB" sz="2300" dirty="0"/>
              <a:t> (custom) - developed for a single customer according to their specification</a:t>
            </a:r>
          </a:p>
          <a:p>
            <a:pPr eaLnBrk="1" hangingPunct="1">
              <a:lnSpc>
                <a:spcPct val="90000"/>
              </a:lnSpc>
            </a:pPr>
            <a:endParaRPr lang="en-GB" sz="2700" dirty="0"/>
          </a:p>
        </p:txBody>
      </p:sp>
      <p:pic>
        <p:nvPicPr>
          <p:cNvPr id="11268" name="Picture 4" descr="C:\Program Files\Common Files\Microsoft Shared\Clipart\cagcat50\bs00554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0973" y="2416168"/>
            <a:ext cx="1050681" cy="9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 descr="C:\Program Files\Common Files\Microsoft Shared\Clipart\cagcat50\bs00580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8269" y="2416168"/>
            <a:ext cx="1540998" cy="92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AutoShape 7"/>
          <p:cNvSpPr>
            <a:spLocks noChangeArrowheads="1"/>
          </p:cNvSpPr>
          <p:nvPr/>
        </p:nvSpPr>
        <p:spPr bwMode="auto">
          <a:xfrm>
            <a:off x="4185215" y="2701920"/>
            <a:ext cx="630408" cy="607342"/>
          </a:xfrm>
          <a:prstGeom prst="plus">
            <a:avLst>
              <a:gd name="adj" fmla="val 368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6919" tIns="43459" rIns="86919" bIns="43459" anchor="ctr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Programs</a:t>
            </a:r>
          </a:p>
          <a:p>
            <a:pPr lvl="1"/>
            <a:r>
              <a:rPr lang="en-GB" dirty="0"/>
              <a:t>Applications, apps, embedded systems</a:t>
            </a:r>
          </a:p>
          <a:p>
            <a:r>
              <a:rPr lang="en-GB" dirty="0"/>
              <a:t>Documents</a:t>
            </a:r>
          </a:p>
          <a:p>
            <a:pPr lvl="1"/>
            <a:r>
              <a:rPr lang="en-GB" dirty="0"/>
              <a:t>User manuals</a:t>
            </a:r>
          </a:p>
          <a:p>
            <a:pPr lvl="1"/>
            <a:r>
              <a:rPr lang="en-GB" dirty="0"/>
              <a:t>Content</a:t>
            </a:r>
          </a:p>
          <a:p>
            <a:pPr lvl="1"/>
            <a:r>
              <a:rPr lang="en-GB" dirty="0"/>
              <a:t>Designs and specifications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14817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9900" y="314743"/>
            <a:ext cx="7740015" cy="999584"/>
          </a:xfrm>
        </p:spPr>
        <p:txBody>
          <a:bodyPr/>
          <a:lstStyle/>
          <a:p>
            <a:pPr eaLnBrk="1" hangingPunct="1"/>
            <a:r>
              <a:rPr lang="en-GB" sz="3400" dirty="0"/>
              <a:t> </a:t>
            </a:r>
            <a:r>
              <a:rPr lang="en-GB" dirty="0"/>
              <a:t>What is Software Engineering?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80182" y="1741366"/>
            <a:ext cx="8405446" cy="416600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b="1" dirty="0">
                <a:solidFill>
                  <a:schemeClr val="accent2"/>
                </a:solidFill>
              </a:rPr>
              <a:t>Software engineering</a:t>
            </a:r>
            <a:r>
              <a:rPr lang="en-GB" dirty="0"/>
              <a:t> is an engineering discipline which is concerned with </a:t>
            </a:r>
            <a:r>
              <a:rPr lang="en-GB" i="1" dirty="0"/>
              <a:t>all aspects </a:t>
            </a:r>
            <a:r>
              <a:rPr lang="en-GB" dirty="0"/>
              <a:t>of software production</a:t>
            </a:r>
          </a:p>
          <a:p>
            <a:pPr eaLnBrk="1" hangingPunct="1"/>
            <a:endParaRPr lang="en-GB" sz="900" dirty="0"/>
          </a:p>
          <a:p>
            <a:pPr eaLnBrk="1" hangingPunct="1">
              <a:buFontTx/>
              <a:buNone/>
            </a:pPr>
            <a:r>
              <a:rPr lang="en-GB" b="1" dirty="0">
                <a:solidFill>
                  <a:schemeClr val="accent2"/>
                </a:solidFill>
              </a:rPr>
              <a:t>Software engineers</a:t>
            </a:r>
            <a:r>
              <a:rPr lang="en-GB" dirty="0"/>
              <a:t> should </a:t>
            </a:r>
          </a:p>
          <a:p>
            <a:pPr lvl="1" eaLnBrk="1" hangingPunct="1"/>
            <a:r>
              <a:rPr lang="en-GB" dirty="0">
                <a:solidFill>
                  <a:schemeClr val="accent3"/>
                </a:solidFill>
              </a:rPr>
              <a:t>adopt a systematic and organised approach to their work </a:t>
            </a:r>
          </a:p>
          <a:p>
            <a:pPr lvl="1" eaLnBrk="1" hangingPunct="1"/>
            <a:r>
              <a:rPr lang="en-GB" dirty="0">
                <a:solidFill>
                  <a:schemeClr val="accent3"/>
                </a:solidFill>
              </a:rPr>
              <a:t>use appropriate tools and techniques </a:t>
            </a:r>
            <a:r>
              <a:rPr lang="en-GB" dirty="0"/>
              <a:t>depending on </a:t>
            </a:r>
          </a:p>
          <a:p>
            <a:pPr lvl="2" eaLnBrk="1" hangingPunct="1"/>
            <a:r>
              <a:rPr lang="en-GB" dirty="0"/>
              <a:t>the problem to be solved, </a:t>
            </a:r>
          </a:p>
          <a:p>
            <a:pPr lvl="2" eaLnBrk="1" hangingPunct="1"/>
            <a:r>
              <a:rPr lang="en-GB" dirty="0"/>
              <a:t>the development constraints and </a:t>
            </a:r>
          </a:p>
          <a:p>
            <a:pPr lvl="2" eaLnBrk="1" hangingPunct="1"/>
            <a:r>
              <a:rPr lang="en-GB" dirty="0"/>
              <a:t>the resources available</a:t>
            </a:r>
          </a:p>
        </p:txBody>
      </p:sp>
      <p:pic>
        <p:nvPicPr>
          <p:cNvPr id="12292" name="Picture 4" descr="C:\Program Files\Common Files\Microsoft Shared\Clipart\cagcat50\pe01561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4266" y="4917258"/>
            <a:ext cx="2451588" cy="176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ENGINEERING</a:t>
            </a:r>
          </a:p>
          <a:p>
            <a:pPr lvl="2"/>
            <a:r>
              <a:rPr lang="en-GB" dirty="0"/>
              <a:t>Making stuff</a:t>
            </a:r>
          </a:p>
          <a:p>
            <a:pPr lvl="1"/>
            <a:r>
              <a:rPr lang="en-GB" dirty="0"/>
              <a:t>But</a:t>
            </a:r>
          </a:p>
          <a:p>
            <a:pPr lvl="2"/>
            <a:r>
              <a:rPr lang="en-GB" dirty="0"/>
              <a:t>In a structured and disciplined manner!</a:t>
            </a:r>
          </a:p>
          <a:p>
            <a:pPr lvl="2"/>
            <a:r>
              <a:rPr lang="en-GB" dirty="0"/>
              <a:t>Using tried and tested approaches</a:t>
            </a:r>
          </a:p>
          <a:p>
            <a:pPr marL="664545" lvl="2" indent="0">
              <a:buNone/>
            </a:pPr>
            <a:endParaRPr lang="en-GB" dirty="0"/>
          </a:p>
          <a:p>
            <a:r>
              <a:rPr lang="en-GB" dirty="0"/>
              <a:t>SOFTWARE</a:t>
            </a:r>
          </a:p>
          <a:p>
            <a:pPr lvl="1"/>
            <a:r>
              <a:rPr lang="en-GB" dirty="0"/>
              <a:t>Code (instructions)</a:t>
            </a:r>
          </a:p>
          <a:p>
            <a:pPr lvl="1"/>
            <a:r>
              <a:rPr lang="en-GB" dirty="0"/>
              <a:t>Data designs (data base schemas)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92846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867" y="427018"/>
            <a:ext cx="8274170" cy="135229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400" dirty="0"/>
              <a:t>What is the Difference between Software Engineering and Computer Science?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1011282" y="1945395"/>
            <a:ext cx="3541669" cy="47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919" tIns="43459" rIns="86919" bIns="43459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b="0"/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560363" y="1822027"/>
            <a:ext cx="3665708" cy="549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6919" tIns="43459" rIns="86919" bIns="43459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GB" sz="3000" dirty="0">
                <a:solidFill>
                  <a:schemeClr val="accent2"/>
                </a:solidFill>
              </a:rPr>
              <a:t>Computer Science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4552950" y="1822027"/>
            <a:ext cx="3976535" cy="549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6919" tIns="43459" rIns="86919" bIns="43459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GB" sz="3000" dirty="0">
                <a:solidFill>
                  <a:schemeClr val="accent3"/>
                </a:solidFill>
              </a:rPr>
              <a:t>Software Engineering</a:t>
            </a:r>
          </a:p>
        </p:txBody>
      </p:sp>
      <p:sp>
        <p:nvSpPr>
          <p:cNvPr id="13318" name="Rectangle 12"/>
          <p:cNvSpPr>
            <a:spLocks noChangeArrowheads="1"/>
          </p:cNvSpPr>
          <p:nvPr/>
        </p:nvSpPr>
        <p:spPr bwMode="auto">
          <a:xfrm>
            <a:off x="2801817" y="2353453"/>
            <a:ext cx="3541670" cy="51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919" tIns="43459" rIns="86919" bIns="43459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sz="2700" dirty="0"/>
              <a:t>is concerned with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420272" y="4858738"/>
            <a:ext cx="8195310" cy="1857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919" tIns="43459" rIns="86919" bIns="43459">
            <a:spAutoFit/>
          </a:bodyPr>
          <a:lstStyle/>
          <a:p>
            <a:pPr>
              <a:buFontTx/>
              <a:buNone/>
            </a:pPr>
            <a:r>
              <a:rPr lang="en-GB" sz="2700" i="1" dirty="0">
                <a:solidFill>
                  <a:schemeClr val="accent2"/>
                </a:solidFill>
              </a:rPr>
              <a:t>Computer science theories</a:t>
            </a:r>
            <a:r>
              <a:rPr lang="en-GB" sz="2700" dirty="0"/>
              <a:t> are currently insufficient to act as a complete underpinning for software engineering, BUT it is a foundation for practical aspects of software engineering</a:t>
            </a:r>
            <a:r>
              <a:rPr lang="en-GB" sz="3400" dirty="0"/>
              <a:t>  	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04221" y="2418299"/>
            <a:ext cx="3868548" cy="2317969"/>
            <a:chOff x="277" y="1529"/>
            <a:chExt cx="2496" cy="2940"/>
          </a:xfrm>
        </p:grpSpPr>
        <p:sp>
          <p:nvSpPr>
            <p:cNvPr id="13324" name="Text Box 10"/>
            <p:cNvSpPr txBox="1">
              <a:spLocks noChangeArrowheads="1"/>
            </p:cNvSpPr>
            <p:nvPr/>
          </p:nvSpPr>
          <p:spPr bwMode="auto">
            <a:xfrm>
              <a:off x="277" y="2127"/>
              <a:ext cx="2496" cy="23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en-GB" sz="1900" dirty="0"/>
                <a:t> theory</a:t>
              </a: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en-GB" sz="1900" dirty="0"/>
                <a:t> fundamentals</a:t>
              </a: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Char char="Ø"/>
              </a:pPr>
              <a:endParaRPr lang="en-GB" sz="1900" dirty="0"/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en-GB" sz="1900" dirty="0"/>
                <a:t>Algorithms, data structures, complexity theory, numerical methods</a:t>
              </a:r>
            </a:p>
          </p:txBody>
        </p:sp>
        <p:sp>
          <p:nvSpPr>
            <p:cNvPr id="13325" name="Line 19"/>
            <p:cNvSpPr>
              <a:spLocks noChangeShapeType="1"/>
            </p:cNvSpPr>
            <p:nvPr/>
          </p:nvSpPr>
          <p:spPr bwMode="auto">
            <a:xfrm>
              <a:off x="693" y="1529"/>
              <a:ext cx="0" cy="531"/>
            </a:xfrm>
            <a:prstGeom prst="line">
              <a:avLst/>
            </a:prstGeom>
            <a:noFill/>
            <a:ln w="57150" cmpd="thinThick">
              <a:solidFill>
                <a:srgbClr val="9933FF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576300" y="2418298"/>
            <a:ext cx="3969238" cy="2088960"/>
            <a:chOff x="3136" y="1529"/>
            <a:chExt cx="2816" cy="2545"/>
          </a:xfrm>
        </p:grpSpPr>
        <p:sp>
          <p:nvSpPr>
            <p:cNvPr id="13322" name="Text Box 11"/>
            <p:cNvSpPr txBox="1">
              <a:spLocks noChangeArrowheads="1"/>
            </p:cNvSpPr>
            <p:nvPr/>
          </p:nvSpPr>
          <p:spPr bwMode="auto">
            <a:xfrm>
              <a:off x="3136" y="2113"/>
              <a:ext cx="2816" cy="19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34595" indent="-434595">
                <a:buFont typeface="Wingdings" pitchFamily="2" charset="2"/>
                <a:buChar char="Ø"/>
              </a:pPr>
              <a:r>
                <a:rPr lang="en-GB" sz="1900" dirty="0"/>
                <a:t>the practicalities of developing</a:t>
              </a:r>
            </a:p>
            <a:p>
              <a:pPr marL="434595" indent="-434595"/>
              <a:r>
                <a:rPr lang="en-GB" sz="1900" dirty="0"/>
                <a:t>	and delivering useful software</a:t>
              </a:r>
            </a:p>
            <a:p>
              <a:pPr marL="434595" indent="-434595"/>
              <a:endParaRPr lang="en-GB" sz="1900" dirty="0"/>
            </a:p>
            <a:p>
              <a:pPr marL="434595" indent="-434595"/>
              <a:r>
                <a:rPr lang="en-GB" sz="1900" dirty="0"/>
                <a:t>SE deals with practical problems in</a:t>
              </a:r>
            </a:p>
            <a:p>
              <a:pPr marL="434595" indent="-434595"/>
              <a:r>
                <a:rPr lang="en-GB" sz="1900" dirty="0"/>
                <a:t>complex software products</a:t>
              </a:r>
            </a:p>
          </p:txBody>
        </p:sp>
        <p:sp>
          <p:nvSpPr>
            <p:cNvPr id="13323" name="Line 20"/>
            <p:cNvSpPr>
              <a:spLocks noChangeShapeType="1"/>
            </p:cNvSpPr>
            <p:nvPr/>
          </p:nvSpPr>
          <p:spPr bwMode="auto">
            <a:xfrm>
              <a:off x="5477" y="1529"/>
              <a:ext cx="0" cy="531"/>
            </a:xfrm>
            <a:prstGeom prst="line">
              <a:avLst/>
            </a:prstGeom>
            <a:noFill/>
            <a:ln w="57150" cmpd="thinThick">
              <a:solidFill>
                <a:srgbClr val="9933FF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Software Engineers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" y="1688108"/>
            <a:ext cx="8195310" cy="437286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Tend to</a:t>
            </a:r>
          </a:p>
          <a:p>
            <a:pPr lvl="1"/>
            <a:r>
              <a:rPr lang="en-GB" dirty="0"/>
              <a:t>Not keep making the SAME mistakes again and again</a:t>
            </a:r>
          </a:p>
          <a:p>
            <a:pPr lvl="2"/>
            <a:r>
              <a:rPr lang="en-GB" dirty="0"/>
              <a:t>(so document your mistakes)</a:t>
            </a:r>
          </a:p>
          <a:p>
            <a:pPr lvl="1"/>
            <a:r>
              <a:rPr lang="en-GB" dirty="0"/>
              <a:t>Communicate well with others</a:t>
            </a:r>
          </a:p>
          <a:p>
            <a:pPr lvl="1"/>
            <a:r>
              <a:rPr lang="en-GB" dirty="0"/>
              <a:t>Work well in teams</a:t>
            </a:r>
          </a:p>
          <a:p>
            <a:pPr lvl="1"/>
            <a:r>
              <a:rPr lang="en-GB" dirty="0"/>
              <a:t>Document their work</a:t>
            </a:r>
          </a:p>
          <a:p>
            <a:pPr lvl="1"/>
            <a:r>
              <a:rPr lang="en-GB" dirty="0"/>
              <a:t>Produce code which can be fixed/modified easily by others</a:t>
            </a:r>
          </a:p>
          <a:p>
            <a:pPr lvl="1"/>
            <a:r>
              <a:rPr lang="en-GB" dirty="0"/>
              <a:t>Can predict their own productivity</a:t>
            </a:r>
          </a:p>
          <a:p>
            <a:r>
              <a:rPr lang="en-GB" dirty="0"/>
              <a:t>Being a good software engineer</a:t>
            </a:r>
          </a:p>
          <a:p>
            <a:pPr lvl="1"/>
            <a:r>
              <a:rPr lang="en-GB" dirty="0"/>
              <a:t>Is not very easy!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21883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SE History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38108" y="1822027"/>
            <a:ext cx="8286807" cy="409956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300" dirty="0"/>
              <a:t>Software Engineering was first introduced in 1968 during a conference about the “</a:t>
            </a:r>
            <a:r>
              <a:rPr lang="en-GB" sz="2300" b="1" dirty="0"/>
              <a:t>software crisis</a:t>
            </a:r>
            <a:r>
              <a:rPr lang="en-GB" sz="2300" dirty="0"/>
              <a:t>” when the introduction of third generation computer hardware led to more complex software systems than before</a:t>
            </a:r>
          </a:p>
          <a:p>
            <a:pPr eaLnBrk="1" hangingPunct="1">
              <a:lnSpc>
                <a:spcPct val="90000"/>
              </a:lnSpc>
            </a:pPr>
            <a:r>
              <a:rPr lang="en-GB" sz="2300" dirty="0"/>
              <a:t>Early approaches were based on informal methodologies leading to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chemeClr val="accent3"/>
                </a:solidFill>
              </a:rPr>
              <a:t>Delays in software delivery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chemeClr val="accent3"/>
                </a:solidFill>
              </a:rPr>
              <a:t>Higher costs than initially estimated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chemeClr val="accent3"/>
                </a:solidFill>
              </a:rPr>
              <a:t>Unreliable, difficult to maintain software</a:t>
            </a:r>
            <a:r>
              <a:rPr lang="en-GB" dirty="0">
                <a:solidFill>
                  <a:srgbClr val="FC1833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GB" sz="2300" dirty="0"/>
              <a:t>Need for new methods and techniques to manage the production of complex software.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295" y="569364"/>
            <a:ext cx="8195310" cy="935484"/>
          </a:xfrm>
        </p:spPr>
        <p:txBody>
          <a:bodyPr/>
          <a:lstStyle/>
          <a:p>
            <a:pPr eaLnBrk="1" hangingPunct="1"/>
            <a:r>
              <a:rPr lang="en-GB" dirty="0"/>
              <a:t>Major Software Failures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20272" y="1850485"/>
            <a:ext cx="8002685" cy="409956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700" b="1" dirty="0">
                <a:solidFill>
                  <a:schemeClr val="accent3"/>
                </a:solidFill>
              </a:rPr>
              <a:t>Therac-25 (1985-1987) </a:t>
            </a:r>
            <a:r>
              <a:rPr lang="en-GB" sz="2700" dirty="0"/>
              <a:t>: six people overexposed during treatments for cancer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>
                <a:solidFill>
                  <a:schemeClr val="accent3"/>
                </a:solidFill>
              </a:rPr>
              <a:t>Taurus (1993) </a:t>
            </a:r>
            <a:r>
              <a:rPr lang="en-GB" sz="2700" dirty="0"/>
              <a:t>: the planned automatic transaction settlement system for London Stock Exchange cancelled after five years of development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 err="1">
                <a:solidFill>
                  <a:schemeClr val="accent3"/>
                </a:solidFill>
              </a:rPr>
              <a:t>Ariane</a:t>
            </a:r>
            <a:r>
              <a:rPr lang="en-GB" sz="2700" b="1" dirty="0">
                <a:solidFill>
                  <a:schemeClr val="accent3"/>
                </a:solidFill>
              </a:rPr>
              <a:t> 5 (1996) </a:t>
            </a:r>
            <a:r>
              <a:rPr lang="en-GB" sz="2700" dirty="0"/>
              <a:t>: rocket exploded soon after its launch due error conversion (16 floating point into 16-bit integer leading to an exception)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>
                <a:solidFill>
                  <a:schemeClr val="accent3"/>
                </a:solidFill>
              </a:rPr>
              <a:t>The Mars Climate </a:t>
            </a:r>
            <a:r>
              <a:rPr lang="en-GB" sz="2700" b="1" dirty="0" err="1">
                <a:solidFill>
                  <a:schemeClr val="accent3"/>
                </a:solidFill>
              </a:rPr>
              <a:t>Orbiter</a:t>
            </a:r>
            <a:r>
              <a:rPr lang="en-GB" sz="2700" b="1" dirty="0">
                <a:solidFill>
                  <a:schemeClr val="accent3"/>
                </a:solidFill>
              </a:rPr>
              <a:t> </a:t>
            </a:r>
            <a:r>
              <a:rPr lang="en-GB" sz="2700" b="1" dirty="0">
                <a:solidFill>
                  <a:srgbClr val="FC1833"/>
                </a:solidFill>
              </a:rPr>
              <a:t>:</a:t>
            </a:r>
            <a:r>
              <a:rPr lang="en-GB" sz="2700" dirty="0"/>
              <a:t> assumed to be lost by NASA officials (1999): different measurement systems (Imperial and metric)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494" y="1688108"/>
            <a:ext cx="8195310" cy="437286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Healthcare.gov  (US government project)</a:t>
            </a:r>
          </a:p>
          <a:p>
            <a:pPr lvl="1"/>
            <a:r>
              <a:rPr lang="en-GB" dirty="0"/>
              <a:t>Coding was started before requirements completed in detail</a:t>
            </a:r>
          </a:p>
          <a:p>
            <a:pPr lvl="1"/>
            <a:r>
              <a:rPr lang="en-GB" dirty="0"/>
              <a:t>You could actually see errors in code by merely looking at </a:t>
            </a:r>
            <a:r>
              <a:rPr lang="en-GB" dirty="0" err="1"/>
              <a:t>Javascript</a:t>
            </a:r>
            <a:r>
              <a:rPr lang="en-GB" dirty="0"/>
              <a:t>.. Example missing code with comments in place</a:t>
            </a:r>
          </a:p>
          <a:p>
            <a:pPr lvl="2"/>
            <a:r>
              <a:rPr lang="en-GB" dirty="0"/>
              <a:t>"TODO: add functionality to show alert text after too many tries at log in“</a:t>
            </a:r>
          </a:p>
          <a:p>
            <a:pPr lvl="1"/>
            <a:r>
              <a:rPr lang="en-GB" dirty="0"/>
              <a:t>Testing was squeezed to get site delivered in time</a:t>
            </a:r>
          </a:p>
          <a:p>
            <a:pPr lvl="1"/>
            <a:r>
              <a:rPr lang="en-GB" dirty="0"/>
              <a:t>There was no manual backup on launch</a:t>
            </a:r>
          </a:p>
          <a:p>
            <a:pPr lvl="1"/>
            <a:r>
              <a:rPr lang="en-GB" dirty="0"/>
              <a:t>Incremental in launch is as important as incremental in development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99433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2018 Software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TSB bank April </a:t>
            </a:r>
          </a:p>
          <a:p>
            <a:pPr lvl="1"/>
            <a:r>
              <a:rPr lang="en-GB" b="1" dirty="0"/>
              <a:t>Users locked out of accounts</a:t>
            </a:r>
          </a:p>
          <a:p>
            <a:pPr lvl="1"/>
            <a:r>
              <a:rPr lang="en-GB" b="1" dirty="0"/>
              <a:t>Users logged in could see others user’s account details</a:t>
            </a:r>
          </a:p>
          <a:p>
            <a:r>
              <a:rPr lang="en-GB" b="1" dirty="0"/>
              <a:t>US airline failure blackouts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83071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295" y="569364"/>
            <a:ext cx="8195310" cy="935484"/>
          </a:xfrm>
        </p:spPr>
        <p:txBody>
          <a:bodyPr/>
          <a:lstStyle/>
          <a:p>
            <a:pPr eaLnBrk="1" hangingPunct="1"/>
            <a:r>
              <a:rPr lang="en-GB" dirty="0"/>
              <a:t>However …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5295" y="1850485"/>
            <a:ext cx="8195310" cy="437286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700" b="1" dirty="0">
                <a:solidFill>
                  <a:srgbClr val="660033"/>
                </a:solidFill>
              </a:rPr>
              <a:t>Important progress has been made: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dirty="0"/>
              <a:t>Ability to produce more complex software has increased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dirty="0"/>
              <a:t>New technologies have led to new SE approaches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dirty="0"/>
              <a:t>A better understanding of the activities involved in software development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dirty="0"/>
              <a:t>Effective methods to specify, design and implement software have been developed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dirty="0"/>
              <a:t>New notations and tools have been produced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202" y="545995"/>
            <a:ext cx="8002714" cy="854081"/>
          </a:xfrm>
        </p:spPr>
        <p:txBody>
          <a:bodyPr/>
          <a:lstStyle/>
          <a:p>
            <a:pPr eaLnBrk="1" hangingPunct="1"/>
            <a:r>
              <a:rPr lang="en-GB" dirty="0"/>
              <a:t>What is a Software Process?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50198" y="1544092"/>
            <a:ext cx="8405505" cy="4543996"/>
          </a:xfrm>
        </p:spPr>
        <p:txBody>
          <a:bodyPr/>
          <a:lstStyle/>
          <a:p>
            <a:pPr eaLnBrk="1" hangingPunct="1"/>
            <a:r>
              <a:rPr lang="en-GB" sz="2700" dirty="0"/>
              <a:t>A Software Process is a </a:t>
            </a:r>
            <a:r>
              <a:rPr lang="en-GB" sz="2700" b="1" dirty="0">
                <a:solidFill>
                  <a:schemeClr val="accent2"/>
                </a:solidFill>
              </a:rPr>
              <a:t>set of activities</a:t>
            </a:r>
            <a:r>
              <a:rPr lang="en-GB" sz="2700" dirty="0">
                <a:solidFill>
                  <a:schemeClr val="accent2"/>
                </a:solidFill>
              </a:rPr>
              <a:t> </a:t>
            </a:r>
            <a:r>
              <a:rPr lang="en-GB" sz="2700" dirty="0"/>
              <a:t>whose goal is the development or evolution of software</a:t>
            </a:r>
          </a:p>
          <a:p>
            <a:pPr eaLnBrk="1" hangingPunct="1"/>
            <a:r>
              <a:rPr lang="en-GB" sz="2700" dirty="0"/>
              <a:t>Fundamental activities in all software processes are:</a:t>
            </a:r>
          </a:p>
          <a:p>
            <a:pPr lvl="1" eaLnBrk="1" hangingPunct="1"/>
            <a:r>
              <a:rPr lang="en-GB" sz="2300" b="1" dirty="0">
                <a:solidFill>
                  <a:schemeClr val="accent3"/>
                </a:solidFill>
              </a:rPr>
              <a:t>Specification</a:t>
            </a:r>
            <a:r>
              <a:rPr lang="en-GB" sz="2300" dirty="0"/>
              <a:t> - what the system should do and its development 	constraints</a:t>
            </a:r>
          </a:p>
          <a:p>
            <a:pPr lvl="1" eaLnBrk="1" hangingPunct="1"/>
            <a:r>
              <a:rPr lang="en-GB" sz="2300" b="1" dirty="0">
                <a:solidFill>
                  <a:schemeClr val="accent3"/>
                </a:solidFill>
              </a:rPr>
              <a:t>Development</a:t>
            </a:r>
            <a:r>
              <a:rPr lang="en-GB" sz="2300" dirty="0"/>
              <a:t> - production of the software system (design and 	implementation) </a:t>
            </a:r>
          </a:p>
          <a:p>
            <a:pPr lvl="1" eaLnBrk="1" hangingPunct="1"/>
            <a:r>
              <a:rPr lang="en-GB" sz="2300" b="1" dirty="0">
                <a:solidFill>
                  <a:schemeClr val="accent3"/>
                </a:solidFill>
              </a:rPr>
              <a:t>Validation</a:t>
            </a:r>
            <a:r>
              <a:rPr lang="en-GB" sz="2300" dirty="0"/>
              <a:t> - checking that the software is what the customer wants</a:t>
            </a:r>
          </a:p>
          <a:p>
            <a:pPr lvl="1" eaLnBrk="1" hangingPunct="1"/>
            <a:r>
              <a:rPr lang="en-GB" sz="2300" b="1" dirty="0">
                <a:solidFill>
                  <a:schemeClr val="accent3"/>
                </a:solidFill>
              </a:rPr>
              <a:t>Evolution</a:t>
            </a:r>
            <a:r>
              <a:rPr lang="en-GB" sz="2300" dirty="0"/>
              <a:t> - changing the software in response to changing demands</a:t>
            </a:r>
            <a:endParaRPr lang="en-GB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81534" y="262548"/>
            <a:ext cx="8142833" cy="1160896"/>
          </a:xfrm>
        </p:spPr>
        <p:txBody>
          <a:bodyPr/>
          <a:lstStyle/>
          <a:p>
            <a:pPr eaLnBrk="1" hangingPunct="1"/>
            <a:r>
              <a:rPr lang="en-GB" dirty="0"/>
              <a:t>What is a Software Process Model?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50227" y="1670192"/>
            <a:ext cx="8405446" cy="44317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700" b="1" dirty="0">
                <a:solidFill>
                  <a:schemeClr val="accent2"/>
                </a:solidFill>
              </a:rPr>
              <a:t>	A Software Process Model is a simplified representation of a software process</a:t>
            </a:r>
            <a:r>
              <a:rPr lang="en-GB" sz="2700" dirty="0"/>
              <a:t>, presented from a specific perspective</a:t>
            </a:r>
          </a:p>
          <a:p>
            <a:pPr eaLnBrk="1" hangingPunct="1">
              <a:lnSpc>
                <a:spcPct val="90000"/>
              </a:lnSpc>
            </a:pPr>
            <a:endParaRPr lang="en-GB" sz="10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sz="2700" b="1" dirty="0"/>
              <a:t>Examples of process perspectives:</a:t>
            </a:r>
            <a:r>
              <a:rPr lang="en-GB" sz="2700" dirty="0"/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2300" b="1" dirty="0">
                <a:solidFill>
                  <a:schemeClr val="accent3"/>
                </a:solidFill>
              </a:rPr>
              <a:t>Workflow perspective</a:t>
            </a:r>
            <a:r>
              <a:rPr lang="en-GB" sz="2300" dirty="0">
                <a:solidFill>
                  <a:schemeClr val="accent3"/>
                </a:solidFill>
              </a:rPr>
              <a:t>  - </a:t>
            </a:r>
            <a:r>
              <a:rPr lang="en-GB" sz="2300" dirty="0"/>
              <a:t>represents inputs, outputs and dependencies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2300" b="1" dirty="0">
                <a:solidFill>
                  <a:schemeClr val="accent3"/>
                </a:solidFill>
              </a:rPr>
              <a:t>Data-flow perspective</a:t>
            </a:r>
            <a:r>
              <a:rPr lang="en-GB" sz="2300" dirty="0">
                <a:solidFill>
                  <a:schemeClr val="accent3"/>
                </a:solidFill>
              </a:rPr>
              <a:t>  - </a:t>
            </a:r>
            <a:r>
              <a:rPr lang="en-GB" sz="2300" dirty="0"/>
              <a:t>represents data transformation activities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2300" b="1" dirty="0">
                <a:solidFill>
                  <a:schemeClr val="accent3"/>
                </a:solidFill>
              </a:rPr>
              <a:t>Role/action perspective</a:t>
            </a:r>
            <a:r>
              <a:rPr lang="en-GB" sz="2300" dirty="0">
                <a:solidFill>
                  <a:schemeClr val="accent3"/>
                </a:solidFill>
              </a:rPr>
              <a:t> - </a:t>
            </a:r>
            <a:r>
              <a:rPr lang="en-GB" sz="2300" dirty="0"/>
              <a:t>represents the roles/activities of the people involved in the software process  </a:t>
            </a:r>
            <a:endParaRPr lang="en-GB" sz="2300" i="1" dirty="0"/>
          </a:p>
          <a:p>
            <a:pPr eaLnBrk="1" hangingPunct="1">
              <a:lnSpc>
                <a:spcPct val="90000"/>
              </a:lnSpc>
            </a:pPr>
            <a:r>
              <a:rPr lang="en-GB" sz="2700" b="1" dirty="0"/>
              <a:t>Generic process models</a:t>
            </a:r>
            <a:r>
              <a:rPr lang="en-GB" sz="2700" dirty="0"/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b="1" dirty="0">
                <a:solidFill>
                  <a:srgbClr val="660033"/>
                </a:solidFill>
              </a:rPr>
              <a:t>Waterfall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b="1" dirty="0">
                <a:solidFill>
                  <a:srgbClr val="660033"/>
                </a:solidFill>
              </a:rPr>
              <a:t>Evolutionary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b="1" dirty="0">
                <a:solidFill>
                  <a:srgbClr val="660033"/>
                </a:solidFill>
              </a:rPr>
              <a:t>Formal transformation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b="1" dirty="0">
                <a:solidFill>
                  <a:srgbClr val="660033"/>
                </a:solidFill>
              </a:rPr>
              <a:t>Integration from reusable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22" y="630218"/>
            <a:ext cx="7814493" cy="117987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What are the Costs of Software Engineering?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80984" y="1973863"/>
            <a:ext cx="8072493" cy="4438027"/>
          </a:xfrm>
        </p:spPr>
        <p:txBody>
          <a:bodyPr/>
          <a:lstStyle/>
          <a:p>
            <a:pPr eaLnBrk="1" hangingPunct="1"/>
            <a:r>
              <a:rPr lang="en-GB" sz="2700" b="1" dirty="0">
                <a:solidFill>
                  <a:schemeClr val="accent2"/>
                </a:solidFill>
              </a:rPr>
              <a:t>Roughly 60% of costs are development costs</a:t>
            </a:r>
            <a:r>
              <a:rPr lang="en-GB" sz="2700" b="1" dirty="0"/>
              <a:t>,</a:t>
            </a:r>
            <a:r>
              <a:rPr lang="ru-RU" sz="2700" b="1" dirty="0"/>
              <a:t> </a:t>
            </a:r>
            <a:r>
              <a:rPr lang="en-GB" sz="2700" b="1" dirty="0">
                <a:solidFill>
                  <a:schemeClr val="accent2"/>
                </a:solidFill>
              </a:rPr>
              <a:t>40% are testing costs</a:t>
            </a:r>
            <a:r>
              <a:rPr lang="en-GB" sz="2700" dirty="0"/>
              <a:t>. For custom software, evolution costs often exceed development costs</a:t>
            </a:r>
          </a:p>
          <a:p>
            <a:pPr eaLnBrk="1" hangingPunct="1"/>
            <a:endParaRPr lang="en-GB" sz="1300" dirty="0"/>
          </a:p>
          <a:p>
            <a:pPr eaLnBrk="1" hangingPunct="1"/>
            <a:r>
              <a:rPr lang="en-GB" sz="2700" b="1" dirty="0">
                <a:solidFill>
                  <a:schemeClr val="accent3"/>
                </a:solidFill>
              </a:rPr>
              <a:t>Costs vary depending on the type of system</a:t>
            </a:r>
            <a:r>
              <a:rPr lang="en-GB" sz="2700" dirty="0">
                <a:solidFill>
                  <a:schemeClr val="accent3"/>
                </a:solidFill>
              </a:rPr>
              <a:t> </a:t>
            </a:r>
            <a:r>
              <a:rPr lang="en-GB" sz="2700" dirty="0"/>
              <a:t>being developed and the requirements of system attributes such as performance and system reliability</a:t>
            </a:r>
          </a:p>
          <a:p>
            <a:pPr eaLnBrk="1" hangingPunct="1"/>
            <a:endParaRPr lang="en-GB" sz="1100" dirty="0"/>
          </a:p>
          <a:p>
            <a:pPr eaLnBrk="1" hangingPunct="1"/>
            <a:r>
              <a:rPr lang="en-GB" sz="2700" b="1" dirty="0"/>
              <a:t>Distribution of costs depends on the development model that is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5295" y="701480"/>
            <a:ext cx="8195310" cy="793138"/>
          </a:xfrm>
        </p:spPr>
        <p:txBody>
          <a:bodyPr/>
          <a:lstStyle/>
          <a:p>
            <a:pPr eaLnBrk="1" hangingPunct="1"/>
            <a:r>
              <a:rPr lang="en-GB" dirty="0"/>
              <a:t>Why Software Engineering?</a:t>
            </a:r>
          </a:p>
        </p:txBody>
      </p:sp>
      <p:sp>
        <p:nvSpPr>
          <p:cNvPr id="30723" name="Rectangle 1027"/>
          <p:cNvSpPr>
            <a:spLocks noGrp="1" noChangeArrowheads="1"/>
          </p:cNvSpPr>
          <p:nvPr>
            <p:ph idx="1"/>
          </p:nvPr>
        </p:nvSpPr>
        <p:spPr>
          <a:xfrm>
            <a:off x="682943" y="1746111"/>
            <a:ext cx="7740015" cy="455506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700" b="1" dirty="0">
                <a:solidFill>
                  <a:schemeClr val="accent3"/>
                </a:solidFill>
              </a:rPr>
              <a:t>Software development is hard</a:t>
            </a:r>
            <a:r>
              <a:rPr lang="en-GB" sz="2700" dirty="0">
                <a:solidFill>
                  <a:schemeClr val="accent3"/>
                </a:solidFill>
              </a:rPr>
              <a:t> </a:t>
            </a:r>
            <a:r>
              <a:rPr lang="en-GB" sz="2700" dirty="0"/>
              <a:t>!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/>
              <a:t>Important to distinguish :</a:t>
            </a:r>
          </a:p>
          <a:p>
            <a:pPr lvl="1">
              <a:lnSpc>
                <a:spcPct val="90000"/>
              </a:lnSpc>
            </a:pPr>
            <a:r>
              <a:rPr lang="en-GB" sz="2500" b="1" dirty="0"/>
              <a:t>“easy” systems </a:t>
            </a:r>
            <a:r>
              <a:rPr lang="en-GB" sz="2500" dirty="0"/>
              <a:t>(</a:t>
            </a:r>
            <a:r>
              <a:rPr lang="en-GB" sz="2500" i="1" dirty="0"/>
              <a:t>one developer, one user, experimental use only</a:t>
            </a:r>
            <a:r>
              <a:rPr lang="en-GB" sz="2500" dirty="0"/>
              <a:t>) </a:t>
            </a:r>
          </a:p>
          <a:p>
            <a:pPr lvl="1">
              <a:lnSpc>
                <a:spcPct val="90000"/>
              </a:lnSpc>
            </a:pPr>
            <a:r>
              <a:rPr lang="en-GB" sz="2500" b="1" dirty="0"/>
              <a:t>“hard” systems </a:t>
            </a:r>
            <a:r>
              <a:rPr lang="en-GB" sz="2500" dirty="0"/>
              <a:t> (</a:t>
            </a:r>
            <a:r>
              <a:rPr lang="en-GB" sz="2500" i="1" dirty="0"/>
              <a:t>multiple developers, multiple users, products</a:t>
            </a:r>
            <a:r>
              <a:rPr lang="en-GB" sz="25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/>
              <a:t>Experience with “easy” systems is misleading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i="1" dirty="0"/>
              <a:t>Single person techniques do not scale up</a:t>
            </a:r>
            <a:endParaRPr lang="ru-RU" i="1" dirty="0"/>
          </a:p>
          <a:p>
            <a:pPr eaLnBrk="1" hangingPunct="1">
              <a:lnSpc>
                <a:spcPct val="90000"/>
              </a:lnSpc>
            </a:pPr>
            <a:r>
              <a:rPr lang="en-GB" sz="2700" b="1" dirty="0">
                <a:solidFill>
                  <a:schemeClr val="accent2"/>
                </a:solidFill>
              </a:rPr>
              <a:t>Analogy with bridge building: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dirty="0"/>
              <a:t>Over a stream = easy, one person job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dirty="0"/>
              <a:t>Over River Severn …  ?      (</a:t>
            </a:r>
            <a:r>
              <a:rPr lang="en-GB" i="1" dirty="0"/>
              <a:t>the techniques do not scale) </a:t>
            </a:r>
            <a:endParaRPr lang="en-GB" sz="23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23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0197" y="355843"/>
            <a:ext cx="8339837" cy="1423468"/>
          </a:xfrm>
        </p:spPr>
        <p:txBody>
          <a:bodyPr/>
          <a:lstStyle/>
          <a:p>
            <a:pPr eaLnBrk="1" hangingPunct="1"/>
            <a:r>
              <a:rPr lang="en-GB" sz="3400" dirty="0"/>
              <a:t>What is </a:t>
            </a:r>
            <a:r>
              <a:rPr lang="en-GB" sz="3400" b="1" dirty="0"/>
              <a:t>CASE ?</a:t>
            </a:r>
            <a:r>
              <a:rPr lang="en-GB" sz="3400" dirty="0"/>
              <a:t> </a:t>
            </a:r>
            <a:br>
              <a:rPr lang="en-GB" sz="3400" dirty="0"/>
            </a:br>
            <a:r>
              <a:rPr lang="en-GB" sz="3400" dirty="0">
                <a:solidFill>
                  <a:schemeClr val="accent1"/>
                </a:solidFill>
              </a:rPr>
              <a:t>(Computer-Aided Software Engineering)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15204" y="3644053"/>
            <a:ext cx="7740015" cy="280895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b="1" dirty="0">
                <a:solidFill>
                  <a:schemeClr val="accent3"/>
                </a:solidFill>
              </a:rPr>
              <a:t>Upper-CASE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Tools to support the early process 			activities of requirements and design</a:t>
            </a:r>
          </a:p>
          <a:p>
            <a:pPr eaLnBrk="1" hangingPunct="1">
              <a:lnSpc>
                <a:spcPct val="90000"/>
              </a:lnSpc>
            </a:pPr>
            <a:r>
              <a:rPr lang="en-GB" b="1" dirty="0">
                <a:solidFill>
                  <a:schemeClr val="accent3"/>
                </a:solidFill>
              </a:rPr>
              <a:t>Lower-CASE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Tools to support later activities such as programming, debugging and testing</a:t>
            </a:r>
          </a:p>
        </p:txBody>
      </p:sp>
      <p:pic>
        <p:nvPicPr>
          <p:cNvPr id="22532" name="Picture 4" descr="C:\Program Files\Common Files\Microsoft Shared\Clipart\cagcat50\bd04972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4040" y="3205945"/>
            <a:ext cx="2407810" cy="195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70499" y="1822027"/>
            <a:ext cx="7845083" cy="1795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932" tIns="43466" rIns="86932" bIns="43466">
            <a:spAutoFit/>
          </a:bodyPr>
          <a:lstStyle/>
          <a:p>
            <a:pPr>
              <a:buFontTx/>
              <a:buNone/>
            </a:pPr>
            <a:r>
              <a:rPr lang="en-GB" sz="2700" dirty="0"/>
              <a:t>Software systems which are intended to provide automated support for software process activities, such as requirements analysis, system modelling, debugging and testing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198" y="262548"/>
            <a:ext cx="8405505" cy="12320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What are the Attributes of Good Software?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2943" y="3112629"/>
            <a:ext cx="8018738" cy="3264464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700" b="1" dirty="0">
                <a:solidFill>
                  <a:schemeClr val="accent3"/>
                </a:solidFill>
              </a:rPr>
              <a:t>Maintainability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dirty="0"/>
              <a:t>Software must (easily) evolvable to meet changing needs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>
                <a:solidFill>
                  <a:schemeClr val="accent3"/>
                </a:solidFill>
              </a:rPr>
              <a:t>Dependability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dirty="0"/>
              <a:t>Software must be trustworthy (work with all data)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>
                <a:solidFill>
                  <a:schemeClr val="accent3"/>
                </a:solidFill>
              </a:rPr>
              <a:t>Efficiency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dirty="0"/>
              <a:t>Software should not make wasteful use of system resources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>
                <a:solidFill>
                  <a:schemeClr val="accent3"/>
                </a:solidFill>
              </a:rPr>
              <a:t>Usability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dirty="0"/>
              <a:t>Software must be usable by the users for which it was designed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30409" y="1668611"/>
            <a:ext cx="8265355" cy="1368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932" tIns="43466" rIns="86932" bIns="43466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GB" sz="2700" dirty="0"/>
              <a:t>The software should deliver the required functionality and performance to the user and should be maintainable, dependable, efficient and usable.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 flipV="1">
            <a:off x="700454" y="3054110"/>
            <a:ext cx="8297460" cy="58519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86932" tIns="43466" rIns="86932" bIns="43466" anchor="ctr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81533" y="463972"/>
            <a:ext cx="8077165" cy="1209948"/>
          </a:xfrm>
        </p:spPr>
        <p:txBody>
          <a:bodyPr/>
          <a:lstStyle/>
          <a:p>
            <a:pPr eaLnBrk="1" hangingPunct="1"/>
            <a:r>
              <a:rPr lang="en-GB" sz="3400" dirty="0"/>
              <a:t>Key Challenges in Modern Software Engineering?</a:t>
            </a: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idx="1"/>
          </p:nvPr>
        </p:nvSpPr>
        <p:spPr>
          <a:xfrm>
            <a:off x="350197" y="1921658"/>
            <a:ext cx="8475492" cy="458038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GB" dirty="0"/>
              <a:t>	Software engineering in the 21</a:t>
            </a:r>
            <a:r>
              <a:rPr lang="en-GB" baseline="30000" dirty="0"/>
              <a:t>st</a:t>
            </a:r>
            <a:r>
              <a:rPr lang="en-GB" dirty="0"/>
              <a:t> century faces 4 key challenges:</a:t>
            </a:r>
          </a:p>
          <a:p>
            <a:pPr eaLnBrk="1" hangingPunct="1"/>
            <a:r>
              <a:rPr lang="en-GB" sz="2700" b="1" dirty="0">
                <a:solidFill>
                  <a:schemeClr val="accent3"/>
                </a:solidFill>
              </a:rPr>
              <a:t>Legacy systems</a:t>
            </a:r>
          </a:p>
          <a:p>
            <a:pPr lvl="1" eaLnBrk="1" hangingPunct="1"/>
            <a:r>
              <a:rPr lang="en-GB" sz="2300" dirty="0"/>
              <a:t>Old, valuable systems must be maintained and updated</a:t>
            </a:r>
          </a:p>
          <a:p>
            <a:pPr eaLnBrk="1" hangingPunct="1"/>
            <a:r>
              <a:rPr lang="en-GB" sz="2700" b="1" dirty="0">
                <a:solidFill>
                  <a:schemeClr val="accent3"/>
                </a:solidFill>
              </a:rPr>
              <a:t>Heterogeneity</a:t>
            </a:r>
          </a:p>
          <a:p>
            <a:pPr lvl="1" eaLnBrk="1" hangingPunct="1"/>
            <a:r>
              <a:rPr lang="en-GB" sz="2300" dirty="0"/>
              <a:t>Systems are distributed and include a </a:t>
            </a:r>
            <a:r>
              <a:rPr lang="en-GB" sz="2300" dirty="0">
                <a:solidFill>
                  <a:schemeClr val="accent2"/>
                </a:solidFill>
              </a:rPr>
              <a:t>mix of hardware and software</a:t>
            </a:r>
          </a:p>
          <a:p>
            <a:pPr eaLnBrk="1" hangingPunct="1"/>
            <a:r>
              <a:rPr lang="en-GB" sz="2700" b="1" dirty="0">
                <a:solidFill>
                  <a:schemeClr val="accent3"/>
                </a:solidFill>
              </a:rPr>
              <a:t>Delivery</a:t>
            </a:r>
          </a:p>
          <a:p>
            <a:pPr lvl="1" eaLnBrk="1" hangingPunct="1"/>
            <a:r>
              <a:rPr lang="en-GB" sz="2300" dirty="0"/>
              <a:t>There is increasing pressure </a:t>
            </a:r>
          </a:p>
          <a:p>
            <a:pPr lvl="1" eaLnBrk="1" hangingPunct="1">
              <a:buFontTx/>
              <a:buNone/>
            </a:pPr>
            <a:r>
              <a:rPr lang="en-GB" sz="2300" dirty="0"/>
              <a:t>	for </a:t>
            </a:r>
            <a:r>
              <a:rPr lang="en-GB" sz="2300" dirty="0">
                <a:solidFill>
                  <a:schemeClr val="accent2"/>
                </a:solidFill>
              </a:rPr>
              <a:t>faster</a:t>
            </a:r>
            <a:r>
              <a:rPr lang="en-GB" sz="2300" dirty="0"/>
              <a:t> delivery of software</a:t>
            </a:r>
          </a:p>
          <a:p>
            <a:r>
              <a:rPr lang="en-GB" sz="2700" b="1" dirty="0">
                <a:solidFill>
                  <a:schemeClr val="accent3"/>
                </a:solidFill>
              </a:rPr>
              <a:t>Trust</a:t>
            </a:r>
          </a:p>
          <a:p>
            <a:pPr lvl="1"/>
            <a:r>
              <a:rPr lang="en-GB" dirty="0"/>
              <a:t>Developing techniques that demonstrate that </a:t>
            </a:r>
          </a:p>
          <a:p>
            <a:pPr lvl="1">
              <a:buNone/>
            </a:pPr>
            <a:r>
              <a:rPr lang="en-GB" dirty="0"/>
              <a:t> 	software can be </a:t>
            </a:r>
            <a:r>
              <a:rPr lang="en-GB" dirty="0">
                <a:solidFill>
                  <a:schemeClr val="accent2"/>
                </a:solidFill>
              </a:rPr>
              <a:t>trusted</a:t>
            </a:r>
            <a:r>
              <a:rPr lang="en-GB" dirty="0"/>
              <a:t> by its users</a:t>
            </a:r>
          </a:p>
        </p:txBody>
      </p:sp>
      <p:pic>
        <p:nvPicPr>
          <p:cNvPr id="24580" name="Picture 1028" descr="C:\Program Files\Common Files\Microsoft Shared\Clipart\cagcat50\bd05296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4085" y="4064765"/>
            <a:ext cx="2521634" cy="253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32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Professional and Ethical Responsibility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700" dirty="0"/>
              <a:t>Software engineering involves wider responsibilities than simply the application of technical skills.</a:t>
            </a:r>
          </a:p>
          <a:p>
            <a:r>
              <a:rPr lang="en-GB" sz="2700" dirty="0"/>
              <a:t>Software engineers must behave in an </a:t>
            </a:r>
            <a:r>
              <a:rPr lang="en-GB" sz="2700" dirty="0">
                <a:solidFill>
                  <a:schemeClr val="accent2"/>
                </a:solidFill>
              </a:rPr>
              <a:t>honest and ethically responsible way</a:t>
            </a:r>
            <a:r>
              <a:rPr lang="en-GB" sz="2700" dirty="0"/>
              <a:t> if they are to be respected as professionals.</a:t>
            </a:r>
          </a:p>
          <a:p>
            <a:r>
              <a:rPr lang="en-GB" sz="2700" dirty="0"/>
              <a:t>Ethical behaviour is more than simply upholding the law.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33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66" y="569364"/>
            <a:ext cx="8195310" cy="935484"/>
          </a:xfrm>
        </p:spPr>
        <p:txBody>
          <a:bodyPr/>
          <a:lstStyle/>
          <a:p>
            <a:r>
              <a:rPr lang="en-GB" dirty="0"/>
              <a:t>Issues of Professional Responsibility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700" dirty="0">
                <a:solidFill>
                  <a:schemeClr val="accent3"/>
                </a:solidFill>
              </a:rPr>
              <a:t>Confidentiality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Engineers should normally respect the confidentiality of their employers or clients even without a formal confidentiality agreement.</a:t>
            </a:r>
          </a:p>
          <a:p>
            <a:pPr>
              <a:lnSpc>
                <a:spcPct val="90000"/>
              </a:lnSpc>
            </a:pPr>
            <a:r>
              <a:rPr lang="en-GB" sz="2700" dirty="0">
                <a:solidFill>
                  <a:schemeClr val="accent3"/>
                </a:solidFill>
              </a:rPr>
              <a:t>Competence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Engineers should not misrepresent their level of competence. They should not knowingly accept work which is beyond their competence.</a:t>
            </a:r>
          </a:p>
          <a:p>
            <a:endParaRPr lang="en-GB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34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66" y="569364"/>
            <a:ext cx="8195310" cy="935484"/>
          </a:xfrm>
        </p:spPr>
        <p:txBody>
          <a:bodyPr/>
          <a:lstStyle/>
          <a:p>
            <a:r>
              <a:rPr lang="en-GB" dirty="0"/>
              <a:t>Issues of Professional Responsibility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700" dirty="0">
                <a:solidFill>
                  <a:schemeClr val="accent3"/>
                </a:solidFill>
              </a:rPr>
              <a:t>Intellectual property rights </a:t>
            </a:r>
          </a:p>
          <a:p>
            <a:pPr lvl="1"/>
            <a:r>
              <a:rPr lang="en-GB" dirty="0"/>
              <a:t>Engineers should be careful to ensure that the intellectual property of employers and clients is protected and know the local laws governing IP.</a:t>
            </a:r>
          </a:p>
          <a:p>
            <a:r>
              <a:rPr lang="en-GB" sz="2700" dirty="0">
                <a:solidFill>
                  <a:schemeClr val="accent3"/>
                </a:solidFill>
              </a:rPr>
              <a:t>Computer misuse </a:t>
            </a:r>
          </a:p>
          <a:p>
            <a:pPr lvl="1"/>
            <a:r>
              <a:rPr lang="en-GB" dirty="0"/>
              <a:t>Software engineers should not use their technical skills to misuse other people’s computers.</a:t>
            </a:r>
          </a:p>
          <a:p>
            <a:endParaRPr lang="en-GB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35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Ethics and software engineering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36</a:t>
            </a:fld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07" y="1832123"/>
            <a:ext cx="6769295" cy="4142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8419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86" y="535980"/>
            <a:ext cx="8169621" cy="785993"/>
          </a:xfrm>
        </p:spPr>
        <p:txBody>
          <a:bodyPr/>
          <a:lstStyle/>
          <a:p>
            <a:r>
              <a:rPr lang="en-GB" dirty="0"/>
              <a:t>Ethics for the 21</a:t>
            </a:r>
            <a:r>
              <a:rPr lang="en-GB" baseline="30000" dirty="0"/>
              <a:t>st</a:t>
            </a:r>
            <a:r>
              <a:rPr lang="en-GB" dirty="0"/>
              <a:t> Century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" y="1419700"/>
            <a:ext cx="8195310" cy="4372864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What if a robot you design the AI software for</a:t>
            </a:r>
          </a:p>
          <a:p>
            <a:pPr lvl="1"/>
            <a:r>
              <a:rPr lang="en-GB" dirty="0"/>
              <a:t>Hurts (kills) someone, causes damage</a:t>
            </a:r>
          </a:p>
          <a:p>
            <a:r>
              <a:rPr lang="en-GB" dirty="0"/>
              <a:t>Who is responsible?</a:t>
            </a:r>
          </a:p>
          <a:p>
            <a:pPr lvl="1"/>
            <a:r>
              <a:rPr lang="en-GB" dirty="0"/>
              <a:t>You?</a:t>
            </a:r>
          </a:p>
          <a:p>
            <a:pPr lvl="1"/>
            <a:r>
              <a:rPr lang="en-GB" dirty="0"/>
              <a:t>The owner of the robot?</a:t>
            </a:r>
          </a:p>
          <a:p>
            <a:pPr lvl="1"/>
            <a:r>
              <a:rPr lang="en-GB" dirty="0"/>
              <a:t>The robot?</a:t>
            </a:r>
          </a:p>
          <a:p>
            <a:r>
              <a:rPr lang="en-GB" dirty="0"/>
              <a:t>What if a robot you design and produce, designs and produces another robot? Etc. etc.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93212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640537"/>
            <a:ext cx="8195310" cy="793138"/>
          </a:xfrm>
        </p:spPr>
        <p:txBody>
          <a:bodyPr/>
          <a:lstStyle/>
          <a:p>
            <a:r>
              <a:rPr lang="en-GB" dirty="0"/>
              <a:t>Lecture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" y="1636965"/>
            <a:ext cx="8195310" cy="4768619"/>
          </a:xfrm>
        </p:spPr>
        <p:txBody>
          <a:bodyPr>
            <a:normAutofit/>
          </a:bodyPr>
          <a:lstStyle/>
          <a:p>
            <a:r>
              <a:rPr lang="en-GB" dirty="0"/>
              <a:t>We have seen the reasons for requiring solid software engineering principles in modern systems</a:t>
            </a:r>
          </a:p>
          <a:p>
            <a:r>
              <a:rPr lang="en-GB" dirty="0"/>
              <a:t>Software engineering is an engineering discipline concerned with all aspects of software production.</a:t>
            </a:r>
          </a:p>
          <a:p>
            <a:r>
              <a:rPr lang="en-GB" dirty="0"/>
              <a:t>Software products consist of developed programs and their associated documentation with several essential product attributes such as maintainability, dependability, efficiency and acceptability.</a:t>
            </a:r>
          </a:p>
          <a:p>
            <a:r>
              <a:rPr lang="en-GB" dirty="0"/>
              <a:t>Software Engineers have responsibilities to the engineering profession and society and should not simply be concerned with technical issues.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Next Lecture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81533" y="1822027"/>
            <a:ext cx="8134049" cy="4748024"/>
          </a:xfrm>
        </p:spPr>
        <p:txBody>
          <a:bodyPr/>
          <a:lstStyle/>
          <a:p>
            <a:pPr algn="just">
              <a:spcAft>
                <a:spcPts val="570"/>
              </a:spcAft>
              <a:buNone/>
            </a:pPr>
            <a:endParaRPr lang="en-US" sz="5100" b="1" dirty="0"/>
          </a:p>
          <a:p>
            <a:pPr algn="ctr" eaLnBrk="1" hangingPunct="1">
              <a:buFontTx/>
              <a:buNone/>
            </a:pPr>
            <a:r>
              <a:rPr lang="en-GB" sz="3600" b="1" dirty="0"/>
              <a:t>Use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39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295" y="640537"/>
            <a:ext cx="8195310" cy="935484"/>
          </a:xfrm>
        </p:spPr>
        <p:txBody>
          <a:bodyPr/>
          <a:lstStyle/>
          <a:p>
            <a:pPr eaLnBrk="1" hangingPunct="1"/>
            <a:r>
              <a:rPr lang="en-GB" dirty="0"/>
              <a:t>Why Software Engineering 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problem is </a:t>
            </a:r>
            <a:r>
              <a:rPr lang="en-GB" b="1" i="1" dirty="0">
                <a:solidFill>
                  <a:schemeClr val="accent3"/>
                </a:solidFill>
              </a:rPr>
              <a:t>complexity</a:t>
            </a:r>
          </a:p>
          <a:p>
            <a:pPr eaLnBrk="1" hangingPunct="1"/>
            <a:r>
              <a:rPr lang="en-GB" dirty="0"/>
              <a:t>There are many sources of complexity, but size is key:</a:t>
            </a:r>
          </a:p>
          <a:p>
            <a:pPr lvl="1" eaLnBrk="1" hangingPunct="1"/>
            <a:r>
              <a:rPr lang="en-GB" dirty="0">
                <a:solidFill>
                  <a:schemeClr val="accent2"/>
                </a:solidFill>
              </a:rPr>
              <a:t>The Linux kernel</a:t>
            </a:r>
            <a:r>
              <a:rPr lang="en-GB" dirty="0"/>
              <a:t> contains </a:t>
            </a:r>
            <a:r>
              <a:rPr lang="en-GB" dirty="0">
                <a:solidFill>
                  <a:schemeClr val="accent2"/>
                </a:solidFill>
              </a:rPr>
              <a:t>&gt;13 million lines</a:t>
            </a:r>
            <a:r>
              <a:rPr lang="en-GB" dirty="0"/>
              <a:t> of code</a:t>
            </a:r>
          </a:p>
          <a:p>
            <a:pPr lvl="1" eaLnBrk="1" hangingPunct="1"/>
            <a:r>
              <a:rPr lang="en-GB" dirty="0">
                <a:solidFill>
                  <a:schemeClr val="accent2"/>
                </a:solidFill>
              </a:rPr>
              <a:t>Windows XP</a:t>
            </a:r>
            <a:r>
              <a:rPr lang="en-GB" dirty="0"/>
              <a:t> contains </a:t>
            </a:r>
            <a:r>
              <a:rPr lang="en-GB" dirty="0">
                <a:solidFill>
                  <a:schemeClr val="accent2"/>
                </a:solidFill>
              </a:rPr>
              <a:t>&gt;40 million lines</a:t>
            </a:r>
            <a:r>
              <a:rPr lang="en-GB" dirty="0"/>
              <a:t> of code</a:t>
            </a:r>
          </a:p>
          <a:p>
            <a:pPr algn="ctr" eaLnBrk="1" hangingPunct="1">
              <a:buFontTx/>
              <a:buNone/>
            </a:pPr>
            <a:endParaRPr lang="en-GB" dirty="0">
              <a:solidFill>
                <a:srgbClr val="FF0000"/>
              </a:solidFill>
            </a:endParaRPr>
          </a:p>
          <a:p>
            <a:pPr algn="ctr" eaLnBrk="1" hangingPunct="1">
              <a:buFontTx/>
              <a:buNone/>
            </a:pPr>
            <a:r>
              <a:rPr lang="en-GB" sz="3400" dirty="0"/>
              <a:t>Software engineering is about managing  this 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Software Engineering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failure can be very serious</a:t>
            </a:r>
          </a:p>
          <a:p>
            <a:pPr lvl="1"/>
            <a:r>
              <a:rPr lang="en-GB" dirty="0"/>
              <a:t>Software controls safety critical systems</a:t>
            </a:r>
          </a:p>
          <a:p>
            <a:pPr lvl="1"/>
            <a:r>
              <a:rPr lang="en-GB" dirty="0"/>
              <a:t>Software protects sensitive data</a:t>
            </a:r>
          </a:p>
          <a:p>
            <a:pPr lvl="1"/>
            <a:r>
              <a:rPr lang="en-GB" dirty="0"/>
              <a:t>Software is involved in systems which handle money</a:t>
            </a:r>
          </a:p>
          <a:p>
            <a:r>
              <a:rPr lang="en-GB" dirty="0"/>
              <a:t>Software Engineering has to</a:t>
            </a:r>
          </a:p>
          <a:p>
            <a:pPr lvl="1"/>
            <a:r>
              <a:rPr lang="en-GB" dirty="0"/>
              <a:t>Produce software which has a very low chance of faulting</a:t>
            </a:r>
          </a:p>
          <a:p>
            <a:pPr lvl="1"/>
            <a:r>
              <a:rPr lang="en-GB" dirty="0"/>
              <a:t>Be able to demonstrate/proof that software has very low chance of fault</a:t>
            </a:r>
          </a:p>
          <a:p>
            <a:pPr lvl="2"/>
            <a:r>
              <a:rPr lang="en-GB" dirty="0"/>
              <a:t>Testing or program proving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3644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Costs</a:t>
            </a:r>
          </a:p>
          <a:p>
            <a:pPr lvl="1"/>
            <a:r>
              <a:rPr lang="en-GB" dirty="0"/>
              <a:t>$150 billion world wide (Gartner)</a:t>
            </a:r>
          </a:p>
          <a:p>
            <a:endParaRPr lang="en-GB" dirty="0"/>
          </a:p>
          <a:p>
            <a:r>
              <a:rPr lang="en-GB" dirty="0"/>
              <a:t>Integration</a:t>
            </a:r>
          </a:p>
          <a:p>
            <a:pPr lvl="1"/>
            <a:r>
              <a:rPr lang="en-GB" dirty="0"/>
              <a:t>All mobile devices contain software</a:t>
            </a:r>
          </a:p>
          <a:p>
            <a:pPr lvl="1"/>
            <a:endParaRPr lang="en-GB" dirty="0"/>
          </a:p>
          <a:p>
            <a:r>
              <a:rPr lang="en-GB" dirty="0"/>
              <a:t>Science</a:t>
            </a:r>
          </a:p>
          <a:p>
            <a:pPr lvl="1"/>
            <a:r>
              <a:rPr lang="en-GB" dirty="0"/>
              <a:t>All science uses software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6537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B746-30DC-40EB-A332-FB76C394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986" y="463972"/>
            <a:ext cx="8169621" cy="785993"/>
          </a:xfrm>
        </p:spPr>
        <p:txBody>
          <a:bodyPr/>
          <a:lstStyle/>
          <a:p>
            <a:r>
              <a:rPr lang="en-GB" dirty="0"/>
              <a:t>Software engineering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D2889-08DF-4403-A307-5B92060EA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95" y="1563716"/>
            <a:ext cx="8195310" cy="437286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Define requirements</a:t>
            </a:r>
          </a:p>
          <a:p>
            <a:pPr lvl="1"/>
            <a:r>
              <a:rPr lang="en-GB" dirty="0"/>
              <a:t>What should it do?</a:t>
            </a:r>
          </a:p>
          <a:p>
            <a:r>
              <a:rPr lang="en-GB" dirty="0"/>
              <a:t>Design the product</a:t>
            </a:r>
          </a:p>
          <a:p>
            <a:pPr lvl="1"/>
            <a:r>
              <a:rPr lang="en-GB" dirty="0"/>
              <a:t>Design how the product should look and be constructed</a:t>
            </a:r>
          </a:p>
          <a:p>
            <a:pPr lvl="1"/>
            <a:r>
              <a:rPr lang="en-GB" dirty="0"/>
              <a:t>UI design, software module design, data design (what data?)</a:t>
            </a:r>
          </a:p>
          <a:p>
            <a:r>
              <a:rPr lang="en-GB" dirty="0"/>
              <a:t>Implement and test</a:t>
            </a:r>
          </a:p>
          <a:p>
            <a:pPr lvl="1"/>
            <a:r>
              <a:rPr lang="en-GB" dirty="0"/>
              <a:t>Coding, testing and validation</a:t>
            </a:r>
          </a:p>
          <a:p>
            <a:r>
              <a:rPr lang="en-GB" dirty="0"/>
              <a:t>Managing the process</a:t>
            </a:r>
          </a:p>
          <a:p>
            <a:pPr lvl="1"/>
            <a:r>
              <a:rPr lang="en-GB" dirty="0"/>
              <a:t>Software project management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0A950-9126-4DB8-8CF9-CF245886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B60DE-49DE-409F-87DF-E2CFA76B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3514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44206" y="711710"/>
            <a:ext cx="7740015" cy="759178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Teaching Method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00454" y="1897947"/>
            <a:ext cx="7916588" cy="246416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3000" dirty="0"/>
              <a:t>Series of 30 lectures </a:t>
            </a:r>
            <a:r>
              <a:rPr lang="en-GB" b="1" dirty="0">
                <a:solidFill>
                  <a:schemeClr val="accent3"/>
                </a:solidFill>
              </a:rPr>
              <a:t>(3hrs per week)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300" dirty="0"/>
              <a:t>	</a:t>
            </a:r>
            <a:r>
              <a:rPr lang="en-GB" sz="3000" dirty="0"/>
              <a:t>Independent Student Reading</a:t>
            </a:r>
          </a:p>
          <a:p>
            <a:pPr eaLnBrk="1" hangingPunct="1">
              <a:lnSpc>
                <a:spcPct val="90000"/>
              </a:lnSpc>
            </a:pPr>
            <a:r>
              <a:rPr lang="en-GB" sz="3000" dirty="0"/>
              <a:t>Practical work  </a:t>
            </a:r>
            <a:r>
              <a:rPr lang="en-GB" sz="3000" dirty="0">
                <a:solidFill>
                  <a:schemeClr val="accent3"/>
                </a:solidFill>
              </a:rPr>
              <a:t>(</a:t>
            </a:r>
            <a:r>
              <a:rPr lang="en-GB" sz="2300" b="1" dirty="0">
                <a:solidFill>
                  <a:schemeClr val="accent3"/>
                </a:solidFill>
              </a:rPr>
              <a:t>3 Assignments</a:t>
            </a:r>
            <a:r>
              <a:rPr lang="en-GB" sz="3000" dirty="0">
                <a:solidFill>
                  <a:schemeClr val="accent3"/>
                </a:solidFill>
              </a:rPr>
              <a:t>)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07062" y="4665783"/>
            <a:ext cx="7992471" cy="1711313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GB" sz="2300" b="1" dirty="0"/>
              <a:t>----------------------- Course Assessment ----------------------</a:t>
            </a:r>
          </a:p>
          <a:p>
            <a:pPr eaLnBrk="1" hangingPunct="1">
              <a:lnSpc>
                <a:spcPct val="90000"/>
              </a:lnSpc>
            </a:pPr>
            <a:r>
              <a:rPr lang="en-GB" sz="2300" dirty="0"/>
              <a:t>A two-hour examination:	</a:t>
            </a:r>
            <a:r>
              <a:rPr lang="en-GB" sz="2300" b="1" dirty="0"/>
              <a:t>60%</a:t>
            </a:r>
          </a:p>
          <a:p>
            <a:pPr eaLnBrk="1" hangingPunct="1">
              <a:lnSpc>
                <a:spcPct val="90000"/>
              </a:lnSpc>
            </a:pPr>
            <a:r>
              <a:rPr lang="en-GB" sz="2300" dirty="0"/>
              <a:t>Coursework:			</a:t>
            </a:r>
            <a:r>
              <a:rPr lang="en-GB" sz="2300" b="1" dirty="0"/>
              <a:t>40%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300" b="1" dirty="0"/>
              <a:t>		-----------------------------------------------------------------------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44206" y="535980"/>
            <a:ext cx="7740015" cy="759178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Teaching Method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81534" y="1616100"/>
            <a:ext cx="8135509" cy="43652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000" dirty="0"/>
              <a:t>All lecture notes are on vital</a:t>
            </a:r>
          </a:p>
          <a:p>
            <a:pPr eaLnBrk="1" hangingPunct="1">
              <a:lnSpc>
                <a:spcPct val="90000"/>
              </a:lnSpc>
            </a:pPr>
            <a:r>
              <a:rPr lang="en-GB" sz="3000" dirty="0"/>
              <a:t>Assignments will also be posted on the vital. There will be two assignments (part 1 and 2) each worth 10% of the COMP201 grade and another assignment worth 20% of the grade</a:t>
            </a:r>
          </a:p>
          <a:p>
            <a:pPr eaLnBrk="1" hangingPunct="1">
              <a:lnSpc>
                <a:spcPct val="90000"/>
              </a:lnSpc>
            </a:pPr>
            <a:r>
              <a:rPr lang="en-GB" sz="3000" dirty="0"/>
              <a:t>If you have any questions or problems: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Catch me at end of lecture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E-mail me with question directly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Make appointment via email in my office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2457</TotalTime>
  <Pages>42</Pages>
  <Words>1915</Words>
  <Application>Microsoft Office PowerPoint</Application>
  <PresentationFormat>Custom</PresentationFormat>
  <Paragraphs>374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 Unicode MS</vt:lpstr>
      <vt:lpstr>Calibri</vt:lpstr>
      <vt:lpstr>Times</vt:lpstr>
      <vt:lpstr>Times New Roman</vt:lpstr>
      <vt:lpstr>Wingdings</vt:lpstr>
      <vt:lpstr>Wingdings 2</vt:lpstr>
      <vt:lpstr>Flow</vt:lpstr>
      <vt:lpstr>Software Engineering COMP 201</vt:lpstr>
      <vt:lpstr>What is SOFTWARE ENGINEERING</vt:lpstr>
      <vt:lpstr>Why Software Engineering?</vt:lpstr>
      <vt:lpstr>Why Software Engineering ?</vt:lpstr>
      <vt:lpstr>Why Software Engineering ?</vt:lpstr>
      <vt:lpstr>Why software engineering</vt:lpstr>
      <vt:lpstr>Software engineering tasks</vt:lpstr>
      <vt:lpstr>Teaching Method</vt:lpstr>
      <vt:lpstr>Teaching Method</vt:lpstr>
      <vt:lpstr>COMP201 Practicals</vt:lpstr>
      <vt:lpstr>Recommended Course Textbooks</vt:lpstr>
      <vt:lpstr>Outline Syllabus</vt:lpstr>
      <vt:lpstr>Software</vt:lpstr>
      <vt:lpstr>Software Engineering</vt:lpstr>
      <vt:lpstr>Software Engineering</vt:lpstr>
      <vt:lpstr>FAQs about Software Engineering</vt:lpstr>
      <vt:lpstr>What is Software?</vt:lpstr>
      <vt:lpstr>Examples</vt:lpstr>
      <vt:lpstr> What is Software Engineering?</vt:lpstr>
      <vt:lpstr>What is the Difference between Software Engineering and Computer Science?</vt:lpstr>
      <vt:lpstr>Good Software Engineers</vt:lpstr>
      <vt:lpstr>SE History</vt:lpstr>
      <vt:lpstr>Major Software Failures</vt:lpstr>
      <vt:lpstr>Recent example</vt:lpstr>
      <vt:lpstr>2018 Software Issues</vt:lpstr>
      <vt:lpstr>However …</vt:lpstr>
      <vt:lpstr>What is a Software Process?</vt:lpstr>
      <vt:lpstr>What is a Software Process Model?</vt:lpstr>
      <vt:lpstr>What are the Costs of Software Engineering?</vt:lpstr>
      <vt:lpstr>What is CASE ?  (Computer-Aided Software Engineering)</vt:lpstr>
      <vt:lpstr>What are the Attributes of Good Software?</vt:lpstr>
      <vt:lpstr>Key Challenges in Modern Software Engineering?</vt:lpstr>
      <vt:lpstr>Professional and Ethical Responsibility</vt:lpstr>
      <vt:lpstr>Issues of Professional Responsibility</vt:lpstr>
      <vt:lpstr>Issues of Professional Responsibility</vt:lpstr>
      <vt:lpstr>Ethics and software engineering</vt:lpstr>
      <vt:lpstr>Ethics for the 21st Century</vt:lpstr>
      <vt:lpstr>Lecture Key Points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Sebastian Coope</dc:creator>
  <cp:lastModifiedBy>Coope, Sebastian</cp:lastModifiedBy>
  <cp:revision>136</cp:revision>
  <cp:lastPrinted>2001-08-10T22:04:11Z</cp:lastPrinted>
  <dcterms:created xsi:type="dcterms:W3CDTF">2000-04-28T08:06:41Z</dcterms:created>
  <dcterms:modified xsi:type="dcterms:W3CDTF">2018-09-07T14:06:40Z</dcterms:modified>
</cp:coreProperties>
</file>