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62" r:id="rId2"/>
  </p:sldMasterIdLst>
  <p:notesMasterIdLst>
    <p:notesMasterId r:id="rId39"/>
  </p:notesMasterIdLst>
  <p:handoutMasterIdLst>
    <p:handoutMasterId r:id="rId40"/>
  </p:handoutMasterIdLst>
  <p:sldIdLst>
    <p:sldId id="342" r:id="rId3"/>
    <p:sldId id="257" r:id="rId4"/>
    <p:sldId id="295" r:id="rId5"/>
    <p:sldId id="343" r:id="rId6"/>
    <p:sldId id="380" r:id="rId7"/>
    <p:sldId id="297" r:id="rId8"/>
    <p:sldId id="259" r:id="rId9"/>
    <p:sldId id="260" r:id="rId10"/>
    <p:sldId id="334" r:id="rId11"/>
    <p:sldId id="366" r:id="rId12"/>
    <p:sldId id="266" r:id="rId13"/>
    <p:sldId id="264" r:id="rId14"/>
    <p:sldId id="335" r:id="rId15"/>
    <p:sldId id="336" r:id="rId16"/>
    <p:sldId id="353" r:id="rId17"/>
    <p:sldId id="354" r:id="rId18"/>
    <p:sldId id="356" r:id="rId19"/>
    <p:sldId id="357" r:id="rId20"/>
    <p:sldId id="383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50" r:id="rId33"/>
    <p:sldId id="389" r:id="rId34"/>
    <p:sldId id="388" r:id="rId35"/>
    <p:sldId id="390" r:id="rId36"/>
    <p:sldId id="391" r:id="rId37"/>
    <p:sldId id="293" r:id="rId38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FC3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0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708395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54691" y="9264357"/>
            <a:ext cx="2873155" cy="487680"/>
          </a:xfrm>
          <a:prstGeom prst="rect">
            <a:avLst/>
          </a:prstGeom>
          <a:noFill/>
        </p:spPr>
        <p:txBody>
          <a:bodyPr lIns="89831" tIns="44915" rIns="89831" bIns="4491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6388"/>
            <a:ext cx="2030412" cy="5500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925" y="306388"/>
            <a:ext cx="5942013" cy="5500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5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Line 2"/>
          <p:cNvSpPr>
            <a:spLocks noChangeShapeType="1"/>
          </p:cNvSpPr>
          <p:nvPr/>
        </p:nvSpPr>
        <p:spPr bwMode="auto">
          <a:xfrm>
            <a:off x="25400" y="1371600"/>
            <a:ext cx="9118600" cy="476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06388"/>
            <a:ext cx="7804150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43" tIns="46738" rIns="95143" bIns="467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804150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43" tIns="46738" rIns="95143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568325" y="6523038"/>
            <a:ext cx="8154988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5143" tIns="46738" rIns="95143" bIns="46738">
            <a:spAutoFit/>
          </a:bodyPr>
          <a:lstStyle/>
          <a:p>
            <a:pPr defTabSz="962025"/>
            <a:r>
              <a:rPr lang="en-GB" sz="1300" dirty="0">
                <a:solidFill>
                  <a:schemeClr val="tx2"/>
                </a:solidFill>
              </a:rPr>
              <a:t>©Ian </a:t>
            </a:r>
            <a:r>
              <a:rPr lang="en-GB" sz="1300" dirty="0" err="1">
                <a:solidFill>
                  <a:schemeClr val="tx2"/>
                </a:solidFill>
              </a:rPr>
              <a:t>Sommerville</a:t>
            </a:r>
            <a:r>
              <a:rPr lang="en-GB" sz="1300" dirty="0">
                <a:solidFill>
                  <a:schemeClr val="tx2"/>
                </a:solidFill>
              </a:rPr>
              <a:t> 2006		</a:t>
            </a:r>
            <a:r>
              <a:rPr lang="en-GB" sz="1300" b="1" dirty="0">
                <a:solidFill>
                  <a:schemeClr val="tx2"/>
                </a:solidFill>
              </a:rPr>
              <a:t>Software Engineering, 8th edition. Chapter 7</a:t>
            </a:r>
            <a:r>
              <a:rPr lang="en-GB" sz="1300" dirty="0">
                <a:solidFill>
                  <a:schemeClr val="tx2"/>
                </a:solidFill>
              </a:rPr>
              <a:t>                        Slide  </a:t>
            </a:r>
            <a:fld id="{A63626DA-CEA4-4949-948F-FB2CA04677AE}" type="slidenum">
              <a:rPr lang="en-GB" sz="1300">
                <a:solidFill>
                  <a:schemeClr val="tx2"/>
                </a:solidFill>
              </a:rPr>
              <a:pPr defTabSz="962025"/>
              <a:t>‹#›</a:t>
            </a:fld>
            <a:endParaRPr lang="en-GB" sz="13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6pPr>
      <a:lvl7pPr marL="9144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88950" indent="-488950" algn="l" defTabSz="962025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1089025" indent="-482600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2"/>
          </a:solidFill>
          <a:latin typeface="+mn-lt"/>
          <a:cs typeface="+mn-cs"/>
        </a:defRPr>
      </a:lvl2pPr>
      <a:lvl3pPr marL="1449388" indent="-241300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  <a:cs typeface="+mn-cs"/>
        </a:defRPr>
      </a:lvl3pPr>
      <a:lvl4pPr marL="1806575" indent="-236538" algn="l" defTabSz="962025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2"/>
          </a:solidFill>
          <a:latin typeface="+mn-lt"/>
          <a:cs typeface="+mn-cs"/>
        </a:defRPr>
      </a:lvl4pPr>
      <a:lvl5pPr marL="21701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5pPr>
      <a:lvl6pPr marL="26273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6pPr>
      <a:lvl7pPr marL="30845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7pPr>
      <a:lvl8pPr marL="35417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8pPr>
      <a:lvl9pPr marL="39989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8/4/2009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 6 – Requirements Engineering Processes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often come from</a:t>
            </a:r>
          </a:p>
          <a:p>
            <a:pPr lvl="1"/>
            <a:r>
              <a:rPr lang="en-GB" dirty="0"/>
              <a:t>Copying /modifying the requirements of other systems</a:t>
            </a:r>
          </a:p>
          <a:p>
            <a:pPr lvl="1"/>
            <a:r>
              <a:rPr lang="en-GB" dirty="0"/>
              <a:t>Copying and fixing the requirements of a legacy system</a:t>
            </a:r>
          </a:p>
          <a:p>
            <a:pPr lvl="1"/>
            <a:r>
              <a:rPr lang="en-GB" dirty="0"/>
              <a:t>Looking at what competitors do and improve on it</a:t>
            </a:r>
          </a:p>
          <a:p>
            <a:r>
              <a:rPr lang="en-GB" dirty="0"/>
              <a:t>Prototyping</a:t>
            </a:r>
          </a:p>
          <a:p>
            <a:pPr lvl="1"/>
            <a:r>
              <a:rPr lang="en-GB" dirty="0"/>
              <a:t>A lot of requirements are discovered by prototyping, so the initial requirements are often very thin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36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Example - ATM Stakeholders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z="2400"/>
              <a:t>Bank customers</a:t>
            </a:r>
          </a:p>
          <a:p>
            <a:pPr>
              <a:lnSpc>
                <a:spcPct val="90000"/>
              </a:lnSpc>
            </a:pPr>
            <a:r>
              <a:rPr lang="en-GB" sz="2400"/>
              <a:t>Representatives of other banks</a:t>
            </a:r>
          </a:p>
          <a:p>
            <a:pPr>
              <a:lnSpc>
                <a:spcPct val="90000"/>
              </a:lnSpc>
            </a:pPr>
            <a:r>
              <a:rPr lang="en-GB" sz="2400"/>
              <a:t>Bank managers</a:t>
            </a:r>
          </a:p>
          <a:p>
            <a:pPr>
              <a:lnSpc>
                <a:spcPct val="90000"/>
              </a:lnSpc>
            </a:pPr>
            <a:r>
              <a:rPr lang="en-GB" sz="2400"/>
              <a:t>Counter staff</a:t>
            </a:r>
          </a:p>
          <a:p>
            <a:pPr>
              <a:lnSpc>
                <a:spcPct val="90000"/>
              </a:lnSpc>
            </a:pPr>
            <a:r>
              <a:rPr lang="en-GB" sz="2400"/>
              <a:t>Database administrators </a:t>
            </a:r>
          </a:p>
          <a:p>
            <a:pPr>
              <a:lnSpc>
                <a:spcPct val="90000"/>
              </a:lnSpc>
            </a:pPr>
            <a:r>
              <a:rPr lang="en-GB" sz="2400"/>
              <a:t>Security managers</a:t>
            </a:r>
          </a:p>
          <a:p>
            <a:pPr>
              <a:lnSpc>
                <a:spcPct val="90000"/>
              </a:lnSpc>
            </a:pPr>
            <a:r>
              <a:rPr lang="en-GB" sz="2400"/>
              <a:t>Marketing department</a:t>
            </a:r>
          </a:p>
          <a:p>
            <a:pPr>
              <a:lnSpc>
                <a:spcPct val="90000"/>
              </a:lnSpc>
            </a:pPr>
            <a:r>
              <a:rPr lang="en-GB" sz="2400"/>
              <a:t>Hardware and software maintenance engineers</a:t>
            </a:r>
          </a:p>
          <a:p>
            <a:pPr>
              <a:lnSpc>
                <a:spcPct val="90000"/>
              </a:lnSpc>
            </a:pPr>
            <a:r>
              <a:rPr lang="en-GB" sz="2400"/>
              <a:t>Banking regulators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Viewpoints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b="1" dirty="0">
                <a:solidFill>
                  <a:schemeClr val="accent3"/>
                </a:solidFill>
              </a:rPr>
              <a:t>Viewpoints</a:t>
            </a:r>
            <a:r>
              <a:rPr lang="en-GB" dirty="0"/>
              <a:t> are a way of structuring the requirements to represent the perspectives of different stakeholders. Stakeholders may be classified under different viewpoints.</a:t>
            </a:r>
          </a:p>
          <a:p>
            <a:r>
              <a:rPr lang="en-GB" dirty="0"/>
              <a:t>This multi-perspective analysis is important as there is no single correct way to analyse system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Viewpoint Identification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may identify viewpoints using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Providers and receivers of system services;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Systems that interact directly with the system being specified;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Regulations and standards;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Sources of business and non-functional requirements.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Engineers who have to develop and maintain the system;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Marketing and other business viewpoints.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Interviewing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formal or informal interviewing, the RE team puts questions to stakeholders about the system that they use and the system to be developed.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two types of interview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Closed interviews </a:t>
            </a:r>
            <a:r>
              <a:rPr lang="en-US" dirty="0"/>
              <a:t>where a pre-defined set of questions are answered.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Open interviews </a:t>
            </a:r>
            <a:r>
              <a:rPr lang="en-US" dirty="0"/>
              <a:t>where there is no pre-defined agenda and a range of issues are explored with stakeholders.</a:t>
            </a:r>
          </a:p>
          <a:p>
            <a:pPr>
              <a:lnSpc>
                <a:spcPct val="90000"/>
              </a:lnSpc>
            </a:pPr>
            <a:r>
              <a:rPr lang="en-US" dirty="0"/>
              <a:t>Ideally, interviewers should be open-minded, willing to listen to stakeholders and should not have pre-conceived 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Ethnography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r>
              <a:rPr lang="en-GB" dirty="0"/>
              <a:t>In </a:t>
            </a:r>
            <a:r>
              <a:rPr lang="en-GB" dirty="0">
                <a:solidFill>
                  <a:schemeClr val="accent3"/>
                </a:solidFill>
              </a:rPr>
              <a:t>ethnography</a:t>
            </a:r>
            <a:r>
              <a:rPr lang="en-GB" dirty="0"/>
              <a:t>, a social scientist spends a considerable amount of time observing and analysing how people </a:t>
            </a:r>
            <a:r>
              <a:rPr lang="en-GB" b="1" dirty="0"/>
              <a:t>actually work</a:t>
            </a:r>
            <a:r>
              <a:rPr lang="en-GB" dirty="0"/>
              <a:t>.</a:t>
            </a:r>
          </a:p>
          <a:p>
            <a:r>
              <a:rPr lang="en-GB" dirty="0"/>
              <a:t>People do not have to explain or articulate their work.</a:t>
            </a:r>
          </a:p>
          <a:p>
            <a:r>
              <a:rPr lang="en-GB" dirty="0"/>
              <a:t>Social and organisational factors of importance may be observed.</a:t>
            </a:r>
          </a:p>
          <a:p>
            <a:r>
              <a:rPr lang="en-GB" dirty="0"/>
              <a:t>Ethnographic studies have shown that work is usually richer and more complex than suggested by simple system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Focused Ethnography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Developed in a project studying the air traffic control process</a:t>
            </a:r>
          </a:p>
          <a:p>
            <a:pPr>
              <a:lnSpc>
                <a:spcPct val="90000"/>
              </a:lnSpc>
            </a:pPr>
            <a:r>
              <a:rPr lang="en-GB" dirty="0"/>
              <a:t>Combines </a:t>
            </a:r>
            <a:r>
              <a:rPr lang="en-GB" dirty="0">
                <a:solidFill>
                  <a:schemeClr val="accent3"/>
                </a:solidFill>
              </a:rPr>
              <a:t>ethnography</a:t>
            </a:r>
            <a:r>
              <a:rPr lang="en-GB" dirty="0"/>
              <a:t> with </a:t>
            </a:r>
            <a:r>
              <a:rPr lang="en-GB" dirty="0">
                <a:solidFill>
                  <a:schemeClr val="accent3"/>
                </a:solidFill>
              </a:rPr>
              <a:t>prototyping</a:t>
            </a:r>
          </a:p>
          <a:p>
            <a:pPr>
              <a:lnSpc>
                <a:spcPct val="90000"/>
              </a:lnSpc>
            </a:pPr>
            <a:r>
              <a:rPr lang="en-GB" dirty="0"/>
              <a:t>Prototype development results in unanswered questions which focus the ethnographic analysis.</a:t>
            </a:r>
          </a:p>
          <a:p>
            <a:pPr>
              <a:lnSpc>
                <a:spcPct val="90000"/>
              </a:lnSpc>
            </a:pPr>
            <a:r>
              <a:rPr lang="en-GB" dirty="0"/>
              <a:t>The problem with ethnography is that it studies existing practices which may have some historical basis which is no longer relevant.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Ethnography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that are derived from the way that people actually work rather than the way in which process definitions suggest that they ought to work.</a:t>
            </a:r>
          </a:p>
          <a:p>
            <a:pPr lvl="1"/>
            <a:r>
              <a:rPr lang="en-GB" dirty="0"/>
              <a:t>People may have “short cuts” or use their previous knowledge and experience to better perform their role which may not be evident.</a:t>
            </a:r>
          </a:p>
          <a:p>
            <a:r>
              <a:rPr lang="en-GB" b="1" dirty="0">
                <a:solidFill>
                  <a:schemeClr val="accent2"/>
                </a:solidFill>
              </a:rPr>
              <a:t>As an example</a:t>
            </a:r>
            <a:r>
              <a:rPr lang="en-GB" dirty="0"/>
              <a:t>, an air traffic controller may switch off a conflict alert alarm detecting flight intersections. Their strategy is to ensure these planes are moved apart before problems arise and the alarms can distract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Ethnography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that are derived from cooperation and awareness of other people’s activities.</a:t>
            </a:r>
          </a:p>
          <a:p>
            <a:pPr lvl="1"/>
            <a:r>
              <a:rPr lang="en-GB" dirty="0"/>
              <a:t>People do not work in isolation and may share information and use dialogue with colleagues to inform decisions.</a:t>
            </a:r>
          </a:p>
          <a:p>
            <a:r>
              <a:rPr lang="en-GB" b="1" dirty="0">
                <a:solidFill>
                  <a:schemeClr val="accent2"/>
                </a:solidFill>
              </a:rPr>
              <a:t>Using the previous scenario</a:t>
            </a:r>
            <a:r>
              <a:rPr lang="en-GB" dirty="0"/>
              <a:t>, air traffic controllers may use awareness of colleagues work to predict the number of aircraft entering their sector and thus require some visibility of adjacent sector.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modern systems have some security requirements</a:t>
            </a:r>
          </a:p>
          <a:p>
            <a:r>
              <a:rPr lang="en-GB" dirty="0"/>
              <a:t>Why?</a:t>
            </a:r>
          </a:p>
          <a:p>
            <a:r>
              <a:rPr lang="en-GB" dirty="0"/>
              <a:t>Because</a:t>
            </a:r>
          </a:p>
          <a:p>
            <a:pPr lvl="1"/>
            <a:r>
              <a:rPr lang="en-GB" dirty="0"/>
              <a:t>Internet</a:t>
            </a:r>
          </a:p>
          <a:p>
            <a:pPr lvl="1"/>
            <a:r>
              <a:rPr lang="en-GB" dirty="0"/>
              <a:t>Systems often control money</a:t>
            </a:r>
          </a:p>
          <a:p>
            <a:pPr lvl="1"/>
            <a:r>
              <a:rPr lang="en-GB" dirty="0"/>
              <a:t>Systems nearly always contain data (much of it personal)</a:t>
            </a:r>
          </a:p>
          <a:p>
            <a:pPr lvl="1"/>
            <a:r>
              <a:rPr lang="en-GB" dirty="0"/>
              <a:t>You are legally required often to keep your system secure</a:t>
            </a:r>
          </a:p>
          <a:p>
            <a:pPr lvl="1"/>
            <a:r>
              <a:rPr lang="en-GB" dirty="0"/>
              <a:t>You could get sued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125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538674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To describe the principal requirements engineering activities and their relationships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introduce techniques for </a:t>
            </a:r>
            <a:r>
              <a:rPr lang="en-GB" sz="2800" dirty="0">
                <a:solidFill>
                  <a:schemeClr val="accent4"/>
                </a:solidFill>
              </a:rPr>
              <a:t>requirements elicitation and analysis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describe </a:t>
            </a:r>
            <a:r>
              <a:rPr lang="en-GB" sz="2800" dirty="0">
                <a:solidFill>
                  <a:schemeClr val="accent4"/>
                </a:solidFill>
              </a:rPr>
              <a:t>requirements validation </a:t>
            </a:r>
            <a:r>
              <a:rPr lang="en-GB" sz="2800" dirty="0"/>
              <a:t>and the role of requirements reviews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discuss the role of </a:t>
            </a:r>
            <a:r>
              <a:rPr lang="en-GB" sz="2800" dirty="0">
                <a:solidFill>
                  <a:schemeClr val="accent4"/>
                </a:solidFill>
              </a:rPr>
              <a:t>requirements management </a:t>
            </a:r>
            <a:r>
              <a:rPr lang="en-GB" sz="2800" dirty="0"/>
              <a:t>in support of other requirements engineering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requirements of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89120"/>
          </a:xfrm>
        </p:spPr>
        <p:txBody>
          <a:bodyPr/>
          <a:lstStyle/>
          <a:p>
            <a:r>
              <a:rPr lang="en-GB" dirty="0"/>
              <a:t>Broken down into 4 main issues</a:t>
            </a:r>
          </a:p>
          <a:p>
            <a:pPr lvl="1"/>
            <a:r>
              <a:rPr lang="en-GB" dirty="0"/>
              <a:t>Confidentiality</a:t>
            </a:r>
          </a:p>
          <a:p>
            <a:pPr lvl="1"/>
            <a:r>
              <a:rPr lang="en-GB" dirty="0"/>
              <a:t>Integrity</a:t>
            </a:r>
          </a:p>
          <a:p>
            <a:pPr lvl="1"/>
            <a:r>
              <a:rPr lang="en-GB" dirty="0"/>
              <a:t>Authentication and Authorization</a:t>
            </a:r>
          </a:p>
          <a:p>
            <a:pPr lvl="1"/>
            <a:r>
              <a:rPr lang="en-GB" dirty="0"/>
              <a:t>Non-repudiation</a:t>
            </a:r>
          </a:p>
          <a:p>
            <a:r>
              <a:rPr lang="en-GB" dirty="0"/>
              <a:t>One auxiliary issue</a:t>
            </a:r>
          </a:p>
          <a:p>
            <a:pPr lvl="1"/>
            <a:r>
              <a:rPr lang="en-GB" dirty="0"/>
              <a:t>Availability  (Performance security)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3221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Confidentiality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Usually two main options</a:t>
            </a:r>
          </a:p>
          <a:p>
            <a:pPr lvl="1"/>
            <a:r>
              <a:rPr lang="en-GB" sz="2800" dirty="0"/>
              <a:t>Encryption	(hard security)</a:t>
            </a:r>
          </a:p>
          <a:p>
            <a:pPr lvl="1"/>
            <a:r>
              <a:rPr lang="en-GB" sz="2800" dirty="0"/>
              <a:t>Permissions	(soft security)</a:t>
            </a:r>
          </a:p>
          <a:p>
            <a:r>
              <a:rPr lang="en-GB" sz="2800" dirty="0"/>
              <a:t>Data must be kept secure</a:t>
            </a:r>
          </a:p>
          <a:p>
            <a:pPr lvl="1"/>
            <a:r>
              <a:rPr lang="en-GB" sz="2800" dirty="0"/>
              <a:t>In storage (final or intermediary)</a:t>
            </a:r>
          </a:p>
          <a:p>
            <a:pPr lvl="1"/>
            <a:r>
              <a:rPr lang="en-GB" sz="2800" dirty="0"/>
              <a:t>On the wire or wireless link</a:t>
            </a:r>
          </a:p>
          <a:p>
            <a:pPr lvl="1"/>
            <a:r>
              <a:rPr lang="en-GB" sz="2800" dirty="0"/>
              <a:t>For as long as reasonably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597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Messages or data must not be modifiable without</a:t>
            </a:r>
          </a:p>
          <a:p>
            <a:pPr lvl="1"/>
            <a:r>
              <a:rPr lang="en-GB" dirty="0"/>
              <a:t>Knowledge of the change</a:t>
            </a:r>
          </a:p>
          <a:p>
            <a:r>
              <a:rPr lang="en-GB" dirty="0"/>
              <a:t>Integrity approaches</a:t>
            </a:r>
          </a:p>
          <a:p>
            <a:pPr lvl="1"/>
            <a:r>
              <a:rPr lang="en-GB" dirty="0"/>
              <a:t>CRC Checking (no good, easy to forge check value)</a:t>
            </a:r>
          </a:p>
          <a:p>
            <a:pPr lvl="1"/>
            <a:r>
              <a:rPr lang="en-GB" dirty="0"/>
              <a:t>Hash value over data, similar problem to CRC</a:t>
            </a:r>
          </a:p>
          <a:p>
            <a:pPr lvl="1"/>
            <a:r>
              <a:rPr lang="en-GB" dirty="0"/>
              <a:t>Hash value over data + secret value</a:t>
            </a:r>
          </a:p>
          <a:p>
            <a:pPr lvl="2"/>
            <a:r>
              <a:rPr lang="en-GB" dirty="0"/>
              <a:t>Key distribution problem</a:t>
            </a:r>
          </a:p>
          <a:p>
            <a:pPr lvl="1"/>
            <a:r>
              <a:rPr lang="en-GB" dirty="0"/>
              <a:t>Hash value encrypted using asymmetric cipher</a:t>
            </a:r>
          </a:p>
          <a:p>
            <a:pPr lvl="2"/>
            <a:r>
              <a:rPr lang="en-GB" dirty="0"/>
              <a:t>Best approach to date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685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Authentication/Authorization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/>
          <a:lstStyle/>
          <a:p>
            <a:r>
              <a:rPr lang="en-GB" dirty="0"/>
              <a:t>Authentication</a:t>
            </a:r>
          </a:p>
          <a:p>
            <a:pPr lvl="1"/>
            <a:r>
              <a:rPr lang="en-GB" dirty="0"/>
              <a:t>Who are you?</a:t>
            </a:r>
          </a:p>
          <a:p>
            <a:r>
              <a:rPr lang="en-GB" dirty="0"/>
              <a:t>Authorization</a:t>
            </a:r>
          </a:p>
          <a:p>
            <a:pPr lvl="1"/>
            <a:r>
              <a:rPr lang="en-GB" dirty="0"/>
              <a:t>What are you allowed to do?</a:t>
            </a:r>
          </a:p>
          <a:p>
            <a:r>
              <a:rPr lang="en-GB" dirty="0"/>
              <a:t>Techniques</a:t>
            </a:r>
          </a:p>
          <a:p>
            <a:pPr lvl="1"/>
            <a:r>
              <a:rPr lang="en-GB" dirty="0"/>
              <a:t>Usernames, Passwords, hardware (cards, dongles), Biometrics</a:t>
            </a:r>
          </a:p>
          <a:p>
            <a:r>
              <a:rPr lang="en-GB" dirty="0"/>
              <a:t>Often first point of attack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4710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6" name="Title 55"/>
          <p:cNvSpPr txBox="1">
            <a:spLocks/>
          </p:cNvSpPr>
          <p:nvPr/>
        </p:nvSpPr>
        <p:spPr>
          <a:xfrm>
            <a:off x="457200" y="781050"/>
            <a:ext cx="8229600" cy="6619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Non-repudiation issue</a:t>
            </a:r>
            <a:endParaRPr lang="en-IE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660775" y="6477000"/>
            <a:ext cx="1800225" cy="381000"/>
          </a:xfrm>
          <a:noFill/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Orbitage</a:t>
            </a:r>
            <a:r>
              <a:rPr lang="en-US" dirty="0"/>
              <a:t> 2011</a:t>
            </a: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0" y="6477000"/>
            <a:ext cx="2438400" cy="381000"/>
          </a:xfrm>
          <a:prstGeom prst="rect">
            <a:avLst/>
          </a:prstGeom>
          <a:noFill/>
        </p:spPr>
        <p:txBody>
          <a:bodyPr vert="horz" lIns="0" tIns="0" rIns="0" bIns="0" anchor="b"/>
          <a:lstStyle>
            <a:defPPr>
              <a:defRPr lang="en-GB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r>
              <a:rPr lang="en-US"/>
              <a:t>Applied IP Telecoms Security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7391400" y="6477000"/>
            <a:ext cx="1371600" cy="304800"/>
          </a:xfrm>
          <a:prstGeom prst="rect">
            <a:avLst/>
          </a:prstGeom>
          <a:noFill/>
        </p:spPr>
        <p:txBody>
          <a:bodyPr vert="horz" lIns="0" tIns="0" rIns="0" bIns="0" anchor="b"/>
          <a:lstStyle>
            <a:defPPr>
              <a:defRPr lang="en-GB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r>
              <a:rPr lang="en-US"/>
              <a:t>slide  </a:t>
            </a:r>
            <a:fld id="{9722AB25-6C8B-4753-AF39-49F780717E6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800" y="1981200"/>
            <a:ext cx="7772400" cy="45720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371600" y="4953000"/>
            <a:ext cx="1751013" cy="912813"/>
            <a:chOff x="864" y="3120"/>
            <a:chExt cx="1103" cy="575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864" y="3120"/>
              <a:ext cx="1104" cy="576"/>
            </a:xfrm>
            <a:prstGeom prst="roundRect">
              <a:avLst>
                <a:gd name="adj" fmla="val 171"/>
              </a:avLst>
            </a:prstGeom>
            <a:solidFill>
              <a:srgbClr val="99FF99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864" y="3120"/>
              <a:ext cx="1104" cy="576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latin typeface="Arial Narrow" pitchFamily="34" charset="0"/>
                </a:rPr>
                <a:t>Bob</a:t>
              </a: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6019800" y="4953000"/>
            <a:ext cx="1751013" cy="912813"/>
            <a:chOff x="3792" y="3120"/>
            <a:chExt cx="1103" cy="575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792" y="3120"/>
              <a:ext cx="1104" cy="576"/>
            </a:xfrm>
            <a:prstGeom prst="roundRect">
              <a:avLst>
                <a:gd name="adj" fmla="val 171"/>
              </a:avLst>
            </a:prstGeom>
            <a:solidFill>
              <a:srgbClr val="99FF99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3792" y="3120"/>
              <a:ext cx="1104" cy="576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latin typeface="Arial Narrow" pitchFamily="34" charset="0"/>
                </a:rPr>
                <a:t>Broker</a:t>
              </a: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6508750" y="5178425"/>
            <a:ext cx="912813" cy="608013"/>
            <a:chOff x="4100" y="3262"/>
            <a:chExt cx="575" cy="383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4100" y="3263"/>
              <a:ext cx="576" cy="384"/>
            </a:xfrm>
            <a:prstGeom prst="roundRect">
              <a:avLst>
                <a:gd name="adj" fmla="val 259"/>
              </a:avLst>
            </a:prstGeom>
            <a:solidFill>
              <a:srgbClr val="FFCC66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100" y="3358"/>
              <a:ext cx="576" cy="288"/>
            </a:xfrm>
            <a:custGeom>
              <a:avLst/>
              <a:gdLst>
                <a:gd name="T0" fmla="*/ 0 w 2541"/>
                <a:gd name="T1" fmla="*/ 0 h 1271"/>
                <a:gd name="T2" fmla="*/ 0 w 2541"/>
                <a:gd name="T3" fmla="*/ 0 h 1271"/>
                <a:gd name="T4" fmla="*/ 0 w 2541"/>
                <a:gd name="T5" fmla="*/ 0 h 1271"/>
                <a:gd name="T6" fmla="*/ 0 w 2541"/>
                <a:gd name="T7" fmla="*/ 0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1"/>
                <a:gd name="T13" fmla="*/ 0 h 1271"/>
                <a:gd name="T14" fmla="*/ 2541 w 2541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1" h="1271">
                  <a:moveTo>
                    <a:pt x="0" y="1270"/>
                  </a:moveTo>
                  <a:lnTo>
                    <a:pt x="1270" y="0"/>
                  </a:lnTo>
                  <a:lnTo>
                    <a:pt x="2540" y="1270"/>
                  </a:lnTo>
                  <a:lnTo>
                    <a:pt x="0" y="1270"/>
                  </a:lnTo>
                </a:path>
              </a:pathLst>
            </a:custGeom>
            <a:solidFill>
              <a:srgbClr val="FFCC66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100" y="3262"/>
              <a:ext cx="576" cy="288"/>
            </a:xfrm>
            <a:custGeom>
              <a:avLst/>
              <a:gdLst>
                <a:gd name="T0" fmla="*/ 0 w 2541"/>
                <a:gd name="T1" fmla="*/ 0 h 1271"/>
                <a:gd name="T2" fmla="*/ 0 w 2541"/>
                <a:gd name="T3" fmla="*/ 0 h 1271"/>
                <a:gd name="T4" fmla="*/ 0 w 2541"/>
                <a:gd name="T5" fmla="*/ 0 h 1271"/>
                <a:gd name="T6" fmla="*/ 0 w 2541"/>
                <a:gd name="T7" fmla="*/ 0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1"/>
                <a:gd name="T13" fmla="*/ 0 h 1271"/>
                <a:gd name="T14" fmla="*/ 2541 w 2541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1" h="1271">
                  <a:moveTo>
                    <a:pt x="0" y="0"/>
                  </a:moveTo>
                  <a:lnTo>
                    <a:pt x="1270" y="1270"/>
                  </a:lnTo>
                  <a:lnTo>
                    <a:pt x="2540" y="0"/>
                  </a:lnTo>
                  <a:lnTo>
                    <a:pt x="0" y="0"/>
                  </a:lnTo>
                </a:path>
              </a:pathLst>
            </a:custGeom>
            <a:solidFill>
              <a:srgbClr val="FFCC66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1447800" y="2362200"/>
            <a:ext cx="1446213" cy="1827213"/>
            <a:chOff x="912" y="1488"/>
            <a:chExt cx="911" cy="1151"/>
          </a:xfrm>
        </p:grpSpPr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912" y="1488"/>
              <a:ext cx="912" cy="1152"/>
            </a:xfrm>
            <a:prstGeom prst="roundRect">
              <a:avLst>
                <a:gd name="adj" fmla="val 106"/>
              </a:avLst>
            </a:prstGeom>
            <a:solidFill>
              <a:srgbClr val="FFFFFF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912" y="1488"/>
              <a:ext cx="912" cy="1152"/>
            </a:xfrm>
            <a:prstGeom prst="roundRect">
              <a:avLst>
                <a:gd name="adj" fmla="val 10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From: Bob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To: Broker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>
                <a:latin typeface="Arial Narrow" pitchFamily="34" charset="0"/>
              </a:endParaRP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Please buy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lots of shares</a:t>
              </a:r>
            </a:p>
          </p:txBody>
        </p:sp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6096000" y="2514600"/>
            <a:ext cx="1827213" cy="2284413"/>
            <a:chOff x="3840" y="1584"/>
            <a:chExt cx="1151" cy="1439"/>
          </a:xfrm>
        </p:grpSpPr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3840" y="1584"/>
              <a:ext cx="1151" cy="1151"/>
              <a:chOff x="3840" y="1584"/>
              <a:chExt cx="1151" cy="1151"/>
            </a:xfrm>
          </p:grpSpPr>
          <p:sp>
            <p:nvSpPr>
              <p:cNvPr id="29" name="AutoShape 21"/>
              <p:cNvSpPr>
                <a:spLocks noChangeArrowheads="1"/>
              </p:cNvSpPr>
              <p:nvPr/>
            </p:nvSpPr>
            <p:spPr bwMode="auto">
              <a:xfrm>
                <a:off x="3840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0" name="AutoShape 22"/>
              <p:cNvSpPr>
                <a:spLocks noChangeArrowheads="1"/>
              </p:cNvSpPr>
              <p:nvPr/>
            </p:nvSpPr>
            <p:spPr bwMode="auto">
              <a:xfrm>
                <a:off x="4128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1" name="AutoShape 23"/>
              <p:cNvSpPr>
                <a:spLocks noChangeArrowheads="1"/>
              </p:cNvSpPr>
              <p:nvPr/>
            </p:nvSpPr>
            <p:spPr bwMode="auto">
              <a:xfrm>
                <a:off x="4416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2" name="AutoShape 24"/>
              <p:cNvSpPr>
                <a:spLocks noChangeArrowheads="1"/>
              </p:cNvSpPr>
              <p:nvPr/>
            </p:nvSpPr>
            <p:spPr bwMode="auto">
              <a:xfrm>
                <a:off x="4704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3" name="AutoShape 25"/>
              <p:cNvSpPr>
                <a:spLocks noChangeArrowheads="1"/>
              </p:cNvSpPr>
              <p:nvPr/>
            </p:nvSpPr>
            <p:spPr bwMode="auto">
              <a:xfrm>
                <a:off x="3840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4" name="AutoShape 26"/>
              <p:cNvSpPr>
                <a:spLocks noChangeArrowheads="1"/>
              </p:cNvSpPr>
              <p:nvPr/>
            </p:nvSpPr>
            <p:spPr bwMode="auto">
              <a:xfrm>
                <a:off x="4128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5" name="AutoShape 27"/>
              <p:cNvSpPr>
                <a:spLocks noChangeArrowheads="1"/>
              </p:cNvSpPr>
              <p:nvPr/>
            </p:nvSpPr>
            <p:spPr bwMode="auto">
              <a:xfrm>
                <a:off x="4416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6" name="AutoShape 28"/>
              <p:cNvSpPr>
                <a:spLocks noChangeArrowheads="1"/>
              </p:cNvSpPr>
              <p:nvPr/>
            </p:nvSpPr>
            <p:spPr bwMode="auto">
              <a:xfrm>
                <a:off x="4704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3840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8" name="AutoShape 30"/>
              <p:cNvSpPr>
                <a:spLocks noChangeArrowheads="1"/>
              </p:cNvSpPr>
              <p:nvPr/>
            </p:nvSpPr>
            <p:spPr bwMode="auto">
              <a:xfrm>
                <a:off x="3840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9" name="AutoShape 31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0" name="AutoShape 32"/>
              <p:cNvSpPr>
                <a:spLocks noChangeArrowheads="1"/>
              </p:cNvSpPr>
              <p:nvPr/>
            </p:nvSpPr>
            <p:spPr bwMode="auto">
              <a:xfrm>
                <a:off x="4416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1" name="AutoShape 33"/>
              <p:cNvSpPr>
                <a:spLocks noChangeArrowheads="1"/>
              </p:cNvSpPr>
              <p:nvPr/>
            </p:nvSpPr>
            <p:spPr bwMode="auto">
              <a:xfrm>
                <a:off x="4704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2" name="AutoShape 34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3" name="AutoShape 35"/>
              <p:cNvSpPr>
                <a:spLocks noChangeArrowheads="1"/>
              </p:cNvSpPr>
              <p:nvPr/>
            </p:nvSpPr>
            <p:spPr bwMode="auto">
              <a:xfrm>
                <a:off x="4704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4" name="AutoShape 36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grpSp>
          <p:nvGrpSpPr>
            <p:cNvPr id="26" name="Group 37"/>
            <p:cNvGrpSpPr>
              <a:grpSpLocks/>
            </p:cNvGrpSpPr>
            <p:nvPr/>
          </p:nvGrpSpPr>
          <p:grpSpPr bwMode="auto">
            <a:xfrm>
              <a:off x="3840" y="2736"/>
              <a:ext cx="1151" cy="287"/>
              <a:chOff x="3840" y="2736"/>
              <a:chExt cx="1151" cy="287"/>
            </a:xfrm>
          </p:grpSpPr>
          <p:sp>
            <p:nvSpPr>
              <p:cNvPr id="27" name="AutoShape 38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1152" cy="288"/>
              </a:xfrm>
              <a:prstGeom prst="roundRect">
                <a:avLst>
                  <a:gd name="adj" fmla="val 34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8" name="AutoShape 39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1152" cy="288"/>
              </a:xfrm>
              <a:prstGeom prst="roundRect">
                <a:avLst>
                  <a:gd name="adj" fmla="val 34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>
                    <a:latin typeface="Arial Narrow" pitchFamily="34" charset="0"/>
                  </a:rPr>
                  <a:t>Share Price</a:t>
                </a:r>
              </a:p>
            </p:txBody>
          </p:sp>
        </p:grpSp>
      </p:grp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6096000" y="2514600"/>
            <a:ext cx="1827213" cy="1827213"/>
            <a:chOff x="3840" y="1584"/>
            <a:chExt cx="1151" cy="1151"/>
          </a:xfrm>
        </p:grpSpPr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3840" y="1584"/>
              <a:ext cx="243" cy="576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4083" y="1986"/>
              <a:ext cx="61" cy="17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4143" y="1987"/>
              <a:ext cx="182" cy="461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4325" y="2159"/>
              <a:ext cx="121" cy="290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4446" y="2160"/>
              <a:ext cx="182" cy="346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4628" y="2332"/>
              <a:ext cx="121" cy="17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4749" y="2333"/>
              <a:ext cx="243" cy="403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53" name="Group 48"/>
          <p:cNvGrpSpPr>
            <a:grpSpLocks/>
          </p:cNvGrpSpPr>
          <p:nvPr/>
        </p:nvGrpSpPr>
        <p:grpSpPr bwMode="auto">
          <a:xfrm>
            <a:off x="3581400" y="2971800"/>
            <a:ext cx="1979613" cy="912813"/>
            <a:chOff x="2256" y="1872"/>
            <a:chExt cx="1247" cy="575"/>
          </a:xfrm>
        </p:grpSpPr>
        <p:sp>
          <p:nvSpPr>
            <p:cNvPr id="54" name="AutoShape 49"/>
            <p:cNvSpPr>
              <a:spLocks noChangeArrowheads="1"/>
            </p:cNvSpPr>
            <p:nvPr/>
          </p:nvSpPr>
          <p:spPr bwMode="auto">
            <a:xfrm>
              <a:off x="2256" y="1872"/>
              <a:ext cx="1248" cy="576"/>
            </a:xfrm>
            <a:prstGeom prst="roundRect">
              <a:avLst>
                <a:gd name="adj" fmla="val 171"/>
              </a:avLst>
            </a:prstGeom>
            <a:solidFill>
              <a:srgbClr val="FFFF00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5" name="AutoShape 50"/>
            <p:cNvSpPr>
              <a:spLocks noChangeArrowheads="1"/>
            </p:cNvSpPr>
            <p:nvPr/>
          </p:nvSpPr>
          <p:spPr bwMode="auto">
            <a:xfrm>
              <a:off x="2256" y="1872"/>
              <a:ext cx="1248" cy="576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 Narrow" pitchFamily="34" charset="0"/>
                </a:rPr>
                <a:t>Bob subsequently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 Narrow" pitchFamily="34" charset="0"/>
                </a:rPr>
                <a:t>denies sending the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 Narrow" pitchFamily="34" charset="0"/>
                </a:rPr>
                <a:t>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04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Repudiation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May require</a:t>
            </a:r>
          </a:p>
          <a:p>
            <a:pPr lvl="1"/>
            <a:r>
              <a:rPr lang="en-GB" dirty="0"/>
              <a:t>Trusted broker, third party</a:t>
            </a:r>
          </a:p>
          <a:p>
            <a:pPr lvl="1"/>
            <a:r>
              <a:rPr lang="en-GB" dirty="0"/>
              <a:t>Funding in Escrow</a:t>
            </a:r>
          </a:p>
          <a:p>
            <a:r>
              <a:rPr lang="en-GB" dirty="0"/>
              <a:t>Non repudiation is built on</a:t>
            </a:r>
          </a:p>
          <a:p>
            <a:pPr lvl="1"/>
            <a:r>
              <a:rPr lang="en-GB" dirty="0"/>
              <a:t>Authentication</a:t>
            </a:r>
          </a:p>
          <a:p>
            <a:pPr lvl="1"/>
            <a:r>
              <a:rPr lang="en-GB" dirty="0"/>
              <a:t>Integrity</a:t>
            </a:r>
          </a:p>
          <a:p>
            <a:pPr lvl="1"/>
            <a:r>
              <a:rPr lang="en-GB" dirty="0"/>
              <a:t>Recording and time stamping</a:t>
            </a:r>
          </a:p>
          <a:p>
            <a:pPr lvl="1"/>
            <a:r>
              <a:rPr lang="en-GB" dirty="0"/>
              <a:t>Broker style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398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Availability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availability of system</a:t>
            </a:r>
          </a:p>
          <a:p>
            <a:r>
              <a:rPr lang="en-GB" dirty="0"/>
              <a:t>Specifying in 9s terminology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90687" y="2895441"/>
          <a:ext cx="5762625" cy="246888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Uptime</a:t>
                      </a:r>
                      <a:endParaRPr lang="en-GB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Uptime</a:t>
                      </a:r>
                      <a:endParaRPr lang="en-GB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Maximum Downtime per Year</a:t>
                      </a:r>
                      <a:endParaRPr lang="en-GB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Six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99.9999%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31.5 seconds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Five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99.999%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 minutes 35 seconds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Four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52 minutes 33 seconds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Three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hours 46 minutes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Two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99.0%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87 hours 36 minutes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One nine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90.0%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 days 12 hours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87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Availability in practise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184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9s terminology not always useful</a:t>
            </a:r>
          </a:p>
          <a:p>
            <a:r>
              <a:rPr lang="en-GB" dirty="0"/>
              <a:t>Imagine a computer system</a:t>
            </a:r>
          </a:p>
          <a:p>
            <a:r>
              <a:rPr lang="en-GB" dirty="0"/>
              <a:t>Three 9s available but unavailability spread as 78 seconds per day</a:t>
            </a:r>
          </a:p>
          <a:p>
            <a:r>
              <a:rPr lang="en-GB" dirty="0"/>
              <a:t>Or Five 9s available, failing once every 10 years for 50 minutes</a:t>
            </a:r>
          </a:p>
          <a:p>
            <a:r>
              <a:rPr lang="en-GB" dirty="0"/>
              <a:t>So ideally to need specify</a:t>
            </a:r>
          </a:p>
          <a:p>
            <a:pPr lvl="1"/>
            <a:r>
              <a:rPr lang="en-GB" dirty="0"/>
              <a:t>Worst case scenarios</a:t>
            </a:r>
          </a:p>
          <a:p>
            <a:pPr lvl="1"/>
            <a:r>
              <a:rPr lang="en-GB" dirty="0"/>
              <a:t>Worst case delay as well as down time</a:t>
            </a:r>
          </a:p>
          <a:p>
            <a:pPr lvl="1"/>
            <a:r>
              <a:rPr lang="en-GB" dirty="0"/>
              <a:t>How the system can degrade gracefully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81808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2714"/>
            <a:ext cx="8229600" cy="796086"/>
          </a:xfrm>
        </p:spPr>
        <p:txBody>
          <a:bodyPr/>
          <a:lstStyle/>
          <a:p>
            <a:r>
              <a:rPr lang="en-GB" dirty="0"/>
              <a:t>Security, logs and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184"/>
            <a:ext cx="8507288" cy="43891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Security is very dependent on knowledge of activity (audits and logs)</a:t>
            </a:r>
          </a:p>
          <a:p>
            <a:r>
              <a:rPr lang="en-GB" dirty="0"/>
              <a:t>Standard log (records all logins/logouts, database access requests)</a:t>
            </a:r>
          </a:p>
          <a:p>
            <a:r>
              <a:rPr lang="en-GB" dirty="0"/>
              <a:t>Failed login log (records all failed logins)</a:t>
            </a:r>
          </a:p>
          <a:p>
            <a:r>
              <a:rPr lang="en-GB" dirty="0"/>
              <a:t>Unusual activity log (high volume transactions on account)</a:t>
            </a:r>
          </a:p>
          <a:p>
            <a:r>
              <a:rPr lang="en-GB" dirty="0"/>
              <a:t>Alert log (failed logins for top level clearance users)</a:t>
            </a:r>
          </a:p>
          <a:p>
            <a:r>
              <a:rPr lang="en-GB" dirty="0"/>
              <a:t>Alerts</a:t>
            </a:r>
          </a:p>
          <a:p>
            <a:pPr lvl="1"/>
            <a:r>
              <a:rPr lang="en-GB" dirty="0"/>
              <a:t>Unusual activity can be used to alert operators, suspend accounts 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6820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363272" cy="796086"/>
          </a:xfrm>
        </p:spPr>
        <p:txBody>
          <a:bodyPr>
            <a:normAutofit/>
          </a:bodyPr>
          <a:lstStyle/>
          <a:p>
            <a:r>
              <a:rPr lang="en-GB" dirty="0"/>
              <a:t>Bell–</a:t>
            </a:r>
            <a:r>
              <a:rPr lang="en-GB" dirty="0" err="1"/>
              <a:t>LaPadula</a:t>
            </a:r>
            <a:r>
              <a:rPr lang="en-GB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All items given security clearance level</a:t>
            </a:r>
          </a:p>
          <a:p>
            <a:pPr lvl="1"/>
            <a:r>
              <a:rPr lang="en-GB" dirty="0"/>
              <a:t>Top-Secret (4), Secret(3), Sensitive(2), Unclassified</a:t>
            </a:r>
          </a:p>
          <a:p>
            <a:r>
              <a:rPr lang="en-GB" dirty="0"/>
              <a:t>no read-up</a:t>
            </a:r>
          </a:p>
          <a:p>
            <a:pPr lvl="2"/>
            <a:r>
              <a:rPr lang="en-GB" dirty="0"/>
              <a:t>A subject cannot read a document above their clearance level</a:t>
            </a:r>
          </a:p>
          <a:p>
            <a:pPr lvl="3"/>
            <a:r>
              <a:rPr lang="en-GB" dirty="0"/>
              <a:t>If I am cleared to level 2, I cannot read a level 3 or 4 document</a:t>
            </a:r>
          </a:p>
          <a:p>
            <a:r>
              <a:rPr lang="en-GB" dirty="0"/>
              <a:t>no write-down</a:t>
            </a:r>
          </a:p>
          <a:p>
            <a:pPr lvl="2"/>
            <a:r>
              <a:rPr lang="en-GB" dirty="0"/>
              <a:t>A document cannot be copied/included with another document with a lower security clearance</a:t>
            </a:r>
          </a:p>
          <a:p>
            <a:pPr lvl="2"/>
            <a:r>
              <a:rPr lang="en-GB" dirty="0"/>
              <a:t>So if I want to add a top secret to a sensitive document the result will be a top secret document</a:t>
            </a:r>
          </a:p>
          <a:p>
            <a:pPr lvl="2"/>
            <a:r>
              <a:rPr lang="en-GB" dirty="0"/>
              <a:t>If my classification is 2, I cannot produce an unclassified document</a:t>
            </a:r>
          </a:p>
          <a:p>
            <a:r>
              <a:rPr lang="en-GB" dirty="0"/>
              <a:t>Trusted subjects</a:t>
            </a:r>
          </a:p>
          <a:p>
            <a:pPr lvl="1"/>
            <a:r>
              <a:rPr lang="en-GB" dirty="0"/>
              <a:t>Can write documents down</a:t>
            </a:r>
          </a:p>
          <a:p>
            <a:pPr lvl="1"/>
            <a:r>
              <a:rPr lang="en-GB" dirty="0"/>
              <a:t>Must be shown trustworthy with regard to the security policy</a:t>
            </a:r>
          </a:p>
          <a:p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690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Requirements Engineering Processes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The processes used for requirements engineering vary widely depending on the application domain, the people involved and the organisation developing the requirements.</a:t>
            </a:r>
          </a:p>
          <a:p>
            <a:pPr>
              <a:lnSpc>
                <a:spcPct val="90000"/>
              </a:lnSpc>
            </a:pPr>
            <a:r>
              <a:rPr lang="en-GB" dirty="0"/>
              <a:t>However, there are a number of generic activities common to all processes which we look at today.</a:t>
            </a:r>
          </a:p>
          <a:p>
            <a:pPr>
              <a:lnSpc>
                <a:spcPct val="90000"/>
              </a:lnSpc>
            </a:pPr>
            <a:r>
              <a:rPr lang="en-GB" dirty="0"/>
              <a:t>The goal of this stage of the software engineering process is to help create and maintain a </a:t>
            </a:r>
            <a:r>
              <a:rPr lang="en-GB" dirty="0">
                <a:solidFill>
                  <a:schemeClr val="accent4"/>
                </a:solidFill>
              </a:rPr>
              <a:t>system requirements document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Ideally kept as open as possible to allow for</a:t>
            </a:r>
          </a:p>
          <a:p>
            <a:pPr lvl="1"/>
            <a:r>
              <a:rPr lang="en-GB" dirty="0"/>
              <a:t>Upgrading of encryption algorithms and protocols</a:t>
            </a:r>
          </a:p>
          <a:p>
            <a:r>
              <a:rPr lang="en-GB" dirty="0"/>
              <a:t>Security policy</a:t>
            </a:r>
          </a:p>
          <a:p>
            <a:pPr lvl="1"/>
            <a:r>
              <a:rPr lang="en-GB" dirty="0"/>
              <a:t>Shredding documents</a:t>
            </a:r>
          </a:p>
          <a:p>
            <a:pPr lvl="1"/>
            <a:r>
              <a:rPr lang="en-GB" dirty="0"/>
              <a:t>Secure disposal</a:t>
            </a:r>
          </a:p>
          <a:p>
            <a:pPr lvl="1"/>
            <a:r>
              <a:rPr lang="en-GB" dirty="0"/>
              <a:t>Password reset protocols</a:t>
            </a:r>
          </a:p>
          <a:p>
            <a:pPr lvl="1"/>
            <a:r>
              <a:rPr lang="en-GB" dirty="0"/>
              <a:t>Security training</a:t>
            </a:r>
          </a:p>
          <a:p>
            <a:pPr lvl="1"/>
            <a:r>
              <a:rPr lang="en-GB" dirty="0"/>
              <a:t>Security audits</a:t>
            </a:r>
          </a:p>
          <a:p>
            <a:r>
              <a:rPr lang="en-GB" dirty="0"/>
              <a:t>Standards compliance</a:t>
            </a:r>
          </a:p>
          <a:p>
            <a:pPr lvl="1"/>
            <a:r>
              <a:rPr lang="en-GB" dirty="0"/>
              <a:t>Payment Card Industry Data Security Standard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080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Requirements Checking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>
                <a:solidFill>
                  <a:schemeClr val="accent3"/>
                </a:solidFill>
              </a:rPr>
              <a:t>Validity</a:t>
            </a:r>
            <a:r>
              <a:rPr lang="en-GB" sz="2400" dirty="0"/>
              <a:t>. Does the system provide the functions which best support the customer’s needs?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Consistency</a:t>
            </a:r>
            <a:r>
              <a:rPr lang="en-GB" sz="2400" dirty="0"/>
              <a:t>. Are there any requirements conflicts?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Completeness</a:t>
            </a:r>
            <a:r>
              <a:rPr lang="en-GB" sz="2400" dirty="0"/>
              <a:t>. Are all functions required by the customer included?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Realism</a:t>
            </a:r>
            <a:r>
              <a:rPr lang="en-GB" sz="2400" dirty="0"/>
              <a:t>. Can the requirements be implemented given available budget and technology?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Verifiability</a:t>
            </a:r>
            <a:r>
              <a:rPr lang="en-GB" sz="2400" dirty="0"/>
              <a:t>. Can the requirements be checked?</a:t>
            </a:r>
          </a:p>
          <a:p>
            <a:pPr lvl="1"/>
            <a:r>
              <a:rPr lang="en-GB" sz="2200" dirty="0"/>
              <a:t>This reduces the potential for disputes between customers and contractors and a set of tests should be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086"/>
          </a:xfrm>
        </p:spPr>
        <p:txBody>
          <a:bodyPr/>
          <a:lstStyle/>
          <a:p>
            <a:r>
              <a:rPr lang="en-GB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749160"/>
          </a:xfrm>
        </p:spPr>
        <p:txBody>
          <a:bodyPr>
            <a:normAutofit fontScale="92500"/>
          </a:bodyPr>
          <a:lstStyle/>
          <a:p>
            <a:r>
              <a:rPr lang="en-GB" dirty="0"/>
              <a:t>There are effectively test cases running in a given situation</a:t>
            </a:r>
          </a:p>
          <a:p>
            <a:r>
              <a:rPr lang="en-GB" dirty="0"/>
              <a:t> So for example:</a:t>
            </a:r>
          </a:p>
          <a:p>
            <a:pPr lvl="1"/>
            <a:r>
              <a:rPr lang="en-GB" dirty="0"/>
              <a:t>Try and withdraw cash with stolen credit card</a:t>
            </a:r>
          </a:p>
          <a:p>
            <a:pPr lvl="1"/>
            <a:r>
              <a:rPr lang="en-GB" dirty="0"/>
              <a:t>Try and withdraw cash but machine has low cash stock</a:t>
            </a:r>
          </a:p>
          <a:p>
            <a:pPr lvl="1"/>
            <a:r>
              <a:rPr lang="en-GB" dirty="0"/>
              <a:t>Withdraw cash with card number 3456123245677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Scenarios are very important as they</a:t>
            </a:r>
          </a:p>
          <a:p>
            <a:pPr lvl="1"/>
            <a:r>
              <a:rPr lang="en-GB" dirty="0"/>
              <a:t>Show the developer by example what will happen given certain conditions</a:t>
            </a:r>
          </a:p>
          <a:p>
            <a:pPr lvl="1"/>
            <a:r>
              <a:rPr lang="en-GB" dirty="0"/>
              <a:t>They can be used as a basis to test the software</a:t>
            </a:r>
          </a:p>
          <a:p>
            <a:pPr lvl="1"/>
            <a:r>
              <a:rPr lang="en-GB" dirty="0"/>
              <a:t>Make things very clear and reduce ambiguity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22887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086"/>
          </a:xfrm>
        </p:spPr>
        <p:txBody>
          <a:bodyPr>
            <a:normAutofit/>
          </a:bodyPr>
          <a:lstStyle/>
          <a:p>
            <a:r>
              <a:rPr lang="en-GB" dirty="0"/>
              <a:t>Agile Requirements Tool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/>
          <a:lstStyle/>
          <a:p>
            <a:r>
              <a:rPr lang="en-GB" dirty="0"/>
              <a:t>Cucumber</a:t>
            </a:r>
          </a:p>
          <a:p>
            <a:pPr lvl="1"/>
            <a:r>
              <a:rPr lang="en-GB" dirty="0"/>
              <a:t>Software tool used to help write requirements which are linked directly to tests</a:t>
            </a:r>
          </a:p>
          <a:p>
            <a:pPr lvl="1"/>
            <a:r>
              <a:rPr lang="en-GB" dirty="0"/>
              <a:t>Cucumber uses a language called Gherkin which describes features…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Feature: Login</a:t>
            </a:r>
          </a:p>
          <a:p>
            <a:r>
              <a:rPr lang="en-GB" sz="2000" b="1" dirty="0"/>
              <a:t>  In order To prove who I am</a:t>
            </a:r>
          </a:p>
          <a:p>
            <a:r>
              <a:rPr lang="en-GB" sz="2000" b="1" dirty="0"/>
              <a:t>  As a customer</a:t>
            </a:r>
          </a:p>
          <a:p>
            <a:r>
              <a:rPr lang="en-GB" sz="2000" b="1" dirty="0"/>
              <a:t>  I want To be able to login to the system</a:t>
            </a:r>
          </a:p>
          <a:p>
            <a:endParaRPr lang="en-GB" sz="2000" b="1" dirty="0"/>
          </a:p>
          <a:p>
            <a:r>
              <a:rPr lang="en-GB" sz="2000" b="1" dirty="0"/>
              <a:t>  Scenario: Login With test account1</a:t>
            </a:r>
          </a:p>
          <a:p>
            <a:r>
              <a:rPr lang="en-GB" sz="2000" b="1" dirty="0"/>
              <a:t>    Given I have entered a username of account1</a:t>
            </a:r>
          </a:p>
          <a:p>
            <a:r>
              <a:rPr lang="en-GB" sz="2000" b="1" dirty="0"/>
              <a:t>    And I have entered a password of pass1234</a:t>
            </a:r>
          </a:p>
          <a:p>
            <a:r>
              <a:rPr lang="en-GB" sz="2000" b="1" dirty="0"/>
              <a:t>    When I click login</a:t>
            </a:r>
          </a:p>
          <a:p>
            <a:r>
              <a:rPr lang="en-GB" sz="2000" b="1" dirty="0"/>
              <a:t>    Then The result should be login successful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4" y="321297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Feature start is not</a:t>
            </a:r>
          </a:p>
          <a:p>
            <a:r>
              <a:rPr lang="en-GB" dirty="0">
                <a:solidFill>
                  <a:srgbClr val="002060"/>
                </a:solidFill>
              </a:rPr>
              <a:t>parsed but describes feature to developer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652120" y="4725144"/>
            <a:ext cx="576064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300192" y="472514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Scenario is example for developer but also is linked to test code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5292080" y="3200400"/>
            <a:ext cx="576064" cy="1308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0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382"/>
            <a:ext cx="8229600" cy="796086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Coupled to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6085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b="1" dirty="0"/>
              <a:t>public class </a:t>
            </a:r>
            <a:r>
              <a:rPr lang="en-GB" sz="7200" b="1" dirty="0" err="1"/>
              <a:t>LoginSteps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dirty="0"/>
              <a:t>@Given("^I have entered a username of account(\\d+)$")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i_have_entered_a_username_of_account</a:t>
            </a:r>
            <a:r>
              <a:rPr lang="en-GB" sz="7200" b="1" dirty="0"/>
              <a:t>(</a:t>
            </a:r>
            <a:r>
              <a:rPr lang="en-GB" sz="7200" b="1" dirty="0" err="1"/>
              <a:t>int</a:t>
            </a:r>
            <a:r>
              <a:rPr lang="en-GB" sz="7200" b="1" dirty="0"/>
              <a:t> arg1)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/>
              <a:t>	throw 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endParaRPr lang="en-GB" sz="7200" dirty="0"/>
          </a:p>
          <a:p>
            <a:pPr marL="0" indent="0">
              <a:buNone/>
            </a:pPr>
            <a:r>
              <a:rPr lang="en-GB" sz="7200" dirty="0"/>
              <a:t>@Given("^I have entered a password of pass(\\d+)$")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i_have_entered_a_password_of_pass</a:t>
            </a:r>
            <a:r>
              <a:rPr lang="en-GB" sz="7200" b="1" dirty="0"/>
              <a:t>(</a:t>
            </a:r>
            <a:r>
              <a:rPr lang="en-GB" sz="7200" b="1" dirty="0" err="1"/>
              <a:t>int</a:t>
            </a:r>
            <a:r>
              <a:rPr lang="en-GB" sz="7200" b="1" dirty="0"/>
              <a:t> arg1)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/>
              <a:t>throw 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endParaRPr lang="en-GB" sz="7200" dirty="0"/>
          </a:p>
          <a:p>
            <a:pPr marL="0" indent="0">
              <a:buNone/>
            </a:pPr>
            <a:r>
              <a:rPr lang="en-GB" sz="7200" dirty="0"/>
              <a:t>@When("^I click login$")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i_click_login</a:t>
            </a:r>
            <a:r>
              <a:rPr lang="en-GB" sz="7200" b="1" dirty="0"/>
              <a:t>()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/>
              <a:t>throw 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endParaRPr lang="en-GB" sz="7200" dirty="0"/>
          </a:p>
          <a:p>
            <a:pPr marL="0" indent="0">
              <a:buNone/>
            </a:pPr>
            <a:r>
              <a:rPr lang="en-GB" sz="7200" dirty="0"/>
              <a:t>@Then("^The result should be login </a:t>
            </a:r>
            <a:r>
              <a:rPr lang="en-GB" sz="7200" dirty="0" err="1"/>
              <a:t>succesful</a:t>
            </a:r>
            <a:r>
              <a:rPr lang="en-GB" sz="7200" dirty="0"/>
              <a:t>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the_result_should_be_login_succesful</a:t>
            </a:r>
            <a:r>
              <a:rPr lang="en-GB" sz="7200" b="1" dirty="0"/>
              <a:t>()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/>
              <a:t>throw 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588224" y="2348880"/>
            <a:ext cx="2376264" cy="2448272"/>
          </a:xfrm>
          <a:prstGeom prst="wedgeRoundRectCallout">
            <a:avLst>
              <a:gd name="adj1" fmla="val -103406"/>
              <a:gd name="adj2" fmla="val -86506"/>
              <a:gd name="adj3" fmla="val 16667"/>
            </a:avLst>
          </a:prstGeom>
          <a:solidFill>
            <a:srgbClr val="DAEF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can fetch data from scenario using this notation</a:t>
            </a:r>
          </a:p>
        </p:txBody>
      </p:sp>
    </p:spTree>
    <p:extLst>
      <p:ext uri="{BB962C8B-B14F-4D97-AF65-F5344CB8AC3E}">
        <p14:creationId xmlns:p14="http://schemas.microsoft.com/office/powerpoint/2010/main" val="61147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Cucumber 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Gives simple and clear notation to write specification</a:t>
            </a:r>
          </a:p>
          <a:p>
            <a:r>
              <a:rPr lang="en-GB" dirty="0"/>
              <a:t>Analysts/test team and even customers can learn Gherkin and develop feature files</a:t>
            </a:r>
          </a:p>
          <a:p>
            <a:r>
              <a:rPr lang="en-GB" dirty="0"/>
              <a:t>Step files are produced by development team</a:t>
            </a:r>
          </a:p>
          <a:p>
            <a:r>
              <a:rPr lang="en-GB" dirty="0"/>
              <a:t>Test data can be changed later Without changing test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8583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Lecture Key Points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requirements engineering process </a:t>
            </a:r>
            <a:r>
              <a:rPr lang="en-GB" dirty="0"/>
              <a:t>includes a feasibility study, requirements elicitation and analysis, requirements specification and requirements management.</a:t>
            </a:r>
          </a:p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requirements elicitation and analysis </a:t>
            </a:r>
            <a:r>
              <a:rPr lang="en-GB" dirty="0"/>
              <a:t>stage is iterative and  involves domain understanding, requirements collection, classification, structuring,  prioritisation and validation.</a:t>
            </a:r>
          </a:p>
          <a:p>
            <a:pPr>
              <a:lnSpc>
                <a:spcPct val="90000"/>
              </a:lnSpc>
            </a:pPr>
            <a:r>
              <a:rPr lang="en-GB" dirty="0"/>
              <a:t>Systems have multiple stakeholders with different requirements</a:t>
            </a:r>
          </a:p>
          <a:p>
            <a:pPr>
              <a:lnSpc>
                <a:spcPct val="90000"/>
              </a:lnSpc>
            </a:pPr>
            <a:r>
              <a:rPr lang="en-GB" dirty="0"/>
              <a:t>Security for most systems is a core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1. Requirements elicitation</a:t>
            </a:r>
            <a:r>
              <a:rPr lang="en-GB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What services do the end-users require of the system?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2. Requirements analysis</a:t>
            </a:r>
            <a:r>
              <a:rPr lang="en-GB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How do we classify, prioritise and negotiate requirements?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3. Requirements validation</a:t>
            </a:r>
            <a:r>
              <a:rPr lang="en-GB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Does the proposed system do what the users require?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4. Requirements management</a:t>
            </a:r>
            <a:r>
              <a:rPr lang="en-GB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How do we manage the (sometimes inevitable) changes to the requirements document?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674"/>
            <a:ext cx="8229600" cy="796086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Patient records system</a:t>
            </a:r>
          </a:p>
          <a:p>
            <a:pPr marL="0" indent="0">
              <a:buNone/>
            </a:pPr>
            <a:r>
              <a:rPr lang="en-GB" b="1" dirty="0"/>
              <a:t>(Elicitation)  </a:t>
            </a:r>
            <a:r>
              <a:rPr lang="en-GB" dirty="0"/>
              <a:t>1.	Talk to patients, doctors, nurses, receptionists, managers to find out</a:t>
            </a:r>
          </a:p>
          <a:p>
            <a:pPr marL="393192" lvl="1" indent="0">
              <a:buNone/>
            </a:pPr>
            <a:r>
              <a:rPr lang="en-GB" dirty="0"/>
              <a:t>Current system practise, legal restrictions DPA, problems with current system, needs for improvement, security issues, costs</a:t>
            </a:r>
          </a:p>
          <a:p>
            <a:pPr marL="0" indent="0">
              <a:buNone/>
            </a:pPr>
            <a:r>
              <a:rPr lang="en-GB" b="1" dirty="0"/>
              <a:t>(Elicitation)</a:t>
            </a:r>
            <a:r>
              <a:rPr lang="en-GB" dirty="0"/>
              <a:t> 2.	Develop draft documentation and review what is most important, what will it cost, what is the timescale, is new hardware required</a:t>
            </a:r>
          </a:p>
          <a:p>
            <a:pPr marL="0" indent="0">
              <a:buNone/>
            </a:pPr>
            <a:r>
              <a:rPr lang="en-GB" b="1" dirty="0"/>
              <a:t>(Validation)</a:t>
            </a:r>
            <a:r>
              <a:rPr lang="en-GB" dirty="0"/>
              <a:t> 3.	Send requirements  to end users. Present them with Q&amp;A. Go back to step 1, discuss requirements again</a:t>
            </a:r>
          </a:p>
          <a:p>
            <a:pPr marL="0" indent="0">
              <a:buNone/>
            </a:pPr>
            <a:r>
              <a:rPr lang="en-GB" b="1" dirty="0"/>
              <a:t>(Management)</a:t>
            </a:r>
            <a:r>
              <a:rPr lang="en-GB" dirty="0"/>
              <a:t> 4.	Have a yearly review of requirements between all stakeholders. Have a system of reviewing the cost and </a:t>
            </a:r>
            <a:r>
              <a:rPr lang="en-GB" dirty="0" err="1"/>
              <a:t>feasability</a:t>
            </a:r>
            <a:r>
              <a:rPr lang="en-GB" dirty="0"/>
              <a:t> of change to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830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 Studies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389120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accent3"/>
                </a:solidFill>
              </a:rPr>
              <a:t>feasibility study </a:t>
            </a:r>
            <a:r>
              <a:rPr lang="en-GB" sz="2400" dirty="0"/>
              <a:t>decides whether or not the proposed system is worthwhile.</a:t>
            </a:r>
          </a:p>
          <a:p>
            <a:r>
              <a:rPr lang="en-GB" sz="2400" dirty="0"/>
              <a:t>A short focused study that checks</a:t>
            </a:r>
          </a:p>
          <a:p>
            <a:pPr lvl="1"/>
            <a:r>
              <a:rPr lang="en-GB" dirty="0"/>
              <a:t>If the system contributes to organisational objectives;</a:t>
            </a:r>
          </a:p>
          <a:p>
            <a:pPr lvl="1"/>
            <a:r>
              <a:rPr lang="en-GB" dirty="0"/>
              <a:t>If the system can be engineered using current technology and within budget;</a:t>
            </a:r>
          </a:p>
          <a:p>
            <a:pPr lvl="1"/>
            <a:r>
              <a:rPr lang="en-GB" dirty="0"/>
              <a:t>If the system can be integrated with other systems that are used.</a:t>
            </a:r>
          </a:p>
          <a:p>
            <a:pPr lvl="1"/>
            <a:r>
              <a:rPr lang="en-GB" dirty="0"/>
              <a:t>Is there a simpler way of doing this (buy in software and customize)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Elicitation and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r>
              <a:rPr lang="en-GB" sz="2800" dirty="0"/>
              <a:t>Sometimes called </a:t>
            </a:r>
            <a:r>
              <a:rPr lang="en-GB" sz="2800" dirty="0">
                <a:solidFill>
                  <a:schemeClr val="accent3"/>
                </a:solidFill>
              </a:rPr>
              <a:t>requirements elicitation </a:t>
            </a:r>
            <a:r>
              <a:rPr lang="en-GB" sz="2800" dirty="0"/>
              <a:t>or requirements discovery.</a:t>
            </a:r>
          </a:p>
          <a:p>
            <a:r>
              <a:rPr lang="en-GB" sz="2800" dirty="0"/>
              <a:t>Involves technical staff working with customers to find out about the </a:t>
            </a:r>
            <a:r>
              <a:rPr lang="en-GB" sz="2800" b="1" dirty="0"/>
              <a:t>application domain</a:t>
            </a:r>
            <a:r>
              <a:rPr lang="en-GB" sz="2800" dirty="0"/>
              <a:t>, </a:t>
            </a:r>
            <a:r>
              <a:rPr lang="en-GB" sz="2800" b="1" dirty="0"/>
              <a:t>the services that the system should provide</a:t>
            </a:r>
            <a:r>
              <a:rPr lang="en-GB" sz="2800" dirty="0"/>
              <a:t> and the </a:t>
            </a:r>
            <a:r>
              <a:rPr lang="en-GB" sz="2800" b="1" dirty="0"/>
              <a:t>system’s operational constraints</a:t>
            </a:r>
            <a:r>
              <a:rPr lang="en-GB" sz="2800" dirty="0"/>
              <a:t>.</a:t>
            </a:r>
          </a:p>
          <a:p>
            <a:r>
              <a:rPr lang="en-GB" sz="2800" dirty="0"/>
              <a:t>May involve end-users, managers, engineers involved in maintenance, domain experts, trade unions, etc. These are called </a:t>
            </a:r>
            <a:r>
              <a:rPr lang="en-GB" sz="2800" i="1" dirty="0"/>
              <a:t>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4624"/>
            <a:ext cx="8458200" cy="1104900"/>
          </a:xfrm>
          <a:noFill/>
          <a:ln/>
        </p:spPr>
        <p:txBody>
          <a:bodyPr lIns="90487" tIns="44450" rIns="90487" bIns="44450" anchor="b">
            <a:normAutofit/>
          </a:bodyPr>
          <a:lstStyle/>
          <a:p>
            <a:r>
              <a:rPr lang="en-GB" dirty="0"/>
              <a:t>Problems of Requirements 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68952" cy="4389120"/>
          </a:xfrm>
          <a:noFill/>
          <a:ln/>
        </p:spPr>
        <p:txBody>
          <a:bodyPr lIns="90487" tIns="44450" rIns="90487" bIns="44450">
            <a:noAutofit/>
          </a:bodyPr>
          <a:lstStyle/>
          <a:p>
            <a:r>
              <a:rPr lang="en-GB" dirty="0"/>
              <a:t>Stakeholders don’t know what they really want.</a:t>
            </a:r>
          </a:p>
          <a:p>
            <a:r>
              <a:rPr lang="en-GB" dirty="0"/>
              <a:t>Stakeholders express requirements in their own terms.</a:t>
            </a:r>
          </a:p>
          <a:p>
            <a:r>
              <a:rPr lang="en-GB" dirty="0"/>
              <a:t>Different stakeholders may have conflicting requirements</a:t>
            </a:r>
          </a:p>
          <a:p>
            <a:pPr lvl="1"/>
            <a:r>
              <a:rPr lang="en-GB" dirty="0"/>
              <a:t>Staff </a:t>
            </a:r>
            <a:r>
              <a:rPr lang="en-GB" dirty="0">
                <a:sym typeface="Wingdings" pitchFamily="2" charset="2"/>
              </a:rPr>
              <a:t> easy of use</a:t>
            </a:r>
          </a:p>
          <a:p>
            <a:pPr lvl="1"/>
            <a:r>
              <a:rPr lang="en-GB" dirty="0">
                <a:sym typeface="Wingdings" pitchFamily="2" charset="2"/>
              </a:rPr>
              <a:t>Management  highest security</a:t>
            </a:r>
          </a:p>
          <a:p>
            <a:pPr lvl="1"/>
            <a:r>
              <a:rPr lang="en-GB" dirty="0">
                <a:sym typeface="Wingdings" pitchFamily="2" charset="2"/>
              </a:rPr>
              <a:t>Patients  change appointments easily</a:t>
            </a:r>
          </a:p>
          <a:p>
            <a:pPr lvl="1"/>
            <a:r>
              <a:rPr lang="en-GB" dirty="0">
                <a:sym typeface="Wingdings" pitchFamily="2" charset="2"/>
              </a:rPr>
              <a:t>Management  plan staff resourcing, reduce costs</a:t>
            </a:r>
            <a:endParaRPr lang="en-GB" dirty="0"/>
          </a:p>
          <a:p>
            <a:r>
              <a:rPr lang="en-GB" dirty="0"/>
              <a:t>Organisational and political factors may influence the system requirements  (Data protection)</a:t>
            </a:r>
          </a:p>
          <a:p>
            <a:r>
              <a:rPr lang="en-GB" dirty="0"/>
              <a:t>The requirements change during the analysis process. New stakeholders may emerge and the business environment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Discovery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Requirements discovery </a:t>
            </a:r>
            <a:r>
              <a:rPr lang="en-US" dirty="0"/>
              <a:t>is the process of </a:t>
            </a:r>
            <a:r>
              <a:rPr lang="en-US" dirty="0">
                <a:solidFill>
                  <a:schemeClr val="accent2"/>
                </a:solidFill>
              </a:rPr>
              <a:t>gathering information </a:t>
            </a:r>
            <a:r>
              <a:rPr lang="en-US" dirty="0"/>
              <a:t>about the proposed and existing systems and distilling the user and system requirements from this information.</a:t>
            </a:r>
          </a:p>
          <a:p>
            <a:r>
              <a:rPr lang="en-US" dirty="0"/>
              <a:t>Sources of information include documentation, system stakeholders and the specifications of similar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0273710133_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0273710133_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0273710133_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73710133_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Pages>39</Pages>
  <Words>2187</Words>
  <Application>Microsoft Office PowerPoint</Application>
  <PresentationFormat>On-screen Show (4:3)</PresentationFormat>
  <Paragraphs>385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Arial Narrow</vt:lpstr>
      <vt:lpstr>Calibri</vt:lpstr>
      <vt:lpstr>Monotype Sorts</vt:lpstr>
      <vt:lpstr>Times</vt:lpstr>
      <vt:lpstr>Times New Roman</vt:lpstr>
      <vt:lpstr>Wingdings</vt:lpstr>
      <vt:lpstr>Wingdings 2</vt:lpstr>
      <vt:lpstr>Zapf Dingbats</vt:lpstr>
      <vt:lpstr>0273710133_design</vt:lpstr>
      <vt:lpstr>Flow</vt:lpstr>
      <vt:lpstr>Software Engineering COMP 201</vt:lpstr>
      <vt:lpstr>Objectives</vt:lpstr>
      <vt:lpstr>Requirements Engineering Processes</vt:lpstr>
      <vt:lpstr>Requirements Engineering Processes</vt:lpstr>
      <vt:lpstr>Example</vt:lpstr>
      <vt:lpstr>Feasibility Studies</vt:lpstr>
      <vt:lpstr>Elicitation and Analysis</vt:lpstr>
      <vt:lpstr>Problems of Requirements Analysis</vt:lpstr>
      <vt:lpstr>Requirements Discovery</vt:lpstr>
      <vt:lpstr>In the real world</vt:lpstr>
      <vt:lpstr>Example - ATM Stakeholders</vt:lpstr>
      <vt:lpstr>Viewpoints</vt:lpstr>
      <vt:lpstr>Viewpoint Identification</vt:lpstr>
      <vt:lpstr>Interviewing</vt:lpstr>
      <vt:lpstr>Ethnography</vt:lpstr>
      <vt:lpstr>Focused Ethnography</vt:lpstr>
      <vt:lpstr>Scope of Ethnography</vt:lpstr>
      <vt:lpstr>Scope of Ethnography</vt:lpstr>
      <vt:lpstr>Security</vt:lpstr>
      <vt:lpstr>Security requirements of systems</vt:lpstr>
      <vt:lpstr>Confidentiality requirements</vt:lpstr>
      <vt:lpstr>Integrity Requirements</vt:lpstr>
      <vt:lpstr>Authentication/Authorization</vt:lpstr>
      <vt:lpstr>PowerPoint Presentation</vt:lpstr>
      <vt:lpstr>Non Repudiation in practice</vt:lpstr>
      <vt:lpstr>Availability requirements</vt:lpstr>
      <vt:lpstr>Availability in practise</vt:lpstr>
      <vt:lpstr>Security, logs and alerts</vt:lpstr>
      <vt:lpstr>Bell–LaPadula model</vt:lpstr>
      <vt:lpstr>Specifying Security</vt:lpstr>
      <vt:lpstr>Requirements Checking</vt:lpstr>
      <vt:lpstr>Scenarios</vt:lpstr>
      <vt:lpstr>Agile Requirements Tool Example</vt:lpstr>
      <vt:lpstr>Coupled to test code</vt:lpstr>
      <vt:lpstr>Cucumber in summary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Processes</dc:title>
  <dc:creator>Sebastian Coope</dc:creator>
  <cp:lastModifiedBy>Coope, Sebastian</cp:lastModifiedBy>
  <cp:revision>130</cp:revision>
  <cp:lastPrinted>2009-04-22T19:24:48Z</cp:lastPrinted>
  <dcterms:created xsi:type="dcterms:W3CDTF">1995-12-27T10:52:51Z</dcterms:created>
  <dcterms:modified xsi:type="dcterms:W3CDTF">2018-09-07T14:28:30Z</dcterms:modified>
</cp:coreProperties>
</file>