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2"/>
  </p:notesMasterIdLst>
  <p:handoutMasterIdLst>
    <p:handoutMasterId r:id="rId33"/>
  </p:handoutMasterIdLst>
  <p:sldIdLst>
    <p:sldId id="319" r:id="rId2"/>
    <p:sldId id="256" r:id="rId3"/>
    <p:sldId id="257" r:id="rId4"/>
    <p:sldId id="259" r:id="rId5"/>
    <p:sldId id="320" r:id="rId6"/>
    <p:sldId id="260" r:id="rId7"/>
    <p:sldId id="261" r:id="rId8"/>
    <p:sldId id="327" r:id="rId9"/>
    <p:sldId id="322" r:id="rId10"/>
    <p:sldId id="262" r:id="rId11"/>
    <p:sldId id="263" r:id="rId12"/>
    <p:sldId id="330" r:id="rId13"/>
    <p:sldId id="264" r:id="rId14"/>
    <p:sldId id="288" r:id="rId15"/>
    <p:sldId id="321" r:id="rId16"/>
    <p:sldId id="265" r:id="rId17"/>
    <p:sldId id="323" r:id="rId18"/>
    <p:sldId id="328" r:id="rId19"/>
    <p:sldId id="329" r:id="rId20"/>
    <p:sldId id="324" r:id="rId21"/>
    <p:sldId id="266" r:id="rId22"/>
    <p:sldId id="270" r:id="rId23"/>
    <p:sldId id="272" r:id="rId24"/>
    <p:sldId id="271" r:id="rId25"/>
    <p:sldId id="325" r:id="rId26"/>
    <p:sldId id="290" r:id="rId27"/>
    <p:sldId id="326" r:id="rId28"/>
    <p:sldId id="299" r:id="rId29"/>
    <p:sldId id="300" r:id="rId30"/>
    <p:sldId id="286" r:id="rId31"/>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00CC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5" d="100"/>
          <a:sy n="85" d="100"/>
        </p:scale>
        <p:origin x="90" y="3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158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0700309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884163" y="9276420"/>
            <a:ext cx="2972229" cy="488315"/>
          </a:xfrm>
          <a:prstGeom prst="rect">
            <a:avLst/>
          </a:prstGeom>
          <a:noFill/>
        </p:spPr>
        <p:txBody>
          <a:bodyPr/>
          <a:lstStyle/>
          <a:p>
            <a:fld id="{7670DF06-4775-4E82-8772-90B18856C867}"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ln/>
        </p:spPr>
        <p:txBody>
          <a:bodyPr/>
          <a:lstStyle/>
          <a:p>
            <a:endParaRPr lang="en-US"/>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endParaRPr lang="en-US"/>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ln/>
        </p:spPr>
        <p:txBody>
          <a:bodyPr/>
          <a:lstStyle/>
          <a:p>
            <a:endParaRPr lang="en-US"/>
          </a:p>
        </p:txBody>
      </p:sp>
      <p:sp>
        <p:nvSpPr>
          <p:cNvPr id="30723"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77DB0F6-2AAA-47D9-AD39-15846A67BE9A}" type="datetime1">
              <a:rPr lang="en-US" smtClean="0"/>
              <a:pPr/>
              <a:t>9/7/2018</a:t>
            </a:fld>
            <a:endParaRPr lang="en-US"/>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9F315C-3E15-4258-86E5-93CEAF3332D9}" type="datetime1">
              <a:rPr lang="en-US" smtClean="0"/>
              <a:pPr/>
              <a:t>9/7/2018</a:t>
            </a:fld>
            <a:endParaRPr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47E74F-DF3D-45CD-B1F5-AC78D284A7A4}" type="datetime1">
              <a:rPr lang="en-US" smtClean="0"/>
              <a:pPr/>
              <a:t>9/7/2018</a:t>
            </a:fld>
            <a:endParaRPr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C213AC-6AB1-48F1-BE13-9C4E6B089D68}" type="datetime1">
              <a:rPr lang="en-US" smtClean="0"/>
              <a:pPr/>
              <a:t>9/7/2018</a:t>
            </a:fld>
            <a:endParaRPr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ctr" rtl="0">
              <a:spcBef>
                <a:spcPct val="0"/>
              </a:spcBef>
              <a:buNone/>
              <a:defRPr lang="en-US" sz="44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8BD16E2-A581-493C-90AA-7BA9846570F8}" type="datetime1">
              <a:rPr lang="en-US" smtClean="0"/>
              <a:pPr/>
              <a:t>9/7/2018</a:t>
            </a:fld>
            <a:endParaRPr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C54AE7-D7A3-4212-B57A-62A173647991}" type="datetime1">
              <a:rPr lang="en-US" smtClean="0"/>
              <a:pPr/>
              <a:t>9/7/2018</a:t>
            </a:fld>
            <a:endParaRPr lang="en-US"/>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F066B9-CE93-4ED2-A2FD-426A88E506A6}" type="datetime1">
              <a:rPr lang="en-US" smtClean="0"/>
              <a:pPr/>
              <a:t>9/7/2018</a:t>
            </a:fld>
            <a:endParaRPr lang="en-US"/>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67524"/>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ctr" rtl="0">
              <a:spcBef>
                <a:spcPct val="0"/>
              </a:spcBef>
              <a:buNone/>
              <a:defRPr sz="4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D6EA7E4-BCC2-4C35-9AF9-2BE72C81F9C1}" type="datetime1">
              <a:rPr lang="en-US" smtClean="0"/>
              <a:pPr/>
              <a:t>9/7/2018</a:t>
            </a:fld>
            <a:endParaRPr lang="en-US"/>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0A0C6-78D1-45AC-812D-63CA308B00C4}" type="datetime1">
              <a:rPr lang="en-US" smtClean="0"/>
              <a:pPr/>
              <a:t>9/7/2018</a:t>
            </a:fld>
            <a:endParaRPr lang="en-US"/>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D5A7BE-882A-4B47-99B0-375C1E2FEF1A}" type="datetime1">
              <a:rPr lang="en-US" smtClean="0"/>
              <a:pPr/>
              <a:t>9/7/2018</a:t>
            </a:fld>
            <a:endParaRPr lang="en-US"/>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2DFEA7-F607-49EC-9415-1B6B530595EE}" type="datetime1">
              <a:rPr lang="en-US" smtClean="0"/>
              <a:pPr/>
              <a:t>9/7/2018</a:t>
            </a:fld>
            <a:endParaRPr lang="en-US"/>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96086"/>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C5F422-7045-4216-9795-BFF61CA92FC2}" type="datetime1">
              <a:rPr lang="en-US" smtClean="0"/>
              <a:pPr/>
              <a:t>9/7/2018</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10712" y="2373313"/>
            <a:ext cx="7924800" cy="3556017"/>
          </a:xfrm>
        </p:spPr>
        <p:txBody>
          <a:bodyPr>
            <a:normAutofit/>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  web-page:</a:t>
            </a:r>
          </a:p>
          <a:p>
            <a:r>
              <a:rPr lang="en-GB" sz="2200" b="1" dirty="0"/>
              <a:t>http://www.csc.liv.ac.uk/~coopes/comp201</a:t>
            </a:r>
          </a:p>
          <a:p>
            <a:pPr eaLnBrk="1" hangingPunct="1"/>
            <a:r>
              <a:rPr lang="en-GB" sz="2800" u="sng" dirty="0"/>
              <a:t>Verification and Validation</a:t>
            </a:r>
          </a:p>
          <a:p>
            <a:pPr eaLnBrk="1" hangingPunct="1"/>
            <a:endParaRPr lang="en-GB"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GB" dirty="0"/>
              <a:t>Static and Dynamic V&amp;V</a:t>
            </a:r>
          </a:p>
        </p:txBody>
      </p:sp>
      <p:pic>
        <p:nvPicPr>
          <p:cNvPr id="14339" name="Picture 3"/>
          <p:cNvPicPr>
            <a:picLocks noChangeArrowheads="1"/>
          </p:cNvPicPr>
          <p:nvPr/>
        </p:nvPicPr>
        <p:blipFill>
          <a:blip r:embed="rId3" cstate="print"/>
          <a:srcRect/>
          <a:stretch>
            <a:fillRect/>
          </a:stretch>
        </p:blipFill>
        <p:spPr bwMode="auto">
          <a:xfrm>
            <a:off x="274638" y="1911350"/>
            <a:ext cx="8539162" cy="3582988"/>
          </a:xfrm>
          <a:prstGeom prst="rect">
            <a:avLst/>
          </a:prstGeom>
          <a:noFill/>
          <a:ln w="12700">
            <a:noFill/>
            <a:miter lim="800000"/>
            <a:headEnd/>
            <a:tailEnd/>
          </a:ln>
          <a:effectLst/>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a:lstStyle/>
          <a:p>
            <a:r>
              <a:rPr lang="en-GB" dirty="0"/>
              <a:t>Program Testing</a:t>
            </a:r>
          </a:p>
        </p:txBody>
      </p:sp>
      <p:sp>
        <p:nvSpPr>
          <p:cNvPr id="16386" name="Rectangle 2"/>
          <p:cNvSpPr>
            <a:spLocks noGrp="1" noChangeArrowheads="1"/>
          </p:cNvSpPr>
          <p:nvPr>
            <p:ph idx="1"/>
          </p:nvPr>
        </p:nvSpPr>
        <p:spPr>
          <a:xfrm>
            <a:off x="457200" y="1785926"/>
            <a:ext cx="8229600" cy="4538674"/>
          </a:xfrm>
          <a:noFill/>
          <a:ln/>
        </p:spPr>
        <p:txBody>
          <a:bodyPr/>
          <a:lstStyle/>
          <a:p>
            <a:r>
              <a:rPr lang="en-GB" b="1" dirty="0">
                <a:solidFill>
                  <a:schemeClr val="accent1"/>
                </a:solidFill>
              </a:rPr>
              <a:t>Can reveal the presence of errors NOT their </a:t>
            </a:r>
            <a:br>
              <a:rPr lang="en-GB" b="1" dirty="0">
                <a:solidFill>
                  <a:schemeClr val="accent1"/>
                </a:solidFill>
              </a:rPr>
            </a:br>
            <a:r>
              <a:rPr lang="en-GB" b="1" dirty="0">
                <a:solidFill>
                  <a:schemeClr val="accent1"/>
                </a:solidFill>
              </a:rPr>
              <a:t>absence !!!</a:t>
            </a:r>
          </a:p>
          <a:p>
            <a:r>
              <a:rPr lang="en-GB" dirty="0"/>
              <a:t>A successful test is a test which discovers one or more errors</a:t>
            </a:r>
          </a:p>
          <a:p>
            <a:r>
              <a:rPr lang="en-GB" dirty="0"/>
              <a:t>Program testing is the only validation technique for non-functional requirements</a:t>
            </a:r>
          </a:p>
          <a:p>
            <a:r>
              <a:rPr lang="en-GB" dirty="0"/>
              <a:t>Should be used in conjunction with static verification to provide full V&amp;V coverage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with Agile (XP and SCRUM)</a:t>
            </a:r>
          </a:p>
        </p:txBody>
      </p:sp>
      <p:sp>
        <p:nvSpPr>
          <p:cNvPr id="3" name="Content Placeholder 2"/>
          <p:cNvSpPr>
            <a:spLocks noGrp="1"/>
          </p:cNvSpPr>
          <p:nvPr>
            <p:ph idx="1"/>
          </p:nvPr>
        </p:nvSpPr>
        <p:spPr/>
        <p:txBody>
          <a:bodyPr/>
          <a:lstStyle/>
          <a:p>
            <a:r>
              <a:rPr lang="en-GB" dirty="0"/>
              <a:t>Development is test driven</a:t>
            </a:r>
          </a:p>
          <a:p>
            <a:r>
              <a:rPr lang="en-GB" dirty="0"/>
              <a:t>Test developed before target code</a:t>
            </a:r>
          </a:p>
          <a:p>
            <a:r>
              <a:rPr lang="en-GB" dirty="0"/>
              <a:t>Target code developed to pass test</a:t>
            </a:r>
          </a:p>
          <a:p>
            <a:r>
              <a:rPr lang="en-GB" dirty="0"/>
              <a:t>Benefits</a:t>
            </a:r>
          </a:p>
          <a:p>
            <a:pPr lvl="1"/>
            <a:r>
              <a:rPr lang="en-GB" dirty="0"/>
              <a:t>Test is more valid, based purely on specification</a:t>
            </a:r>
          </a:p>
          <a:p>
            <a:pPr lvl="1"/>
            <a:r>
              <a:rPr lang="en-GB" dirty="0"/>
              <a:t>Code is always tested</a:t>
            </a:r>
          </a:p>
          <a:p>
            <a:pPr lvl="1"/>
            <a:r>
              <a:rPr lang="en-GB" dirty="0"/>
              <a:t>Code is often simpler and closer to specification</a:t>
            </a:r>
          </a:p>
          <a:p>
            <a:r>
              <a:rPr lang="en-GB" dirty="0"/>
              <a:t>TDD see comp220 comp285 for more details…</a:t>
            </a:r>
          </a:p>
          <a:p>
            <a:pPr lvl="1"/>
            <a:endParaRPr lang="en-GB"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335729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noFill/>
          <a:ln/>
        </p:spPr>
        <p:txBody>
          <a:bodyPr/>
          <a:lstStyle/>
          <a:p>
            <a:r>
              <a:rPr lang="en-GB" dirty="0"/>
              <a:t>Types of Testing</a:t>
            </a:r>
          </a:p>
        </p:txBody>
      </p:sp>
      <p:sp>
        <p:nvSpPr>
          <p:cNvPr id="18434" name="Rectangle 2"/>
          <p:cNvSpPr>
            <a:spLocks noGrp="1" noChangeArrowheads="1"/>
          </p:cNvSpPr>
          <p:nvPr>
            <p:ph idx="1"/>
          </p:nvPr>
        </p:nvSpPr>
        <p:spPr>
          <a:noFill/>
          <a:ln/>
        </p:spPr>
        <p:txBody>
          <a:bodyPr/>
          <a:lstStyle/>
          <a:p>
            <a:r>
              <a:rPr lang="en-GB" b="1" dirty="0">
                <a:solidFill>
                  <a:schemeClr val="accent1"/>
                </a:solidFill>
              </a:rPr>
              <a:t>Defect testing</a:t>
            </a:r>
          </a:p>
          <a:p>
            <a:pPr lvl="1"/>
            <a:r>
              <a:rPr lang="en-GB" dirty="0"/>
              <a:t>Tests designed to discover system defects.</a:t>
            </a:r>
          </a:p>
          <a:p>
            <a:pPr lvl="1"/>
            <a:r>
              <a:rPr lang="en-GB" dirty="0"/>
              <a:t>A </a:t>
            </a:r>
            <a:r>
              <a:rPr lang="en-GB" dirty="0">
                <a:solidFill>
                  <a:srgbClr val="0066FF"/>
                </a:solidFill>
              </a:rPr>
              <a:t>successful defect test</a:t>
            </a:r>
            <a:r>
              <a:rPr lang="en-GB" dirty="0"/>
              <a:t> is one which reveals the presence </a:t>
            </a:r>
            <a:br>
              <a:rPr lang="en-GB" dirty="0"/>
            </a:br>
            <a:r>
              <a:rPr lang="en-GB" dirty="0"/>
              <a:t>of defects in a system.</a:t>
            </a:r>
          </a:p>
          <a:p>
            <a:pPr lvl="1">
              <a:buFontTx/>
              <a:buNone/>
            </a:pPr>
            <a:endParaRPr lang="en-GB" dirty="0"/>
          </a:p>
          <a:p>
            <a:r>
              <a:rPr lang="en-GB" b="1" dirty="0">
                <a:solidFill>
                  <a:schemeClr val="accent1"/>
                </a:solidFill>
              </a:rPr>
              <a:t>Statistical testing</a:t>
            </a:r>
          </a:p>
          <a:p>
            <a:pPr lvl="1"/>
            <a:r>
              <a:rPr lang="en-GB" dirty="0"/>
              <a:t>Tests designed to reflect the frequency of user inputs. </a:t>
            </a:r>
            <a:r>
              <a:rPr lang="en-GB" dirty="0">
                <a:solidFill>
                  <a:srgbClr val="0066FF"/>
                </a:solidFill>
              </a:rPr>
              <a:t>Used for reliability estimation</a:t>
            </a:r>
            <a:r>
              <a:rPr lang="en-GB" dirty="0"/>
              <a:t>.</a:t>
            </a:r>
          </a:p>
          <a:p>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dirty="0"/>
              <a:t>Verification &amp; Validation Goals</a:t>
            </a:r>
          </a:p>
        </p:txBody>
      </p:sp>
      <p:sp>
        <p:nvSpPr>
          <p:cNvPr id="54275" name="Rectangle 3"/>
          <p:cNvSpPr>
            <a:spLocks noGrp="1" noChangeArrowheads="1"/>
          </p:cNvSpPr>
          <p:nvPr>
            <p:ph idx="1"/>
          </p:nvPr>
        </p:nvSpPr>
        <p:spPr>
          <a:xfrm>
            <a:off x="228600" y="1870093"/>
            <a:ext cx="8686800" cy="4130675"/>
          </a:xfrm>
        </p:spPr>
        <p:txBody>
          <a:bodyPr/>
          <a:lstStyle/>
          <a:p>
            <a:pPr>
              <a:buFont typeface="Zapf Dingbats" charset="2"/>
              <a:buNone/>
            </a:pPr>
            <a:r>
              <a:rPr lang="en-GB" b="1" dirty="0">
                <a:solidFill>
                  <a:srgbClr val="0066FF"/>
                </a:solidFill>
              </a:rPr>
              <a:t>	</a:t>
            </a:r>
            <a:r>
              <a:rPr lang="en-GB" b="1" u="sng" dirty="0"/>
              <a:t>Verification</a:t>
            </a:r>
            <a:r>
              <a:rPr lang="en-GB" b="1" dirty="0"/>
              <a:t> and </a:t>
            </a:r>
            <a:r>
              <a:rPr lang="en-GB" b="1" u="sng" dirty="0"/>
              <a:t>validation</a:t>
            </a:r>
            <a:r>
              <a:rPr lang="en-GB" b="1" dirty="0"/>
              <a:t> should establish a degree of confidence that the software is fit for purpose</a:t>
            </a:r>
          </a:p>
          <a:p>
            <a:endParaRPr lang="en-GB" b="1" dirty="0">
              <a:solidFill>
                <a:srgbClr val="0066FF"/>
              </a:solidFill>
            </a:endParaRPr>
          </a:p>
          <a:p>
            <a:r>
              <a:rPr lang="en-GB" b="1" dirty="0">
                <a:solidFill>
                  <a:schemeClr val="accent3"/>
                </a:solidFill>
              </a:rPr>
              <a:t>This does NOT mean completely free of defects</a:t>
            </a:r>
          </a:p>
          <a:p>
            <a:r>
              <a:rPr lang="en-GB" dirty="0"/>
              <a:t>The degree of confidence required depends upon several different factors as we see on the next slide</a:t>
            </a:r>
          </a:p>
          <a:p>
            <a:endParaRPr lang="en-GB" dirty="0"/>
          </a:p>
        </p:txBody>
      </p:sp>
      <p:sp>
        <p:nvSpPr>
          <p:cNvPr id="54276" name="Rectangle 4"/>
          <p:cNvSpPr>
            <a:spLocks noChangeArrowheads="1"/>
          </p:cNvSpPr>
          <p:nvPr/>
        </p:nvSpPr>
        <p:spPr bwMode="auto">
          <a:xfrm>
            <a:off x="400080" y="1781172"/>
            <a:ext cx="8458200" cy="1219200"/>
          </a:xfrm>
          <a:prstGeom prst="rect">
            <a:avLst/>
          </a:prstGeom>
          <a:noFill/>
          <a:ln w="57150">
            <a:solidFill>
              <a:schemeClr val="accent2"/>
            </a:solidFill>
            <a:miter lim="800000"/>
            <a:headEnd/>
            <a:tailEnd/>
          </a:ln>
          <a:effectLst/>
        </p:spPr>
        <p:txBody>
          <a:bodyPr wrap="none" anchor="ctr"/>
          <a:lstStyle/>
          <a:p>
            <a:endParaRPr lang="en-GB"/>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dirty="0"/>
              <a:t>Verification &amp; Validation Goals</a:t>
            </a:r>
          </a:p>
        </p:txBody>
      </p:sp>
      <p:sp>
        <p:nvSpPr>
          <p:cNvPr id="54275" name="Rectangle 3"/>
          <p:cNvSpPr>
            <a:spLocks noGrp="1" noChangeArrowheads="1"/>
          </p:cNvSpPr>
          <p:nvPr>
            <p:ph idx="1"/>
          </p:nvPr>
        </p:nvSpPr>
        <p:spPr>
          <a:xfrm>
            <a:off x="228600" y="1870093"/>
            <a:ext cx="8686800" cy="4416427"/>
          </a:xfrm>
        </p:spPr>
        <p:txBody>
          <a:bodyPr>
            <a:normAutofit/>
          </a:bodyPr>
          <a:lstStyle/>
          <a:p>
            <a:r>
              <a:rPr lang="en-GB" dirty="0">
                <a:solidFill>
                  <a:schemeClr val="accent3"/>
                </a:solidFill>
              </a:rPr>
              <a:t>Software function </a:t>
            </a:r>
            <a:r>
              <a:rPr lang="en-GB" dirty="0"/>
              <a:t>– A much higher level of confidence that the system is fit for purpose is required for safety critical systems that for prototype systems for example</a:t>
            </a:r>
          </a:p>
          <a:p>
            <a:r>
              <a:rPr lang="en-GB" dirty="0">
                <a:solidFill>
                  <a:schemeClr val="accent3"/>
                </a:solidFill>
              </a:rPr>
              <a:t>User expectations </a:t>
            </a:r>
            <a:r>
              <a:rPr lang="en-GB" dirty="0"/>
              <a:t>– Users sometimes have a low expectation of software and are willing to tolerate some system failures (although this is decreasing)</a:t>
            </a:r>
          </a:p>
          <a:p>
            <a:r>
              <a:rPr lang="en-GB" dirty="0">
                <a:solidFill>
                  <a:schemeClr val="accent3"/>
                </a:solidFill>
              </a:rPr>
              <a:t>Marketing environment </a:t>
            </a:r>
            <a:r>
              <a:rPr lang="en-GB" dirty="0"/>
              <a:t>– Competing programs must be taken into account and the required schedule for introducing the product to market. Cheaper products may be expected to have more faults.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a:lstStyle/>
          <a:p>
            <a:r>
              <a:rPr lang="en-GB" dirty="0"/>
              <a:t>Testing and Debugging</a:t>
            </a:r>
          </a:p>
        </p:txBody>
      </p:sp>
      <p:sp>
        <p:nvSpPr>
          <p:cNvPr id="20482" name="Rectangle 2"/>
          <p:cNvSpPr>
            <a:spLocks noGrp="1" noChangeArrowheads="1"/>
          </p:cNvSpPr>
          <p:nvPr>
            <p:ph idx="1"/>
          </p:nvPr>
        </p:nvSpPr>
        <p:spPr>
          <a:xfrm>
            <a:off x="152400" y="1676400"/>
            <a:ext cx="8763000" cy="4495800"/>
          </a:xfrm>
          <a:noFill/>
          <a:ln/>
        </p:spPr>
        <p:txBody>
          <a:bodyPr/>
          <a:lstStyle/>
          <a:p>
            <a:pPr>
              <a:buFont typeface="Zapf Dingbats" charset="2"/>
              <a:buNone/>
            </a:pPr>
            <a:r>
              <a:rPr lang="en-GB" b="1" u="sng" dirty="0">
                <a:solidFill>
                  <a:srgbClr val="0066FF"/>
                </a:solidFill>
              </a:rPr>
              <a:t>Defect testing</a:t>
            </a:r>
            <a:r>
              <a:rPr lang="en-GB" u="sng" dirty="0">
                <a:solidFill>
                  <a:srgbClr val="0066FF"/>
                </a:solidFill>
              </a:rPr>
              <a:t> and </a:t>
            </a:r>
            <a:r>
              <a:rPr lang="en-GB" b="1" u="sng" dirty="0">
                <a:solidFill>
                  <a:srgbClr val="0066FF"/>
                </a:solidFill>
              </a:rPr>
              <a:t>debugging</a:t>
            </a:r>
            <a:r>
              <a:rPr lang="en-GB" u="sng" dirty="0">
                <a:solidFill>
                  <a:srgbClr val="0066FF"/>
                </a:solidFill>
              </a:rPr>
              <a:t> are distinct processes</a:t>
            </a:r>
          </a:p>
          <a:p>
            <a:r>
              <a:rPr lang="en-GB" dirty="0">
                <a:solidFill>
                  <a:srgbClr val="0066FF"/>
                </a:solidFill>
              </a:rPr>
              <a:t>(!)</a:t>
            </a:r>
            <a:r>
              <a:rPr lang="en-GB" dirty="0"/>
              <a:t> Verification and validation is concerned with establishing the existence of defects in a program</a:t>
            </a:r>
          </a:p>
          <a:p>
            <a:pPr algn="ctr">
              <a:buFont typeface="Zapf Dingbats" charset="2"/>
              <a:buNone/>
            </a:pPr>
            <a:r>
              <a:rPr lang="en-GB" sz="3200" b="1" dirty="0">
                <a:solidFill>
                  <a:schemeClr val="accent1"/>
                </a:solidFill>
              </a:rPr>
              <a:t>	Debugging is concerned with </a:t>
            </a:r>
          </a:p>
          <a:p>
            <a:pPr>
              <a:buFont typeface="Zapf Dingbats" charset="2"/>
              <a:buNone/>
            </a:pPr>
            <a:r>
              <a:rPr lang="en-GB" sz="3200" b="1" dirty="0">
                <a:solidFill>
                  <a:schemeClr val="accent1"/>
                </a:solidFill>
              </a:rPr>
              <a:t>					- locating and </a:t>
            </a:r>
            <a:br>
              <a:rPr lang="en-GB" sz="3200" b="1" dirty="0">
                <a:solidFill>
                  <a:schemeClr val="accent1"/>
                </a:solidFill>
              </a:rPr>
            </a:br>
            <a:r>
              <a:rPr lang="en-GB" sz="3200" b="1" dirty="0">
                <a:solidFill>
                  <a:schemeClr val="accent1"/>
                </a:solidFill>
              </a:rPr>
              <a:t>				- repairing these errors</a:t>
            </a:r>
          </a:p>
          <a:p>
            <a:r>
              <a:rPr lang="en-GB" dirty="0">
                <a:solidFill>
                  <a:srgbClr val="0066FF"/>
                </a:solidFill>
              </a:rPr>
              <a:t>(!!)</a:t>
            </a:r>
            <a:r>
              <a:rPr lang="en-GB" dirty="0"/>
              <a:t> Debugging involves </a:t>
            </a:r>
          </a:p>
          <a:p>
            <a:pPr lvl="1"/>
            <a:r>
              <a:rPr lang="en-GB" dirty="0">
                <a:solidFill>
                  <a:schemeClr val="accent3"/>
                </a:solidFill>
              </a:rPr>
              <a:t>formulating a hypothesis </a:t>
            </a:r>
            <a:r>
              <a:rPr lang="en-GB" dirty="0"/>
              <a:t>about program behaviour </a:t>
            </a:r>
          </a:p>
          <a:p>
            <a:pPr lvl="1"/>
            <a:r>
              <a:rPr lang="en-GB" dirty="0"/>
              <a:t>then </a:t>
            </a:r>
            <a:r>
              <a:rPr lang="en-GB" dirty="0">
                <a:solidFill>
                  <a:schemeClr val="accent3"/>
                </a:solidFill>
              </a:rPr>
              <a:t>testing these hypotheses </a:t>
            </a:r>
            <a:r>
              <a:rPr lang="en-GB" dirty="0"/>
              <a:t>to find the system error</a:t>
            </a:r>
          </a:p>
        </p:txBody>
      </p:sp>
      <p:sp>
        <p:nvSpPr>
          <p:cNvPr id="20484" name="AutoShape 4"/>
          <p:cNvSpPr>
            <a:spLocks noChangeArrowheads="1"/>
          </p:cNvSpPr>
          <p:nvPr/>
        </p:nvSpPr>
        <p:spPr bwMode="auto">
          <a:xfrm>
            <a:off x="228600" y="3276600"/>
            <a:ext cx="1447800" cy="1447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2700">
            <a:solidFill>
              <a:schemeClr val="tx1"/>
            </a:solidFill>
            <a:miter lim="800000"/>
            <a:headEnd/>
            <a:tailEnd/>
          </a:ln>
          <a:effectLst/>
        </p:spPr>
        <p:txBody>
          <a:bodyPr wrap="none" anchor="ctr"/>
          <a:lstStyle/>
          <a:p>
            <a:endParaRPr lang="en-GB"/>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6" name="Footer Placeholder 5"/>
          <p:cNvSpPr>
            <a:spLocks noGrp="1"/>
          </p:cNvSpPr>
          <p:nvPr>
            <p:ph type="ftr" sz="quarter" idx="11"/>
          </p:nvPr>
        </p:nvSpPr>
        <p:spPr/>
        <p:txBody>
          <a:bodyPr/>
          <a:lstStyle/>
          <a:p>
            <a:r>
              <a:rPr kumimoji="0" lang="en-US" dirty="0"/>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and Debugging</a:t>
            </a:r>
          </a:p>
        </p:txBody>
      </p:sp>
      <p:sp>
        <p:nvSpPr>
          <p:cNvPr id="3" name="Content Placeholder 2"/>
          <p:cNvSpPr>
            <a:spLocks noGrp="1"/>
          </p:cNvSpPr>
          <p:nvPr>
            <p:ph idx="1"/>
          </p:nvPr>
        </p:nvSpPr>
        <p:spPr>
          <a:xfrm>
            <a:off x="457200" y="1643050"/>
            <a:ext cx="8229600" cy="4786346"/>
          </a:xfrm>
        </p:spPr>
        <p:txBody>
          <a:bodyPr>
            <a:normAutofit lnSpcReduction="10000"/>
          </a:bodyPr>
          <a:lstStyle/>
          <a:p>
            <a:r>
              <a:rPr lang="en-GB" dirty="0"/>
              <a:t>There is no simple process for debugging and it often involves </a:t>
            </a:r>
            <a:r>
              <a:rPr lang="en-GB" b="1" dirty="0"/>
              <a:t>looking for patterns </a:t>
            </a:r>
            <a:r>
              <a:rPr lang="en-GB" dirty="0"/>
              <a:t>in test outputs with defects and using a </a:t>
            </a:r>
            <a:r>
              <a:rPr lang="en-GB" b="1" dirty="0"/>
              <a:t>programmers skill </a:t>
            </a:r>
            <a:r>
              <a:rPr lang="en-GB" dirty="0"/>
              <a:t>to locate the error</a:t>
            </a:r>
          </a:p>
          <a:p>
            <a:r>
              <a:rPr lang="en-GB" dirty="0">
                <a:solidFill>
                  <a:schemeClr val="accent3"/>
                </a:solidFill>
              </a:rPr>
              <a:t>Question</a:t>
            </a:r>
            <a:r>
              <a:rPr lang="en-GB" dirty="0"/>
              <a:t>: Recall the programs you have written in Java for example so far. Were there errors in early versions? How did you discover them and fix them? Were they </a:t>
            </a:r>
            <a:r>
              <a:rPr lang="en-GB" dirty="0">
                <a:solidFill>
                  <a:schemeClr val="accent2"/>
                </a:solidFill>
              </a:rPr>
              <a:t>syntactic</a:t>
            </a:r>
            <a:r>
              <a:rPr lang="en-GB" dirty="0"/>
              <a:t> or </a:t>
            </a:r>
            <a:r>
              <a:rPr lang="en-GB" dirty="0">
                <a:solidFill>
                  <a:schemeClr val="accent2"/>
                </a:solidFill>
              </a:rPr>
              <a:t>semantic</a:t>
            </a:r>
            <a:r>
              <a:rPr lang="en-GB" dirty="0"/>
              <a:t> errors?</a:t>
            </a:r>
          </a:p>
          <a:p>
            <a:r>
              <a:rPr lang="en-GB" dirty="0"/>
              <a:t>Interactive debuggers provide a special run-time environment with access to the symbol table and program variables to aid error location. You can also “step-through” the program line by line</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Incorrect Code!</a:t>
            </a:r>
          </a:p>
        </p:txBody>
      </p:sp>
      <p:sp>
        <p:nvSpPr>
          <p:cNvPr id="3" name="Content Placeholder 2"/>
          <p:cNvSpPr>
            <a:spLocks noGrp="1"/>
          </p:cNvSpPr>
          <p:nvPr>
            <p:ph idx="1"/>
          </p:nvPr>
        </p:nvSpPr>
        <p:spPr/>
        <p:txBody>
          <a:bodyPr>
            <a:normAutofit fontScale="92500" lnSpcReduction="10000"/>
          </a:bodyPr>
          <a:lstStyle/>
          <a:p>
            <a:pPr>
              <a:buNone/>
            </a:pPr>
            <a:r>
              <a:rPr lang="en-GB" sz="2800" dirty="0"/>
              <a:t>public class Temperature {</a:t>
            </a:r>
          </a:p>
          <a:p>
            <a:pPr>
              <a:buNone/>
            </a:pPr>
            <a:r>
              <a:rPr lang="en-GB" sz="2800" dirty="0"/>
              <a:t>	// </a:t>
            </a:r>
            <a:r>
              <a:rPr lang="en-GB" sz="2800" dirty="0" err="1"/>
              <a:t>calcTGrd</a:t>
            </a:r>
            <a:r>
              <a:rPr lang="en-GB" sz="2800" dirty="0"/>
              <a:t> function to calc. the value of a T gradient</a:t>
            </a:r>
          </a:p>
          <a:p>
            <a:pPr>
              <a:buNone/>
            </a:pPr>
            <a:r>
              <a:rPr lang="en-GB" sz="2800" dirty="0"/>
              <a:t>	public double </a:t>
            </a:r>
            <a:r>
              <a:rPr lang="en-GB" sz="2800" dirty="0" err="1"/>
              <a:t>calcTGrd</a:t>
            </a:r>
            <a:r>
              <a:rPr lang="en-GB" sz="2800" dirty="0"/>
              <a:t>(float ZVAL) {</a:t>
            </a:r>
          </a:p>
          <a:p>
            <a:pPr>
              <a:buNone/>
            </a:pPr>
            <a:r>
              <a:rPr lang="en-GB" sz="2800" dirty="0"/>
              <a:t>		</a:t>
            </a:r>
            <a:r>
              <a:rPr lang="en-GB" sz="2800" dirty="0" err="1"/>
              <a:t>int</a:t>
            </a:r>
            <a:r>
              <a:rPr lang="en-GB" sz="2800" dirty="0"/>
              <a:t> a = (</a:t>
            </a:r>
            <a:r>
              <a:rPr lang="en-GB" sz="2800" dirty="0" err="1"/>
              <a:t>int</a:t>
            </a:r>
            <a:r>
              <a:rPr lang="en-GB" sz="2800" dirty="0"/>
              <a:t>) x * x</a:t>
            </a:r>
          </a:p>
          <a:p>
            <a:pPr>
              <a:buNone/>
            </a:pPr>
            <a:r>
              <a:rPr lang="en-GB" sz="2800" dirty="0"/>
              <a:t>		if(a = 1) </a:t>
            </a:r>
          </a:p>
          <a:p>
            <a:pPr>
              <a:buNone/>
            </a:pPr>
            <a:r>
              <a:rPr lang="en-GB" sz="2800" dirty="0"/>
              <a:t>			x = ZVAL * 3.8883;</a:t>
            </a:r>
          </a:p>
          <a:p>
            <a:pPr>
              <a:buNone/>
            </a:pPr>
            <a:r>
              <a:rPr lang="en-GB" sz="2800" dirty="0"/>
              <a:t>		return a;</a:t>
            </a:r>
          </a:p>
          <a:p>
            <a:pPr>
              <a:buNone/>
            </a:pPr>
            <a:r>
              <a:rPr lang="en-GB" sz="2800" dirty="0"/>
              <a:t>	}	</a:t>
            </a:r>
          </a:p>
          <a:p>
            <a:pPr>
              <a:buNone/>
            </a:pPr>
            <a:r>
              <a:rPr lang="en-GB" sz="2800" dirty="0"/>
              <a:t>	public double x;</a:t>
            </a:r>
          </a:p>
          <a:p>
            <a:pPr>
              <a:buNone/>
            </a:pPr>
            <a:r>
              <a:rPr lang="en-GB" sz="2800" dirty="0"/>
              <a:t>}</a:t>
            </a:r>
            <a:endParaRPr lang="en-GB" dirty="0"/>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6" name="Oval 5"/>
          <p:cNvSpPr/>
          <p:nvPr/>
        </p:nvSpPr>
        <p:spPr>
          <a:xfrm>
            <a:off x="1000100" y="3214686"/>
            <a:ext cx="3071834" cy="50006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1142976" y="3643314"/>
            <a:ext cx="1714512"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357818" y="3214686"/>
            <a:ext cx="2143140" cy="646331"/>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1800" dirty="0"/>
              <a:t>Syntax error (missing semicolon)</a:t>
            </a:r>
          </a:p>
        </p:txBody>
      </p:sp>
      <p:sp>
        <p:nvSpPr>
          <p:cNvPr id="9" name="TextBox 8"/>
          <p:cNvSpPr txBox="1"/>
          <p:nvPr/>
        </p:nvSpPr>
        <p:spPr>
          <a:xfrm>
            <a:off x="5286380" y="4071942"/>
            <a:ext cx="2428892" cy="646331"/>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1800" dirty="0"/>
              <a:t>Semantic error (should use double equals)</a:t>
            </a:r>
          </a:p>
        </p:txBody>
      </p:sp>
      <p:cxnSp>
        <p:nvCxnSpPr>
          <p:cNvPr id="11" name="Straight Arrow Connector 10"/>
          <p:cNvCxnSpPr/>
          <p:nvPr/>
        </p:nvCxnSpPr>
        <p:spPr>
          <a:xfrm rot="10800000">
            <a:off x="4143372" y="3429000"/>
            <a:ext cx="1214446"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6"/>
          </p:cNvCxnSpPr>
          <p:nvPr/>
        </p:nvCxnSpPr>
        <p:spPr>
          <a:xfrm rot="10800000">
            <a:off x="2857488" y="3893348"/>
            <a:ext cx="2428892"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Syntax and Semantic Errors</a:t>
            </a:r>
          </a:p>
        </p:txBody>
      </p:sp>
      <p:sp>
        <p:nvSpPr>
          <p:cNvPr id="3" name="Content Placeholder 2"/>
          <p:cNvSpPr>
            <a:spLocks noGrp="1"/>
          </p:cNvSpPr>
          <p:nvPr>
            <p:ph idx="1"/>
          </p:nvPr>
        </p:nvSpPr>
        <p:spPr/>
        <p:txBody>
          <a:bodyPr>
            <a:normAutofit/>
          </a:bodyPr>
          <a:lstStyle/>
          <a:p>
            <a:r>
              <a:rPr lang="en-GB" dirty="0"/>
              <a:t>A syntax error should be caught by the compiler which will (usually) indicate the </a:t>
            </a:r>
            <a:r>
              <a:rPr lang="en-GB" b="1" dirty="0"/>
              <a:t>location</a:t>
            </a:r>
            <a:r>
              <a:rPr lang="en-GB" dirty="0"/>
              <a:t> the error occurred in and the </a:t>
            </a:r>
            <a:r>
              <a:rPr lang="en-GB" b="1" dirty="0"/>
              <a:t>type</a:t>
            </a:r>
            <a:r>
              <a:rPr lang="en-GB" dirty="0"/>
              <a:t> of error.</a:t>
            </a:r>
          </a:p>
          <a:p>
            <a:r>
              <a:rPr lang="en-GB" dirty="0"/>
              <a:t>A semantic error (also called a logical error) can occur in a program which compiles and runs, but produces incorrect output on some (or all) input (e.g. An incorrect algorithm or mistake in a formulae etc.)</a:t>
            </a:r>
          </a:p>
          <a:p>
            <a:r>
              <a:rPr lang="en-GB" dirty="0"/>
              <a:t>Semantic errors are often harder to detect since the compiler may not be able to indicate where/what the problem is.</a:t>
            </a:r>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GB" dirty="0"/>
              <a:t>Verification and Validation</a:t>
            </a:r>
          </a:p>
        </p:txBody>
      </p:sp>
      <p:sp>
        <p:nvSpPr>
          <p:cNvPr id="4099" name="Rectangle 3"/>
          <p:cNvSpPr>
            <a:spLocks noGrp="1" noChangeArrowheads="1"/>
          </p:cNvSpPr>
          <p:nvPr>
            <p:ph idx="1"/>
          </p:nvPr>
        </p:nvSpPr>
        <p:spPr>
          <a:xfrm>
            <a:off x="357158" y="3505200"/>
            <a:ext cx="8437592" cy="1997075"/>
          </a:xfrm>
          <a:noFill/>
          <a:ln/>
        </p:spPr>
        <p:txBody>
          <a:bodyPr/>
          <a:lstStyle/>
          <a:p>
            <a:pPr algn="ctr">
              <a:buFont typeface="Zapf Dingbats" charset="2"/>
              <a:buNone/>
            </a:pPr>
            <a:r>
              <a:rPr lang="en-GB" sz="4400" dirty="0">
                <a:solidFill>
                  <a:srgbClr val="0000FF"/>
                </a:solidFill>
              </a:rPr>
              <a:t>Ensuring that a software system meets a user's needs</a:t>
            </a:r>
          </a:p>
        </p:txBody>
      </p:sp>
      <p:sp>
        <p:nvSpPr>
          <p:cNvPr id="4100" name="AutoShape 4"/>
          <p:cNvSpPr>
            <a:spLocks noChangeArrowheads="1"/>
          </p:cNvSpPr>
          <p:nvPr/>
        </p:nvSpPr>
        <p:spPr bwMode="auto">
          <a:xfrm rot="5400000">
            <a:off x="3562344" y="1795450"/>
            <a:ext cx="1714500" cy="14097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a:effectLst/>
        </p:spPr>
        <p:txBody>
          <a:bodyPr wrap="none" anchor="ctr"/>
          <a:lstStyle/>
          <a:p>
            <a:endParaRPr lang="en-GB"/>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and Debugging</a:t>
            </a:r>
          </a:p>
        </p:txBody>
      </p:sp>
      <p:sp>
        <p:nvSpPr>
          <p:cNvPr id="3" name="Content Placeholder 2"/>
          <p:cNvSpPr>
            <a:spLocks noGrp="1"/>
          </p:cNvSpPr>
          <p:nvPr>
            <p:ph idx="1"/>
          </p:nvPr>
        </p:nvSpPr>
        <p:spPr>
          <a:xfrm>
            <a:off x="457200" y="1643050"/>
            <a:ext cx="8229600" cy="4786346"/>
          </a:xfrm>
        </p:spPr>
        <p:txBody>
          <a:bodyPr>
            <a:normAutofit/>
          </a:bodyPr>
          <a:lstStyle/>
          <a:p>
            <a:r>
              <a:rPr lang="en-GB" dirty="0"/>
              <a:t>Once errors are located, it is necessary to correct the program code and re-test the program</a:t>
            </a:r>
          </a:p>
          <a:p>
            <a:r>
              <a:rPr lang="en-GB" b="1" dirty="0">
                <a:solidFill>
                  <a:schemeClr val="accent3"/>
                </a:solidFill>
              </a:rPr>
              <a:t>Regression testing </a:t>
            </a:r>
            <a:r>
              <a:rPr lang="en-GB" dirty="0"/>
              <a:t>– after fixing a defect, it is advisable to retest the program with </a:t>
            </a:r>
            <a:r>
              <a:rPr lang="en-GB" u="sng" dirty="0"/>
              <a:t>all previous test data </a:t>
            </a:r>
            <a:r>
              <a:rPr lang="en-GB" dirty="0"/>
              <a:t>to make sure the “fix” has not introduced new problems</a:t>
            </a:r>
          </a:p>
          <a:p>
            <a:pPr lvl="1"/>
            <a:r>
              <a:rPr lang="en-GB" dirty="0"/>
              <a:t>This is not always feasible due to costs</a:t>
            </a:r>
          </a:p>
          <a:p>
            <a:r>
              <a:rPr lang="en-GB" dirty="0"/>
              <a:t>Experience has shown that a large proportion of fault repairs introduce </a:t>
            </a:r>
            <a:r>
              <a:rPr lang="en-GB" b="1" dirty="0"/>
              <a:t>new errors </a:t>
            </a:r>
            <a:r>
              <a:rPr lang="en-GB" dirty="0"/>
              <a:t>or are </a:t>
            </a:r>
            <a:r>
              <a:rPr lang="en-GB" b="1" dirty="0"/>
              <a:t>incomplete</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GB" dirty="0"/>
              <a:t>The Debugging Process</a:t>
            </a:r>
          </a:p>
        </p:txBody>
      </p:sp>
      <p:pic>
        <p:nvPicPr>
          <p:cNvPr id="22532" name="Picture 4" descr="19.2 Debugging-process.eps                                     00002E7BDocs                           B1931E2B:"/>
          <p:cNvPicPr>
            <a:picLocks noChangeAspect="1" noChangeArrowheads="1"/>
          </p:cNvPicPr>
          <p:nvPr/>
        </p:nvPicPr>
        <p:blipFill>
          <a:blip r:embed="rId3" cstate="print"/>
          <a:srcRect/>
          <a:stretch>
            <a:fillRect/>
          </a:stretch>
        </p:blipFill>
        <p:spPr bwMode="auto">
          <a:xfrm>
            <a:off x="382588" y="2752725"/>
            <a:ext cx="8493125" cy="2263775"/>
          </a:xfrm>
          <a:prstGeom prst="rect">
            <a:avLst/>
          </a:prstGeom>
          <a:noFill/>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noFill/>
          <a:ln/>
        </p:spPr>
        <p:txBody>
          <a:bodyPr/>
          <a:lstStyle/>
          <a:p>
            <a:r>
              <a:rPr lang="en-GB" dirty="0"/>
              <a:t>V &amp; V Planning</a:t>
            </a:r>
          </a:p>
        </p:txBody>
      </p:sp>
      <p:sp>
        <p:nvSpPr>
          <p:cNvPr id="29698" name="Rectangle 2"/>
          <p:cNvSpPr>
            <a:spLocks noGrp="1" noChangeArrowheads="1"/>
          </p:cNvSpPr>
          <p:nvPr>
            <p:ph idx="1"/>
          </p:nvPr>
        </p:nvSpPr>
        <p:spPr>
          <a:xfrm>
            <a:off x="381000" y="1676400"/>
            <a:ext cx="8413750" cy="4495800"/>
          </a:xfrm>
          <a:noFill/>
          <a:ln>
            <a:noFill/>
          </a:ln>
        </p:spPr>
        <p:txBody>
          <a:bodyPr/>
          <a:lstStyle/>
          <a:p>
            <a:r>
              <a:rPr lang="en-GB" b="1" dirty="0">
                <a:solidFill>
                  <a:srgbClr val="0066FF"/>
                </a:solidFill>
              </a:rPr>
              <a:t>Careful planning is required to get the most out of testing and inspection processes</a:t>
            </a:r>
          </a:p>
          <a:p>
            <a:r>
              <a:rPr lang="en-GB" dirty="0"/>
              <a:t>Planning should start early in the development process</a:t>
            </a:r>
          </a:p>
          <a:p>
            <a:r>
              <a:rPr lang="en-GB" b="1" dirty="0">
                <a:solidFill>
                  <a:srgbClr val="0066FF"/>
                </a:solidFill>
              </a:rPr>
              <a:t>The plan should identify the balance between static verification and testing</a:t>
            </a:r>
          </a:p>
          <a:p>
            <a:r>
              <a:rPr lang="en-GB" dirty="0"/>
              <a:t>Test planning is about defining standards for the testing process rather than describing product tests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GB" dirty="0"/>
              <a:t>The V-model of Development</a:t>
            </a:r>
          </a:p>
        </p:txBody>
      </p:sp>
      <p:pic>
        <p:nvPicPr>
          <p:cNvPr id="33795" name="Picture 3"/>
          <p:cNvPicPr>
            <a:picLocks noChangeArrowheads="1"/>
          </p:cNvPicPr>
          <p:nvPr/>
        </p:nvPicPr>
        <p:blipFill>
          <a:blip r:embed="rId2" cstate="print"/>
          <a:srcRect/>
          <a:stretch>
            <a:fillRect/>
          </a:stretch>
        </p:blipFill>
        <p:spPr bwMode="auto">
          <a:xfrm>
            <a:off x="171450" y="2217738"/>
            <a:ext cx="8923338" cy="3122612"/>
          </a:xfrm>
          <a:prstGeom prst="rect">
            <a:avLst/>
          </a:prstGeom>
          <a:noFill/>
          <a:ln w="12700">
            <a:noFill/>
            <a:miter lim="800000"/>
            <a:headEnd/>
            <a:tailEnd/>
          </a:ln>
          <a:effectLst/>
        </p:spPr>
      </p:pic>
      <p:sp>
        <p:nvSpPr>
          <p:cNvPr id="33796" name="Text Box 4"/>
          <p:cNvSpPr txBox="1">
            <a:spLocks noChangeArrowheads="1"/>
          </p:cNvSpPr>
          <p:nvPr/>
        </p:nvSpPr>
        <p:spPr bwMode="auto">
          <a:xfrm>
            <a:off x="457200" y="5500702"/>
            <a:ext cx="8153400" cy="892552"/>
          </a:xfrm>
          <a:prstGeom prst="rect">
            <a:avLst/>
          </a:prstGeom>
          <a:noFill/>
          <a:ln w="12700">
            <a:noFill/>
            <a:miter lim="800000"/>
            <a:headEnd/>
            <a:tailEnd/>
          </a:ln>
          <a:effectLst/>
        </p:spPr>
        <p:txBody>
          <a:bodyPr>
            <a:spAutoFit/>
          </a:bodyPr>
          <a:lstStyle/>
          <a:p>
            <a:pPr>
              <a:spcBef>
                <a:spcPct val="50000"/>
              </a:spcBef>
            </a:pPr>
            <a:r>
              <a:rPr lang="en-GB" sz="2600" dirty="0"/>
              <a:t>This diagram shows how test plans should be derived from the system specification and design.</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GB" sz="3600" dirty="0"/>
              <a:t>The Structure of a Software Test Plan</a:t>
            </a:r>
            <a:endParaRPr lang="en-GB" dirty="0"/>
          </a:p>
        </p:txBody>
      </p:sp>
      <p:sp>
        <p:nvSpPr>
          <p:cNvPr id="31747" name="Rectangle 3"/>
          <p:cNvSpPr>
            <a:spLocks noGrp="1" noChangeArrowheads="1"/>
          </p:cNvSpPr>
          <p:nvPr>
            <p:ph idx="1"/>
          </p:nvPr>
        </p:nvSpPr>
        <p:spPr>
          <a:xfrm>
            <a:off x="228600" y="1676400"/>
            <a:ext cx="8566150" cy="4130675"/>
          </a:xfrm>
          <a:noFill/>
          <a:ln/>
        </p:spPr>
        <p:txBody>
          <a:bodyPr>
            <a:normAutofit/>
          </a:bodyPr>
          <a:lstStyle/>
          <a:p>
            <a:r>
              <a:rPr lang="en-GB" dirty="0">
                <a:solidFill>
                  <a:srgbClr val="0066FF"/>
                </a:solidFill>
              </a:rPr>
              <a:t>The testing process</a:t>
            </a:r>
            <a:r>
              <a:rPr lang="en-GB" dirty="0"/>
              <a:t> </a:t>
            </a:r>
            <a:r>
              <a:rPr lang="en-GB" sz="2000" dirty="0"/>
              <a:t>- </a:t>
            </a:r>
            <a:r>
              <a:rPr lang="en-GB" sz="2400" dirty="0"/>
              <a:t>a description of the major phases of the testing process</a:t>
            </a:r>
            <a:endParaRPr lang="en-GB" sz="2000" dirty="0"/>
          </a:p>
          <a:p>
            <a:r>
              <a:rPr lang="en-GB" dirty="0">
                <a:solidFill>
                  <a:srgbClr val="0066FF"/>
                </a:solidFill>
              </a:rPr>
              <a:t>Requirements traceability</a:t>
            </a:r>
            <a:r>
              <a:rPr lang="en-GB" dirty="0"/>
              <a:t> </a:t>
            </a:r>
            <a:r>
              <a:rPr lang="en-GB" sz="2000" dirty="0"/>
              <a:t>– </a:t>
            </a:r>
            <a:r>
              <a:rPr lang="en-GB" sz="2400" dirty="0"/>
              <a:t>testing should ensure that all requirements are individually tested</a:t>
            </a:r>
            <a:endParaRPr lang="en-GB" sz="2000" dirty="0"/>
          </a:p>
          <a:p>
            <a:r>
              <a:rPr lang="en-GB" dirty="0">
                <a:solidFill>
                  <a:srgbClr val="0066FF"/>
                </a:solidFill>
              </a:rPr>
              <a:t>Tested items</a:t>
            </a:r>
            <a:r>
              <a:rPr lang="en-GB" dirty="0"/>
              <a:t> – </a:t>
            </a:r>
            <a:r>
              <a:rPr lang="en-GB" sz="2400" dirty="0"/>
              <a:t>Specify the products of the software process to be tested</a:t>
            </a:r>
            <a:endParaRPr lang="en-GB" dirty="0"/>
          </a:p>
          <a:p>
            <a:r>
              <a:rPr lang="en-GB" dirty="0">
                <a:solidFill>
                  <a:srgbClr val="0066FF"/>
                </a:solidFill>
              </a:rPr>
              <a:t>Testing schedule</a:t>
            </a:r>
            <a:r>
              <a:rPr lang="en-GB" dirty="0"/>
              <a:t> – </a:t>
            </a:r>
            <a:r>
              <a:rPr lang="en-GB" sz="2400" dirty="0"/>
              <a:t>An overall schedule for the testing of the software is required and resources (time and personnel) must be allocated as part of the general project schedule</a:t>
            </a: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GB" sz="3600" dirty="0"/>
              <a:t>The Structure of a Software Test Plan</a:t>
            </a:r>
            <a:endParaRPr lang="en-GB" dirty="0"/>
          </a:p>
        </p:txBody>
      </p:sp>
      <p:sp>
        <p:nvSpPr>
          <p:cNvPr id="31747" name="Rectangle 3"/>
          <p:cNvSpPr>
            <a:spLocks noGrp="1" noChangeArrowheads="1"/>
          </p:cNvSpPr>
          <p:nvPr>
            <p:ph idx="1"/>
          </p:nvPr>
        </p:nvSpPr>
        <p:spPr>
          <a:xfrm>
            <a:off x="228600" y="1676400"/>
            <a:ext cx="8566150" cy="4130675"/>
          </a:xfrm>
          <a:noFill/>
          <a:ln/>
        </p:spPr>
        <p:txBody>
          <a:bodyPr>
            <a:normAutofit/>
          </a:bodyPr>
          <a:lstStyle/>
          <a:p>
            <a:r>
              <a:rPr lang="en-GB" dirty="0">
                <a:solidFill>
                  <a:srgbClr val="0066FF"/>
                </a:solidFill>
              </a:rPr>
              <a:t>Test recording procedures</a:t>
            </a:r>
            <a:r>
              <a:rPr lang="en-GB" dirty="0"/>
              <a:t> </a:t>
            </a:r>
            <a:r>
              <a:rPr lang="en-GB" sz="2000" dirty="0"/>
              <a:t>– </a:t>
            </a:r>
            <a:r>
              <a:rPr lang="en-GB" sz="2400" dirty="0"/>
              <a:t>The results of tests must be systematically recorded, it is not enough to simply run the tests. This allows an audit of the testing process to check it has been carried out correctly (imagine a safety critical system; procedures for auditing the tests are often necessary)</a:t>
            </a:r>
            <a:endParaRPr lang="en-GB" sz="2000" dirty="0"/>
          </a:p>
          <a:p>
            <a:r>
              <a:rPr lang="en-GB" dirty="0">
                <a:solidFill>
                  <a:srgbClr val="0066FF"/>
                </a:solidFill>
              </a:rPr>
              <a:t>Hardware and software requirements</a:t>
            </a:r>
            <a:r>
              <a:rPr lang="en-GB" dirty="0"/>
              <a:t> – </a:t>
            </a:r>
            <a:r>
              <a:rPr lang="en-GB" sz="2400" dirty="0"/>
              <a:t>This part of the document sets out a list of software tools required and the estimated hardware utilisation</a:t>
            </a:r>
            <a:endParaRPr lang="en-GB" dirty="0"/>
          </a:p>
          <a:p>
            <a:r>
              <a:rPr lang="en-GB" dirty="0">
                <a:solidFill>
                  <a:srgbClr val="0066FF"/>
                </a:solidFill>
              </a:rPr>
              <a:t>Constraints</a:t>
            </a:r>
            <a:r>
              <a:rPr lang="en-GB" dirty="0"/>
              <a:t> – </a:t>
            </a:r>
            <a:r>
              <a:rPr lang="en-GB" sz="2400" dirty="0"/>
              <a:t>Any constraints affecting the testing process should be anticipated in this section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Software Inspections</a:t>
            </a:r>
          </a:p>
        </p:txBody>
      </p:sp>
      <p:sp>
        <p:nvSpPr>
          <p:cNvPr id="56323" name="Rectangle 3"/>
          <p:cNvSpPr>
            <a:spLocks noGrp="1" noChangeArrowheads="1"/>
          </p:cNvSpPr>
          <p:nvPr>
            <p:ph idx="1"/>
          </p:nvPr>
        </p:nvSpPr>
        <p:spPr>
          <a:xfrm>
            <a:off x="228600" y="1676400"/>
            <a:ext cx="8566150" cy="4130675"/>
          </a:xfrm>
        </p:spPr>
        <p:txBody>
          <a:bodyPr/>
          <a:lstStyle/>
          <a:p>
            <a:r>
              <a:rPr lang="en-GB" b="1" dirty="0">
                <a:solidFill>
                  <a:schemeClr val="accent3"/>
                </a:solidFill>
              </a:rPr>
              <a:t>Involve people</a:t>
            </a:r>
            <a:r>
              <a:rPr lang="en-GB" dirty="0">
                <a:solidFill>
                  <a:schemeClr val="accent3"/>
                </a:solidFill>
              </a:rPr>
              <a:t> </a:t>
            </a:r>
            <a:r>
              <a:rPr lang="en-GB" dirty="0"/>
              <a:t>examining the source representation with the aim of discovering anomalies and defects</a:t>
            </a:r>
          </a:p>
          <a:p>
            <a:r>
              <a:rPr lang="en-GB" b="1" dirty="0">
                <a:solidFill>
                  <a:schemeClr val="accent3"/>
                </a:solidFill>
              </a:rPr>
              <a:t>Does not require execution</a:t>
            </a:r>
            <a:r>
              <a:rPr lang="en-GB" dirty="0">
                <a:solidFill>
                  <a:schemeClr val="accent3"/>
                </a:solidFill>
              </a:rPr>
              <a:t> </a:t>
            </a:r>
            <a:r>
              <a:rPr lang="en-GB" dirty="0"/>
              <a:t>of a system so it may be used before the implementation phase</a:t>
            </a:r>
          </a:p>
          <a:p>
            <a:r>
              <a:rPr lang="en-GB" b="1" dirty="0">
                <a:solidFill>
                  <a:schemeClr val="accent3"/>
                </a:solidFill>
              </a:rPr>
              <a:t>May be applied to any representation</a:t>
            </a:r>
            <a:r>
              <a:rPr lang="en-GB" dirty="0">
                <a:solidFill>
                  <a:schemeClr val="accent3"/>
                </a:solidFill>
              </a:rPr>
              <a:t> </a:t>
            </a:r>
            <a:r>
              <a:rPr lang="en-GB" dirty="0"/>
              <a:t>of the system (requirements, design, test data, etc.)</a:t>
            </a:r>
          </a:p>
          <a:p>
            <a:r>
              <a:rPr lang="en-GB" b="1" dirty="0">
                <a:solidFill>
                  <a:srgbClr val="0066FF"/>
                </a:solidFill>
              </a:rPr>
              <a:t>Very effective technique for discovering errors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Software Inspections</a:t>
            </a:r>
          </a:p>
        </p:txBody>
      </p:sp>
      <p:sp>
        <p:nvSpPr>
          <p:cNvPr id="56323" name="Rectangle 3"/>
          <p:cNvSpPr>
            <a:spLocks noGrp="1" noChangeArrowheads="1"/>
          </p:cNvSpPr>
          <p:nvPr>
            <p:ph idx="1"/>
          </p:nvPr>
        </p:nvSpPr>
        <p:spPr>
          <a:xfrm>
            <a:off x="228600" y="1676400"/>
            <a:ext cx="8566150" cy="4130675"/>
          </a:xfrm>
        </p:spPr>
        <p:txBody>
          <a:bodyPr/>
          <a:lstStyle/>
          <a:p>
            <a:r>
              <a:rPr lang="en-GB" dirty="0"/>
              <a:t>Incomplete versions of the system can be inspected without additional costs – specialised test harnesses that work on only a part of the program are not required</a:t>
            </a:r>
          </a:p>
          <a:p>
            <a:r>
              <a:rPr lang="en-GB" dirty="0"/>
              <a:t>As well as program defects, inspections can consider broader quality attributes such as compliance with standards, portability and maintainability</a:t>
            </a:r>
          </a:p>
          <a:p>
            <a:r>
              <a:rPr lang="en-GB" dirty="0"/>
              <a:t>Poor programming style and inefficiencies can be found which could make the system difficult to maintain and update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r>
              <a:rPr lang="en-GB" dirty="0"/>
              <a:t>Inspection Success</a:t>
            </a:r>
          </a:p>
        </p:txBody>
      </p:sp>
      <p:sp>
        <p:nvSpPr>
          <p:cNvPr id="72707" name="Rectangle 1027"/>
          <p:cNvSpPr>
            <a:spLocks noGrp="1" noChangeArrowheads="1"/>
          </p:cNvSpPr>
          <p:nvPr>
            <p:ph idx="1"/>
          </p:nvPr>
        </p:nvSpPr>
        <p:spPr>
          <a:xfrm>
            <a:off x="457200" y="1785926"/>
            <a:ext cx="8229600" cy="4389120"/>
          </a:xfrm>
        </p:spPr>
        <p:txBody>
          <a:bodyPr/>
          <a:lstStyle/>
          <a:p>
            <a:r>
              <a:rPr lang="en-GB" dirty="0">
                <a:solidFill>
                  <a:schemeClr val="accent3"/>
                </a:solidFill>
              </a:rPr>
              <a:t>Many different defects </a:t>
            </a:r>
            <a:r>
              <a:rPr lang="en-GB" dirty="0"/>
              <a:t>may be discovered in a single inspection, there is no “interaction” between errors to be concerned with. In testing, one defect, may mask another, so several executions are required</a:t>
            </a:r>
          </a:p>
          <a:p>
            <a:r>
              <a:rPr lang="en-GB" dirty="0">
                <a:solidFill>
                  <a:schemeClr val="accent3"/>
                </a:solidFill>
              </a:rPr>
              <a:t>They reuse domain and programming knowledge </a:t>
            </a:r>
            <a:r>
              <a:rPr lang="en-GB" dirty="0"/>
              <a:t>so reviewers are likely to have seen the types of error that commonly arise</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Inspections and Testing</a:t>
            </a:r>
          </a:p>
        </p:txBody>
      </p:sp>
      <p:sp>
        <p:nvSpPr>
          <p:cNvPr id="73731" name="Rectangle 3"/>
          <p:cNvSpPr>
            <a:spLocks noGrp="1" noChangeArrowheads="1"/>
          </p:cNvSpPr>
          <p:nvPr>
            <p:ph idx="1"/>
          </p:nvPr>
        </p:nvSpPr>
        <p:spPr>
          <a:xfrm>
            <a:off x="381000" y="1676400"/>
            <a:ext cx="8413750" cy="4572000"/>
          </a:xfrm>
        </p:spPr>
        <p:txBody>
          <a:bodyPr/>
          <a:lstStyle/>
          <a:p>
            <a:pPr>
              <a:lnSpc>
                <a:spcPct val="90000"/>
              </a:lnSpc>
            </a:pPr>
            <a:r>
              <a:rPr lang="en-GB" b="1" dirty="0">
                <a:solidFill>
                  <a:schemeClr val="accent3"/>
                </a:solidFill>
              </a:rPr>
              <a:t>Inspections and testing</a:t>
            </a:r>
            <a:r>
              <a:rPr lang="en-GB" dirty="0">
                <a:solidFill>
                  <a:schemeClr val="accent3"/>
                </a:solidFill>
              </a:rPr>
              <a:t> </a:t>
            </a:r>
            <a:r>
              <a:rPr lang="en-GB" dirty="0">
                <a:solidFill>
                  <a:srgbClr val="0000FF"/>
                </a:solidFill>
              </a:rPr>
              <a:t>are complementary and not opposing verification techniques</a:t>
            </a:r>
          </a:p>
          <a:p>
            <a:pPr>
              <a:lnSpc>
                <a:spcPct val="90000"/>
              </a:lnSpc>
            </a:pPr>
            <a:r>
              <a:rPr lang="en-GB" dirty="0"/>
              <a:t>Both should be used during the V &amp; V process</a:t>
            </a:r>
          </a:p>
          <a:p>
            <a:pPr>
              <a:lnSpc>
                <a:spcPct val="90000"/>
              </a:lnSpc>
            </a:pPr>
            <a:endParaRPr lang="en-GB" dirty="0"/>
          </a:p>
          <a:p>
            <a:pPr>
              <a:lnSpc>
                <a:spcPct val="90000"/>
              </a:lnSpc>
            </a:pPr>
            <a:r>
              <a:rPr lang="en-GB" dirty="0"/>
              <a:t>Inspections can check conformance with a specification but not conformance with the customer’s real requirements</a:t>
            </a:r>
          </a:p>
          <a:p>
            <a:pPr>
              <a:lnSpc>
                <a:spcPct val="90000"/>
              </a:lnSpc>
            </a:pPr>
            <a:r>
              <a:rPr lang="en-GB" dirty="0"/>
              <a:t>Also inspections cannot check non-functional characteristics such as performance, usability, etc. (Emergent properties).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GB"/>
              <a:t>Objectives</a:t>
            </a:r>
          </a:p>
        </p:txBody>
      </p:sp>
      <p:sp>
        <p:nvSpPr>
          <p:cNvPr id="6147" name="Rectangle 3"/>
          <p:cNvSpPr>
            <a:spLocks noGrp="1" noChangeArrowheads="1"/>
          </p:cNvSpPr>
          <p:nvPr>
            <p:ph idx="1"/>
          </p:nvPr>
        </p:nvSpPr>
        <p:spPr>
          <a:xfrm>
            <a:off x="228600" y="1676400"/>
            <a:ext cx="8566150" cy="4130675"/>
          </a:xfrm>
          <a:noFill/>
          <a:ln/>
        </p:spPr>
        <p:txBody>
          <a:bodyPr/>
          <a:lstStyle/>
          <a:p>
            <a:r>
              <a:rPr lang="en-GB">
                <a:solidFill>
                  <a:srgbClr val="0000FF"/>
                </a:solidFill>
              </a:rPr>
              <a:t>To introduce software verification and validation</a:t>
            </a:r>
            <a:r>
              <a:rPr lang="en-GB"/>
              <a:t> and to discuss the distinction between them</a:t>
            </a:r>
          </a:p>
          <a:p>
            <a:r>
              <a:rPr lang="en-GB">
                <a:solidFill>
                  <a:srgbClr val="0000FF"/>
                </a:solidFill>
              </a:rPr>
              <a:t>To describe the program inspection process</a:t>
            </a:r>
            <a:r>
              <a:rPr lang="en-GB"/>
              <a:t> and its role in V &amp; V</a:t>
            </a:r>
          </a:p>
          <a:p>
            <a:r>
              <a:rPr lang="en-GB">
                <a:solidFill>
                  <a:srgbClr val="0000FF"/>
                </a:solidFill>
              </a:rPr>
              <a:t>To explain static analysis </a:t>
            </a:r>
            <a:r>
              <a:rPr lang="en-GB"/>
              <a:t>as a verification technique</a:t>
            </a:r>
          </a:p>
          <a:p>
            <a:r>
              <a:rPr lang="en-GB">
                <a:solidFill>
                  <a:srgbClr val="0000FF"/>
                </a:solidFill>
              </a:rPr>
              <a:t>To describe the </a:t>
            </a:r>
            <a:r>
              <a:rPr lang="en-GB" i="1">
                <a:solidFill>
                  <a:srgbClr val="FF0000"/>
                </a:solidFill>
              </a:rPr>
              <a:t>Cleanroom</a:t>
            </a:r>
            <a:r>
              <a:rPr lang="en-GB">
                <a:solidFill>
                  <a:srgbClr val="0000FF"/>
                </a:solidFill>
              </a:rPr>
              <a:t> software development process</a:t>
            </a:r>
          </a:p>
          <a:p>
            <a:endParaRPr lang="en-GB"/>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71480"/>
            <a:ext cx="8229600" cy="796086"/>
          </a:xfrm>
          <a:noFill/>
          <a:ln/>
        </p:spPr>
        <p:txBody>
          <a:bodyPr/>
          <a:lstStyle/>
          <a:p>
            <a:r>
              <a:rPr lang="en-GB" dirty="0"/>
              <a:t>Lecture Key Points</a:t>
            </a:r>
          </a:p>
        </p:txBody>
      </p:sp>
      <p:sp>
        <p:nvSpPr>
          <p:cNvPr id="52227" name="Rectangle 3"/>
          <p:cNvSpPr>
            <a:spLocks noGrp="1" noChangeArrowheads="1"/>
          </p:cNvSpPr>
          <p:nvPr>
            <p:ph idx="1"/>
          </p:nvPr>
        </p:nvSpPr>
        <p:spPr>
          <a:xfrm>
            <a:off x="457200" y="1714488"/>
            <a:ext cx="8229600" cy="4610112"/>
          </a:xfrm>
          <a:noFill/>
          <a:ln/>
        </p:spPr>
        <p:txBody>
          <a:bodyPr>
            <a:normAutofit lnSpcReduction="10000"/>
          </a:bodyPr>
          <a:lstStyle/>
          <a:p>
            <a:r>
              <a:rPr lang="en-GB" b="1" dirty="0"/>
              <a:t>Verification and validation</a:t>
            </a:r>
            <a:r>
              <a:rPr lang="en-GB" dirty="0"/>
              <a:t> are not the same thing. </a:t>
            </a:r>
          </a:p>
          <a:p>
            <a:pPr lvl="1"/>
            <a:r>
              <a:rPr lang="en-GB" dirty="0">
                <a:solidFill>
                  <a:srgbClr val="0066FF"/>
                </a:solidFill>
              </a:rPr>
              <a:t>Verification shows conformance with specification; </a:t>
            </a:r>
          </a:p>
          <a:p>
            <a:pPr lvl="1"/>
            <a:r>
              <a:rPr lang="en-GB" dirty="0">
                <a:solidFill>
                  <a:srgbClr val="0066FF"/>
                </a:solidFill>
              </a:rPr>
              <a:t>Validation shows that the program meets the customer’s needs</a:t>
            </a:r>
          </a:p>
          <a:p>
            <a:r>
              <a:rPr lang="en-GB" b="1" dirty="0"/>
              <a:t>Test plans</a:t>
            </a:r>
            <a:r>
              <a:rPr lang="en-GB" dirty="0"/>
              <a:t> should be drawn up to guide the testing process.</a:t>
            </a:r>
          </a:p>
          <a:p>
            <a:r>
              <a:rPr lang="en-GB" b="1" dirty="0"/>
              <a:t>Program inspections</a:t>
            </a:r>
            <a:r>
              <a:rPr lang="en-GB" dirty="0"/>
              <a:t> are very effective in discovering errors</a:t>
            </a:r>
          </a:p>
          <a:p>
            <a:r>
              <a:rPr lang="en-GB" dirty="0"/>
              <a:t>Different types of systems and software development processes require different levels of verification and validation</a:t>
            </a:r>
          </a:p>
          <a:p>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a:lstStyle/>
          <a:p>
            <a:r>
              <a:rPr lang="en-GB" dirty="0"/>
              <a:t>Verification </a:t>
            </a:r>
            <a:r>
              <a:rPr lang="en-GB" dirty="0" err="1"/>
              <a:t>vs</a:t>
            </a:r>
            <a:r>
              <a:rPr lang="en-GB" dirty="0"/>
              <a:t> Validation</a:t>
            </a:r>
          </a:p>
        </p:txBody>
      </p:sp>
      <p:sp>
        <p:nvSpPr>
          <p:cNvPr id="8194" name="Rectangle 2"/>
          <p:cNvSpPr>
            <a:spLocks noGrp="1" noChangeArrowheads="1"/>
          </p:cNvSpPr>
          <p:nvPr>
            <p:ph idx="1"/>
          </p:nvPr>
        </p:nvSpPr>
        <p:spPr>
          <a:noFill/>
          <a:ln/>
        </p:spPr>
        <p:txBody>
          <a:bodyPr/>
          <a:lstStyle/>
          <a:p>
            <a:r>
              <a:rPr lang="en-GB" b="1" dirty="0">
                <a:solidFill>
                  <a:schemeClr val="accent1"/>
                </a:solidFill>
              </a:rPr>
              <a:t>Verification</a:t>
            </a:r>
            <a:r>
              <a:rPr lang="en-GB" dirty="0"/>
              <a:t>: </a:t>
            </a:r>
            <a:br>
              <a:rPr lang="en-GB" dirty="0"/>
            </a:br>
            <a:r>
              <a:rPr lang="en-GB" dirty="0"/>
              <a:t>	</a:t>
            </a:r>
            <a:r>
              <a:rPr lang="en-GB" dirty="0">
                <a:solidFill>
                  <a:schemeClr val="accent3"/>
                </a:solidFill>
              </a:rPr>
              <a:t>"Are we building the product right"</a:t>
            </a:r>
          </a:p>
          <a:p>
            <a:r>
              <a:rPr lang="en-GB" dirty="0"/>
              <a:t>The software should conform to its specification</a:t>
            </a:r>
          </a:p>
          <a:p>
            <a:endParaRPr lang="en-GB" dirty="0"/>
          </a:p>
          <a:p>
            <a:r>
              <a:rPr lang="en-GB" b="1" dirty="0"/>
              <a:t>Validation</a:t>
            </a:r>
            <a:r>
              <a:rPr lang="en-GB" dirty="0"/>
              <a:t>:</a:t>
            </a:r>
            <a:br>
              <a:rPr lang="en-GB" dirty="0">
                <a:solidFill>
                  <a:schemeClr val="accent2"/>
                </a:solidFill>
              </a:rPr>
            </a:br>
            <a:r>
              <a:rPr lang="en-GB" dirty="0">
                <a:solidFill>
                  <a:schemeClr val="accent2"/>
                </a:solidFill>
              </a:rPr>
              <a:t>	 </a:t>
            </a:r>
            <a:r>
              <a:rPr lang="en-GB" dirty="0">
                <a:solidFill>
                  <a:schemeClr val="accent3"/>
                </a:solidFill>
              </a:rPr>
              <a:t>"Are we building the right product"</a:t>
            </a:r>
          </a:p>
          <a:p>
            <a:r>
              <a:rPr lang="en-GB" dirty="0"/>
              <a:t>The software should do what the user really requires</a:t>
            </a:r>
          </a:p>
        </p:txBody>
      </p:sp>
      <p:sp>
        <p:nvSpPr>
          <p:cNvPr id="8196" name="Rectangle 4"/>
          <p:cNvSpPr>
            <a:spLocks noChangeArrowheads="1"/>
          </p:cNvSpPr>
          <p:nvPr/>
        </p:nvSpPr>
        <p:spPr bwMode="auto">
          <a:xfrm>
            <a:off x="304800" y="1600200"/>
            <a:ext cx="8458200" cy="1828800"/>
          </a:xfrm>
          <a:prstGeom prst="rect">
            <a:avLst/>
          </a:prstGeom>
          <a:noFill/>
          <a:ln w="76200">
            <a:solidFill>
              <a:srgbClr val="000080"/>
            </a:solidFill>
            <a:miter lim="800000"/>
            <a:headEnd/>
            <a:tailEnd/>
          </a:ln>
          <a:effectLst/>
        </p:spPr>
        <p:txBody>
          <a:bodyPr wrap="none" anchor="ctr"/>
          <a:lstStyle/>
          <a:p>
            <a:endParaRPr lang="en-GB"/>
          </a:p>
        </p:txBody>
      </p:sp>
      <p:sp>
        <p:nvSpPr>
          <p:cNvPr id="8197" name="Rectangle 5"/>
          <p:cNvSpPr>
            <a:spLocks noChangeArrowheads="1"/>
          </p:cNvSpPr>
          <p:nvPr/>
        </p:nvSpPr>
        <p:spPr bwMode="auto">
          <a:xfrm>
            <a:off x="304800" y="3657600"/>
            <a:ext cx="8458200" cy="1981200"/>
          </a:xfrm>
          <a:prstGeom prst="rect">
            <a:avLst/>
          </a:prstGeom>
          <a:noFill/>
          <a:ln w="76200">
            <a:solidFill>
              <a:srgbClr val="000080"/>
            </a:solidFill>
            <a:miter lim="800000"/>
            <a:headEnd/>
            <a:tailEnd/>
          </a:ln>
          <a:effectLst/>
        </p:spPr>
        <p:txBody>
          <a:bodyPr wrap="none" anchor="ctr"/>
          <a:lstStyle/>
          <a:p>
            <a:endParaRPr lang="en-GB"/>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a:lstStyle/>
          <a:p>
            <a:r>
              <a:rPr lang="en-GB" dirty="0"/>
              <a:t>Verification </a:t>
            </a:r>
            <a:r>
              <a:rPr lang="en-GB" dirty="0" err="1"/>
              <a:t>vs</a:t>
            </a:r>
            <a:r>
              <a:rPr lang="en-GB" dirty="0"/>
              <a:t> Validation</a:t>
            </a:r>
          </a:p>
        </p:txBody>
      </p:sp>
      <p:sp>
        <p:nvSpPr>
          <p:cNvPr id="8194" name="Rectangle 2"/>
          <p:cNvSpPr>
            <a:spLocks noGrp="1" noChangeArrowheads="1"/>
          </p:cNvSpPr>
          <p:nvPr>
            <p:ph idx="1"/>
          </p:nvPr>
        </p:nvSpPr>
        <p:spPr>
          <a:noFill/>
          <a:ln/>
        </p:spPr>
        <p:txBody>
          <a:bodyPr/>
          <a:lstStyle/>
          <a:p>
            <a:r>
              <a:rPr lang="en-GB" dirty="0">
                <a:solidFill>
                  <a:schemeClr val="accent3"/>
                </a:solidFill>
              </a:rPr>
              <a:t>Verification</a:t>
            </a:r>
            <a:r>
              <a:rPr lang="en-GB" dirty="0">
                <a:solidFill>
                  <a:schemeClr val="accent1"/>
                </a:solidFill>
              </a:rPr>
              <a:t> should check the program meets its specification as written in the requirements document for example.</a:t>
            </a:r>
          </a:p>
          <a:p>
            <a:pPr lvl="1"/>
            <a:r>
              <a:rPr lang="en-GB" dirty="0">
                <a:solidFill>
                  <a:schemeClr val="accent1"/>
                </a:solidFill>
              </a:rPr>
              <a:t>This may involve checking that it meets it functional and non-functional requirements</a:t>
            </a:r>
          </a:p>
          <a:p>
            <a:r>
              <a:rPr lang="en-GB" dirty="0">
                <a:solidFill>
                  <a:schemeClr val="accent3"/>
                </a:solidFill>
              </a:rPr>
              <a:t>Validation</a:t>
            </a:r>
            <a:r>
              <a:rPr lang="en-GB" dirty="0">
                <a:solidFill>
                  <a:schemeClr val="accent1"/>
                </a:solidFill>
              </a:rPr>
              <a:t> ensures that the product meets the customers expectations</a:t>
            </a:r>
          </a:p>
          <a:p>
            <a:pPr lvl="1"/>
            <a:r>
              <a:rPr lang="en-GB" dirty="0">
                <a:solidFill>
                  <a:schemeClr val="accent1"/>
                </a:solidFill>
              </a:rPr>
              <a:t>This goes beyond checking it meets its specification; as we have seen, system specifications don’t always accurately reflect the real needs of users</a:t>
            </a:r>
            <a:endParaRPr lang="en-GB"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noFill/>
          <a:ln/>
        </p:spPr>
        <p:txBody>
          <a:bodyPr/>
          <a:lstStyle/>
          <a:p>
            <a:r>
              <a:rPr lang="en-GB" dirty="0"/>
              <a:t>The Verification &amp; Validation Process</a:t>
            </a:r>
          </a:p>
        </p:txBody>
      </p:sp>
      <p:sp>
        <p:nvSpPr>
          <p:cNvPr id="10242" name="Rectangle 2"/>
          <p:cNvSpPr>
            <a:spLocks noGrp="1" noChangeArrowheads="1"/>
          </p:cNvSpPr>
          <p:nvPr>
            <p:ph idx="1"/>
          </p:nvPr>
        </p:nvSpPr>
        <p:spPr>
          <a:noFill/>
          <a:ln/>
        </p:spPr>
        <p:txBody>
          <a:bodyPr/>
          <a:lstStyle/>
          <a:p>
            <a:r>
              <a:rPr lang="en-GB"/>
              <a:t>As a whole life-cycle process - </a:t>
            </a:r>
            <a:r>
              <a:rPr lang="en-GB">
                <a:solidFill>
                  <a:schemeClr val="accent1"/>
                </a:solidFill>
              </a:rPr>
              <a:t>V &amp; V must be </a:t>
            </a:r>
            <a:br>
              <a:rPr lang="en-GB">
                <a:solidFill>
                  <a:schemeClr val="accent1"/>
                </a:solidFill>
              </a:rPr>
            </a:br>
            <a:r>
              <a:rPr lang="en-GB">
                <a:solidFill>
                  <a:schemeClr val="accent1"/>
                </a:solidFill>
              </a:rPr>
              <a:t>applied at each stage</a:t>
            </a:r>
            <a:r>
              <a:rPr lang="en-GB"/>
              <a:t> in the software process.</a:t>
            </a:r>
          </a:p>
          <a:p>
            <a:r>
              <a:rPr lang="en-GB"/>
              <a:t>Has two principal objectives</a:t>
            </a:r>
          </a:p>
          <a:p>
            <a:pPr lvl="1"/>
            <a:r>
              <a:rPr lang="en-GB">
                <a:solidFill>
                  <a:schemeClr val="accent2"/>
                </a:solidFill>
              </a:rPr>
              <a:t>The discovery of defects in a system</a:t>
            </a:r>
          </a:p>
          <a:p>
            <a:pPr lvl="1"/>
            <a:r>
              <a:rPr lang="en-GB">
                <a:solidFill>
                  <a:schemeClr val="accent2"/>
                </a:solidFill>
              </a:rPr>
              <a:t>The assessment of whether or not the system is usable</a:t>
            </a:r>
            <a:r>
              <a:rPr lang="en-GB"/>
              <a:t> in </a:t>
            </a:r>
            <a:br>
              <a:rPr lang="en-GB"/>
            </a:br>
            <a:r>
              <a:rPr lang="en-GB"/>
              <a:t>an operational situation.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a:lstStyle/>
          <a:p>
            <a:r>
              <a:rPr lang="en-GB" dirty="0"/>
              <a:t>Static and Dynamic Verification</a:t>
            </a:r>
          </a:p>
        </p:txBody>
      </p:sp>
      <p:sp>
        <p:nvSpPr>
          <p:cNvPr id="12290" name="Rectangle 2"/>
          <p:cNvSpPr>
            <a:spLocks noGrp="1" noChangeArrowheads="1"/>
          </p:cNvSpPr>
          <p:nvPr>
            <p:ph idx="1"/>
          </p:nvPr>
        </p:nvSpPr>
        <p:spPr>
          <a:xfrm>
            <a:off x="457200" y="1524000"/>
            <a:ext cx="8382000" cy="4419600"/>
          </a:xfrm>
          <a:noFill/>
          <a:ln/>
        </p:spPr>
        <p:txBody>
          <a:bodyPr/>
          <a:lstStyle/>
          <a:p>
            <a:r>
              <a:rPr lang="en-GB" b="1" i="1" dirty="0">
                <a:solidFill>
                  <a:schemeClr val="accent2"/>
                </a:solidFill>
              </a:rPr>
              <a:t>Software inspections</a:t>
            </a:r>
            <a:r>
              <a:rPr lang="en-GB" dirty="0"/>
              <a:t>  Concerned with analysis of the static system representation to discover problems</a:t>
            </a:r>
            <a:r>
              <a:rPr lang="en-GB" i="1" dirty="0"/>
              <a:t>  </a:t>
            </a:r>
            <a:r>
              <a:rPr lang="en-GB" b="1" i="1" dirty="0">
                <a:solidFill>
                  <a:srgbClr val="0066FF"/>
                </a:solidFill>
              </a:rPr>
              <a:t>(</a:t>
            </a:r>
            <a:r>
              <a:rPr lang="en-GB" b="1" dirty="0">
                <a:solidFill>
                  <a:srgbClr val="0066FF"/>
                </a:solidFill>
              </a:rPr>
              <a:t>static verification)</a:t>
            </a:r>
          </a:p>
          <a:p>
            <a:pPr lvl="1"/>
            <a:r>
              <a:rPr lang="en-GB" dirty="0">
                <a:solidFill>
                  <a:schemeClr val="accent1"/>
                </a:solidFill>
              </a:rPr>
              <a:t>May be supplement by tool-based document and code analysis</a:t>
            </a:r>
            <a:endParaRPr lang="en-GB" i="1" dirty="0">
              <a:solidFill>
                <a:schemeClr val="accent1"/>
              </a:solidFill>
            </a:endParaRPr>
          </a:p>
          <a:p>
            <a:r>
              <a:rPr lang="en-GB" b="1" i="1" dirty="0">
                <a:solidFill>
                  <a:schemeClr val="accent2"/>
                </a:solidFill>
              </a:rPr>
              <a:t>Software testing</a:t>
            </a:r>
            <a:r>
              <a:rPr lang="en-GB" dirty="0"/>
              <a:t>  Concerned with exercising and observing product behaviour </a:t>
            </a:r>
            <a:r>
              <a:rPr lang="en-GB" b="1" dirty="0">
                <a:solidFill>
                  <a:srgbClr val="0066FF"/>
                </a:solidFill>
              </a:rPr>
              <a:t>(dynamic verification)</a:t>
            </a:r>
          </a:p>
          <a:p>
            <a:pPr lvl="1"/>
            <a:r>
              <a:rPr lang="en-GB" dirty="0">
                <a:solidFill>
                  <a:schemeClr val="accent1"/>
                </a:solidFill>
              </a:rPr>
              <a:t>The system is executed with test data and its operational behaviour is observed</a:t>
            </a:r>
          </a:p>
          <a:p>
            <a:endParaRPr lang="en-GB" dirty="0">
              <a:solidFill>
                <a:schemeClr val="accent1"/>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Example of Bad Code</a:t>
            </a:r>
          </a:p>
        </p:txBody>
      </p:sp>
      <p:sp>
        <p:nvSpPr>
          <p:cNvPr id="3" name="Content Placeholder 2"/>
          <p:cNvSpPr>
            <a:spLocks noGrp="1"/>
          </p:cNvSpPr>
          <p:nvPr>
            <p:ph idx="1"/>
          </p:nvPr>
        </p:nvSpPr>
        <p:spPr>
          <a:xfrm>
            <a:off x="457200" y="1643050"/>
            <a:ext cx="8229600" cy="4681550"/>
          </a:xfrm>
        </p:spPr>
        <p:txBody>
          <a:bodyPr>
            <a:noAutofit/>
          </a:bodyPr>
          <a:lstStyle/>
          <a:p>
            <a:pPr>
              <a:buNone/>
            </a:pPr>
            <a:r>
              <a:rPr lang="en-GB" sz="2000" dirty="0">
                <a:latin typeface="+mj-lt"/>
              </a:rPr>
              <a:t>public class Temperature {</a:t>
            </a:r>
          </a:p>
          <a:p>
            <a:pPr>
              <a:buNone/>
            </a:pPr>
            <a:r>
              <a:rPr lang="en-GB" sz="2000" dirty="0">
                <a:latin typeface="+mj-lt"/>
              </a:rPr>
              <a:t>	// constructor</a:t>
            </a:r>
          </a:p>
          <a:p>
            <a:pPr>
              <a:buNone/>
            </a:pPr>
            <a:r>
              <a:rPr lang="en-GB" sz="2000" dirty="0">
                <a:latin typeface="+mj-lt"/>
              </a:rPr>
              <a:t>	public Temperature(double </a:t>
            </a:r>
            <a:r>
              <a:rPr lang="en-GB" sz="2000" dirty="0" err="1">
                <a:latin typeface="+mj-lt"/>
              </a:rPr>
              <a:t>initTemp</a:t>
            </a:r>
            <a:r>
              <a:rPr lang="en-GB" sz="2000" dirty="0">
                <a:latin typeface="+mj-lt"/>
              </a:rPr>
              <a:t>) {</a:t>
            </a:r>
          </a:p>
          <a:p>
            <a:pPr>
              <a:buNone/>
            </a:pPr>
            <a:r>
              <a:rPr lang="en-GB" sz="2000" dirty="0">
                <a:latin typeface="+mj-lt"/>
              </a:rPr>
              <a:t>		x = </a:t>
            </a:r>
            <a:r>
              <a:rPr lang="en-GB" sz="2000" dirty="0" err="1">
                <a:latin typeface="+mj-lt"/>
              </a:rPr>
              <a:t>initTemp</a:t>
            </a:r>
            <a:r>
              <a:rPr lang="en-GB" sz="2000" dirty="0">
                <a:latin typeface="+mj-lt"/>
              </a:rPr>
              <a:t>;</a:t>
            </a:r>
          </a:p>
          <a:p>
            <a:pPr>
              <a:buNone/>
            </a:pPr>
            <a:r>
              <a:rPr lang="en-GB" sz="2000" dirty="0">
                <a:latin typeface="+mj-lt"/>
              </a:rPr>
              <a:t>	}</a:t>
            </a:r>
          </a:p>
          <a:p>
            <a:pPr>
              <a:buNone/>
            </a:pPr>
            <a:r>
              <a:rPr lang="en-GB" sz="2000" dirty="0">
                <a:latin typeface="+mj-lt"/>
              </a:rPr>
              <a:t>	// </a:t>
            </a:r>
            <a:r>
              <a:rPr lang="en-GB" sz="2000" dirty="0" err="1">
                <a:latin typeface="+mj-lt"/>
              </a:rPr>
              <a:t>calcTGrd</a:t>
            </a:r>
            <a:r>
              <a:rPr lang="en-GB" sz="2000" dirty="0">
                <a:latin typeface="+mj-lt"/>
              </a:rPr>
              <a:t> function to calc. the value of a T </a:t>
            </a:r>
            <a:r>
              <a:rPr lang="en-GB" sz="2000" dirty="0" err="1">
                <a:latin typeface="+mj-lt"/>
              </a:rPr>
              <a:t>gradiant</a:t>
            </a:r>
            <a:endParaRPr lang="en-GB" sz="2000" dirty="0">
              <a:latin typeface="+mj-lt"/>
            </a:endParaRPr>
          </a:p>
          <a:p>
            <a:pPr>
              <a:buNone/>
            </a:pPr>
            <a:r>
              <a:rPr lang="en-GB" sz="2000" dirty="0">
                <a:latin typeface="+mj-lt"/>
              </a:rPr>
              <a:t>	public double </a:t>
            </a:r>
            <a:r>
              <a:rPr lang="en-GB" sz="2000" dirty="0" err="1">
                <a:latin typeface="+mj-lt"/>
              </a:rPr>
              <a:t>calcTGrd</a:t>
            </a:r>
            <a:r>
              <a:rPr lang="en-GB" sz="2000" dirty="0">
                <a:latin typeface="+mj-lt"/>
              </a:rPr>
              <a:t>(float ZVAL) {</a:t>
            </a:r>
          </a:p>
          <a:p>
            <a:pPr>
              <a:buNone/>
            </a:pPr>
            <a:r>
              <a:rPr lang="en-GB" sz="2000" dirty="0">
                <a:latin typeface="+mj-lt"/>
              </a:rPr>
              <a:t>		float a = x * x;</a:t>
            </a:r>
          </a:p>
          <a:p>
            <a:pPr>
              <a:buNone/>
            </a:pPr>
            <a:r>
              <a:rPr lang="en-GB" sz="2000" dirty="0">
                <a:latin typeface="+mj-lt"/>
              </a:rPr>
              <a:t>		a = a * ZVAL * 3.8883;</a:t>
            </a:r>
          </a:p>
          <a:p>
            <a:pPr>
              <a:buNone/>
            </a:pPr>
            <a:r>
              <a:rPr lang="en-GB" sz="2000" dirty="0">
                <a:latin typeface="+mj-lt"/>
              </a:rPr>
              <a:t>				return a;</a:t>
            </a:r>
          </a:p>
          <a:p>
            <a:pPr>
              <a:buNone/>
            </a:pPr>
            <a:r>
              <a:rPr lang="en-GB" sz="2000" dirty="0">
                <a:latin typeface="+mj-lt"/>
              </a:rPr>
              <a:t>	}	</a:t>
            </a:r>
          </a:p>
          <a:p>
            <a:pPr>
              <a:buNone/>
            </a:pPr>
            <a:r>
              <a:rPr lang="en-GB" sz="2000" dirty="0">
                <a:latin typeface="+mj-lt"/>
              </a:rPr>
              <a:t>	public double x;</a:t>
            </a:r>
          </a:p>
          <a:p>
            <a:pPr>
              <a:buNone/>
            </a:pPr>
            <a:r>
              <a:rPr lang="en-GB" sz="2000" dirty="0">
                <a:latin typeface="+mj-lt"/>
              </a:rPr>
              <a:t>}</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6" name="Oval 5"/>
          <p:cNvSpPr/>
          <p:nvPr/>
        </p:nvSpPr>
        <p:spPr>
          <a:xfrm>
            <a:off x="1285852" y="2786058"/>
            <a:ext cx="357190"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1357290" y="4214818"/>
            <a:ext cx="642942"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786050" y="4572008"/>
            <a:ext cx="1000132"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71472" y="3429000"/>
            <a:ext cx="6072230" cy="50006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000364" y="5000636"/>
            <a:ext cx="1571636"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3714744" y="3857628"/>
            <a:ext cx="714380"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714348" y="5715016"/>
            <a:ext cx="857256"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a:lstStyle/>
          <a:p>
            <a:r>
              <a:rPr lang="en-GB" dirty="0"/>
              <a:t>Static and Dynamic Verification</a:t>
            </a:r>
          </a:p>
        </p:txBody>
      </p:sp>
      <p:sp>
        <p:nvSpPr>
          <p:cNvPr id="12290" name="Rectangle 2"/>
          <p:cNvSpPr>
            <a:spLocks noGrp="1" noChangeArrowheads="1"/>
          </p:cNvSpPr>
          <p:nvPr>
            <p:ph idx="1"/>
          </p:nvPr>
        </p:nvSpPr>
        <p:spPr>
          <a:xfrm>
            <a:off x="457200" y="1524000"/>
            <a:ext cx="8382000" cy="4419600"/>
          </a:xfrm>
          <a:noFill/>
          <a:ln/>
        </p:spPr>
        <p:txBody>
          <a:bodyPr/>
          <a:lstStyle/>
          <a:p>
            <a:r>
              <a:rPr lang="en-GB" b="1" dirty="0">
                <a:solidFill>
                  <a:schemeClr val="accent3"/>
                </a:solidFill>
              </a:rPr>
              <a:t>System testing </a:t>
            </a:r>
            <a:r>
              <a:rPr lang="en-GB" dirty="0">
                <a:solidFill>
                  <a:schemeClr val="accent1"/>
                </a:solidFill>
              </a:rPr>
              <a:t>is only possible when an executable version of the program is available</a:t>
            </a:r>
          </a:p>
          <a:p>
            <a:r>
              <a:rPr lang="en-GB" dirty="0">
                <a:solidFill>
                  <a:schemeClr val="accent1"/>
                </a:solidFill>
              </a:rPr>
              <a:t>This is therefore an advantage of incremental development since a testable version of the system is available at a fairly early stage</a:t>
            </a:r>
          </a:p>
          <a:p>
            <a:r>
              <a:rPr lang="en-GB" dirty="0">
                <a:solidFill>
                  <a:schemeClr val="accent1"/>
                </a:solidFill>
              </a:rPr>
              <a:t>New functionality can be checked as it is added to the system and we can perform </a:t>
            </a:r>
            <a:r>
              <a:rPr lang="en-GB" b="1" dirty="0">
                <a:solidFill>
                  <a:schemeClr val="accent1"/>
                </a:solidFill>
              </a:rPr>
              <a:t>regression testing </a:t>
            </a:r>
            <a:r>
              <a:rPr lang="en-GB" dirty="0">
                <a:solidFill>
                  <a:schemeClr val="accent1"/>
                </a:solidFill>
              </a:rPr>
              <a:t>(we will talk about this in a few slides time)</a:t>
            </a:r>
          </a:p>
          <a:p>
            <a:r>
              <a:rPr lang="en-GB" dirty="0">
                <a:solidFill>
                  <a:schemeClr val="accent3"/>
                </a:solidFill>
              </a:rPr>
              <a:t>Real data </a:t>
            </a:r>
            <a:r>
              <a:rPr lang="en-GB" dirty="0">
                <a:solidFill>
                  <a:schemeClr val="accent1"/>
                </a:solidFill>
              </a:rPr>
              <a:t>can be used as input to the system and we try to observe any anomalies in the output</a:t>
            </a:r>
          </a:p>
          <a:p>
            <a:endParaRPr lang="en-GB" dirty="0">
              <a:solidFill>
                <a:schemeClr val="accent1"/>
              </a:solidFill>
            </a:endParaRPr>
          </a:p>
          <a:p>
            <a:endParaRPr lang="en-GB" dirty="0">
              <a:solidFill>
                <a:schemeClr val="accent1"/>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2332</TotalTime>
  <Pages>32</Pages>
  <Words>1552</Words>
  <Application>Microsoft Office PowerPoint</Application>
  <PresentationFormat>On-screen Show (4:3)</PresentationFormat>
  <Paragraphs>223</Paragraphs>
  <Slides>30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Constantia</vt:lpstr>
      <vt:lpstr>Times</vt:lpstr>
      <vt:lpstr>Wingdings 2</vt:lpstr>
      <vt:lpstr>Zapf Dingbats</vt:lpstr>
      <vt:lpstr>Flow</vt:lpstr>
      <vt:lpstr>Software Engineering COMP 201</vt:lpstr>
      <vt:lpstr>Verification and Validation</vt:lpstr>
      <vt:lpstr>Objectives</vt:lpstr>
      <vt:lpstr>Verification vs Validation</vt:lpstr>
      <vt:lpstr>Verification vs Validation</vt:lpstr>
      <vt:lpstr>The Verification &amp; Validation Process</vt:lpstr>
      <vt:lpstr>Static and Dynamic Verification</vt:lpstr>
      <vt:lpstr>An Example of Bad Code</vt:lpstr>
      <vt:lpstr>Static and Dynamic Verification</vt:lpstr>
      <vt:lpstr>Static and Dynamic V&amp;V</vt:lpstr>
      <vt:lpstr>Program Testing</vt:lpstr>
      <vt:lpstr>Testing with Agile (XP and SCRUM)</vt:lpstr>
      <vt:lpstr>Types of Testing</vt:lpstr>
      <vt:lpstr>Verification &amp; Validation Goals</vt:lpstr>
      <vt:lpstr>Verification &amp; Validation Goals</vt:lpstr>
      <vt:lpstr>Testing and Debugging</vt:lpstr>
      <vt:lpstr>Testing and Debugging</vt:lpstr>
      <vt:lpstr>More Incorrect Code!</vt:lpstr>
      <vt:lpstr>Syntax and Semantic Errors</vt:lpstr>
      <vt:lpstr>Testing and Debugging</vt:lpstr>
      <vt:lpstr>The Debugging Process</vt:lpstr>
      <vt:lpstr>V &amp; V Planning</vt:lpstr>
      <vt:lpstr>The V-model of Development</vt:lpstr>
      <vt:lpstr>The Structure of a Software Test Plan</vt:lpstr>
      <vt:lpstr>The Structure of a Software Test Plan</vt:lpstr>
      <vt:lpstr>Software Inspections</vt:lpstr>
      <vt:lpstr>Software Inspections</vt:lpstr>
      <vt:lpstr>Inspection Success</vt:lpstr>
      <vt:lpstr>Inspections and Testing</vt:lpstr>
      <vt:lpstr>Lecture 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and Validation</dc:title>
  <dc:creator>Paul Bell</dc:creator>
  <cp:lastModifiedBy>Coope, Sebastian</cp:lastModifiedBy>
  <cp:revision>70</cp:revision>
  <cp:lastPrinted>2000-08-02T08:45:56Z</cp:lastPrinted>
  <dcterms:created xsi:type="dcterms:W3CDTF">1995-12-09T20:02:19Z</dcterms:created>
  <dcterms:modified xsi:type="dcterms:W3CDTF">2018-09-07T15:04:47Z</dcterms:modified>
</cp:coreProperties>
</file>