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94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95" r:id="rId19"/>
    <p:sldId id="275" r:id="rId20"/>
    <p:sldId id="276" r:id="rId21"/>
    <p:sldId id="277" r:id="rId22"/>
    <p:sldId id="281" r:id="rId23"/>
    <p:sldId id="298" r:id="rId24"/>
    <p:sldId id="297" r:id="rId25"/>
    <p:sldId id="287" r:id="rId26"/>
    <p:sldId id="289" r:id="rId27"/>
    <p:sldId id="283" r:id="rId28"/>
    <p:sldId id="290" r:id="rId29"/>
    <p:sldId id="284" r:id="rId30"/>
    <p:sldId id="291" r:id="rId31"/>
    <p:sldId id="286" r:id="rId32"/>
    <p:sldId id="296" r:id="rId33"/>
    <p:sldId id="278" r:id="rId34"/>
    <p:sldId id="279" r:id="rId35"/>
  </p:sldIdLst>
  <p:sldSz cx="9105900" cy="6832600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" initials="S" lastIdx="5" clrIdx="0">
    <p:extLst>
      <p:ext uri="{19B8F6BF-5375-455C-9EA6-DF929625EA0E}">
        <p15:presenceInfo xmlns:p15="http://schemas.microsoft.com/office/powerpoint/2012/main" userId="Se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E00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96" y="366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1T14:09:33.64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17-09-11T14:10:16.679" idx="2">
    <p:pos x="146" y="146"/>
    <p:text/>
    <p:extLst>
      <p:ext uri="{C676402C-5697-4E1C-873F-D02D1690AC5C}">
        <p15:threadingInfo xmlns:p15="http://schemas.microsoft.com/office/powerpoint/2012/main" timeZoneBias="-60"/>
      </p:ext>
    </p:extLst>
  </p:cm>
  <p:cm authorId="1" dt="2017-09-11T14:10:30.220" idx="3">
    <p:pos x="282" y="282"/>
    <p:text/>
    <p:extLst>
      <p:ext uri="{C676402C-5697-4E1C-873F-D02D1690AC5C}">
        <p15:threadingInfo xmlns:p15="http://schemas.microsoft.com/office/powerpoint/2012/main" timeZoneBias="-60"/>
      </p:ext>
    </p:extLst>
  </p:cm>
  <p:cm authorId="1" dt="2017-09-11T14:10:35.606" idx="4">
    <p:pos x="418" y="418"/>
    <p:text/>
    <p:extLst>
      <p:ext uri="{C676402C-5697-4E1C-873F-D02D1690AC5C}">
        <p15:threadingInfo xmlns:p15="http://schemas.microsoft.com/office/powerpoint/2012/main" timeZoneBias="-60"/>
      </p:ext>
    </p:extLst>
  </p:cm>
  <p:cm authorId="1" dt="2017-09-11T14:10:36.942" idx="5">
    <p:pos x="554" y="55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62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85090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15101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57325" y="830263"/>
            <a:ext cx="3689350" cy="27686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1"/>
            <a:ext cx="8271193" cy="714556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701481"/>
            <a:ext cx="8195310" cy="714556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630350"/>
            <a:ext cx="8195310" cy="4670826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10/26/2009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0590" y="569363"/>
            <a:ext cx="7740015" cy="1636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7751" y="2364523"/>
            <a:ext cx="7891780" cy="325339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/>
              <a:t>Project </a:t>
            </a:r>
            <a:r>
              <a:rPr lang="en-GB" sz="2800" u="sng" dirty="0"/>
              <a:t>Management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Planning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Probably the most time-consuming  project management activity</a:t>
            </a:r>
          </a:p>
          <a:p>
            <a:r>
              <a:rPr lang="en-GB" dirty="0"/>
              <a:t>Continuous activity from initial concept through to system delivery. Plans must be regularly revised as new information becomes available</a:t>
            </a:r>
          </a:p>
          <a:p>
            <a:r>
              <a:rPr lang="en-GB" dirty="0"/>
              <a:t>Various different types of plan may be developed to support the main software project plan that is concerned with schedule and budget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Types of Project Plan</a:t>
            </a:r>
          </a:p>
        </p:txBody>
      </p:sp>
      <p:graphicFrame>
        <p:nvGraphicFramePr>
          <p:cNvPr id="21507" name="Object 3"/>
          <p:cNvGraphicFramePr>
            <a:graphicFrameLocks/>
          </p:cNvGraphicFramePr>
          <p:nvPr/>
        </p:nvGraphicFramePr>
        <p:xfrm>
          <a:off x="479454" y="1752600"/>
          <a:ext cx="82169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3" imgW="3784600" imgH="2095500" progId="Word.Document.8">
                  <p:embed/>
                </p:oleObj>
              </mc:Choice>
              <mc:Fallback>
                <p:oleObj name="Document" r:id="rId3" imgW="3784600" imgH="209550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54" y="1752600"/>
                        <a:ext cx="8216900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Plan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Introduction</a:t>
            </a:r>
          </a:p>
          <a:p>
            <a:r>
              <a:rPr lang="en-GB"/>
              <a:t>Project organisation</a:t>
            </a:r>
          </a:p>
          <a:p>
            <a:r>
              <a:rPr lang="en-GB"/>
              <a:t>Risk analysis</a:t>
            </a:r>
          </a:p>
          <a:p>
            <a:r>
              <a:rPr lang="en-GB"/>
              <a:t>Hardware and software resource requirements</a:t>
            </a:r>
          </a:p>
          <a:p>
            <a:r>
              <a:rPr lang="en-GB"/>
              <a:t>Work breakdown</a:t>
            </a:r>
          </a:p>
          <a:p>
            <a:r>
              <a:rPr lang="en-GB"/>
              <a:t>Project schedule</a:t>
            </a:r>
          </a:p>
          <a:p>
            <a:r>
              <a:rPr lang="en-GB"/>
              <a:t>Monitoring and reporting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Activity Organization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Activities in a project should be organised to produce </a:t>
            </a:r>
            <a:r>
              <a:rPr lang="en-GB" i="1" dirty="0"/>
              <a:t>tangible outputs </a:t>
            </a:r>
            <a:r>
              <a:rPr lang="en-GB" dirty="0"/>
              <a:t>for management to judge progress</a:t>
            </a:r>
          </a:p>
          <a:p>
            <a:r>
              <a:rPr lang="en-GB" b="1" i="1" dirty="0">
                <a:solidFill>
                  <a:schemeClr val="accent3"/>
                </a:solidFill>
              </a:rPr>
              <a:t>Milestones</a:t>
            </a:r>
            <a:r>
              <a:rPr lang="en-GB" dirty="0"/>
              <a:t> are the end-point of a process activity</a:t>
            </a:r>
          </a:p>
          <a:p>
            <a:r>
              <a:rPr lang="en-GB" b="1" i="1" dirty="0">
                <a:solidFill>
                  <a:schemeClr val="accent3"/>
                </a:solidFill>
              </a:rPr>
              <a:t>Deliverables</a:t>
            </a:r>
            <a:r>
              <a:rPr lang="en-GB" dirty="0"/>
              <a:t> are project results delivered to customers</a:t>
            </a:r>
          </a:p>
          <a:p>
            <a:r>
              <a:rPr lang="en-GB" dirty="0"/>
              <a:t>The waterfall process allows for the straightforward definition of progress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Milestones in the RE Process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2540000"/>
            <a:ext cx="8824913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Scheduling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Split project into tasks and estimate time and resources required to complete each task</a:t>
            </a:r>
          </a:p>
          <a:p>
            <a:pPr>
              <a:lnSpc>
                <a:spcPct val="90000"/>
              </a:lnSpc>
            </a:pPr>
            <a:r>
              <a:rPr lang="en-GB" dirty="0"/>
              <a:t>Organize tasks </a:t>
            </a:r>
            <a:r>
              <a:rPr lang="en-GB" b="1" dirty="0">
                <a:solidFill>
                  <a:schemeClr val="accent3"/>
                </a:solidFill>
              </a:rPr>
              <a:t>concurrently</a:t>
            </a:r>
            <a:r>
              <a:rPr lang="en-GB" dirty="0"/>
              <a:t> to make optimal </a:t>
            </a:r>
            <a:br>
              <a:rPr lang="en-GB" dirty="0"/>
            </a:br>
            <a:r>
              <a:rPr lang="en-GB" dirty="0"/>
              <a:t>use of workforce</a:t>
            </a:r>
          </a:p>
          <a:p>
            <a:pPr>
              <a:lnSpc>
                <a:spcPct val="90000"/>
              </a:lnSpc>
            </a:pPr>
            <a:r>
              <a:rPr lang="en-GB" dirty="0"/>
              <a:t>Minimize </a:t>
            </a:r>
            <a:r>
              <a:rPr lang="en-GB" b="1" dirty="0">
                <a:solidFill>
                  <a:schemeClr val="accent3"/>
                </a:solidFill>
              </a:rPr>
              <a:t>task dependencies </a:t>
            </a:r>
            <a:r>
              <a:rPr lang="en-GB" dirty="0"/>
              <a:t>to avoid delays </a:t>
            </a:r>
            <a:br>
              <a:rPr lang="en-GB" dirty="0"/>
            </a:br>
            <a:r>
              <a:rPr lang="en-GB" dirty="0"/>
              <a:t>caused by one task waiting for another to complete</a:t>
            </a:r>
          </a:p>
          <a:p>
            <a:pPr>
              <a:lnSpc>
                <a:spcPct val="90000"/>
              </a:lnSpc>
            </a:pPr>
            <a:r>
              <a:rPr lang="en-GB" dirty="0"/>
              <a:t>Dependent on project managers intuition and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Scheduling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Estimating</a:t>
            </a:r>
            <a:r>
              <a:rPr lang="en-GB" dirty="0"/>
              <a:t> the difficulty of problems and hence the cost of developing a solution is hard</a:t>
            </a:r>
          </a:p>
          <a:p>
            <a:r>
              <a:rPr lang="en-GB" dirty="0"/>
              <a:t>Productivity is not proportional to the number of people working on a task</a:t>
            </a:r>
          </a:p>
          <a:p>
            <a:r>
              <a:rPr lang="en-GB" dirty="0"/>
              <a:t>Adding people to a late project can make it </a:t>
            </a:r>
            <a:r>
              <a:rPr lang="en-GB" b="1" dirty="0">
                <a:solidFill>
                  <a:schemeClr val="accent3"/>
                </a:solidFill>
              </a:rPr>
              <a:t>even later </a:t>
            </a:r>
            <a:r>
              <a:rPr lang="en-GB" dirty="0"/>
              <a:t>because of communication overheads</a:t>
            </a:r>
          </a:p>
          <a:p>
            <a:r>
              <a:rPr lang="en-GB" dirty="0"/>
              <a:t>The unexpected always happens. Always allow for </a:t>
            </a:r>
            <a:r>
              <a:rPr lang="en-GB" b="1" dirty="0"/>
              <a:t>contingency</a:t>
            </a:r>
            <a:r>
              <a:rPr lang="en-GB" dirty="0"/>
              <a:t> in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Bar Charts and Activity Networks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Graphical notations used to illustrate the project schedule</a:t>
            </a:r>
          </a:p>
          <a:p>
            <a:r>
              <a:rPr lang="en-GB" dirty="0"/>
              <a:t>Show project breakdown into tasks. Tasks should not be too small. They should take about a week or two</a:t>
            </a:r>
          </a:p>
          <a:p>
            <a:r>
              <a:rPr lang="en-GB" b="1" dirty="0">
                <a:solidFill>
                  <a:schemeClr val="accent3"/>
                </a:solidFill>
              </a:rPr>
              <a:t>Activity charts </a:t>
            </a:r>
            <a:r>
              <a:rPr lang="en-GB" dirty="0"/>
              <a:t>show task dependencies and </a:t>
            </a:r>
            <a:r>
              <a:rPr lang="en-GB"/>
              <a:t>the critical </a:t>
            </a:r>
            <a:r>
              <a:rPr lang="en-GB" dirty="0"/>
              <a:t>path</a:t>
            </a:r>
          </a:p>
          <a:p>
            <a:r>
              <a:rPr lang="en-GB" b="1" dirty="0">
                <a:solidFill>
                  <a:schemeClr val="accent3"/>
                </a:solidFill>
              </a:rPr>
              <a:t>Bar charts </a:t>
            </a:r>
            <a:r>
              <a:rPr lang="en-GB" dirty="0"/>
              <a:t>show schedule against calendar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Task Durations and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9546" y="1490368"/>
          <a:ext cx="785817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T1(M1)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T2,T4 (M2)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T1,T2 (M3)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T1 (M1)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T4 (M5)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T3,T6 (M4)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T5,T7 (M7)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T9(M6)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T11(M8)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Activity Network</a:t>
            </a:r>
          </a:p>
        </p:txBody>
      </p:sp>
      <p:pic>
        <p:nvPicPr>
          <p:cNvPr id="35844" name="Picture 4" descr="4.6 Network.eps                                                00002CC5Docs                           B1931E2B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42" y="1524000"/>
            <a:ext cx="6629400" cy="50419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4652" y="1449919"/>
            <a:ext cx="221457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Minimal Time to finish -&gt; Length of longest (critical) path -&gt; 55 days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80984" y="1974850"/>
            <a:ext cx="8277254" cy="4114800"/>
          </a:xfrm>
          <a:noFill/>
          <a:ln/>
        </p:spPr>
        <p:txBody>
          <a:bodyPr/>
          <a:lstStyle/>
          <a:p>
            <a:r>
              <a:rPr lang="en-GB" dirty="0"/>
              <a:t>Organising, planning and scheduling software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Activity Timeline</a:t>
            </a:r>
          </a:p>
        </p:txBody>
      </p:sp>
      <p:pic>
        <p:nvPicPr>
          <p:cNvPr id="37892" name="Picture 4" descr="4.7 Activity-bar-chart.eps                                     00002CC5Docs                           B1931E2B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458200" cy="511333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Staff Allocation</a:t>
            </a:r>
          </a:p>
        </p:txBody>
      </p:sp>
      <p:pic>
        <p:nvPicPr>
          <p:cNvPr id="39939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1536700"/>
            <a:ext cx="80391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Risk management </a:t>
            </a:r>
            <a:r>
              <a:rPr lang="en-GB" dirty="0"/>
              <a:t>is concerned with identifying risks and drawing up plans to minimise their effect on a project.</a:t>
            </a:r>
          </a:p>
          <a:p>
            <a:r>
              <a:rPr lang="en-GB" dirty="0"/>
              <a:t>A risk is a probability that some adverse circumstance will occur. </a:t>
            </a:r>
          </a:p>
          <a:p>
            <a:pPr lvl="1"/>
            <a:r>
              <a:rPr lang="en-GB" dirty="0"/>
              <a:t>Project risks affect </a:t>
            </a:r>
            <a:r>
              <a:rPr lang="en-GB" b="1" dirty="0">
                <a:solidFill>
                  <a:schemeClr val="accent3"/>
                </a:solidFill>
              </a:rPr>
              <a:t>schedule</a:t>
            </a:r>
            <a:r>
              <a:rPr lang="en-GB" dirty="0"/>
              <a:t> or </a:t>
            </a:r>
            <a:r>
              <a:rPr lang="en-GB" b="1" dirty="0">
                <a:solidFill>
                  <a:schemeClr val="accent3"/>
                </a:solidFill>
              </a:rPr>
              <a:t>resources</a:t>
            </a:r>
          </a:p>
          <a:p>
            <a:pPr lvl="1"/>
            <a:r>
              <a:rPr lang="en-GB" dirty="0"/>
              <a:t>Product risks affect the </a:t>
            </a:r>
            <a:r>
              <a:rPr lang="en-GB" b="1" dirty="0">
                <a:solidFill>
                  <a:schemeClr val="accent3"/>
                </a:solidFill>
              </a:rPr>
              <a:t>quality</a:t>
            </a:r>
            <a:r>
              <a:rPr lang="en-GB" dirty="0"/>
              <a:t> or </a:t>
            </a:r>
            <a:r>
              <a:rPr lang="en-GB" b="1" dirty="0">
                <a:solidFill>
                  <a:schemeClr val="accent3"/>
                </a:solidFill>
              </a:rPr>
              <a:t>performance</a:t>
            </a:r>
            <a:r>
              <a:rPr lang="en-GB" dirty="0"/>
              <a:t> of the software being developed</a:t>
            </a:r>
          </a:p>
          <a:p>
            <a:pPr lvl="1"/>
            <a:r>
              <a:rPr lang="en-GB" dirty="0"/>
              <a:t>Business risks affect the organisation developing or procuring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607988"/>
            <a:ext cx="8195310" cy="714556"/>
          </a:xfrm>
        </p:spPr>
        <p:txBody>
          <a:bodyPr/>
          <a:lstStyle/>
          <a:p>
            <a:r>
              <a:rPr lang="en-GB" dirty="0"/>
              <a:t>Pert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481778"/>
            <a:ext cx="8195310" cy="4670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Define</a:t>
            </a:r>
          </a:p>
          <a:p>
            <a:pPr lvl="1"/>
            <a:r>
              <a:rPr lang="en-GB" dirty="0"/>
              <a:t>Dependencies</a:t>
            </a:r>
          </a:p>
          <a:p>
            <a:pPr lvl="1"/>
            <a:r>
              <a:rPr lang="en-GB" dirty="0"/>
              <a:t>Early start</a:t>
            </a:r>
          </a:p>
          <a:p>
            <a:pPr lvl="2"/>
            <a:r>
              <a:rPr lang="en-GB" dirty="0"/>
              <a:t>Earliest time the task can start (given its dependencies)</a:t>
            </a:r>
          </a:p>
          <a:p>
            <a:pPr lvl="1"/>
            <a:r>
              <a:rPr lang="en-GB" dirty="0"/>
              <a:t>Early end</a:t>
            </a:r>
          </a:p>
          <a:p>
            <a:pPr lvl="2"/>
            <a:r>
              <a:rPr lang="en-GB" dirty="0"/>
              <a:t>Earliest time the task can end  (given its dependencies)</a:t>
            </a:r>
          </a:p>
          <a:p>
            <a:pPr lvl="1"/>
            <a:r>
              <a:rPr lang="en-GB" dirty="0"/>
              <a:t>Late start</a:t>
            </a:r>
          </a:p>
          <a:p>
            <a:pPr lvl="2"/>
            <a:r>
              <a:rPr lang="en-GB" dirty="0"/>
              <a:t>Latest time the task can start without delaying the deadline</a:t>
            </a:r>
          </a:p>
          <a:p>
            <a:pPr lvl="1"/>
            <a:r>
              <a:rPr lang="en-GB" dirty="0"/>
              <a:t>Late end</a:t>
            </a:r>
          </a:p>
          <a:p>
            <a:pPr lvl="2"/>
            <a:r>
              <a:rPr lang="en-GB" dirty="0"/>
              <a:t>Latest time the project can end without delaying the deadline </a:t>
            </a:r>
          </a:p>
          <a:p>
            <a:pPr lvl="1"/>
            <a:r>
              <a:rPr lang="en-GB" dirty="0"/>
              <a:t>Slack</a:t>
            </a:r>
          </a:p>
          <a:p>
            <a:pPr lvl="2"/>
            <a:r>
              <a:rPr lang="en-GB" dirty="0"/>
              <a:t>Amount task can be delayed without delaying the project</a:t>
            </a:r>
          </a:p>
          <a:p>
            <a:pPr lvl="2"/>
            <a:r>
              <a:rPr lang="en-GB" dirty="0"/>
              <a:t>Slack = 0 task is CRITICAL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318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13488"/>
            <a:ext cx="8195310" cy="841142"/>
          </a:xfrm>
        </p:spPr>
        <p:txBody>
          <a:bodyPr/>
          <a:lstStyle/>
          <a:p>
            <a:r>
              <a:rPr lang="en-GB" dirty="0"/>
              <a:t>Pert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942356"/>
            <a:ext cx="8195310" cy="549827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55888" y="5644815"/>
            <a:ext cx="3338830" cy="428217"/>
          </a:xfrm>
        </p:spPr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1780" y="5644815"/>
            <a:ext cx="758825" cy="428217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80552" y="830394"/>
            <a:ext cx="4015927" cy="1645015"/>
            <a:chOff x="1600622" y="2120156"/>
            <a:chExt cx="5400600" cy="2376264"/>
          </a:xfrm>
        </p:grpSpPr>
        <p:sp>
          <p:nvSpPr>
            <p:cNvPr id="6" name="Rectangle 5"/>
            <p:cNvSpPr/>
            <p:nvPr/>
          </p:nvSpPr>
          <p:spPr>
            <a:xfrm>
              <a:off x="1600622" y="2120156"/>
              <a:ext cx="5400600" cy="2376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622" y="3344292"/>
              <a:ext cx="244827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Early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622" y="3776340"/>
              <a:ext cx="244827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Late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48894" y="2912244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7161" y="2912244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48894" y="3344292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7161" y="3344292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47001" y="3760721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7161" y="3768870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95386" y="2300175"/>
              <a:ext cx="2126502" cy="606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Duration 16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23910" y="2279791"/>
              <a:ext cx="212650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Task 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26095" y="2576350"/>
            <a:ext cx="3619343" cy="2012141"/>
            <a:chOff x="1600622" y="2120156"/>
            <a:chExt cx="5400600" cy="2376264"/>
          </a:xfrm>
        </p:grpSpPr>
        <p:sp>
          <p:nvSpPr>
            <p:cNvPr id="20" name="Rectangle 19"/>
            <p:cNvSpPr/>
            <p:nvPr/>
          </p:nvSpPr>
          <p:spPr>
            <a:xfrm>
              <a:off x="1600622" y="2120156"/>
              <a:ext cx="5400600" cy="2376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0622" y="3344292"/>
              <a:ext cx="244827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Early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00622" y="3776340"/>
              <a:ext cx="244827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Late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8894" y="2912244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7161" y="2912244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48894" y="3344292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87161" y="3344291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47001" y="3760721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3831" y="3768870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95386" y="2300175"/>
              <a:ext cx="212650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Duration 10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23910" y="2279791"/>
              <a:ext cx="212650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Task 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53616" y="3785562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7641" y="2479528"/>
            <a:ext cx="4032448" cy="2373405"/>
            <a:chOff x="1600622" y="2120156"/>
            <a:chExt cx="5400600" cy="2376264"/>
          </a:xfrm>
        </p:grpSpPr>
        <p:sp>
          <p:nvSpPr>
            <p:cNvPr id="32" name="Rectangle 31"/>
            <p:cNvSpPr/>
            <p:nvPr/>
          </p:nvSpPr>
          <p:spPr>
            <a:xfrm>
              <a:off x="1600622" y="2120156"/>
              <a:ext cx="5400600" cy="2376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00622" y="3344292"/>
              <a:ext cx="244827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Early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00622" y="3776340"/>
              <a:ext cx="244827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Late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48894" y="2912244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87161" y="2912244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48894" y="3344292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87161" y="3344292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47001" y="3760721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87161" y="3768870"/>
              <a:ext cx="144016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5385" y="2300176"/>
              <a:ext cx="2126502" cy="411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u="sng" dirty="0">
                  <a:solidFill>
                    <a:schemeClr val="tx1"/>
                  </a:solidFill>
                </a:rPr>
                <a:t>Duration 6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23910" y="2279791"/>
              <a:ext cx="212650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u="sng" dirty="0">
                  <a:solidFill>
                    <a:schemeClr val="tx1"/>
                  </a:solidFill>
                </a:rPr>
                <a:t>Task 1</a:t>
              </a:r>
            </a:p>
          </p:txBody>
        </p:sp>
      </p:grpSp>
      <p:sp>
        <p:nvSpPr>
          <p:cNvPr id="44" name="Arrow: Bent 43"/>
          <p:cNvSpPr/>
          <p:nvPr/>
        </p:nvSpPr>
        <p:spPr>
          <a:xfrm rot="5400000">
            <a:off x="6333232" y="1667247"/>
            <a:ext cx="1086119" cy="6837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Arrow: Bent 44"/>
          <p:cNvSpPr/>
          <p:nvPr/>
        </p:nvSpPr>
        <p:spPr>
          <a:xfrm>
            <a:off x="1744638" y="1486357"/>
            <a:ext cx="717628" cy="10085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Speech Bubble: Rectangle 45"/>
          <p:cNvSpPr/>
          <p:nvPr/>
        </p:nvSpPr>
        <p:spPr>
          <a:xfrm>
            <a:off x="5370611" y="4378037"/>
            <a:ext cx="1770371" cy="1705293"/>
          </a:xfrm>
          <a:prstGeom prst="wedgeRectCallout">
            <a:avLst>
              <a:gd name="adj1" fmla="val 45575"/>
              <a:gd name="adj2" fmla="val -7776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Slack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30-22=8</a:t>
            </a:r>
          </a:p>
        </p:txBody>
      </p:sp>
      <p:sp>
        <p:nvSpPr>
          <p:cNvPr id="48" name="Speech Bubble: Rectangle 47"/>
          <p:cNvSpPr/>
          <p:nvPr/>
        </p:nvSpPr>
        <p:spPr>
          <a:xfrm>
            <a:off x="7535107" y="4879359"/>
            <a:ext cx="1770371" cy="1705293"/>
          </a:xfrm>
          <a:prstGeom prst="wedgeRectCallout">
            <a:avLst>
              <a:gd name="adj1" fmla="val -1203"/>
              <a:gd name="adj2" fmla="val -8848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Change deadline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537394" y="1832124"/>
            <a:ext cx="6408044" cy="2959107"/>
            <a:chOff x="2537394" y="1604308"/>
            <a:chExt cx="6408044" cy="2513784"/>
          </a:xfrm>
        </p:grpSpPr>
        <p:sp>
          <p:nvSpPr>
            <p:cNvPr id="52" name="TextBox 51"/>
            <p:cNvSpPr txBox="1"/>
            <p:nvPr/>
          </p:nvSpPr>
          <p:spPr>
            <a:xfrm flipH="1">
              <a:off x="8270886" y="3405983"/>
              <a:ext cx="6745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32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5678598" y="1882459"/>
              <a:ext cx="6745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22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4670486" y="1604308"/>
              <a:ext cx="6745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6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7124224" y="3656427"/>
              <a:ext cx="6745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22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flipH="1">
              <a:off x="3590366" y="3509672"/>
              <a:ext cx="6745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2537394" y="3521041"/>
              <a:ext cx="674552" cy="3921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0</a:t>
              </a:r>
            </a:p>
          </p:txBody>
        </p:sp>
      </p:grpSp>
      <p:sp>
        <p:nvSpPr>
          <p:cNvPr id="59" name="Speech Bubble: Rectangle 58"/>
          <p:cNvSpPr/>
          <p:nvPr/>
        </p:nvSpPr>
        <p:spPr>
          <a:xfrm>
            <a:off x="5006236" y="4280396"/>
            <a:ext cx="2109173" cy="1705293"/>
          </a:xfrm>
          <a:prstGeom prst="wedgeRectCallout">
            <a:avLst>
              <a:gd name="adj1" fmla="val -74292"/>
              <a:gd name="adj2" fmla="val -17792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Slack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6-6=0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Critical path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Delay will delay project</a:t>
            </a:r>
          </a:p>
        </p:txBody>
      </p:sp>
      <p:sp>
        <p:nvSpPr>
          <p:cNvPr id="60" name="Speech Bubble: Rectangle with Corners Rounded 59"/>
          <p:cNvSpPr/>
          <p:nvPr/>
        </p:nvSpPr>
        <p:spPr>
          <a:xfrm>
            <a:off x="151344" y="5140967"/>
            <a:ext cx="3708628" cy="1499832"/>
          </a:xfrm>
          <a:prstGeom prst="wedgeRoundRectCallout">
            <a:avLst>
              <a:gd name="adj1" fmla="val 50411"/>
              <a:gd name="adj2" fmla="val -27965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>
                <a:solidFill>
                  <a:schemeClr val="tx1"/>
                </a:solidFill>
              </a:rPr>
              <a:t>Task 2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Early Start = task 1 end (6)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Early end = Early start +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Duration 6+16=22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1" name="Speech Bubble: Rectangle with Corners Rounded 60"/>
          <p:cNvSpPr/>
          <p:nvPr/>
        </p:nvSpPr>
        <p:spPr>
          <a:xfrm>
            <a:off x="160462" y="5156828"/>
            <a:ext cx="3708628" cy="1499832"/>
          </a:xfrm>
          <a:prstGeom prst="wedgeRoundRectCallout">
            <a:avLst>
              <a:gd name="adj1" fmla="val 50411"/>
              <a:gd name="adj2" fmla="val -27965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>
                <a:solidFill>
                  <a:schemeClr val="tx1"/>
                </a:solidFill>
              </a:rPr>
              <a:t>Task 2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Late End = task 3 late start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Early start = Early end -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Duration 30-16 = 14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7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9" grpId="0" animBg="1"/>
      <p:bldP spid="60" grpId="0" animBg="1"/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Risk Management Process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Risk identification</a:t>
            </a:r>
          </a:p>
          <a:p>
            <a:pPr lvl="1"/>
            <a:r>
              <a:rPr lang="en-GB" dirty="0"/>
              <a:t>Identify project, product and business risks</a:t>
            </a:r>
          </a:p>
          <a:p>
            <a:r>
              <a:rPr lang="en-GB" dirty="0">
                <a:solidFill>
                  <a:schemeClr val="accent3"/>
                </a:solidFill>
              </a:rPr>
              <a:t>Risk analysis</a:t>
            </a:r>
          </a:p>
          <a:p>
            <a:pPr lvl="1"/>
            <a:r>
              <a:rPr lang="en-GB" dirty="0"/>
              <a:t>Assess the likelihood and consequences of these risks</a:t>
            </a:r>
          </a:p>
          <a:p>
            <a:r>
              <a:rPr lang="en-GB" dirty="0">
                <a:solidFill>
                  <a:schemeClr val="accent3"/>
                </a:solidFill>
              </a:rPr>
              <a:t>Risk planning</a:t>
            </a:r>
          </a:p>
          <a:p>
            <a:pPr lvl="1"/>
            <a:r>
              <a:rPr lang="en-GB" dirty="0"/>
              <a:t>Draw up plans to avoid or minimise the effects of the risk</a:t>
            </a:r>
          </a:p>
          <a:p>
            <a:r>
              <a:rPr lang="en-GB" dirty="0">
                <a:solidFill>
                  <a:schemeClr val="accent3"/>
                </a:solidFill>
              </a:rPr>
              <a:t>Risk monitoring</a:t>
            </a:r>
          </a:p>
          <a:p>
            <a:pPr lvl="1"/>
            <a:r>
              <a:rPr lang="en-GB" dirty="0"/>
              <a:t>Monitor the risks throughout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Identification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Technology risks</a:t>
            </a:r>
          </a:p>
          <a:p>
            <a:r>
              <a:rPr lang="en-GB"/>
              <a:t>People risks</a:t>
            </a:r>
          </a:p>
          <a:p>
            <a:r>
              <a:rPr lang="en-GB"/>
              <a:t>Organisational risks</a:t>
            </a:r>
          </a:p>
          <a:p>
            <a:r>
              <a:rPr lang="en-GB"/>
              <a:t>Requirements risks</a:t>
            </a:r>
          </a:p>
          <a:p>
            <a:r>
              <a:rPr lang="en-GB"/>
              <a:t>Estimation risks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 and Risk Types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381000" y="1524000"/>
          <a:ext cx="8305800" cy="491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Document" r:id="rId3" imgW="5602320" imgH="4297680" progId="">
                  <p:embed/>
                </p:oleObj>
              </mc:Choice>
              <mc:Fallback>
                <p:oleObj name="Document" r:id="rId3" imgW="5602320" imgH="42976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05800" cy="491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Assess </a:t>
            </a:r>
            <a:r>
              <a:rPr lang="en-GB" u="sng" dirty="0"/>
              <a:t>probability</a:t>
            </a:r>
            <a:r>
              <a:rPr lang="en-GB" dirty="0"/>
              <a:t> and </a:t>
            </a:r>
            <a:r>
              <a:rPr lang="en-GB" u="sng" dirty="0"/>
              <a:t>seriousness</a:t>
            </a:r>
            <a:r>
              <a:rPr lang="en-GB" dirty="0"/>
              <a:t> of each risk</a:t>
            </a:r>
          </a:p>
          <a:p>
            <a:r>
              <a:rPr lang="en-GB" b="1" dirty="0">
                <a:solidFill>
                  <a:schemeClr val="accent3"/>
                </a:solidFill>
              </a:rPr>
              <a:t>Probability</a:t>
            </a:r>
            <a:r>
              <a:rPr lang="en-GB" dirty="0"/>
              <a:t> may be very low, low, moderate, high or very high</a:t>
            </a:r>
          </a:p>
          <a:p>
            <a:r>
              <a:rPr lang="en-GB" b="1" dirty="0">
                <a:solidFill>
                  <a:schemeClr val="accent3"/>
                </a:solidFill>
              </a:rPr>
              <a:t>Risk effects </a:t>
            </a:r>
            <a:r>
              <a:rPr lang="en-GB" dirty="0"/>
              <a:t>might be catastrophic, serious, tolerable or insignificant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Analysis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77825" y="1527175"/>
          <a:ext cx="823277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Document" r:id="rId3" imgW="5465160" imgH="4056840" progId="">
                  <p:embed/>
                </p:oleObj>
              </mc:Choice>
              <mc:Fallback>
                <p:oleObj name="Document" r:id="rId3" imgW="5465160" imgH="40568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527175"/>
                        <a:ext cx="823277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To introduce </a:t>
            </a:r>
            <a:r>
              <a:rPr lang="en-GB" dirty="0">
                <a:solidFill>
                  <a:schemeClr val="accent3"/>
                </a:solidFill>
              </a:rPr>
              <a:t>software project management </a:t>
            </a:r>
            <a:r>
              <a:rPr lang="en-GB" dirty="0"/>
              <a:t>and to describe its distinctive characteristics</a:t>
            </a:r>
          </a:p>
          <a:p>
            <a:r>
              <a:rPr lang="en-GB" dirty="0"/>
              <a:t>To discuss </a:t>
            </a:r>
            <a:r>
              <a:rPr lang="en-GB" b="1" dirty="0"/>
              <a:t>project planning </a:t>
            </a:r>
            <a:r>
              <a:rPr lang="en-GB" dirty="0"/>
              <a:t>and the </a:t>
            </a:r>
            <a:r>
              <a:rPr lang="en-GB" b="1" dirty="0"/>
              <a:t>planning process</a:t>
            </a:r>
          </a:p>
          <a:p>
            <a:r>
              <a:rPr lang="en-GB" dirty="0"/>
              <a:t>To show how </a:t>
            </a:r>
            <a:r>
              <a:rPr lang="en-GB" b="1" dirty="0"/>
              <a:t>graphical schedule representations </a:t>
            </a:r>
            <a:r>
              <a:rPr lang="en-GB" dirty="0"/>
              <a:t>are used by project management</a:t>
            </a:r>
          </a:p>
          <a:p>
            <a:r>
              <a:rPr lang="en-GB" dirty="0"/>
              <a:t>To discuss the notion of </a:t>
            </a:r>
            <a:r>
              <a:rPr lang="en-GB" b="1" dirty="0"/>
              <a:t>risks</a:t>
            </a:r>
            <a:r>
              <a:rPr lang="en-GB" dirty="0"/>
              <a:t> and the risk management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Planning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each risk and develop a strategy to manage that risk</a:t>
            </a:r>
          </a:p>
          <a:p>
            <a:r>
              <a:rPr lang="en-GB" b="1" dirty="0">
                <a:solidFill>
                  <a:schemeClr val="accent3"/>
                </a:solidFill>
              </a:rPr>
              <a:t>Avoidance strategies</a:t>
            </a:r>
          </a:p>
          <a:p>
            <a:pPr lvl="1"/>
            <a:r>
              <a:rPr lang="en-GB" dirty="0"/>
              <a:t>The probability that the risk will arise is reduced</a:t>
            </a:r>
          </a:p>
          <a:p>
            <a:r>
              <a:rPr lang="en-GB" b="1" dirty="0">
                <a:solidFill>
                  <a:schemeClr val="accent3"/>
                </a:solidFill>
              </a:rPr>
              <a:t>Minimisation strategies</a:t>
            </a:r>
          </a:p>
          <a:p>
            <a:pPr lvl="1"/>
            <a:r>
              <a:rPr lang="en-GB" dirty="0"/>
              <a:t>The impact of the risk on the project or product will be reduced</a:t>
            </a:r>
          </a:p>
          <a:p>
            <a:r>
              <a:rPr lang="en-GB" b="1" dirty="0">
                <a:solidFill>
                  <a:schemeClr val="accent3"/>
                </a:solidFill>
              </a:rPr>
              <a:t>Contingency plans</a:t>
            </a:r>
          </a:p>
          <a:p>
            <a:pPr lvl="1"/>
            <a:r>
              <a:rPr lang="en-GB" dirty="0"/>
              <a:t>If the risk arises, contingency plans are plans to deal with that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Factors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52400" y="2362200"/>
          <a:ext cx="86106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Document" r:id="rId3" imgW="5117760" imgH="1749600" progId="">
                  <p:embed/>
                </p:oleObj>
              </mc:Choice>
              <mc:Fallback>
                <p:oleObj name="Document" r:id="rId3" imgW="5117760" imgH="1749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362200"/>
                        <a:ext cx="86106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best tools are online, since</a:t>
            </a:r>
          </a:p>
          <a:p>
            <a:pPr lvl="1"/>
            <a:r>
              <a:rPr lang="en-GB" dirty="0"/>
              <a:t>Easy to access anywhere</a:t>
            </a:r>
          </a:p>
          <a:p>
            <a:pPr lvl="1"/>
            <a:r>
              <a:rPr lang="en-GB" dirty="0"/>
              <a:t>Don’t require you to set up any software</a:t>
            </a:r>
          </a:p>
          <a:p>
            <a:r>
              <a:rPr lang="en-GB" dirty="0"/>
              <a:t>Example tools</a:t>
            </a:r>
          </a:p>
          <a:p>
            <a:pPr lvl="1"/>
            <a:r>
              <a:rPr lang="en-GB" dirty="0"/>
              <a:t>Too many to list here.. But have a look at </a:t>
            </a:r>
            <a:r>
              <a:rPr lang="en-GB" dirty="0" err="1"/>
              <a:t>Zoho</a:t>
            </a:r>
            <a:endParaRPr lang="en-GB" dirty="0"/>
          </a:p>
          <a:p>
            <a:pPr lvl="1"/>
            <a:r>
              <a:rPr lang="en-GB" dirty="0" err="1"/>
              <a:t>Zoho</a:t>
            </a:r>
            <a:r>
              <a:rPr lang="en-GB" dirty="0"/>
              <a:t> is free and very powerful</a:t>
            </a:r>
          </a:p>
          <a:p>
            <a:pPr lvl="1"/>
            <a:r>
              <a:rPr lang="en-GB" dirty="0"/>
              <a:t>It has task handling, </a:t>
            </a:r>
            <a:r>
              <a:rPr lang="en-GB" dirty="0" err="1"/>
              <a:t>Gannt</a:t>
            </a:r>
            <a:r>
              <a:rPr lang="en-GB" dirty="0"/>
              <a:t> charts and milestones</a:t>
            </a:r>
          </a:p>
          <a:p>
            <a:pPr lvl="1"/>
            <a:r>
              <a:rPr lang="en-GB" dirty="0"/>
              <a:t>Free for &lt;10 Meg 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6613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Good project management is essential for project success</a:t>
            </a:r>
          </a:p>
          <a:p>
            <a:r>
              <a:rPr lang="en-GB" dirty="0"/>
              <a:t>The intangible nature of software causes problems for management</a:t>
            </a:r>
          </a:p>
          <a:p>
            <a:r>
              <a:rPr lang="en-GB" dirty="0"/>
              <a:t>Managers have diverse roles but their most significant activities are planning, estimating and scheduling</a:t>
            </a:r>
          </a:p>
          <a:p>
            <a:r>
              <a:rPr lang="en-GB" dirty="0"/>
              <a:t>Planning and estimating are iterative processes which continue throughout the course of a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 project milestone is a predictable state where some formal report of progress is presented to management. </a:t>
            </a:r>
          </a:p>
          <a:p>
            <a:r>
              <a:rPr lang="en-GB" dirty="0"/>
              <a:t>Risks may be project risks, product risks or business risks </a:t>
            </a:r>
          </a:p>
          <a:p>
            <a:r>
              <a:rPr lang="en-GB" dirty="0"/>
              <a:t>Risk management is concerned with identifying risks which may affect the project and planning to ensure that these risks do not develop into major threats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Management activities</a:t>
            </a:r>
          </a:p>
          <a:p>
            <a:r>
              <a:rPr lang="en-GB" dirty="0"/>
              <a:t>Project planning</a:t>
            </a:r>
          </a:p>
          <a:p>
            <a:r>
              <a:rPr lang="en-GB" dirty="0"/>
              <a:t>Project scheduling</a:t>
            </a:r>
          </a:p>
          <a:p>
            <a:r>
              <a:rPr lang="en-GB" dirty="0"/>
              <a:t>Risk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Software Project Management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Concerned with activities involved in ensuring that software is delivered </a:t>
            </a:r>
            <a:r>
              <a:rPr lang="en-GB" u="sng" dirty="0"/>
              <a:t>on time </a:t>
            </a:r>
            <a:r>
              <a:rPr lang="en-GB" dirty="0"/>
              <a:t>and </a:t>
            </a:r>
            <a:r>
              <a:rPr lang="en-GB" u="sng" dirty="0"/>
              <a:t>on schedule </a:t>
            </a:r>
            <a:r>
              <a:rPr lang="en-GB" dirty="0"/>
              <a:t>and in accordance with the requirements of the organisations developing and procuring the software</a:t>
            </a:r>
          </a:p>
          <a:p>
            <a:r>
              <a:rPr lang="en-GB" dirty="0">
                <a:solidFill>
                  <a:schemeClr val="accent3"/>
                </a:solidFill>
              </a:rPr>
              <a:t>Project management </a:t>
            </a:r>
            <a:r>
              <a:rPr lang="en-GB" dirty="0"/>
              <a:t>is needed because software development is always subject to budget and schedule constraints that are set by the organisation developing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26488" cy="110490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Software Management Distinctions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product is intangible </a:t>
            </a:r>
          </a:p>
          <a:p>
            <a:pPr lvl="2"/>
            <a:r>
              <a:rPr lang="en-GB" dirty="0"/>
              <a:t>(cannot be seen or touched)</a:t>
            </a:r>
          </a:p>
          <a:p>
            <a:r>
              <a:rPr lang="en-GB" b="1" dirty="0">
                <a:solidFill>
                  <a:schemeClr val="accent3"/>
                </a:solidFill>
              </a:rPr>
              <a:t>Software engineering </a:t>
            </a:r>
            <a:r>
              <a:rPr lang="en-GB" dirty="0"/>
              <a:t>is not recognized as an engineering discipline with the same status as mechanical, electrical engineering, etc.</a:t>
            </a:r>
          </a:p>
          <a:p>
            <a:r>
              <a:rPr lang="en-GB" dirty="0"/>
              <a:t>The software development process is not standardised</a:t>
            </a:r>
          </a:p>
          <a:p>
            <a:r>
              <a:rPr lang="en-GB" dirty="0"/>
              <a:t>Many software projects are 'one-off'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Management Activities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Proposal writing</a:t>
            </a:r>
          </a:p>
          <a:p>
            <a:r>
              <a:rPr lang="en-GB" dirty="0"/>
              <a:t>Project planning and scheduling</a:t>
            </a:r>
          </a:p>
          <a:p>
            <a:r>
              <a:rPr lang="en-GB" dirty="0"/>
              <a:t>Project costing</a:t>
            </a:r>
          </a:p>
          <a:p>
            <a:r>
              <a:rPr lang="en-GB" dirty="0"/>
              <a:t>Project monitoring and reviews</a:t>
            </a:r>
          </a:p>
          <a:p>
            <a:r>
              <a:rPr lang="en-GB" dirty="0"/>
              <a:t>Personnel selection and evaluation</a:t>
            </a:r>
          </a:p>
          <a:p>
            <a:r>
              <a:rPr lang="en-GB" dirty="0"/>
              <a:t>Report writing and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Management Commonalities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These activities are not peculiar to software management</a:t>
            </a:r>
          </a:p>
          <a:p>
            <a:r>
              <a:rPr lang="en-GB" dirty="0"/>
              <a:t>Many techniques of engineering project management are </a:t>
            </a:r>
            <a:r>
              <a:rPr lang="en-GB" dirty="0">
                <a:solidFill>
                  <a:schemeClr val="accent3"/>
                </a:solidFill>
              </a:rPr>
              <a:t>equally applicable </a:t>
            </a:r>
            <a:r>
              <a:rPr lang="en-GB" dirty="0"/>
              <a:t>to software project management</a:t>
            </a:r>
          </a:p>
          <a:p>
            <a:r>
              <a:rPr lang="en-GB" dirty="0"/>
              <a:t>Technically complex engineering systems tend to suffer from the same problems as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Staffing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May not be possible to appoint the ideal people to work on a project</a:t>
            </a:r>
          </a:p>
          <a:p>
            <a:pPr lvl="1"/>
            <a:r>
              <a:rPr lang="en-GB" dirty="0"/>
              <a:t>Project budget may not allow for the use of highly-paid staff</a:t>
            </a:r>
          </a:p>
          <a:p>
            <a:pPr lvl="1"/>
            <a:r>
              <a:rPr lang="en-GB" dirty="0"/>
              <a:t>Staff with the appropriate experience may not be available</a:t>
            </a:r>
          </a:p>
          <a:p>
            <a:pPr lvl="1"/>
            <a:r>
              <a:rPr lang="en-GB" dirty="0"/>
              <a:t>An organisation may wish to develop employee skills on a software project</a:t>
            </a:r>
          </a:p>
          <a:p>
            <a:r>
              <a:rPr lang="en-GB" dirty="0"/>
              <a:t>Managers have to work within these constraints especially when (as is currently the case) there is an international shortage of skilled IT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541</TotalTime>
  <Pages>24</Pages>
  <Words>1407</Words>
  <Application>Microsoft Office PowerPoint</Application>
  <PresentationFormat>Custom</PresentationFormat>
  <Paragraphs>316</Paragraphs>
  <Slides>34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Times</vt:lpstr>
      <vt:lpstr>Wingdings 2</vt:lpstr>
      <vt:lpstr>Flow</vt:lpstr>
      <vt:lpstr>Document</vt:lpstr>
      <vt:lpstr>Software Engineering COMP 201</vt:lpstr>
      <vt:lpstr>Project Management</vt:lpstr>
      <vt:lpstr>Objectives</vt:lpstr>
      <vt:lpstr>Topics Covered</vt:lpstr>
      <vt:lpstr>Software Project Management</vt:lpstr>
      <vt:lpstr>Software Management Distinctions</vt:lpstr>
      <vt:lpstr>Management Activities</vt:lpstr>
      <vt:lpstr>Management Commonalities</vt:lpstr>
      <vt:lpstr>Project Staffing</vt:lpstr>
      <vt:lpstr>Project Planning</vt:lpstr>
      <vt:lpstr>Types of Project Plan</vt:lpstr>
      <vt:lpstr>Project Plan Structure</vt:lpstr>
      <vt:lpstr>Activity Organization</vt:lpstr>
      <vt:lpstr>Milestones in the RE Process</vt:lpstr>
      <vt:lpstr>Project Scheduling</vt:lpstr>
      <vt:lpstr>Scheduling Problems</vt:lpstr>
      <vt:lpstr>Bar Charts and Activity Networks</vt:lpstr>
      <vt:lpstr>Task Durations and Dependencies</vt:lpstr>
      <vt:lpstr>Activity Network</vt:lpstr>
      <vt:lpstr>Activity Timeline</vt:lpstr>
      <vt:lpstr>Staff Allocation</vt:lpstr>
      <vt:lpstr>Risk Management</vt:lpstr>
      <vt:lpstr>Pert charts</vt:lpstr>
      <vt:lpstr>Pert charts</vt:lpstr>
      <vt:lpstr>The Risk Management Process</vt:lpstr>
      <vt:lpstr>Risk Identification</vt:lpstr>
      <vt:lpstr>Risks and Risk Types</vt:lpstr>
      <vt:lpstr>Risk Analysis</vt:lpstr>
      <vt:lpstr>Risk Analysis</vt:lpstr>
      <vt:lpstr>Risk Planning</vt:lpstr>
      <vt:lpstr>Risk Factors</vt:lpstr>
      <vt:lpstr>Project management Tools</vt:lpstr>
      <vt:lpstr>Lecture Key Points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Paul Bell</dc:creator>
  <cp:lastModifiedBy>Coope, Sebastian</cp:lastModifiedBy>
  <cp:revision>66</cp:revision>
  <cp:lastPrinted>2001-08-10T22:14:30Z</cp:lastPrinted>
  <dcterms:created xsi:type="dcterms:W3CDTF">1995-12-08T17:21:36Z</dcterms:created>
  <dcterms:modified xsi:type="dcterms:W3CDTF">2018-09-07T15:07:19Z</dcterms:modified>
</cp:coreProperties>
</file>