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F7AA-AA94-4C0B-AC35-2D9FE5D26F5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coursework 1.1</a:t>
            </a:r>
            <a:br>
              <a:rPr lang="en-GB" dirty="0"/>
            </a:br>
            <a:r>
              <a:rPr lang="en-GB" dirty="0"/>
              <a:t>and Use 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3623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ATM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draw a box (with a label) around a set of use cases to denote the system boundary, as on the previous slide (“ATM system”).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can be used between actors to show that all use cases of one actor are available to the other: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665826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66582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651956"/>
            <a:ext cx="1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Bank Staff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9992" y="5651956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Customer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3539571" y="4941168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40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/>
              <a:t>If several use cases include, as part of their functionality, another use case, we have a special way to show this in a use-case diagram with an </a:t>
            </a:r>
            <a:r>
              <a:rPr lang="en-GB" b="1" dirty="0">
                <a:solidFill>
                  <a:schemeClr val="accent3"/>
                </a:solidFill>
              </a:rPr>
              <a:t>&lt;&lt;include&gt;&gt; </a:t>
            </a:r>
            <a:r>
              <a:rPr lang="en-GB" dirty="0"/>
              <a:t>relation.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/>
              <a:t>Extend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/>
              <a:t>If a use-case has two or more significantly different  outcomes, we can show this by </a:t>
            </a:r>
            <a:r>
              <a:rPr lang="en-GB" b="1" dirty="0">
                <a:solidFill>
                  <a:schemeClr val="accent3"/>
                </a:solidFill>
              </a:rPr>
              <a:t>extending</a:t>
            </a:r>
            <a:r>
              <a:rPr lang="en-GB" dirty="0"/>
              <a:t> the use case to a </a:t>
            </a:r>
            <a:r>
              <a:rPr lang="en-GB" dirty="0">
                <a:solidFill>
                  <a:schemeClr val="accent3"/>
                </a:solidFill>
              </a:rPr>
              <a:t>main use case </a:t>
            </a:r>
            <a:r>
              <a:rPr lang="en-GB" dirty="0"/>
              <a:t>and one or more </a:t>
            </a:r>
            <a:r>
              <a:rPr lang="en-GB" dirty="0">
                <a:solidFill>
                  <a:schemeClr val="accent3"/>
                </a:solidFill>
              </a:rPr>
              <a:t>subsidiary cases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</a:t>
            </a:r>
          </a:p>
          <a:p>
            <a:pPr lvl="1"/>
            <a:r>
              <a:rPr lang="en-GB" dirty="0"/>
              <a:t>When the other use case is always part of the main use case</a:t>
            </a:r>
          </a:p>
          <a:p>
            <a:r>
              <a:rPr lang="en-GB" dirty="0"/>
              <a:t>Extend</a:t>
            </a:r>
          </a:p>
          <a:p>
            <a:pPr lvl="1"/>
            <a:r>
              <a:rPr lang="en-GB" dirty="0"/>
              <a:t>When the other use case, sometime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468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Extend/Include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/>
              <a:t>One of the benefits of UML diagrams is their simplicity and that they can be shown to and worked through with, customers.</a:t>
            </a:r>
          </a:p>
          <a:p>
            <a:r>
              <a:rPr lang="en-GB" dirty="0"/>
              <a:t>This is to some extent lost by using more advanced features like “include” and “extend” relations; they should thus be used with care.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50"/>
            <a:ext cx="8229600" cy="796086"/>
          </a:xfrm>
        </p:spPr>
        <p:txBody>
          <a:bodyPr/>
          <a:lstStyle/>
          <a:p>
            <a:r>
              <a:rPr lang="en-GB" dirty="0"/>
              <a:t>Full use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Autofit/>
          </a:bodyPr>
          <a:lstStyle/>
          <a:p>
            <a:r>
              <a:rPr lang="en-GB" sz="1800" dirty="0"/>
              <a:t>ID</a:t>
            </a:r>
          </a:p>
          <a:p>
            <a:pPr lvl="1"/>
            <a:r>
              <a:rPr lang="en-GB" sz="1600" dirty="0"/>
              <a:t>Short ID  (useful for diagrams and reference)</a:t>
            </a:r>
          </a:p>
          <a:p>
            <a:r>
              <a:rPr lang="en-GB" sz="1800" dirty="0"/>
              <a:t>Name</a:t>
            </a:r>
          </a:p>
          <a:p>
            <a:pPr lvl="1"/>
            <a:r>
              <a:rPr lang="en-GB" sz="1600" dirty="0"/>
              <a:t>Full name</a:t>
            </a:r>
          </a:p>
          <a:p>
            <a:r>
              <a:rPr lang="en-GB" sz="1800" dirty="0"/>
              <a:t>Description</a:t>
            </a:r>
          </a:p>
          <a:p>
            <a:pPr lvl="1"/>
            <a:r>
              <a:rPr lang="en-GB" sz="1600" dirty="0"/>
              <a:t>Full description</a:t>
            </a:r>
          </a:p>
          <a:p>
            <a:r>
              <a:rPr lang="en-GB" sz="1800" dirty="0"/>
              <a:t>Pre-condition</a:t>
            </a:r>
          </a:p>
          <a:p>
            <a:pPr lvl="1"/>
            <a:r>
              <a:rPr lang="en-GB" sz="1600" dirty="0"/>
              <a:t>What must be true before the use case can proceed</a:t>
            </a:r>
          </a:p>
          <a:p>
            <a:r>
              <a:rPr lang="en-GB" sz="1800" dirty="0"/>
              <a:t>Event flow</a:t>
            </a:r>
          </a:p>
          <a:p>
            <a:pPr lvl="1"/>
            <a:r>
              <a:rPr lang="en-GB" sz="1600" dirty="0"/>
              <a:t>Flow of behaviour that makes up this use case</a:t>
            </a:r>
          </a:p>
          <a:p>
            <a:r>
              <a:rPr lang="en-GB" sz="1800" dirty="0"/>
              <a:t>Post-condition</a:t>
            </a:r>
          </a:p>
          <a:p>
            <a:pPr lvl="1"/>
            <a:r>
              <a:rPr lang="en-GB" sz="1600" dirty="0"/>
              <a:t>What should be true if the use case successfully completes</a:t>
            </a:r>
          </a:p>
          <a:p>
            <a:r>
              <a:rPr lang="en-GB" sz="1800" dirty="0"/>
              <a:t>Includes</a:t>
            </a:r>
          </a:p>
          <a:p>
            <a:pPr lvl="1"/>
            <a:r>
              <a:rPr lang="en-GB" sz="1600" dirty="0"/>
              <a:t>What other use cases are used</a:t>
            </a:r>
          </a:p>
          <a:p>
            <a:r>
              <a:rPr lang="en-GB" sz="1800" dirty="0"/>
              <a:t>Extensions</a:t>
            </a:r>
          </a:p>
          <a:p>
            <a:pPr lvl="1"/>
            <a:r>
              <a:rPr lang="en-GB" sz="1600" dirty="0"/>
              <a:t>Optional behaviour</a:t>
            </a:r>
          </a:p>
          <a:p>
            <a:r>
              <a:rPr lang="en-GB" sz="1800" dirty="0"/>
              <a:t>Triggers</a:t>
            </a:r>
          </a:p>
          <a:p>
            <a:pPr lvl="1"/>
            <a:r>
              <a:rPr lang="en-GB" sz="1600" dirty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310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do NOT describe internal behaviour</a:t>
            </a:r>
          </a:p>
          <a:p>
            <a:r>
              <a:rPr lang="en-GB" dirty="0"/>
              <a:t>Must describe behaviour with external Actors</a:t>
            </a:r>
          </a:p>
          <a:p>
            <a:r>
              <a:rPr lang="en-GB" dirty="0"/>
              <a:t>But external Actor can be</a:t>
            </a:r>
          </a:p>
          <a:p>
            <a:pPr lvl="1"/>
            <a:r>
              <a:rPr lang="en-GB" dirty="0"/>
              <a:t>External system (e.g. 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External hardware (e.g. smoke detector fire alarm)</a:t>
            </a:r>
          </a:p>
          <a:p>
            <a:pPr lvl="1"/>
            <a:r>
              <a:rPr lang="en-GB" dirty="0"/>
              <a:t>External agency (e.g. Police, fire brigade)</a:t>
            </a:r>
          </a:p>
          <a:p>
            <a:r>
              <a:rPr lang="en-GB" dirty="0"/>
              <a:t>So Use cases are always system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551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086"/>
          </a:xfrm>
        </p:spPr>
        <p:txBody>
          <a:bodyPr/>
          <a:lstStyle/>
          <a:p>
            <a:r>
              <a:rPr lang="en-GB" dirty="0"/>
              <a:t>ATM use case descriptions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40411"/>
              </p:ext>
            </p:extLst>
          </p:nvPr>
        </p:nvGraphicFramePr>
        <p:xfrm>
          <a:off x="755576" y="1484784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UC1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4. Take cash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4 “Balance too low”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Triggers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Withdraw cash request entered</a:t>
                      </a:r>
                      <a:endParaRPr lang="en-GB" sz="1600" u="sng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805264"/>
            <a:ext cx="3816424" cy="2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/>
              <a:t>Post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805264"/>
            <a:ext cx="3816424" cy="284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Balanced updated</a:t>
            </a:r>
          </a:p>
        </p:txBody>
      </p:sp>
    </p:spTree>
    <p:extLst>
      <p:ext uri="{BB962C8B-B14F-4D97-AF65-F5344CB8AC3E}">
        <p14:creationId xmlns:p14="http://schemas.microsoft.com/office/powerpoint/2010/main" val="121255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03725"/>
              </p:ext>
            </p:extLst>
          </p:nvPr>
        </p:nvGraphicFramePr>
        <p:xfrm>
          <a:off x="683568" y="1772814"/>
          <a:ext cx="7848872" cy="4320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UC2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proves their identity to the ATM.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 User re-enters PIN if PIN incorrect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 if credentials correct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37F-0101-4D83-9332-521DC7A2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5E0A-50B5-4585-9949-22FEB4BE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GB" dirty="0"/>
              <a:t>Can be functional</a:t>
            </a:r>
          </a:p>
          <a:p>
            <a:pPr lvl="1"/>
            <a:r>
              <a:rPr lang="en-GB" dirty="0"/>
              <a:t>What the system should do</a:t>
            </a:r>
          </a:p>
          <a:p>
            <a:pPr lvl="1"/>
            <a:r>
              <a:rPr lang="en-GB" dirty="0"/>
              <a:t>e.g. provide a login facility that uses a username and password</a:t>
            </a:r>
          </a:p>
          <a:p>
            <a:r>
              <a:rPr lang="en-GB" dirty="0"/>
              <a:t>Can be non-functional</a:t>
            </a:r>
          </a:p>
          <a:p>
            <a:pPr lvl="1"/>
            <a:r>
              <a:rPr lang="en-GB" dirty="0"/>
              <a:t>Constrains on how the functions are provided</a:t>
            </a:r>
          </a:p>
          <a:p>
            <a:pPr lvl="1"/>
            <a:r>
              <a:rPr lang="en-GB" dirty="0"/>
              <a:t>Username must be longer than six characters</a:t>
            </a:r>
          </a:p>
          <a:p>
            <a:pPr lvl="1"/>
            <a:r>
              <a:rPr lang="en-GB" dirty="0"/>
              <a:t>Software must be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62532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13"/>
            <a:ext cx="8229600" cy="1143000"/>
          </a:xfrm>
        </p:spPr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93754"/>
              </p:ext>
            </p:extLst>
          </p:nvPr>
        </p:nvGraphicFramePr>
        <p:xfrm>
          <a:off x="755576" y="1628798"/>
          <a:ext cx="7920880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retrieves a balance for their account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Check balanced requested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4990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Balance too low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cannot make cash withdrawal due to low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1. Customer chooses smaller amount or cancels transaction</a:t>
                      </a:r>
                      <a:endParaRPr lang="en-GB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Cash chosen greater than available balance</a:t>
                      </a:r>
                      <a:endParaRPr lang="en-GB" sz="14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F36-DC22-4B34-A90A-922464D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CE55-9544-4BCA-9510-1310007F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modelling of requirements</a:t>
            </a:r>
          </a:p>
          <a:p>
            <a:r>
              <a:rPr lang="en-GB" dirty="0"/>
              <a:t>Show the external view of the system</a:t>
            </a:r>
          </a:p>
          <a:p>
            <a:pPr lvl="1"/>
            <a:r>
              <a:rPr lang="en-GB" dirty="0"/>
              <a:t>(Do not model internal processes)</a:t>
            </a:r>
          </a:p>
          <a:p>
            <a:r>
              <a:rPr lang="en-GB" dirty="0"/>
              <a:t>Show the system relative to different users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2161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Use-Cases</a:t>
            </a:r>
            <a:r>
              <a:rPr lang="en-GB" dirty="0"/>
              <a:t> are a scenario based technique in the Unified </a:t>
            </a:r>
            <a:r>
              <a:rPr lang="en-GB" dirty="0" err="1"/>
              <a:t>Modeling</a:t>
            </a:r>
            <a:r>
              <a:rPr lang="en-GB" dirty="0"/>
              <a:t> Language (UML) 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itself.</a:t>
            </a:r>
          </a:p>
          <a:p>
            <a:r>
              <a:rPr lang="en-GB" dirty="0"/>
              <a:t>A set of use-cases 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3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/>
              <a:t>In a </a:t>
            </a:r>
            <a:r>
              <a:rPr lang="en-GB" dirty="0">
                <a:solidFill>
                  <a:schemeClr val="accent3"/>
                </a:solidFill>
              </a:rPr>
              <a:t>use-case diagram</a:t>
            </a:r>
            <a:r>
              <a:rPr lang="en-GB" dirty="0"/>
              <a:t>, an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is a user of the system (i.e. Something external to the system; can be human or non-human) acting in a particular role.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use-case</a:t>
            </a:r>
            <a:r>
              <a:rPr lang="en-GB" dirty="0"/>
              <a:t> is a task which the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99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Anything external to the system which the system interacts with</a:t>
            </a:r>
          </a:p>
          <a:p>
            <a:r>
              <a:rPr lang="en-GB" sz="2800" dirty="0"/>
              <a:t>Can be human</a:t>
            </a:r>
          </a:p>
          <a:p>
            <a:pPr lvl="1"/>
            <a:r>
              <a:rPr lang="en-GB" sz="2400" dirty="0"/>
              <a:t>Customer</a:t>
            </a:r>
          </a:p>
          <a:p>
            <a:pPr lvl="1"/>
            <a:r>
              <a:rPr lang="en-GB" sz="2400" dirty="0"/>
              <a:t>Player (game)</a:t>
            </a:r>
          </a:p>
          <a:p>
            <a:pPr lvl="1"/>
            <a:r>
              <a:rPr lang="en-GB" sz="2400" dirty="0"/>
              <a:t>Driver</a:t>
            </a:r>
          </a:p>
          <a:p>
            <a:r>
              <a:rPr lang="en-GB" sz="2800" dirty="0"/>
              <a:t>Can be non human</a:t>
            </a:r>
          </a:p>
          <a:p>
            <a:pPr lvl="1"/>
            <a:r>
              <a:rPr lang="en-GB" sz="2400" dirty="0"/>
              <a:t>Sensor (smoke detector)</a:t>
            </a:r>
          </a:p>
          <a:p>
            <a:pPr lvl="1"/>
            <a:r>
              <a:rPr lang="en-GB" sz="2400" dirty="0"/>
              <a:t>Payment service (credit cards)</a:t>
            </a:r>
          </a:p>
          <a:p>
            <a:pPr lvl="1"/>
            <a:r>
              <a:rPr lang="en-GB" sz="2400" dirty="0"/>
              <a:t>Geo location</a:t>
            </a:r>
          </a:p>
          <a:p>
            <a:pPr lvl="1"/>
            <a:r>
              <a:rPr lang="en-GB" sz="2400" dirty="0"/>
              <a:t>Robotic arm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018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 details of each use case should also be documented by a use case description: </a:t>
            </a:r>
            <a:r>
              <a:rPr lang="en-GB" dirty="0"/>
              <a:t>E.g.,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Print receipt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/>
              <a:t>[Alternate Case] </a:t>
            </a:r>
            <a:r>
              <a:rPr lang="en-GB" sz="2400" dirty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An alternate case here is something that could potentially go wrong and denotes a different course of action.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9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Use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0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Actors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Bank staff</a:t>
            </a:r>
          </a:p>
          <a:p>
            <a:pPr lvl="1"/>
            <a:r>
              <a:rPr lang="en-GB" dirty="0"/>
              <a:t>ATM service engineer</a:t>
            </a:r>
          </a:p>
          <a:p>
            <a:r>
              <a:rPr lang="en-GB" dirty="0"/>
              <a:t>Use cases</a:t>
            </a:r>
          </a:p>
          <a:p>
            <a:pPr lvl="1"/>
            <a:r>
              <a:rPr lang="en-GB" dirty="0"/>
              <a:t>Withdraw cash</a:t>
            </a:r>
          </a:p>
          <a:p>
            <a:pPr lvl="1"/>
            <a:r>
              <a:rPr lang="en-GB" dirty="0"/>
              <a:t>Check balance</a:t>
            </a:r>
          </a:p>
          <a:p>
            <a:pPr lvl="1"/>
            <a:r>
              <a:rPr lang="en-GB" dirty="0"/>
              <a:t>Add cash to machine</a:t>
            </a:r>
          </a:p>
          <a:p>
            <a:pPr lvl="1"/>
            <a:r>
              <a:rPr lang="en-GB" dirty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47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1127</Words>
  <Application>Microsoft Office PowerPoint</Application>
  <PresentationFormat>On-screen Show (4:3)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Times New Roman</vt:lpstr>
      <vt:lpstr>Office Theme</vt:lpstr>
      <vt:lpstr>Introduction to coursework 1.1 and Use Case Analysis</vt:lpstr>
      <vt:lpstr>Requirements</vt:lpstr>
      <vt:lpstr>Uses cases</vt:lpstr>
      <vt:lpstr>Use Cases</vt:lpstr>
      <vt:lpstr>Use Cases</vt:lpstr>
      <vt:lpstr>Actors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coursework 1 and Use Case Analysis</dc:title>
  <dc:creator>CSC</dc:creator>
  <cp:lastModifiedBy>Coope, Sebastian</cp:lastModifiedBy>
  <cp:revision>6</cp:revision>
  <dcterms:created xsi:type="dcterms:W3CDTF">2017-09-29T07:14:23Z</dcterms:created>
  <dcterms:modified xsi:type="dcterms:W3CDTF">2018-09-07T14:05:39Z</dcterms:modified>
</cp:coreProperties>
</file>