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Patrick Hand"/>
      <p:regular r:id="rId17"/>
    </p:embeddedFont>
    <p:embeddedFont>
      <p:font typeface="Patrick Hand"/>
      <p:regular r:id="rId18"/>
    </p:embeddedFont>
    <p:embeddedFont>
      <p:font typeface="Patrick Hand"/>
      <p:regular r:id="rId19"/>
    </p:embeddedFont>
    <p:embeddedFont>
      <p:font typeface="Patrick Hand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slideLayout" Target="../slideLayouts/slideLayout9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859042"/>
            <a:ext cx="7415927" cy="18513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Портфолио SQL: Анализ Данных и Сегментация Клиентов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6350437" y="4080629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Эта презентация демонстрирует мои навыки SQL в аналитике данных. Мы рассмотрим кейс сегментации клиентов для оптимизации маркетинговых кампаний, используя PostgreSQL и Tableau.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6350437" y="5956935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057" y="5964555"/>
            <a:ext cx="379690" cy="379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868716" y="5938480"/>
            <a:ext cx="2322909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 Bold" pitchFamily="34" charset="0"/>
                <a:ea typeface="Patrick Hand Bold" pitchFamily="34" charset="-122"/>
                <a:cs typeface="Patrick Hand Bold" pitchFamily="34" charset="-120"/>
              </a:rPr>
              <a:t>by Oleg Gerasimchuk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6050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6893" y="3733800"/>
            <a:ext cx="10109359" cy="6121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0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Заключение: Применение SQL для Бизнеса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856893" y="4713089"/>
            <a:ext cx="4142303" cy="2845237"/>
          </a:xfrm>
          <a:prstGeom prst="roundRect">
            <a:avLst>
              <a:gd name="adj" fmla="val 3614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116925" y="4973122"/>
            <a:ext cx="3150156" cy="3059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SQL - Мощный Инструмент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1116925" y="5425916"/>
            <a:ext cx="3622238" cy="15663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Эффективен для анализа клиентских данных и извлечения ценных инсайтов.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5243989" y="4713089"/>
            <a:ext cx="4142303" cy="2845237"/>
          </a:xfrm>
          <a:prstGeom prst="roundRect">
            <a:avLst>
              <a:gd name="adj" fmla="val 3614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504021" y="4973122"/>
            <a:ext cx="3622238" cy="611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Сегментация - Оптимизация Маркетинга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5504021" y="5731907"/>
            <a:ext cx="3622238" cy="15663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Позволяет значительно увеличить прибыль и улучшить взаимодействие с клиентами.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9631085" y="4713089"/>
            <a:ext cx="4142303" cy="2845237"/>
          </a:xfrm>
          <a:prstGeom prst="roundRect">
            <a:avLst>
              <a:gd name="adj" fmla="val 3614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91117" y="4973122"/>
            <a:ext cx="3039308" cy="3059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Готов к Новым Проектам!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9891117" y="5425916"/>
            <a:ext cx="3622238" cy="11747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Ищу возможности применить свои навыки в решении сложных бизнес-задач.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516267"/>
            <a:ext cx="9049583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Кейс 1: Сегментация Клиентской Базы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4037" y="3750469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Цель: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305895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Выделить группы клиентов для таргетированной рекламы.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750469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Данные: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5372695" y="4305895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История покупок, демография, поведение на сайте.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750469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Инструмент: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9881354" y="4305895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Использование SQL для агрегации, фильтрации и объединения данных.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364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22127" y="3776543"/>
            <a:ext cx="8743474" cy="587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00"/>
              </a:lnSpc>
              <a:buNone/>
            </a:pPr>
            <a:r>
              <a:rPr lang="en-US" sz="36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Схема Данных: База Данных Клиентов</a:t>
            </a:r>
            <a:endParaRPr lang="en-US" sz="3650" dirty="0"/>
          </a:p>
        </p:txBody>
      </p:sp>
      <p:sp>
        <p:nvSpPr>
          <p:cNvPr id="4" name="Shape 1"/>
          <p:cNvSpPr/>
          <p:nvPr/>
        </p:nvSpPr>
        <p:spPr>
          <a:xfrm>
            <a:off x="822127" y="4716066"/>
            <a:ext cx="12986147" cy="2033349"/>
          </a:xfrm>
          <a:prstGeom prst="roundRect">
            <a:avLst>
              <a:gd name="adj" fmla="val 485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29747" y="4723686"/>
            <a:ext cx="12970907" cy="6727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64657" y="4872157"/>
            <a:ext cx="6011823" cy="3757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customers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7553920" y="4872157"/>
            <a:ext cx="6011823" cy="3757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customer_id, name, email, city, age</a:t>
            </a:r>
            <a:endParaRPr lang="en-US" sz="1800" dirty="0"/>
          </a:p>
        </p:txBody>
      </p:sp>
      <p:sp>
        <p:nvSpPr>
          <p:cNvPr id="8" name="Shape 5"/>
          <p:cNvSpPr/>
          <p:nvPr/>
        </p:nvSpPr>
        <p:spPr>
          <a:xfrm>
            <a:off x="829747" y="5396389"/>
            <a:ext cx="12970907" cy="6727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64657" y="5544860"/>
            <a:ext cx="6011823" cy="3757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orders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7553920" y="5544860"/>
            <a:ext cx="6011823" cy="3757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order_id, customer_id, order_date, total_amount</a:t>
            </a:r>
            <a:endParaRPr lang="en-US" sz="1800" dirty="0"/>
          </a:p>
        </p:txBody>
      </p:sp>
      <p:sp>
        <p:nvSpPr>
          <p:cNvPr id="11" name="Shape 8"/>
          <p:cNvSpPr/>
          <p:nvPr/>
        </p:nvSpPr>
        <p:spPr>
          <a:xfrm>
            <a:off x="829747" y="6069092"/>
            <a:ext cx="12970907" cy="6727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64657" y="6217563"/>
            <a:ext cx="6011823" cy="3757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products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7553920" y="6217563"/>
            <a:ext cx="6011823" cy="3757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product_id, product_name, category, price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822127" y="7013615"/>
            <a:ext cx="12986147" cy="3757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Эти таблицы содержат всю необходимую информацию для анализа поведения клиентов и их сегментации.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07394"/>
            <a:ext cx="10315694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SQL: Расчет RFM (Recency, Frequency, Monetary Value)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4037" y="3118247"/>
            <a:ext cx="12902327" cy="402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Recency: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highlight>
                  <a:srgbClr val="E6E6E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MAX(order_date)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для каждого 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highlight>
                  <a:srgbClr val="E6E6E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customer_id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3607237"/>
            <a:ext cx="12902327" cy="402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Frequency: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highlight>
                  <a:srgbClr val="E6E6E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COUNT(order_id)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для каждого 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highlight>
                  <a:srgbClr val="E6E6E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customer_id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096226"/>
            <a:ext cx="12902327" cy="402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Monetary Value: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highlight>
                  <a:srgbClr val="E6E6E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SUM(total_amount)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для каждого 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highlight>
                  <a:srgbClr val="E6E6E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customer_id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4776549"/>
            <a:ext cx="12902327" cy="402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highlight>
                  <a:srgbClr val="E6E6E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Пример запроса: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864037" y="5456873"/>
            <a:ext cx="12902327" cy="765334"/>
          </a:xfrm>
          <a:prstGeom prst="roundRect">
            <a:avLst>
              <a:gd name="adj" fmla="val 13549"/>
            </a:avLst>
          </a:prstGeom>
          <a:solidFill>
            <a:srgbClr val="E6E6E6"/>
          </a:solidFill>
          <a:ln/>
        </p:spPr>
      </p:sp>
      <p:sp>
        <p:nvSpPr>
          <p:cNvPr id="8" name="Shape 6"/>
          <p:cNvSpPr/>
          <p:nvPr/>
        </p:nvSpPr>
        <p:spPr>
          <a:xfrm>
            <a:off x="851773" y="5456873"/>
            <a:ext cx="12926854" cy="765334"/>
          </a:xfrm>
          <a:prstGeom prst="roundRect">
            <a:avLst>
              <a:gd name="adj" fmla="val 4839"/>
            </a:avLst>
          </a:prstGeom>
          <a:solidFill>
            <a:srgbClr val="E6E6E6"/>
          </a:solidFill>
          <a:ln/>
        </p:spPr>
      </p:sp>
      <p:sp>
        <p:nvSpPr>
          <p:cNvPr id="9" name="Text 7"/>
          <p:cNvSpPr/>
          <p:nvPr/>
        </p:nvSpPr>
        <p:spPr>
          <a:xfrm>
            <a:off x="1098590" y="5642015"/>
            <a:ext cx="124332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highlight>
                  <a:srgbClr val="E6E6E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SELECT customer_id, MAX(order_date), COUNT(*), SUM(total_amount) FROM orders GROUP BY customer_id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3423" y="565547"/>
            <a:ext cx="7717155" cy="1019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000"/>
              </a:lnSpc>
              <a:buNone/>
            </a:pPr>
            <a:r>
              <a:rPr lang="en-US" sz="32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SQL: Определение Сегментов на Основе RFM</a:t>
            </a:r>
            <a:endParaRPr lang="en-US" sz="32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23" y="1890474"/>
            <a:ext cx="1019175" cy="122301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38350" y="2094309"/>
            <a:ext cx="2038469" cy="254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VIP</a:t>
            </a:r>
            <a:endParaRPr lang="en-US" sz="1600" dirty="0"/>
          </a:p>
        </p:txBody>
      </p:sp>
      <p:sp>
        <p:nvSpPr>
          <p:cNvPr id="6" name="Text 2"/>
          <p:cNvSpPr/>
          <p:nvPr/>
        </p:nvSpPr>
        <p:spPr>
          <a:xfrm>
            <a:off x="2038350" y="2471380"/>
            <a:ext cx="6392228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Высокие значения Recency, Frequency, Monetary Value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3" y="3113484"/>
            <a:ext cx="1019175" cy="122301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38350" y="3317319"/>
            <a:ext cx="2038469" cy="254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Постоянные</a:t>
            </a:r>
            <a:endParaRPr lang="en-US" sz="1600" dirty="0"/>
          </a:p>
        </p:txBody>
      </p:sp>
      <p:sp>
        <p:nvSpPr>
          <p:cNvPr id="9" name="Text 4"/>
          <p:cNvSpPr/>
          <p:nvPr/>
        </p:nvSpPr>
        <p:spPr>
          <a:xfrm>
            <a:off x="2038350" y="3694390"/>
            <a:ext cx="6392228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Регулярные покупки, умеренные траты</a:t>
            </a:r>
            <a:endParaRPr lang="en-US" sz="16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23" y="4336494"/>
            <a:ext cx="1019175" cy="122301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38350" y="4540329"/>
            <a:ext cx="2038469" cy="254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Новички</a:t>
            </a:r>
            <a:endParaRPr lang="en-US" sz="1600" dirty="0"/>
          </a:p>
        </p:txBody>
      </p:sp>
      <p:sp>
        <p:nvSpPr>
          <p:cNvPr id="12" name="Text 6"/>
          <p:cNvSpPr/>
          <p:nvPr/>
        </p:nvSpPr>
        <p:spPr>
          <a:xfrm>
            <a:off x="2038350" y="4917400"/>
            <a:ext cx="6392228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Недавние первые покупки</a:t>
            </a:r>
            <a:endParaRPr lang="en-US" sz="16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423" y="5559504"/>
            <a:ext cx="1019175" cy="122301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038350" y="5763339"/>
            <a:ext cx="2038469" cy="254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Потерянные</a:t>
            </a:r>
            <a:endParaRPr lang="en-US" sz="1600" dirty="0"/>
          </a:p>
        </p:txBody>
      </p:sp>
      <p:sp>
        <p:nvSpPr>
          <p:cNvPr id="15" name="Text 8"/>
          <p:cNvSpPr/>
          <p:nvPr/>
        </p:nvSpPr>
        <p:spPr>
          <a:xfrm>
            <a:off x="2038350" y="6140410"/>
            <a:ext cx="6392228" cy="3261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Давно неактивные клиенты</a:t>
            </a:r>
            <a:endParaRPr lang="en-US" sz="1600" dirty="0"/>
          </a:p>
        </p:txBody>
      </p:sp>
      <p:sp>
        <p:nvSpPr>
          <p:cNvPr id="16" name="Text 9"/>
          <p:cNvSpPr/>
          <p:nvPr/>
        </p:nvSpPr>
        <p:spPr>
          <a:xfrm>
            <a:off x="713423" y="7011829"/>
            <a:ext cx="7717155" cy="652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Используем 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highlight>
                  <a:srgbClr val="E6E6E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CASE WHEN</a:t>
            </a:r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с критериями квантилей RFM для определения сегментов. Это позволяет гибко распределять клиентов по категориям.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497931"/>
            <a:ext cx="8510349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Анализ: Характеристики Сегментов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4037" y="3732133"/>
            <a:ext cx="311277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Демография и Поведение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287560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Средний возраст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768929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Город проживания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5250299"/>
            <a:ext cx="3898821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Категория покупок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5372695" y="3732133"/>
            <a:ext cx="2478881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Популярные Товары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5372695" y="4287560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Самые востребованные товары в каждом сегменте.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9881354" y="3732133"/>
            <a:ext cx="2713672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Ключевые Показатели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9881354" y="4287560"/>
            <a:ext cx="3898821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Сравнение сегментов по среднему чеку. Например, "VIP" клиенты тратят в 3 раза больше.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007388"/>
            <a:ext cx="7082076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Визуализация: Tableau Dashboards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6350437" y="199477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977" y="2087285"/>
            <a:ext cx="296228" cy="3702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52680" y="2079546"/>
            <a:ext cx="2700218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Географическая Карта</a:t>
            </a:r>
            <a:endParaRPr lang="en-US" sz="1900" dirty="0"/>
          </a:p>
        </p:txBody>
      </p:sp>
      <p:sp>
        <p:nvSpPr>
          <p:cNvPr id="7" name="Text 3"/>
          <p:cNvSpPr/>
          <p:nvPr/>
        </p:nvSpPr>
        <p:spPr>
          <a:xfrm>
            <a:off x="7152680" y="2536269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RFM-сегменты, отображенные по городам.</a:t>
            </a:r>
            <a:endParaRPr lang="en-US" sz="1900" dirty="0"/>
          </a:p>
        </p:txBody>
      </p:sp>
      <p:sp>
        <p:nvSpPr>
          <p:cNvPr id="8" name="Shape 4"/>
          <p:cNvSpPr/>
          <p:nvPr/>
        </p:nvSpPr>
        <p:spPr>
          <a:xfrm>
            <a:off x="6350437" y="342507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977" y="3517583"/>
            <a:ext cx="296228" cy="3702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152680" y="3509843"/>
            <a:ext cx="290536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Столбчатые Диаграммы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7152680" y="3966567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Средний чек по сегментам.</a:t>
            </a:r>
            <a:endParaRPr lang="en-US" sz="1900" dirty="0"/>
          </a:p>
        </p:txBody>
      </p:sp>
      <p:sp>
        <p:nvSpPr>
          <p:cNvPr id="12" name="Shape 7"/>
          <p:cNvSpPr/>
          <p:nvPr/>
        </p:nvSpPr>
        <p:spPr>
          <a:xfrm>
            <a:off x="6350437" y="485536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977" y="4947880"/>
            <a:ext cx="296228" cy="370284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152680" y="4940141"/>
            <a:ext cx="261580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Круговые Диаграммы</a:t>
            </a:r>
            <a:endParaRPr lang="en-US" sz="1900" dirty="0"/>
          </a:p>
        </p:txBody>
      </p:sp>
      <p:sp>
        <p:nvSpPr>
          <p:cNvPr id="15" name="Text 9"/>
          <p:cNvSpPr/>
          <p:nvPr/>
        </p:nvSpPr>
        <p:spPr>
          <a:xfrm>
            <a:off x="7152680" y="5396865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Распределение клиентов по сегментам.</a:t>
            </a:r>
            <a:endParaRPr lang="en-US" sz="1900" dirty="0"/>
          </a:p>
        </p:txBody>
      </p:sp>
      <p:sp>
        <p:nvSpPr>
          <p:cNvPr id="16" name="Shape 10"/>
          <p:cNvSpPr/>
          <p:nvPr/>
        </p:nvSpPr>
        <p:spPr>
          <a:xfrm>
            <a:off x="6350437" y="6285667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9977" y="6378178"/>
            <a:ext cx="296228" cy="370284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7152680" y="6370439"/>
            <a:ext cx="3067288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Интерактивные Фильтры</a:t>
            </a:r>
            <a:endParaRPr lang="en-US" sz="1900" dirty="0"/>
          </a:p>
        </p:txBody>
      </p:sp>
      <p:sp>
        <p:nvSpPr>
          <p:cNvPr id="19" name="Text 12"/>
          <p:cNvSpPr/>
          <p:nvPr/>
        </p:nvSpPr>
        <p:spPr>
          <a:xfrm>
            <a:off x="7152680" y="6827163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Детальный анализ отдельных клиентов.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965121"/>
            <a:ext cx="9708833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Выводы: Рекомендации для Маркетинга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1388864" y="3710464"/>
            <a:ext cx="3174683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Таргетированная Реклама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167188"/>
            <a:ext cx="369951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Индивидуальные кампании для каждого сегмента.</a:t>
            </a:r>
            <a:endParaRPr lang="en-US" sz="19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7299" y="2075974"/>
            <a:ext cx="4515803" cy="4515803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435" y="3831193"/>
            <a:ext cx="369332" cy="46172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43386" y="2411730"/>
            <a:ext cx="3822978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Персонализированные Предложения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9943386" y="3177064"/>
            <a:ext cx="382297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Скидки, бонусы, эксклюзивные продукты для VIP.</a:t>
            </a:r>
            <a:endParaRPr lang="en-US" sz="19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99" y="2075974"/>
            <a:ext cx="4515803" cy="4515803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351" y="2890480"/>
            <a:ext cx="369332" cy="46172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43386" y="5009078"/>
            <a:ext cx="275844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Реактивация Клиентов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9943386" y="5465802"/>
            <a:ext cx="382297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Специальные программы для "Потерянных" клиентов.</a:t>
            </a:r>
            <a:endParaRPr lang="en-US" sz="19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299" y="2075974"/>
            <a:ext cx="4515803" cy="4515803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3697" y="5587246"/>
            <a:ext cx="369332" cy="46172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864037" y="6869430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Например, VIP клиентам – приглашения на эксклюзивные мероприятия и предзаказы новых товаров.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6968" y="514112"/>
            <a:ext cx="4729639" cy="3620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2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Метрики: Оценка Эффективности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506968" y="1165741"/>
            <a:ext cx="8130064" cy="477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3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↗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3847743" y="1824633"/>
            <a:ext cx="1448395" cy="181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Конверсия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06968" y="2092523"/>
            <a:ext cx="8130064" cy="231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Увеличение после сегментированной рекламы.</a:t>
            </a:r>
            <a:endParaRPr lang="en-US" sz="1100" dirty="0"/>
          </a:p>
        </p:txBody>
      </p:sp>
      <p:sp>
        <p:nvSpPr>
          <p:cNvPr id="7" name="Text 4"/>
          <p:cNvSpPr/>
          <p:nvPr/>
        </p:nvSpPr>
        <p:spPr>
          <a:xfrm>
            <a:off x="506968" y="2831187"/>
            <a:ext cx="8130064" cy="477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3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↗</a:t>
            </a:r>
            <a:endParaRPr lang="en-US" sz="3750" dirty="0"/>
          </a:p>
        </p:txBody>
      </p:sp>
      <p:sp>
        <p:nvSpPr>
          <p:cNvPr id="8" name="Text 5"/>
          <p:cNvSpPr/>
          <p:nvPr/>
        </p:nvSpPr>
        <p:spPr>
          <a:xfrm>
            <a:off x="3847743" y="3490079"/>
            <a:ext cx="1448395" cy="181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Средний Чек</a:t>
            </a:r>
            <a:endParaRPr lang="en-US" sz="1100" dirty="0"/>
          </a:p>
        </p:txBody>
      </p:sp>
      <p:sp>
        <p:nvSpPr>
          <p:cNvPr id="9" name="Text 6"/>
          <p:cNvSpPr/>
          <p:nvPr/>
        </p:nvSpPr>
        <p:spPr>
          <a:xfrm>
            <a:off x="506968" y="3757970"/>
            <a:ext cx="8130064" cy="231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Рост по сегментам.</a:t>
            </a:r>
            <a:endParaRPr lang="en-US" sz="1100" dirty="0"/>
          </a:p>
        </p:txBody>
      </p:sp>
      <p:sp>
        <p:nvSpPr>
          <p:cNvPr id="10" name="Text 7"/>
          <p:cNvSpPr/>
          <p:nvPr/>
        </p:nvSpPr>
        <p:spPr>
          <a:xfrm>
            <a:off x="506968" y="4496633"/>
            <a:ext cx="8130064" cy="477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3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↘</a:t>
            </a:r>
            <a:endParaRPr lang="en-US" sz="3750" dirty="0"/>
          </a:p>
        </p:txBody>
      </p:sp>
      <p:sp>
        <p:nvSpPr>
          <p:cNvPr id="11" name="Text 8"/>
          <p:cNvSpPr/>
          <p:nvPr/>
        </p:nvSpPr>
        <p:spPr>
          <a:xfrm>
            <a:off x="3847743" y="5155525"/>
            <a:ext cx="1448395" cy="181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Отток Клиентов</a:t>
            </a:r>
            <a:endParaRPr lang="en-US" sz="1100" dirty="0"/>
          </a:p>
        </p:txBody>
      </p:sp>
      <p:sp>
        <p:nvSpPr>
          <p:cNvPr id="12" name="Text 9"/>
          <p:cNvSpPr/>
          <p:nvPr/>
        </p:nvSpPr>
        <p:spPr>
          <a:xfrm>
            <a:off x="506968" y="5423416"/>
            <a:ext cx="8130064" cy="231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Снижение показателей оттока.</a:t>
            </a:r>
            <a:endParaRPr lang="en-US" sz="1100" dirty="0"/>
          </a:p>
        </p:txBody>
      </p:sp>
      <p:sp>
        <p:nvSpPr>
          <p:cNvPr id="13" name="Text 10"/>
          <p:cNvSpPr/>
          <p:nvPr/>
        </p:nvSpPr>
        <p:spPr>
          <a:xfrm>
            <a:off x="506968" y="6162080"/>
            <a:ext cx="8130064" cy="477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3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↗</a:t>
            </a:r>
            <a:endParaRPr lang="en-US" sz="3750" dirty="0"/>
          </a:p>
        </p:txBody>
      </p:sp>
      <p:sp>
        <p:nvSpPr>
          <p:cNvPr id="14" name="Text 11"/>
          <p:cNvSpPr/>
          <p:nvPr/>
        </p:nvSpPr>
        <p:spPr>
          <a:xfrm>
            <a:off x="3847743" y="6820972"/>
            <a:ext cx="1448395" cy="181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ROI</a:t>
            </a:r>
            <a:endParaRPr lang="en-US" sz="1100" dirty="0"/>
          </a:p>
        </p:txBody>
      </p:sp>
      <p:sp>
        <p:nvSpPr>
          <p:cNvPr id="15" name="Text 12"/>
          <p:cNvSpPr/>
          <p:nvPr/>
        </p:nvSpPr>
        <p:spPr>
          <a:xfrm>
            <a:off x="506968" y="7088862"/>
            <a:ext cx="8130064" cy="231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Отслеживание окупаемости маркетинговых кампаний.</a:t>
            </a:r>
            <a:endParaRPr lang="en-US" sz="1100" dirty="0"/>
          </a:p>
        </p:txBody>
      </p:sp>
      <p:sp>
        <p:nvSpPr>
          <p:cNvPr id="16" name="Text 13"/>
          <p:cNvSpPr/>
          <p:nvPr/>
        </p:nvSpPr>
        <p:spPr>
          <a:xfrm>
            <a:off x="506968" y="7483554"/>
            <a:ext cx="8130064" cy="231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Регулярный мониторинг этих метрик позволяет корректировать стратегии и добиваться лучших результатов.</a:t>
            </a:r>
            <a:endParaRPr lang="en-US"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2025-06-01T03:33:33Z</dcterms:created>
  <dcterms:modified xsi:type="dcterms:W3CDTF">2025-06-01T03:33:33Z</dcterms:modified>
</cp:coreProperties>
</file>