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312"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53" name="Shape 15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400493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46" name="Shape 14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70" name="Shape 17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83" name="Shape 18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94" name="Shape 19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5" name="Shape 20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12" name="Shape 21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23" name="Shape 22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45" name="Shape 24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56" name="Shape 25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65" name="Shape 26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75" name="Shape 27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82" name="Shape 28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89" name="Shape 28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95" name="Shape 2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1" name="Shape 3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8" name="Shape 3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14" name="Shape 3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9" name="Shape 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21" name="Shape 32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27" name="Shape 3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33" name="Shape 3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40" name="Shape 34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47" name="Shape 34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54" name="Shape 35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64" name="Shape 3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72" name="Shape 37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79" name="Shape 37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86" name="Shape 38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6" name="Shape 1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93" name="Shape 39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402" name="Shape 40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411" name="Shape 41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0" name="Shape 42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21" name="Shape 42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28" name="Shape 42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4" name="Shape 43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35" name="Shape 43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1" name="Shape 44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42" name="Shape 44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48"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56" name="Shape 4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70" name="Shape 47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13" name="Shape 11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76" name="Shape 4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83" name="Shape 48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89" name="Shape 4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95" name="Shape 4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01" name="Shape 5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08" name="Shape 5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13" name="Shape 5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20" name="Shape 12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27" name="Shape 12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9" name="Shape 1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Student's_t-distributio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hyperlink" Target="https://en.wikipedia.org/wiki/William_Sealy_Gosse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tudent's_t-test#Equal_sample_sizes.2C_equal_varianc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Student's_t-test#Independent_two-sample_t-test" TargetMode="External"/><Relationship Id="rId3" Type="http://schemas.openxmlformats.org/officeDocument/2006/relationships/hyperlink" Target="https://en.wikipedia.org/wiki/Statistical_model" TargetMode="External"/><Relationship Id="rId7" Type="http://schemas.openxmlformats.org/officeDocument/2006/relationships/hyperlink" Target="https://en.wikipedia.org/wiki/Mea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en.wikipedia.org/wiki/Statistical_test" TargetMode="External"/><Relationship Id="rId11" Type="http://schemas.openxmlformats.org/officeDocument/2006/relationships/hyperlink" Target="https://en.wikipedia.org/wiki/Type_I_error" TargetMode="External"/><Relationship Id="rId5" Type="http://schemas.openxmlformats.org/officeDocument/2006/relationships/hyperlink" Target="https://en.wikipedia.org/wiki/Variance" TargetMode="External"/><Relationship Id="rId10" Type="http://schemas.openxmlformats.org/officeDocument/2006/relationships/hyperlink" Target="https://en.wikipedia.org/wiki/Multiple_comparisons_problem" TargetMode="External"/><Relationship Id="rId4" Type="http://schemas.openxmlformats.org/officeDocument/2006/relationships/hyperlink" Target="https://en.wikipedia.org/wiki/Ronald_Fisher" TargetMode="External"/><Relationship Id="rId9" Type="http://schemas.openxmlformats.org/officeDocument/2006/relationships/hyperlink" Target="https://en.wikipedia.org/wiki/Statistical_significanc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Factorial_experimen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Statistical_assumptio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en.wikipedia.org/wiki/Test_statist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lternative_hypothesi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s://en.wikipedia.org/wiki/Statistical_power" TargetMode="External"/><Relationship Id="rId4" Type="http://schemas.openxmlformats.org/officeDocument/2006/relationships/hyperlink" Target="https://en.wikipedia.org/wiki/Type_I_and_type_II_error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Binomial_distribution"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15.jpg"/><Relationship Id="rId4" Type="http://schemas.openxmlformats.org/officeDocument/2006/relationships/image" Target="../media/image14.jpg"/></Relationships>
</file>

<file path=ppt/slides/_rels/slide3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en.wikipedia.org/wiki/Statistical_model" TargetMode="External"/><Relationship Id="rId7" Type="http://schemas.openxmlformats.org/officeDocument/2006/relationships/hyperlink" Target="https://en.wikipedia.org/wiki/Exploratory_data_analysi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en.wikipedia.org/wiki/Bayes_factor" TargetMode="External"/><Relationship Id="rId5" Type="http://schemas.openxmlformats.org/officeDocument/2006/relationships/hyperlink" Target="https://en.wikipedia.org/wiki/Akaike_information_criterion" TargetMode="External"/><Relationship Id="rId4" Type="http://schemas.openxmlformats.org/officeDocument/2006/relationships/hyperlink" Target="https://en.wikipedia.org/wiki/Model_selection"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Bayes_factor"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Estimator"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s://en.wikipedia.org/wiki/Interval_estimator" TargetMode="External"/><Relationship Id="rId5" Type="http://schemas.openxmlformats.org/officeDocument/2006/relationships/hyperlink" Target="https://en.wikipedia.org/wiki/Point_estimator" TargetMode="External"/><Relationship Id="rId4" Type="http://schemas.openxmlformats.org/officeDocument/2006/relationships/image" Target="../media/image19.jpg"/></Relationships>
</file>

<file path=ppt/slides/_rels/slide4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Normal_distribution"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hyperlink" Target="https://en.wikipedia.org/wiki/Variance" TargetMode="External"/><Relationship Id="rId4" Type="http://schemas.openxmlformats.org/officeDocument/2006/relationships/hyperlink" Target="https://en.wikipedia.org/wiki/Mea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en.wikipedia.org/wiki/Prediction" TargetMode="External"/><Relationship Id="rId7" Type="http://schemas.openxmlformats.org/officeDocument/2006/relationships/hyperlink" Target="https://en.wikipedia.org/wiki/Correlation_does_not_imply_causation"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en.wikipedia.org/wiki/Causality" TargetMode="External"/><Relationship Id="rId5" Type="http://schemas.openxmlformats.org/officeDocument/2006/relationships/hyperlink" Target="https://en.wikipedia.org/wiki/Average_value" TargetMode="External"/><Relationship Id="rId4" Type="http://schemas.openxmlformats.org/officeDocument/2006/relationships/hyperlink" Target="https://en.wikipedia.org/wiki/Forecasting"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en.wikipedia.org/wiki/T-test" TargetMode="External"/><Relationship Id="rId3" Type="http://schemas.openxmlformats.org/officeDocument/2006/relationships/hyperlink" Target="https://en.wikipedia.org/wiki/Goodness_of_fit" TargetMode="External"/><Relationship Id="rId7" Type="http://schemas.openxmlformats.org/officeDocument/2006/relationships/hyperlink" Target="https://en.wikipedia.org/wiki/F-test"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hyperlink" Target="https://en.wikipedia.org/wiki/Errors_and_residuals_in_statistics" TargetMode="External"/><Relationship Id="rId5" Type="http://schemas.openxmlformats.org/officeDocument/2006/relationships/hyperlink" Target="https://en.wikipedia.org/wiki/R-squared" TargetMode="External"/><Relationship Id="rId4" Type="http://schemas.openxmlformats.org/officeDocument/2006/relationships/hyperlink" Target="https://en.wikipedia.org/wiki/Statistical_significance" TargetMode="External"/><Relationship Id="rId9" Type="http://schemas.openxmlformats.org/officeDocument/2006/relationships/hyperlink" Target="https://en.wikipedia.org/wiki/Central_limit_theorem"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Null_hypothesi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Alternative_hypothesi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1524000" y="1200258"/>
            <a:ext cx="9144000" cy="2626652"/>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008000"/>
              </a:buClr>
              <a:buSzPct val="25000"/>
              <a:buFont typeface="Calibri"/>
              <a:buNone/>
            </a:pPr>
            <a:r>
              <a:rPr lang="en-US" sz="4400" b="1" i="0" u="none" strike="noStrike" cap="none">
                <a:solidFill>
                  <a:srgbClr val="008000"/>
                </a:solidFill>
                <a:latin typeface="Calibri"/>
                <a:ea typeface="Calibri"/>
                <a:cs typeface="Calibri"/>
                <a:sym typeface="Calibri"/>
              </a:rPr>
              <a:t>Using R for</a:t>
            </a:r>
            <a:br>
              <a:rPr lang="en-US" sz="4400" b="1" i="0" u="none" strike="noStrike" cap="none">
                <a:solidFill>
                  <a:srgbClr val="008000"/>
                </a:solidFill>
                <a:latin typeface="Calibri"/>
                <a:ea typeface="Calibri"/>
                <a:cs typeface="Calibri"/>
                <a:sym typeface="Calibri"/>
              </a:rPr>
            </a:br>
            <a:r>
              <a:rPr lang="en-US" sz="4400" b="1" i="0" u="none" strike="noStrike" cap="none">
                <a:solidFill>
                  <a:srgbClr val="008000"/>
                </a:solidFill>
                <a:latin typeface="Calibri"/>
                <a:ea typeface="Calibri"/>
                <a:cs typeface="Calibri"/>
                <a:sym typeface="Calibri"/>
              </a:rPr>
              <a:t>Practical Statistical Analysis</a:t>
            </a:r>
            <a:br>
              <a:rPr lang="en-US" sz="4400" b="1" i="0" u="none" strike="noStrike" cap="none">
                <a:solidFill>
                  <a:srgbClr val="008000"/>
                </a:solidFill>
                <a:latin typeface="Calibri"/>
                <a:ea typeface="Calibri"/>
                <a:cs typeface="Calibri"/>
                <a:sym typeface="Calibri"/>
              </a:rPr>
            </a:br>
            <a:br>
              <a:rPr lang="en-US" sz="4400" b="1" i="0" u="none" strike="noStrike" cap="none">
                <a:solidFill>
                  <a:srgbClr val="008000"/>
                </a:solidFill>
                <a:latin typeface="Calibri"/>
                <a:ea typeface="Calibri"/>
                <a:cs typeface="Calibri"/>
                <a:sym typeface="Calibri"/>
              </a:rPr>
            </a:br>
            <a:r>
              <a:rPr lang="en-US" sz="4400" b="1" i="0" u="none" strike="noStrike" cap="none">
                <a:solidFill>
                  <a:srgbClr val="008000"/>
                </a:solidFill>
                <a:latin typeface="Calibri"/>
                <a:ea typeface="Calibri"/>
                <a:cs typeface="Calibri"/>
                <a:sym typeface="Calibri"/>
              </a:rPr>
              <a:t>- Statistical Inference</a:t>
            </a:r>
          </a:p>
        </p:txBody>
      </p:sp>
      <p:sp>
        <p:nvSpPr>
          <p:cNvPr id="89" name="Shape 89"/>
          <p:cNvSpPr txBox="1">
            <a:spLocks noGrp="1"/>
          </p:cNvSpPr>
          <p:nvPr>
            <p:ph type="subTitle" idx="1"/>
          </p:nvPr>
        </p:nvSpPr>
        <p:spPr>
          <a:xfrm>
            <a:off x="1402209" y="4489185"/>
            <a:ext cx="9121858" cy="1886215"/>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spcAft>
                <a:spcPts val="0"/>
              </a:spcAft>
              <a:buClr>
                <a:srgbClr val="5FCBEF"/>
              </a:buClr>
              <a:buSzPct val="25000"/>
              <a:buFont typeface="Arial"/>
              <a:buNone/>
            </a:pPr>
            <a:r>
              <a:rPr lang="en-US" sz="2220" b="1" dirty="0">
                <a:solidFill>
                  <a:srgbClr val="000000"/>
                </a:solidFill>
                <a:latin typeface="Trebuchet MS"/>
                <a:ea typeface="Trebuchet MS"/>
                <a:cs typeface="Trebuchet MS"/>
                <a:sym typeface="Trebuchet MS"/>
              </a:rPr>
              <a:t>November,</a:t>
            </a:r>
            <a:r>
              <a:rPr lang="en-US" sz="2220" b="1" i="0" u="none" strike="noStrike" cap="none" dirty="0">
                <a:solidFill>
                  <a:srgbClr val="000000"/>
                </a:solidFill>
                <a:latin typeface="Trebuchet MS"/>
                <a:ea typeface="Trebuchet MS"/>
                <a:cs typeface="Trebuchet MS"/>
                <a:sym typeface="Trebuchet MS"/>
              </a:rPr>
              <a:t> 2016</a:t>
            </a:r>
          </a:p>
          <a:p>
            <a:pPr marL="0" marR="0" lvl="0" indent="0" algn="ctr" rtl="0">
              <a:lnSpc>
                <a:spcPct val="80000"/>
              </a:lnSpc>
              <a:spcBef>
                <a:spcPts val="1000"/>
              </a:spcBef>
              <a:spcAft>
                <a:spcPts val="0"/>
              </a:spcAft>
              <a:buClr>
                <a:srgbClr val="5FCBEF"/>
              </a:buClr>
              <a:buSzPct val="25000"/>
              <a:buFont typeface="Arial"/>
              <a:buNone/>
            </a:pPr>
            <a:r>
              <a:rPr lang="en-US" sz="2220" b="1" i="0" u="none" strike="noStrike" cap="none" dirty="0">
                <a:solidFill>
                  <a:srgbClr val="000000"/>
                </a:solidFill>
                <a:latin typeface="Trebuchet MS"/>
                <a:ea typeface="Trebuchet MS"/>
                <a:cs typeface="Trebuchet MS"/>
                <a:sym typeface="Trebuchet MS"/>
              </a:rPr>
              <a:t>Frank </a:t>
            </a:r>
            <a:r>
              <a:rPr lang="en-US" sz="2220" b="1" i="0" u="none" strike="noStrike" cap="none" dirty="0" err="1">
                <a:solidFill>
                  <a:srgbClr val="000000"/>
                </a:solidFill>
                <a:latin typeface="Trebuchet MS"/>
                <a:ea typeface="Trebuchet MS"/>
                <a:cs typeface="Trebuchet MS"/>
                <a:sym typeface="Trebuchet MS"/>
              </a:rPr>
              <a:t>Hasbani</a:t>
            </a:r>
            <a:r>
              <a:rPr lang="en-US" sz="2220" b="1" i="0" u="none" strike="noStrike" cap="none" dirty="0">
                <a:solidFill>
                  <a:srgbClr val="000000"/>
                </a:solidFill>
                <a:latin typeface="Trebuchet MS"/>
                <a:ea typeface="Trebuchet MS"/>
                <a:cs typeface="Trebuchet MS"/>
                <a:sym typeface="Trebuchet MS"/>
              </a:rPr>
              <a:t> (PMP, CSM), Mark Jack (PhD),</a:t>
            </a:r>
          </a:p>
          <a:p>
            <a:pPr marL="0" marR="0" lvl="0" indent="0" algn="ctr" rtl="0">
              <a:lnSpc>
                <a:spcPct val="80000"/>
              </a:lnSpc>
              <a:spcBef>
                <a:spcPts val="1000"/>
              </a:spcBef>
              <a:spcAft>
                <a:spcPts val="0"/>
              </a:spcAft>
              <a:buClr>
                <a:srgbClr val="5FCBEF"/>
              </a:buClr>
              <a:buSzPct val="25000"/>
              <a:buFont typeface="Arial"/>
              <a:buNone/>
            </a:pPr>
            <a:r>
              <a:rPr lang="en-US" sz="2220" b="1" dirty="0">
                <a:solidFill>
                  <a:srgbClr val="000000"/>
                </a:solidFill>
                <a:latin typeface="Trebuchet MS"/>
                <a:ea typeface="Trebuchet MS"/>
                <a:cs typeface="Trebuchet MS"/>
                <a:sym typeface="Trebuchet MS"/>
              </a:rPr>
              <a:t>Oleg </a:t>
            </a:r>
            <a:r>
              <a:rPr lang="en-US" sz="2220" b="1" dirty="0" err="1">
                <a:solidFill>
                  <a:srgbClr val="000000"/>
                </a:solidFill>
                <a:latin typeface="Trebuchet MS"/>
                <a:ea typeface="Trebuchet MS"/>
                <a:cs typeface="Trebuchet MS"/>
                <a:sym typeface="Trebuchet MS"/>
              </a:rPr>
              <a:t>Krivosheev</a:t>
            </a:r>
            <a:r>
              <a:rPr lang="en-US" sz="2220" b="1" dirty="0">
                <a:solidFill>
                  <a:srgbClr val="000000"/>
                </a:solidFill>
                <a:latin typeface="Trebuchet MS"/>
                <a:ea typeface="Trebuchet MS"/>
                <a:cs typeface="Trebuchet MS"/>
                <a:sym typeface="Trebuchet MS"/>
              </a:rPr>
              <a:t> (PhD)</a:t>
            </a:r>
            <a:endParaRPr lang="en-US" sz="2220" b="1" i="0" u="none" strike="noStrike" cap="none" dirty="0">
              <a:solidFill>
                <a:srgbClr val="000000"/>
              </a:solidFill>
              <a:latin typeface="Trebuchet MS"/>
              <a:ea typeface="Trebuchet MS"/>
              <a:cs typeface="Trebuchet MS"/>
              <a:sym typeface="Trebuchet MS"/>
            </a:endParaRPr>
          </a:p>
          <a:p>
            <a:pPr marL="0" marR="0" lvl="0" indent="0" algn="ctr" rtl="0">
              <a:lnSpc>
                <a:spcPct val="80000"/>
              </a:lnSpc>
              <a:spcBef>
                <a:spcPts val="1000"/>
              </a:spcBef>
              <a:spcAft>
                <a:spcPts val="0"/>
              </a:spcAft>
              <a:buClr>
                <a:srgbClr val="5FCBEF"/>
              </a:buClr>
              <a:buSzPct val="25000"/>
              <a:buFont typeface="Arial"/>
              <a:buNone/>
            </a:pPr>
            <a:r>
              <a:rPr lang="en-US" sz="2220" b="1" i="0" u="none" strike="noStrike" cap="none" dirty="0" err="1">
                <a:solidFill>
                  <a:srgbClr val="000000"/>
                </a:solidFill>
                <a:latin typeface="Trebuchet MS"/>
                <a:ea typeface="Trebuchet MS"/>
                <a:cs typeface="Trebuchet MS"/>
                <a:sym typeface="Trebuchet MS"/>
              </a:rPr>
              <a:t>Anova</a:t>
            </a:r>
            <a:r>
              <a:rPr lang="en-US" sz="2220" b="1" i="0" u="none" strike="noStrike" cap="none" dirty="0">
                <a:solidFill>
                  <a:srgbClr val="000000"/>
                </a:solidFill>
                <a:latin typeface="Trebuchet MS"/>
                <a:ea typeface="Trebuchet MS"/>
                <a:cs typeface="Trebuchet MS"/>
                <a:sym typeface="Trebuchet MS"/>
              </a:rPr>
              <a:t> Analytics LLC</a:t>
            </a:r>
          </a:p>
          <a:p>
            <a:pPr marL="0" marR="0" lvl="0" indent="0" algn="ctr" rtl="0">
              <a:lnSpc>
                <a:spcPct val="80000"/>
              </a:lnSpc>
              <a:spcBef>
                <a:spcPts val="1000"/>
              </a:spcBef>
              <a:buClr>
                <a:srgbClr val="5FCBEF"/>
              </a:buClr>
              <a:buSzPct val="25000"/>
              <a:buFont typeface="Arial"/>
              <a:buNone/>
            </a:pPr>
            <a:r>
              <a:rPr lang="en-US" sz="2220" b="1" i="0" u="none" strike="noStrike" cap="none" dirty="0">
                <a:solidFill>
                  <a:srgbClr val="000000"/>
                </a:solidFill>
                <a:latin typeface="Trebuchet MS"/>
                <a:ea typeface="Trebuchet MS"/>
                <a:cs typeface="Trebuchet MS"/>
                <a:sym typeface="Trebuchet MS"/>
              </a:rPr>
              <a:t>Anovaanalytics.com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Useful Aside: Central Limit Theorem</a:t>
            </a:r>
          </a:p>
        </p:txBody>
      </p:sp>
      <p:sp>
        <p:nvSpPr>
          <p:cNvPr id="156" name="Shape 156"/>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lnSpc>
                <a:spcPct val="150000"/>
              </a:lnSpc>
              <a:spcBef>
                <a:spcPts val="0"/>
              </a:spcBef>
              <a:buNone/>
            </a:pPr>
            <a:r>
              <a:rPr lang="en-US" dirty="0"/>
              <a:t>Given a </a:t>
            </a:r>
            <a:r>
              <a:rPr lang="en-US" b="1" dirty="0"/>
              <a:t>large enough</a:t>
            </a:r>
            <a:r>
              <a:rPr lang="en-US" dirty="0"/>
              <a:t> set of observations X</a:t>
            </a:r>
            <a:r>
              <a:rPr lang="en-US" baseline="-25000" dirty="0"/>
              <a:t>1</a:t>
            </a:r>
            <a:r>
              <a:rPr lang="en-US" dirty="0"/>
              <a:t>, X</a:t>
            </a:r>
            <a:r>
              <a:rPr lang="en-US" baseline="-25000" dirty="0"/>
              <a:t>2</a:t>
            </a:r>
            <a:r>
              <a:rPr lang="en-US" dirty="0"/>
              <a:t>, …, X</a:t>
            </a:r>
            <a:r>
              <a:rPr lang="en-US" baseline="-25000" dirty="0"/>
              <a:t>N</a:t>
            </a:r>
            <a:r>
              <a:rPr lang="en-US" dirty="0"/>
              <a:t>, the mean </a:t>
            </a:r>
          </a:p>
          <a:p>
            <a:pPr lvl="0" algn="ctr" rtl="0">
              <a:lnSpc>
                <a:spcPct val="150000"/>
              </a:lnSpc>
              <a:spcBef>
                <a:spcPts val="0"/>
              </a:spcBef>
              <a:buNone/>
            </a:pPr>
            <a:r>
              <a:rPr lang="en-US" dirty="0" err="1"/>
              <a:t>μ</a:t>
            </a:r>
            <a:r>
              <a:rPr lang="en-US" baseline="-25000" dirty="0" err="1"/>
              <a:t>N</a:t>
            </a:r>
            <a:r>
              <a:rPr lang="en-US" dirty="0"/>
              <a:t> =  (X</a:t>
            </a:r>
            <a:r>
              <a:rPr lang="en-US" baseline="-25000" dirty="0"/>
              <a:t>1</a:t>
            </a:r>
            <a:r>
              <a:rPr lang="en-US" dirty="0"/>
              <a:t> + X</a:t>
            </a:r>
            <a:r>
              <a:rPr lang="en-US" baseline="-25000" dirty="0"/>
              <a:t>2</a:t>
            </a:r>
            <a:r>
              <a:rPr lang="en-US" dirty="0"/>
              <a:t> + … + X</a:t>
            </a:r>
            <a:r>
              <a:rPr lang="en-US" baseline="-25000" dirty="0"/>
              <a:t>N</a:t>
            </a:r>
            <a:r>
              <a:rPr lang="en-US" dirty="0"/>
              <a:t>)/N </a:t>
            </a:r>
          </a:p>
          <a:p>
            <a:pPr lvl="0">
              <a:lnSpc>
                <a:spcPct val="150000"/>
              </a:lnSpc>
              <a:spcBef>
                <a:spcPts val="0"/>
              </a:spcBef>
              <a:buNone/>
            </a:pPr>
            <a:r>
              <a:rPr lang="en-US" dirty="0"/>
              <a:t>has an approximately Gaussian distribution, with variance</a:t>
            </a:r>
          </a:p>
          <a:p>
            <a:pPr lvl="0" algn="ctr">
              <a:spcBef>
                <a:spcPts val="0"/>
              </a:spcBef>
              <a:buNone/>
            </a:pPr>
            <a:r>
              <a:rPr lang="en-US" dirty="0"/>
              <a:t>σ</a:t>
            </a:r>
            <a:r>
              <a:rPr lang="en-US" baseline="30000" dirty="0"/>
              <a:t>2</a:t>
            </a:r>
            <a:r>
              <a:rPr lang="en-US" baseline="-25000" dirty="0"/>
              <a:t>N</a:t>
            </a:r>
            <a:r>
              <a:rPr lang="en-US" dirty="0"/>
              <a:t> = (sample variance)/N</a:t>
            </a:r>
            <a:endParaRPr lang="ru-RU" dirty="0"/>
          </a:p>
          <a:p>
            <a:pPr lvl="0">
              <a:spcBef>
                <a:spcPts val="0"/>
              </a:spcBef>
              <a:buNone/>
            </a:pPr>
            <a:endParaRPr lang="ru-RU" dirty="0"/>
          </a:p>
          <a:p>
            <a:pPr lvl="0">
              <a:spcBef>
                <a:spcPts val="0"/>
              </a:spcBef>
              <a:buNone/>
            </a:pPr>
            <a:r>
              <a:rPr lang="en-US" dirty="0"/>
              <a:t>N.B. But there are counterexamples – Cauchy!</a:t>
            </a:r>
          </a:p>
        </p:txBody>
      </p:sp>
    </p:spTree>
    <p:extLst>
      <p:ext uri="{BB962C8B-B14F-4D97-AF65-F5344CB8AC3E}">
        <p14:creationId xmlns:p14="http://schemas.microsoft.com/office/powerpoint/2010/main" val="2639859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Example: Coin Flip</a:t>
            </a:r>
          </a:p>
        </p:txBody>
      </p:sp>
      <p:sp>
        <p:nvSpPr>
          <p:cNvPr id="149" name="Shape 149"/>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177800" lvl="0" indent="0">
              <a:spcBef>
                <a:spcPts val="0"/>
              </a:spcBef>
              <a:buNone/>
            </a:pPr>
            <a:r>
              <a:rPr lang="en-US"/>
              <a:t>Say we flip a coin 100 times and end up with the following results:</a:t>
            </a:r>
          </a:p>
          <a:p>
            <a:pPr marL="457200" lvl="0" indent="-228600" rtl="0">
              <a:spcBef>
                <a:spcPts val="0"/>
              </a:spcBef>
            </a:pPr>
            <a:r>
              <a:rPr lang="en-US"/>
              <a:t>The coin lands HEADS 66 times</a:t>
            </a:r>
          </a:p>
          <a:p>
            <a:pPr marL="457200" lvl="0" indent="-228600" rtl="0">
              <a:spcBef>
                <a:spcPts val="0"/>
              </a:spcBef>
            </a:pPr>
            <a:r>
              <a:rPr lang="en-US"/>
              <a:t>The coin lands TAILS 34 times</a:t>
            </a:r>
          </a:p>
          <a:p>
            <a:pPr marL="0" lvl="0" indent="0" rtl="0">
              <a:spcBef>
                <a:spcPts val="0"/>
              </a:spcBef>
              <a:buNone/>
            </a:pPr>
            <a:r>
              <a:rPr lang="en-US"/>
              <a:t>Can we conclude that the coin is biased?</a:t>
            </a:r>
          </a:p>
          <a:p>
            <a:pPr marL="0" lvl="0" indent="0" rtl="0">
              <a:spcBef>
                <a:spcPts val="0"/>
              </a:spcBef>
              <a:buNone/>
            </a:pPr>
            <a:r>
              <a:rPr lang="en-US"/>
              <a:t>Here, the </a:t>
            </a:r>
            <a:r>
              <a:rPr lang="en-US" b="1"/>
              <a:t>null hypothesis</a:t>
            </a:r>
            <a:r>
              <a:rPr lang="en-US"/>
              <a:t> is that we have a fair coin:</a:t>
            </a:r>
          </a:p>
          <a:p>
            <a:pPr marL="0" lvl="0" indent="0" algn="ctr" rtl="0">
              <a:spcBef>
                <a:spcPts val="0"/>
              </a:spcBef>
              <a:buNone/>
            </a:pPr>
            <a:r>
              <a:rPr lang="en-US" i="1"/>
              <a:t>p(HEADS) = p(TAILS) = ½</a:t>
            </a:r>
          </a:p>
          <a:p>
            <a:pPr marL="0" lvl="0" indent="0">
              <a:spcBef>
                <a:spcPts val="0"/>
              </a:spcBef>
              <a:buNone/>
            </a:pPr>
            <a:r>
              <a:rPr lang="en-US"/>
              <a:t>And the alternate hypothesis is that the coin is </a:t>
            </a:r>
            <a:r>
              <a:rPr lang="en-US" b="1"/>
              <a:t>not</a:t>
            </a:r>
            <a:r>
              <a:rPr lang="en-US"/>
              <a:t> fair.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dirty="0"/>
              <a:t>Example: Coin Flip</a:t>
            </a:r>
          </a:p>
        </p:txBody>
      </p:sp>
      <p:sp>
        <p:nvSpPr>
          <p:cNvPr id="163" name="Shape 163"/>
          <p:cNvSpPr txBox="1"/>
          <p:nvPr/>
        </p:nvSpPr>
        <p:spPr>
          <a:xfrm>
            <a:off x="1243100" y="1005025"/>
            <a:ext cx="9204600" cy="1644900"/>
          </a:xfrm>
          <a:prstGeom prst="rect">
            <a:avLst/>
          </a:prstGeom>
          <a:noFill/>
          <a:ln>
            <a:noFill/>
          </a:ln>
        </p:spPr>
        <p:txBody>
          <a:bodyPr lIns="91425" tIns="91425" rIns="91425" bIns="91425" anchor="t" anchorCtr="0">
            <a:noAutofit/>
          </a:bodyPr>
          <a:lstStyle/>
          <a:p>
            <a:pPr lvl="0">
              <a:spcBef>
                <a:spcPts val="0"/>
              </a:spcBef>
              <a:buNone/>
            </a:pPr>
            <a:r>
              <a:rPr lang="en-US" sz="2800"/>
              <a:t>Given a known fair coin, we run 10,000 experiments of 100 coin flips. We record HEADS as 0 and TAILS as 1, and find the mean value for each experiment:</a:t>
            </a:r>
          </a:p>
        </p:txBody>
      </p:sp>
      <p:sp>
        <p:nvSpPr>
          <p:cNvPr id="164" name="Shape 164"/>
          <p:cNvSpPr txBox="1"/>
          <p:nvPr/>
        </p:nvSpPr>
        <p:spPr>
          <a:xfrm>
            <a:off x="634900" y="2662625"/>
            <a:ext cx="5363700" cy="3649500"/>
          </a:xfrm>
          <a:prstGeom prst="rect">
            <a:avLst/>
          </a:prstGeom>
          <a:noFill/>
          <a:ln>
            <a:noFill/>
          </a:ln>
        </p:spPr>
        <p:txBody>
          <a:bodyPr lIns="91425" tIns="91425" rIns="91425" bIns="91425" anchor="t" anchorCtr="0">
            <a:noAutofit/>
          </a:bodyPr>
          <a:lstStyle/>
          <a:p>
            <a:pPr lvl="0">
              <a:spcBef>
                <a:spcPts val="0"/>
              </a:spcBef>
              <a:buNone/>
            </a:pPr>
            <a:r>
              <a:rPr lang="en-US" sz="2000" dirty="0"/>
              <a:t>Experiment 1:</a:t>
            </a:r>
          </a:p>
          <a:p>
            <a:pPr lvl="0">
              <a:spcBef>
                <a:spcPts val="0"/>
              </a:spcBef>
              <a:buNone/>
            </a:pPr>
            <a:r>
              <a:rPr lang="en-US" sz="2000" dirty="0"/>
              <a:t>44 HEADS, 56 TAILS - mean = 0.56 </a:t>
            </a:r>
          </a:p>
          <a:p>
            <a:pPr lvl="0">
              <a:spcBef>
                <a:spcPts val="0"/>
              </a:spcBef>
              <a:buNone/>
            </a:pPr>
            <a:endParaRPr sz="2000" dirty="0"/>
          </a:p>
          <a:p>
            <a:pPr lvl="0">
              <a:spcBef>
                <a:spcPts val="0"/>
              </a:spcBef>
              <a:buNone/>
            </a:pPr>
            <a:r>
              <a:rPr lang="en-US" sz="2000" dirty="0"/>
              <a:t>Experiment 2:</a:t>
            </a:r>
          </a:p>
          <a:p>
            <a:pPr lvl="0">
              <a:spcBef>
                <a:spcPts val="0"/>
              </a:spcBef>
              <a:buNone/>
            </a:pPr>
            <a:r>
              <a:rPr lang="en-US" sz="2000" dirty="0"/>
              <a:t>62 HEADS, 38 TAILS - mean = 0.38</a:t>
            </a:r>
          </a:p>
          <a:p>
            <a:pPr lvl="0">
              <a:spcBef>
                <a:spcPts val="0"/>
              </a:spcBef>
              <a:buNone/>
            </a:pPr>
            <a:endParaRPr sz="2000" dirty="0"/>
          </a:p>
          <a:p>
            <a:pPr lvl="0">
              <a:spcBef>
                <a:spcPts val="0"/>
              </a:spcBef>
              <a:buNone/>
            </a:pPr>
            <a:r>
              <a:rPr lang="en-US" sz="2000" dirty="0"/>
              <a:t>Experiment 3:</a:t>
            </a:r>
          </a:p>
          <a:p>
            <a:pPr lvl="0">
              <a:spcBef>
                <a:spcPts val="0"/>
              </a:spcBef>
              <a:buNone/>
            </a:pPr>
            <a:r>
              <a:rPr lang="en-US" sz="2000" dirty="0"/>
              <a:t>56 HEADS, 44 TAILS - mean = 0.44</a:t>
            </a:r>
          </a:p>
          <a:p>
            <a:pPr lvl="0">
              <a:spcBef>
                <a:spcPts val="0"/>
              </a:spcBef>
              <a:buNone/>
            </a:pPr>
            <a:endParaRPr sz="2000" dirty="0"/>
          </a:p>
          <a:p>
            <a:pPr lvl="0">
              <a:spcBef>
                <a:spcPts val="0"/>
              </a:spcBef>
              <a:buNone/>
            </a:pPr>
            <a:r>
              <a:rPr lang="en-US" sz="2000" dirty="0"/>
              <a:t>Experiment 4:</a:t>
            </a:r>
          </a:p>
          <a:p>
            <a:pPr lvl="0">
              <a:spcBef>
                <a:spcPts val="0"/>
              </a:spcBef>
              <a:buNone/>
            </a:pPr>
            <a:r>
              <a:rPr lang="en-US" sz="2000" dirty="0"/>
              <a:t>45 HEADS, 55 TAILS - mean = 0.55</a:t>
            </a:r>
          </a:p>
        </p:txBody>
      </p:sp>
      <p:pic>
        <p:nvPicPr>
          <p:cNvPr id="165" name="Shape 165" descr="coinflipmean.jpg"/>
          <p:cNvPicPr preferRelativeResize="0"/>
          <p:nvPr/>
        </p:nvPicPr>
        <p:blipFill>
          <a:blip r:embed="rId3">
            <a:alphaModFix/>
          </a:blip>
          <a:stretch>
            <a:fillRect/>
          </a:stretch>
        </p:blipFill>
        <p:spPr>
          <a:xfrm>
            <a:off x="5754575" y="2472825"/>
            <a:ext cx="6269799" cy="4029075"/>
          </a:xfrm>
          <a:prstGeom prst="rect">
            <a:avLst/>
          </a:prstGeom>
          <a:noFill/>
          <a:ln>
            <a:noFill/>
          </a:ln>
        </p:spPr>
      </p:pic>
      <p:sp>
        <p:nvSpPr>
          <p:cNvPr id="166" name="Shape 166"/>
          <p:cNvSpPr/>
          <p:nvPr/>
        </p:nvSpPr>
        <p:spPr>
          <a:xfrm>
            <a:off x="5205975" y="4166175"/>
            <a:ext cx="1144200" cy="377100"/>
          </a:xfrm>
          <a:prstGeom prst="rightArrow">
            <a:avLst>
              <a:gd name="adj1" fmla="val 50000"/>
              <a:gd name="adj2" fmla="val 50000"/>
            </a:avLst>
          </a:prstGeom>
          <a:solidFill>
            <a:srgbClr val="0B539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Example: Coin Flip</a:t>
            </a:r>
          </a:p>
        </p:txBody>
      </p:sp>
      <p:sp>
        <p:nvSpPr>
          <p:cNvPr id="173" name="Shape 173"/>
          <p:cNvSpPr txBox="1"/>
          <p:nvPr/>
        </p:nvSpPr>
        <p:spPr>
          <a:xfrm>
            <a:off x="1243100" y="1005025"/>
            <a:ext cx="9204600" cy="1644900"/>
          </a:xfrm>
          <a:prstGeom prst="rect">
            <a:avLst/>
          </a:prstGeom>
          <a:noFill/>
          <a:ln>
            <a:noFill/>
          </a:ln>
        </p:spPr>
        <p:txBody>
          <a:bodyPr lIns="91425" tIns="91425" rIns="91425" bIns="91425" anchor="t" anchorCtr="0">
            <a:noAutofit/>
          </a:bodyPr>
          <a:lstStyle/>
          <a:p>
            <a:pPr lvl="0" rtl="0">
              <a:spcBef>
                <a:spcPts val="0"/>
              </a:spcBef>
              <a:buNone/>
            </a:pPr>
            <a:r>
              <a:rPr lang="en-US" sz="2800"/>
              <a:t>Given a known fair coin, we run 10,000 experiments of 100 coin flips. We record HEADS as 0 and TAILS as 1, and find the mean value for each experiment:</a:t>
            </a:r>
          </a:p>
        </p:txBody>
      </p:sp>
      <p:sp>
        <p:nvSpPr>
          <p:cNvPr id="174" name="Shape 174"/>
          <p:cNvSpPr txBox="1"/>
          <p:nvPr/>
        </p:nvSpPr>
        <p:spPr>
          <a:xfrm>
            <a:off x="634900" y="2662625"/>
            <a:ext cx="5363700" cy="3649500"/>
          </a:xfrm>
          <a:prstGeom prst="rect">
            <a:avLst/>
          </a:prstGeom>
          <a:noFill/>
          <a:ln>
            <a:noFill/>
          </a:ln>
        </p:spPr>
        <p:txBody>
          <a:bodyPr lIns="91425" tIns="91425" rIns="91425" bIns="91425" anchor="t" anchorCtr="0">
            <a:noAutofit/>
          </a:bodyPr>
          <a:lstStyle/>
          <a:p>
            <a:pPr lvl="0" rtl="0">
              <a:spcBef>
                <a:spcPts val="0"/>
              </a:spcBef>
              <a:buNone/>
            </a:pPr>
            <a:r>
              <a:rPr lang="en-US" sz="2000"/>
              <a:t>Experiment 1:</a:t>
            </a:r>
          </a:p>
          <a:p>
            <a:pPr lvl="0" rtl="0">
              <a:spcBef>
                <a:spcPts val="0"/>
              </a:spcBef>
              <a:buNone/>
            </a:pPr>
            <a:r>
              <a:rPr lang="en-US" sz="2000"/>
              <a:t>44 HEADS, 56 TAILS - mean = 0.56 </a:t>
            </a:r>
          </a:p>
          <a:p>
            <a:pPr lvl="0" rtl="0">
              <a:spcBef>
                <a:spcPts val="0"/>
              </a:spcBef>
              <a:buNone/>
            </a:pPr>
            <a:endParaRPr sz="2000"/>
          </a:p>
          <a:p>
            <a:pPr lvl="0" rtl="0">
              <a:spcBef>
                <a:spcPts val="0"/>
              </a:spcBef>
              <a:buNone/>
            </a:pPr>
            <a:r>
              <a:rPr lang="en-US" sz="2000"/>
              <a:t>Experiment 2:</a:t>
            </a:r>
          </a:p>
          <a:p>
            <a:pPr lvl="0" rtl="0">
              <a:spcBef>
                <a:spcPts val="0"/>
              </a:spcBef>
              <a:buNone/>
            </a:pPr>
            <a:r>
              <a:rPr lang="en-US" sz="2000"/>
              <a:t>62 HEADS, 38 TAILS - mean = 0.38</a:t>
            </a:r>
          </a:p>
          <a:p>
            <a:pPr lvl="0" rtl="0">
              <a:spcBef>
                <a:spcPts val="0"/>
              </a:spcBef>
              <a:buNone/>
            </a:pPr>
            <a:endParaRPr sz="2000"/>
          </a:p>
          <a:p>
            <a:pPr lvl="0" rtl="0">
              <a:spcBef>
                <a:spcPts val="0"/>
              </a:spcBef>
              <a:buNone/>
            </a:pPr>
            <a:r>
              <a:rPr lang="en-US" sz="2000"/>
              <a:t>Experiment 3:</a:t>
            </a:r>
          </a:p>
          <a:p>
            <a:pPr lvl="0" rtl="0">
              <a:spcBef>
                <a:spcPts val="0"/>
              </a:spcBef>
              <a:buNone/>
            </a:pPr>
            <a:r>
              <a:rPr lang="en-US" sz="2000"/>
              <a:t>56 HEADS, 44 TAILS - mean = 0.44</a:t>
            </a:r>
          </a:p>
          <a:p>
            <a:pPr lvl="0" rtl="0">
              <a:spcBef>
                <a:spcPts val="0"/>
              </a:spcBef>
              <a:buNone/>
            </a:pPr>
            <a:endParaRPr sz="2000"/>
          </a:p>
          <a:p>
            <a:pPr lvl="0" rtl="0">
              <a:spcBef>
                <a:spcPts val="0"/>
              </a:spcBef>
              <a:buNone/>
            </a:pPr>
            <a:r>
              <a:rPr lang="en-US" sz="2000"/>
              <a:t>Experiment 4:</a:t>
            </a:r>
          </a:p>
          <a:p>
            <a:pPr lvl="0" rtl="0">
              <a:spcBef>
                <a:spcPts val="0"/>
              </a:spcBef>
              <a:buNone/>
            </a:pPr>
            <a:r>
              <a:rPr lang="en-US" sz="2000"/>
              <a:t>45 HEADS, 55 TAILS - mean = 0.55</a:t>
            </a:r>
          </a:p>
        </p:txBody>
      </p:sp>
      <p:pic>
        <p:nvPicPr>
          <p:cNvPr id="175" name="Shape 175" descr="coinflipmean.jpg"/>
          <p:cNvPicPr preferRelativeResize="0"/>
          <p:nvPr/>
        </p:nvPicPr>
        <p:blipFill>
          <a:blip r:embed="rId3">
            <a:alphaModFix/>
          </a:blip>
          <a:stretch>
            <a:fillRect/>
          </a:stretch>
        </p:blipFill>
        <p:spPr>
          <a:xfrm>
            <a:off x="5754575" y="2472825"/>
            <a:ext cx="6269799" cy="4029075"/>
          </a:xfrm>
          <a:prstGeom prst="rect">
            <a:avLst/>
          </a:prstGeom>
          <a:noFill/>
          <a:ln>
            <a:noFill/>
          </a:ln>
        </p:spPr>
      </p:pic>
      <p:sp>
        <p:nvSpPr>
          <p:cNvPr id="176" name="Shape 176"/>
          <p:cNvSpPr/>
          <p:nvPr/>
        </p:nvSpPr>
        <p:spPr>
          <a:xfrm>
            <a:off x="5205975" y="4166175"/>
            <a:ext cx="1144200" cy="377100"/>
          </a:xfrm>
          <a:prstGeom prst="rightArrow">
            <a:avLst>
              <a:gd name="adj1" fmla="val 50000"/>
              <a:gd name="adj2" fmla="val 50000"/>
            </a:avLst>
          </a:prstGeom>
          <a:solidFill>
            <a:srgbClr val="0B539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7" name="Shape 177"/>
          <p:cNvSpPr/>
          <p:nvPr/>
        </p:nvSpPr>
        <p:spPr>
          <a:xfrm rot="-5400000" flipH="1">
            <a:off x="7633725" y="4238600"/>
            <a:ext cx="2165100" cy="1382700"/>
          </a:xfrm>
          <a:prstGeom prst="bentArrow">
            <a:avLst>
              <a:gd name="adj1" fmla="val 7270"/>
              <a:gd name="adj2" fmla="val 10909"/>
              <a:gd name="adj3" fmla="val 10010"/>
              <a:gd name="adj4" fmla="val 10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178" name="Shape 178"/>
          <p:cNvSpPr txBox="1"/>
          <p:nvPr/>
        </p:nvSpPr>
        <p:spPr>
          <a:xfrm>
            <a:off x="9365700" y="2701275"/>
            <a:ext cx="2750100" cy="23379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US" sz="2800">
                <a:solidFill>
                  <a:srgbClr val="CC0000"/>
                </a:solidFill>
              </a:rPr>
              <a:t>Our observation (mean = 0.34) does not seem so likely if the coin is fair!</a:t>
            </a:r>
          </a:p>
        </p:txBody>
      </p:sp>
      <p:sp>
        <p:nvSpPr>
          <p:cNvPr id="179" name="Shape 179"/>
          <p:cNvSpPr txBox="1"/>
          <p:nvPr/>
        </p:nvSpPr>
        <p:spPr>
          <a:xfrm>
            <a:off x="8282675" y="4902550"/>
            <a:ext cx="8045100" cy="9387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dirty="0"/>
              <a:t>Confidence Interval and p-value</a:t>
            </a:r>
          </a:p>
        </p:txBody>
      </p:sp>
      <p:pic>
        <p:nvPicPr>
          <p:cNvPr id="186" name="Shape 186" descr="normal95.jpg"/>
          <p:cNvPicPr preferRelativeResize="0"/>
          <p:nvPr/>
        </p:nvPicPr>
        <p:blipFill>
          <a:blip r:embed="rId3">
            <a:alphaModFix/>
          </a:blip>
          <a:stretch>
            <a:fillRect/>
          </a:stretch>
        </p:blipFill>
        <p:spPr>
          <a:xfrm>
            <a:off x="2609850" y="1574800"/>
            <a:ext cx="6972300" cy="4000500"/>
          </a:xfrm>
          <a:prstGeom prst="rect">
            <a:avLst/>
          </a:prstGeom>
          <a:noFill/>
          <a:ln>
            <a:noFill/>
          </a:ln>
        </p:spPr>
      </p:pic>
      <p:pic>
        <p:nvPicPr>
          <p:cNvPr id="187" name="Shape 187" descr="normalAt1.jpg"/>
          <p:cNvPicPr preferRelativeResize="0"/>
          <p:nvPr/>
        </p:nvPicPr>
        <p:blipFill>
          <a:blip r:embed="rId4">
            <a:alphaModFix/>
          </a:blip>
          <a:stretch>
            <a:fillRect/>
          </a:stretch>
        </p:blipFill>
        <p:spPr>
          <a:xfrm>
            <a:off x="2609850" y="1357732"/>
            <a:ext cx="6972300" cy="4217567"/>
          </a:xfrm>
          <a:prstGeom prst="rect">
            <a:avLst/>
          </a:prstGeom>
          <a:noFill/>
          <a:ln>
            <a:noFill/>
          </a:ln>
        </p:spPr>
      </p:pic>
      <p:sp>
        <p:nvSpPr>
          <p:cNvPr id="188" name="Shape 188"/>
          <p:cNvSpPr/>
          <p:nvPr/>
        </p:nvSpPr>
        <p:spPr>
          <a:xfrm rot="-2587414">
            <a:off x="6648594" y="3853796"/>
            <a:ext cx="1522439" cy="181682"/>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189" name="Shape 189"/>
          <p:cNvSpPr txBox="1"/>
          <p:nvPr/>
        </p:nvSpPr>
        <p:spPr>
          <a:xfrm>
            <a:off x="7567625" y="2853825"/>
            <a:ext cx="2883600" cy="567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2800">
                <a:solidFill>
                  <a:srgbClr val="CC0000"/>
                </a:solidFill>
              </a:rPr>
              <a:t>P(x ∈ (1-ε, 1+ε))</a:t>
            </a:r>
          </a:p>
        </p:txBody>
      </p:sp>
      <p:sp>
        <p:nvSpPr>
          <p:cNvPr id="190" name="Shape 190"/>
          <p:cNvSpPr txBox="1"/>
          <p:nvPr/>
        </p:nvSpPr>
        <p:spPr>
          <a:xfrm>
            <a:off x="3687400" y="1243100"/>
            <a:ext cx="5028300" cy="5307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Standard Normal Distribution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Confidence Interval and p-value</a:t>
            </a:r>
          </a:p>
        </p:txBody>
      </p:sp>
      <p:pic>
        <p:nvPicPr>
          <p:cNvPr id="197" name="Shape 197" descr="normal95.jpg"/>
          <p:cNvPicPr preferRelativeResize="0"/>
          <p:nvPr/>
        </p:nvPicPr>
        <p:blipFill>
          <a:blip r:embed="rId3">
            <a:alphaModFix/>
          </a:blip>
          <a:stretch>
            <a:fillRect/>
          </a:stretch>
        </p:blipFill>
        <p:spPr>
          <a:xfrm>
            <a:off x="2609850" y="1574800"/>
            <a:ext cx="6972300" cy="4000500"/>
          </a:xfrm>
          <a:prstGeom prst="rect">
            <a:avLst/>
          </a:prstGeom>
          <a:noFill/>
          <a:ln>
            <a:noFill/>
          </a:ln>
        </p:spPr>
      </p:pic>
      <p:sp>
        <p:nvSpPr>
          <p:cNvPr id="198" name="Shape 198"/>
          <p:cNvSpPr/>
          <p:nvPr/>
        </p:nvSpPr>
        <p:spPr>
          <a:xfrm rot="-2587414">
            <a:off x="6648594" y="3853796"/>
            <a:ext cx="1522439" cy="181682"/>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199" name="Shape 199"/>
          <p:cNvSpPr txBox="1"/>
          <p:nvPr/>
        </p:nvSpPr>
        <p:spPr>
          <a:xfrm>
            <a:off x="7263050" y="2853825"/>
            <a:ext cx="4469400" cy="567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2800">
                <a:solidFill>
                  <a:srgbClr val="CC0000"/>
                </a:solidFill>
              </a:rPr>
              <a:t>P(x ∈ (-1.96, 1.96)) ≈ 0.95</a:t>
            </a:r>
          </a:p>
        </p:txBody>
      </p:sp>
      <p:sp>
        <p:nvSpPr>
          <p:cNvPr id="200" name="Shape 200"/>
          <p:cNvSpPr txBox="1"/>
          <p:nvPr/>
        </p:nvSpPr>
        <p:spPr>
          <a:xfrm>
            <a:off x="3687400" y="1243100"/>
            <a:ext cx="5028300" cy="5307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Standard Normal Distribution</a:t>
            </a:r>
          </a:p>
        </p:txBody>
      </p:sp>
      <p:sp>
        <p:nvSpPr>
          <p:cNvPr id="201" name="Shape 201"/>
          <p:cNvSpPr txBox="1"/>
          <p:nvPr/>
        </p:nvSpPr>
        <p:spPr>
          <a:xfrm>
            <a:off x="990900" y="5575300"/>
            <a:ext cx="10210200" cy="10476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An observation outside the shaded interval has an approx. 5% chance of occurring if the underlying distribution is normal.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Confidence Interval and p-value</a:t>
            </a:r>
          </a:p>
        </p:txBody>
      </p:sp>
      <p:sp>
        <p:nvSpPr>
          <p:cNvPr id="208" name="Shape 208"/>
          <p:cNvSpPr txBox="1">
            <a:spLocks noGrp="1"/>
          </p:cNvSpPr>
          <p:nvPr>
            <p:ph type="body" idx="4294967295"/>
          </p:nvPr>
        </p:nvSpPr>
        <p:spPr>
          <a:xfrm>
            <a:off x="838200" y="1197325"/>
            <a:ext cx="10515600" cy="5154000"/>
          </a:xfrm>
          <a:prstGeom prst="rect">
            <a:avLst/>
          </a:prstGeom>
        </p:spPr>
        <p:txBody>
          <a:bodyPr lIns="91425" tIns="91425" rIns="91425" bIns="91425" anchor="t" anchorCtr="0">
            <a:noAutofit/>
          </a:bodyPr>
          <a:lstStyle/>
          <a:p>
            <a:pPr lvl="0" indent="164465" rtl="0">
              <a:lnSpc>
                <a:spcPct val="70000"/>
              </a:lnSpc>
              <a:spcBef>
                <a:spcPts val="0"/>
              </a:spcBef>
            </a:pPr>
            <a:r>
              <a:rPr lang="en-US" dirty="0"/>
              <a:t>Testing the null hypothesis using </a:t>
            </a:r>
            <a:r>
              <a:rPr lang="en-US" b="1" dirty="0"/>
              <a:t>confidence interval</a:t>
            </a:r>
            <a:r>
              <a:rPr lang="en-US" dirty="0"/>
              <a:t>:</a:t>
            </a:r>
          </a:p>
          <a:p>
            <a:pPr lvl="1" rtl="0">
              <a:lnSpc>
                <a:spcPct val="70000"/>
              </a:lnSpc>
              <a:spcBef>
                <a:spcPts val="0"/>
              </a:spcBef>
            </a:pPr>
            <a:r>
              <a:rPr lang="en-US" dirty="0"/>
              <a:t>select a desired </a:t>
            </a:r>
            <a:r>
              <a:rPr lang="en-US" b="1" dirty="0"/>
              <a:t>confidence level</a:t>
            </a:r>
            <a:r>
              <a:rPr lang="en-US" dirty="0"/>
              <a:t> </a:t>
            </a:r>
            <a:r>
              <a:rPr lang="en-US" i="1" dirty="0"/>
              <a:t>c</a:t>
            </a:r>
            <a:r>
              <a:rPr lang="en-US" dirty="0"/>
              <a:t> (usually 5%)</a:t>
            </a:r>
          </a:p>
          <a:p>
            <a:pPr lvl="1" rtl="0">
              <a:lnSpc>
                <a:spcPct val="70000"/>
              </a:lnSpc>
              <a:spcBef>
                <a:spcPts val="0"/>
              </a:spcBef>
            </a:pPr>
            <a:r>
              <a:rPr lang="en-US" dirty="0"/>
              <a:t>under the null hypothesis, what is the interval that contains the outcome of the experiment with probability </a:t>
            </a:r>
            <a:r>
              <a:rPr lang="en-US" i="1" dirty="0"/>
              <a:t>(1-c)%</a:t>
            </a:r>
            <a:r>
              <a:rPr lang="en-US" dirty="0"/>
              <a:t> (95% for </a:t>
            </a:r>
            <a:r>
              <a:rPr lang="en-US" i="1" dirty="0"/>
              <a:t>c = 5%</a:t>
            </a:r>
            <a:r>
              <a:rPr lang="en-US" dirty="0"/>
              <a:t>)?</a:t>
            </a:r>
          </a:p>
          <a:p>
            <a:pPr lvl="1" rtl="0">
              <a:lnSpc>
                <a:spcPct val="70000"/>
              </a:lnSpc>
              <a:spcBef>
                <a:spcPts val="0"/>
              </a:spcBef>
            </a:pPr>
            <a:r>
              <a:rPr lang="en-US" b="1" dirty="0"/>
              <a:t>reject the null hypothesis</a:t>
            </a:r>
            <a:r>
              <a:rPr lang="en-US" dirty="0"/>
              <a:t> if the observed value lies outside the confidence interval.</a:t>
            </a:r>
          </a:p>
          <a:p>
            <a:pPr marL="609600" lvl="1" indent="0" rtl="0">
              <a:lnSpc>
                <a:spcPct val="70000"/>
              </a:lnSpc>
              <a:spcBef>
                <a:spcPts val="0"/>
              </a:spcBef>
              <a:buNone/>
            </a:pPr>
            <a:endParaRPr lang="en-US" dirty="0"/>
          </a:p>
          <a:p>
            <a:pPr lvl="0" rtl="0">
              <a:lnSpc>
                <a:spcPct val="70000"/>
              </a:lnSpc>
              <a:spcBef>
                <a:spcPts val="0"/>
              </a:spcBef>
            </a:pPr>
            <a:r>
              <a:rPr lang="en-US" dirty="0"/>
              <a:t>Testing the null hypothesis using </a:t>
            </a:r>
            <a:r>
              <a:rPr lang="en-US" b="1" dirty="0"/>
              <a:t>p-value</a:t>
            </a:r>
            <a:r>
              <a:rPr lang="en-US" dirty="0"/>
              <a:t>:</a:t>
            </a:r>
          </a:p>
          <a:p>
            <a:pPr lvl="1" rtl="0">
              <a:lnSpc>
                <a:spcPct val="70000"/>
              </a:lnSpc>
              <a:spcBef>
                <a:spcPts val="0"/>
              </a:spcBef>
            </a:pPr>
            <a:r>
              <a:rPr lang="en-US" dirty="0"/>
              <a:t>given an observed value, what is the probability (under the null hypothesis) that an outcome will have a value </a:t>
            </a:r>
            <a:r>
              <a:rPr lang="en-US" b="1" dirty="0"/>
              <a:t>at least as extreme</a:t>
            </a:r>
            <a:r>
              <a:rPr lang="en-US" dirty="0"/>
              <a:t> as the observed?</a:t>
            </a:r>
          </a:p>
          <a:p>
            <a:pPr lvl="1" rtl="0">
              <a:lnSpc>
                <a:spcPct val="70000"/>
              </a:lnSpc>
              <a:spcBef>
                <a:spcPts val="0"/>
              </a:spcBef>
            </a:pPr>
            <a:r>
              <a:rPr lang="en-US" b="1" dirty="0"/>
              <a:t>reject the null hypothesis</a:t>
            </a:r>
            <a:r>
              <a:rPr lang="en-US" dirty="0"/>
              <a:t> if the above probability is smaller than some threshold (usually 5%).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Example: Coin Flip – Confidence Intervals</a:t>
            </a:r>
          </a:p>
        </p:txBody>
      </p:sp>
      <p:sp>
        <p:nvSpPr>
          <p:cNvPr id="215" name="Shape 215"/>
          <p:cNvSpPr txBox="1"/>
          <p:nvPr/>
        </p:nvSpPr>
        <p:spPr>
          <a:xfrm>
            <a:off x="768200" y="1309825"/>
            <a:ext cx="10391700" cy="1469700"/>
          </a:xfrm>
          <a:prstGeom prst="rect">
            <a:avLst/>
          </a:prstGeom>
          <a:noFill/>
          <a:ln>
            <a:noFill/>
          </a:ln>
        </p:spPr>
        <p:txBody>
          <a:bodyPr lIns="91425" tIns="91425" rIns="91425" bIns="91425" anchor="t" anchorCtr="0">
            <a:noAutofit/>
          </a:bodyPr>
          <a:lstStyle/>
          <a:p>
            <a:pPr lvl="0">
              <a:spcBef>
                <a:spcPts val="0"/>
              </a:spcBef>
              <a:buNone/>
            </a:pPr>
            <a:r>
              <a:rPr lang="en-US" sz="2800" dirty="0">
                <a:latin typeface="Calibri"/>
                <a:ea typeface="Calibri"/>
                <a:cs typeface="Calibri"/>
                <a:sym typeface="Calibri"/>
              </a:rPr>
              <a:t>Null hypothesis: probability density function of the coin flip is Gaussian with mean 0.5 and </a:t>
            </a:r>
          </a:p>
          <a:p>
            <a:pPr lvl="0" algn="ctr">
              <a:spcBef>
                <a:spcPts val="0"/>
              </a:spcBef>
              <a:buNone/>
            </a:pPr>
            <a:r>
              <a:rPr lang="en-US" sz="2800" dirty="0">
                <a:latin typeface="Calibri"/>
                <a:ea typeface="Calibri"/>
                <a:cs typeface="Calibri"/>
                <a:sym typeface="Calibri"/>
              </a:rPr>
              <a:t>standard deviation = (sample standard deviation)/10 = 0.00476 </a:t>
            </a:r>
          </a:p>
        </p:txBody>
      </p:sp>
      <p:pic>
        <p:nvPicPr>
          <p:cNvPr id="216" name="Shape 216" descr="coinflipGaussianEst.jpg"/>
          <p:cNvPicPr preferRelativeResize="0"/>
          <p:nvPr/>
        </p:nvPicPr>
        <p:blipFill rotWithShape="1">
          <a:blip r:embed="rId3">
            <a:alphaModFix/>
          </a:blip>
          <a:srcRect/>
          <a:stretch/>
        </p:blipFill>
        <p:spPr>
          <a:xfrm>
            <a:off x="2797125" y="2779512"/>
            <a:ext cx="6877050" cy="4029075"/>
          </a:xfrm>
          <a:prstGeom prst="rect">
            <a:avLst/>
          </a:prstGeom>
          <a:noFill/>
          <a:ln>
            <a:noFill/>
          </a:ln>
        </p:spPr>
      </p:pic>
      <p:sp>
        <p:nvSpPr>
          <p:cNvPr id="217" name="Shape 217"/>
          <p:cNvSpPr txBox="1"/>
          <p:nvPr/>
        </p:nvSpPr>
        <p:spPr>
          <a:xfrm>
            <a:off x="1907100" y="3604200"/>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US" sz="2800">
                <a:solidFill>
                  <a:srgbClr val="CC0000"/>
                </a:solidFill>
                <a:latin typeface="Calibri"/>
                <a:ea typeface="Calibri"/>
                <a:cs typeface="Calibri"/>
                <a:sym typeface="Calibri"/>
              </a:rPr>
              <a:t>confidence interval:</a:t>
            </a:r>
          </a:p>
          <a:p>
            <a:pPr lvl="0" algn="ctr" rtl="0">
              <a:spcBef>
                <a:spcPts val="0"/>
              </a:spcBef>
              <a:buNone/>
            </a:pPr>
            <a:r>
              <a:rPr lang="en-US" sz="2800">
                <a:solidFill>
                  <a:srgbClr val="CC0000"/>
                </a:solidFill>
                <a:latin typeface="Calibri"/>
                <a:ea typeface="Calibri"/>
                <a:cs typeface="Calibri"/>
                <a:sym typeface="Calibri"/>
              </a:rPr>
              <a:t>(0.4067, 0.5933)</a:t>
            </a:r>
          </a:p>
        </p:txBody>
      </p:sp>
      <p:sp>
        <p:nvSpPr>
          <p:cNvPr id="218" name="Shape 218"/>
          <p:cNvSpPr txBox="1"/>
          <p:nvPr/>
        </p:nvSpPr>
        <p:spPr>
          <a:xfrm>
            <a:off x="7402650" y="3313037"/>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observed outcome:</a:t>
            </a:r>
          </a:p>
          <a:p>
            <a:pPr lvl="0" algn="ctr" rtl="0">
              <a:spcBef>
                <a:spcPts val="0"/>
              </a:spcBef>
              <a:buNone/>
            </a:pPr>
            <a:r>
              <a:rPr lang="en-US" sz="2800">
                <a:solidFill>
                  <a:srgbClr val="CC0000"/>
                </a:solidFill>
                <a:latin typeface="Calibri"/>
                <a:ea typeface="Calibri"/>
                <a:cs typeface="Calibri"/>
                <a:sym typeface="Calibri"/>
              </a:rPr>
              <a:t>0.34</a:t>
            </a:r>
          </a:p>
        </p:txBody>
      </p:sp>
      <p:sp>
        <p:nvSpPr>
          <p:cNvPr id="219" name="Shape 219"/>
          <p:cNvSpPr txBox="1"/>
          <p:nvPr/>
        </p:nvSpPr>
        <p:spPr>
          <a:xfrm>
            <a:off x="8290350" y="5613025"/>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 so, we reject the null hypothesis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Example: Coin Flip – p-value</a:t>
            </a:r>
          </a:p>
        </p:txBody>
      </p:sp>
      <p:sp>
        <p:nvSpPr>
          <p:cNvPr id="226" name="Shape 226"/>
          <p:cNvSpPr txBox="1"/>
          <p:nvPr/>
        </p:nvSpPr>
        <p:spPr>
          <a:xfrm>
            <a:off x="768200" y="1309825"/>
            <a:ext cx="10391700" cy="14697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Null hypothesis: probability density function of the coin flip is Gaussian with mean 0.5 and </a:t>
            </a:r>
          </a:p>
          <a:p>
            <a:pPr lvl="0" algn="ctr" rtl="0">
              <a:spcBef>
                <a:spcPts val="0"/>
              </a:spcBef>
              <a:buNone/>
            </a:pPr>
            <a:r>
              <a:rPr lang="en-US" sz="2800">
                <a:latin typeface="Calibri"/>
                <a:ea typeface="Calibri"/>
                <a:cs typeface="Calibri"/>
                <a:sym typeface="Calibri"/>
              </a:rPr>
              <a:t>standard deviation = (sample standard deviation)/10 = 0.0476 </a:t>
            </a:r>
          </a:p>
        </p:txBody>
      </p:sp>
      <p:pic>
        <p:nvPicPr>
          <p:cNvPr id="227" name="Shape 227" descr="coinflipGaussianEst.jpg"/>
          <p:cNvPicPr preferRelativeResize="0"/>
          <p:nvPr/>
        </p:nvPicPr>
        <p:blipFill rotWithShape="1">
          <a:blip r:embed="rId3">
            <a:alphaModFix/>
          </a:blip>
          <a:srcRect/>
          <a:stretch/>
        </p:blipFill>
        <p:spPr>
          <a:xfrm>
            <a:off x="2797125" y="2779512"/>
            <a:ext cx="6877050" cy="4029075"/>
          </a:xfrm>
          <a:prstGeom prst="rect">
            <a:avLst/>
          </a:prstGeom>
          <a:noFill/>
          <a:ln>
            <a:noFill/>
          </a:ln>
        </p:spPr>
      </p:pic>
      <p:sp>
        <p:nvSpPr>
          <p:cNvPr id="228" name="Shape 228"/>
          <p:cNvSpPr txBox="1"/>
          <p:nvPr/>
        </p:nvSpPr>
        <p:spPr>
          <a:xfrm>
            <a:off x="1907100" y="3604200"/>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observed outcome: 0.34</a:t>
            </a:r>
          </a:p>
        </p:txBody>
      </p:sp>
      <p:sp>
        <p:nvSpPr>
          <p:cNvPr id="229" name="Shape 229"/>
          <p:cNvSpPr txBox="1"/>
          <p:nvPr/>
        </p:nvSpPr>
        <p:spPr>
          <a:xfrm>
            <a:off x="7276925" y="3354025"/>
            <a:ext cx="46233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P(outcome&lt;0.34 or &gt;0.84) = 0.078% &lt; 5%</a:t>
            </a:r>
          </a:p>
        </p:txBody>
      </p:sp>
      <p:sp>
        <p:nvSpPr>
          <p:cNvPr id="230" name="Shape 230"/>
          <p:cNvSpPr txBox="1"/>
          <p:nvPr/>
        </p:nvSpPr>
        <p:spPr>
          <a:xfrm>
            <a:off x="8290350" y="5613025"/>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 so, we reject the null hypothesis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Sample Size</a:t>
            </a:r>
          </a:p>
        </p:txBody>
      </p:sp>
      <p:sp>
        <p:nvSpPr>
          <p:cNvPr id="237" name="Shape 237"/>
          <p:cNvSpPr txBox="1">
            <a:spLocks noGrp="1"/>
          </p:cNvSpPr>
          <p:nvPr>
            <p:ph type="body" idx="1"/>
          </p:nvPr>
        </p:nvSpPr>
        <p:spPr>
          <a:xfrm>
            <a:off x="838200" y="1063625"/>
            <a:ext cx="10515600" cy="4351200"/>
          </a:xfrm>
          <a:prstGeom prst="rect">
            <a:avLst/>
          </a:prstGeom>
        </p:spPr>
        <p:txBody>
          <a:bodyPr lIns="91425" tIns="91425" rIns="91425" bIns="91425" anchor="t" anchorCtr="0">
            <a:noAutofit/>
          </a:bodyPr>
          <a:lstStyle/>
          <a:p>
            <a:pPr marL="457200" lvl="0" indent="-228600" rtl="0">
              <a:spcBef>
                <a:spcPts val="0"/>
              </a:spcBef>
              <a:buFont typeface="Calibri"/>
            </a:pPr>
            <a:r>
              <a:rPr lang="en-US"/>
              <a:t>Note: CLT only holds if the sample size is </a:t>
            </a:r>
            <a:r>
              <a:rPr lang="en-US" b="1"/>
              <a:t>large enough</a:t>
            </a:r>
            <a:r>
              <a:rPr lang="en-US"/>
              <a:t>.</a:t>
            </a:r>
          </a:p>
          <a:p>
            <a:pPr marL="457200" lvl="0" indent="-228600">
              <a:spcBef>
                <a:spcPts val="0"/>
              </a:spcBef>
              <a:buFont typeface="Calibri"/>
            </a:pPr>
            <a:r>
              <a:rPr lang="en-US"/>
              <a:t>E.g. consider an experiment where we flip a coin only 5 times: </a:t>
            </a:r>
          </a:p>
        </p:txBody>
      </p:sp>
      <p:pic>
        <p:nvPicPr>
          <p:cNvPr id="238" name="Shape 238" descr="5CoinFlips.jpg"/>
          <p:cNvPicPr preferRelativeResize="0"/>
          <p:nvPr/>
        </p:nvPicPr>
        <p:blipFill rotWithShape="1">
          <a:blip r:embed="rId3">
            <a:alphaModFix/>
          </a:blip>
          <a:srcRect/>
          <a:stretch/>
        </p:blipFill>
        <p:spPr>
          <a:xfrm>
            <a:off x="764000" y="2131175"/>
            <a:ext cx="5801617" cy="4351200"/>
          </a:xfrm>
          <a:prstGeom prst="rect">
            <a:avLst/>
          </a:prstGeom>
          <a:noFill/>
          <a:ln>
            <a:noFill/>
          </a:ln>
        </p:spPr>
      </p:pic>
      <p:sp>
        <p:nvSpPr>
          <p:cNvPr id="239" name="Shape 239"/>
          <p:cNvSpPr/>
          <p:nvPr/>
        </p:nvSpPr>
        <p:spPr>
          <a:xfrm>
            <a:off x="3662075" y="2446600"/>
            <a:ext cx="474900" cy="1065300"/>
          </a:xfrm>
          <a:prstGeom prst="flowChartConnector">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4222052" y="2801850"/>
            <a:ext cx="2561400" cy="279300"/>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241" name="Shape 241"/>
          <p:cNvSpPr txBox="1"/>
          <p:nvPr/>
        </p:nvSpPr>
        <p:spPr>
          <a:xfrm>
            <a:off x="6763575" y="2499700"/>
            <a:ext cx="5133600" cy="29151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How often does the confidence interval not contain the true mean?</a:t>
            </a:r>
          </a:p>
          <a:p>
            <a:pPr lvl="0">
              <a:spcBef>
                <a:spcPts val="0"/>
              </a:spcBef>
              <a:buNone/>
            </a:pPr>
            <a:r>
              <a:rPr lang="en-US" sz="2800">
                <a:latin typeface="Calibri"/>
                <a:ea typeface="Calibri"/>
                <a:cs typeface="Calibri"/>
                <a:sym typeface="Calibri"/>
              </a:rPr>
              <a:t>(it should happen 5% of the time)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838200" y="136525"/>
            <a:ext cx="10515600" cy="1325700"/>
          </a:xfrm>
          <a:prstGeom prst="rect">
            <a:avLst/>
          </a:prstGeom>
        </p:spPr>
        <p:txBody>
          <a:bodyPr lIns="91425" tIns="91425" rIns="91425" bIns="91425" anchor="ctr" anchorCtr="0">
            <a:noAutofit/>
          </a:bodyPr>
          <a:lstStyle/>
          <a:p>
            <a:pPr lvl="0">
              <a:spcBef>
                <a:spcPts val="0"/>
              </a:spcBef>
              <a:buNone/>
            </a:pPr>
            <a:r>
              <a:rPr lang="en-US"/>
              <a:t>What is Statistical Inference</a:t>
            </a:r>
          </a:p>
        </p:txBody>
      </p:sp>
      <p:pic>
        <p:nvPicPr>
          <p:cNvPr id="96" name="Shape 96" descr="dataAnalysisCycle.jpg"/>
          <p:cNvPicPr preferRelativeResize="0"/>
          <p:nvPr/>
        </p:nvPicPr>
        <p:blipFill rotWithShape="1">
          <a:blip r:embed="rId3">
            <a:alphaModFix/>
          </a:blip>
          <a:srcRect l="4332" t="4479" r="12666" b="60082"/>
          <a:stretch/>
        </p:blipFill>
        <p:spPr>
          <a:xfrm>
            <a:off x="1724175" y="1580350"/>
            <a:ext cx="8743625" cy="48459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Sample Size</a:t>
            </a:r>
          </a:p>
        </p:txBody>
      </p:sp>
      <p:sp>
        <p:nvSpPr>
          <p:cNvPr id="248" name="Shape 248"/>
          <p:cNvSpPr txBox="1">
            <a:spLocks noGrp="1"/>
          </p:cNvSpPr>
          <p:nvPr>
            <p:ph type="body" idx="1"/>
          </p:nvPr>
        </p:nvSpPr>
        <p:spPr>
          <a:xfrm>
            <a:off x="838200" y="1063625"/>
            <a:ext cx="10515600" cy="4351200"/>
          </a:xfrm>
          <a:prstGeom prst="rect">
            <a:avLst/>
          </a:prstGeom>
        </p:spPr>
        <p:txBody>
          <a:bodyPr lIns="91425" tIns="91425" rIns="91425" bIns="91425" anchor="t" anchorCtr="0">
            <a:noAutofit/>
          </a:bodyPr>
          <a:lstStyle/>
          <a:p>
            <a:pPr marL="457200" lvl="0" indent="-228600" rtl="0">
              <a:spcBef>
                <a:spcPts val="0"/>
              </a:spcBef>
              <a:buFont typeface="Calibri"/>
            </a:pPr>
            <a:r>
              <a:rPr lang="en-US"/>
              <a:t>Note: CLT only holds if the sample size is </a:t>
            </a:r>
            <a:r>
              <a:rPr lang="en-US" b="1"/>
              <a:t>large enough</a:t>
            </a:r>
            <a:r>
              <a:rPr lang="en-US"/>
              <a:t>.</a:t>
            </a:r>
          </a:p>
          <a:p>
            <a:pPr marL="457200" lvl="0" indent="-228600" rtl="0">
              <a:spcBef>
                <a:spcPts val="0"/>
              </a:spcBef>
              <a:buFont typeface="Calibri"/>
            </a:pPr>
            <a:r>
              <a:rPr lang="en-US"/>
              <a:t>E.g. consider an experiment where we flip a coin only 5 times: </a:t>
            </a:r>
          </a:p>
        </p:txBody>
      </p:sp>
      <p:pic>
        <p:nvPicPr>
          <p:cNvPr id="249" name="Shape 249" descr="5CoinFlips.jpg"/>
          <p:cNvPicPr preferRelativeResize="0"/>
          <p:nvPr/>
        </p:nvPicPr>
        <p:blipFill rotWithShape="1">
          <a:blip r:embed="rId3">
            <a:alphaModFix/>
          </a:blip>
          <a:srcRect/>
          <a:stretch/>
        </p:blipFill>
        <p:spPr>
          <a:xfrm>
            <a:off x="764000" y="2131175"/>
            <a:ext cx="5801617" cy="4351200"/>
          </a:xfrm>
          <a:prstGeom prst="rect">
            <a:avLst/>
          </a:prstGeom>
          <a:noFill/>
          <a:ln>
            <a:noFill/>
          </a:ln>
        </p:spPr>
      </p:pic>
      <p:sp>
        <p:nvSpPr>
          <p:cNvPr id="250" name="Shape 250"/>
          <p:cNvSpPr/>
          <p:nvPr/>
        </p:nvSpPr>
        <p:spPr>
          <a:xfrm>
            <a:off x="3662075" y="2446600"/>
            <a:ext cx="474900" cy="1065300"/>
          </a:xfrm>
          <a:prstGeom prst="flowChartConnector">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 name="Shape 251"/>
          <p:cNvSpPr/>
          <p:nvPr/>
        </p:nvSpPr>
        <p:spPr>
          <a:xfrm>
            <a:off x="4222052" y="2801850"/>
            <a:ext cx="2561400" cy="279300"/>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252" name="Shape 252"/>
          <p:cNvSpPr txBox="1"/>
          <p:nvPr/>
        </p:nvSpPr>
        <p:spPr>
          <a:xfrm>
            <a:off x="6763575" y="2499700"/>
            <a:ext cx="5163300" cy="29151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How often does the confidence interval not contain the true mean?</a:t>
            </a:r>
          </a:p>
          <a:p>
            <a:pPr lvl="0">
              <a:spcBef>
                <a:spcPts val="0"/>
              </a:spcBef>
              <a:buNone/>
            </a:pPr>
            <a:r>
              <a:rPr lang="en-US" sz="2800">
                <a:latin typeface="Calibri"/>
                <a:ea typeface="Calibri"/>
                <a:cs typeface="Calibri"/>
                <a:sym typeface="Calibri"/>
              </a:rPr>
              <a:t>(it should happen 5% of the time)</a:t>
            </a:r>
          </a:p>
          <a:p>
            <a:pPr lvl="0">
              <a:spcBef>
                <a:spcPts val="0"/>
              </a:spcBef>
              <a:buNone/>
            </a:pPr>
            <a:endParaRPr sz="2800">
              <a:latin typeface="Calibri"/>
              <a:ea typeface="Calibri"/>
              <a:cs typeface="Calibri"/>
              <a:sym typeface="Calibri"/>
            </a:endParaRPr>
          </a:p>
          <a:p>
            <a:pPr marL="457200" lvl="0" indent="-406400" rtl="0">
              <a:spcBef>
                <a:spcPts val="0"/>
              </a:spcBef>
              <a:buSzPct val="100000"/>
              <a:buFont typeface="Calibri"/>
              <a:buChar char="-"/>
            </a:pPr>
            <a:r>
              <a:rPr lang="en-US" sz="2800">
                <a:latin typeface="Calibri"/>
                <a:ea typeface="Calibri"/>
                <a:cs typeface="Calibri"/>
                <a:sym typeface="Calibri"/>
              </a:rPr>
              <a:t>Depends on the sample size...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Sample Size</a:t>
            </a:r>
          </a:p>
        </p:txBody>
      </p:sp>
      <p:sp>
        <p:nvSpPr>
          <p:cNvPr id="259" name="Shape 259"/>
          <p:cNvSpPr txBox="1">
            <a:spLocks noGrp="1"/>
          </p:cNvSpPr>
          <p:nvPr>
            <p:ph type="body" idx="1"/>
          </p:nvPr>
        </p:nvSpPr>
        <p:spPr>
          <a:xfrm>
            <a:off x="838200" y="1063625"/>
            <a:ext cx="10515600" cy="4351200"/>
          </a:xfrm>
          <a:prstGeom prst="rect">
            <a:avLst/>
          </a:prstGeom>
        </p:spPr>
        <p:txBody>
          <a:bodyPr lIns="91425" tIns="91425" rIns="91425" bIns="91425" anchor="t" anchorCtr="0">
            <a:noAutofit/>
          </a:bodyPr>
          <a:lstStyle/>
          <a:p>
            <a:pPr marL="457200" lvl="0" indent="-228600" rtl="0">
              <a:spcBef>
                <a:spcPts val="0"/>
              </a:spcBef>
              <a:buFont typeface="Calibri"/>
            </a:pPr>
            <a:r>
              <a:rPr lang="en-US" dirty="0"/>
              <a:t>Note: CLT only holds if the sample size is </a:t>
            </a:r>
            <a:r>
              <a:rPr lang="en-US" b="1" dirty="0"/>
              <a:t>large enough</a:t>
            </a:r>
            <a:r>
              <a:rPr lang="en-US" dirty="0"/>
              <a:t>.</a:t>
            </a:r>
          </a:p>
          <a:p>
            <a:pPr marL="457200" lvl="0" indent="-228600" rtl="0">
              <a:spcBef>
                <a:spcPts val="0"/>
              </a:spcBef>
              <a:buFont typeface="Calibri"/>
            </a:pPr>
            <a:r>
              <a:rPr lang="en-US" dirty="0"/>
              <a:t>E.g. consider an experiment where we flip a coin only 5 times: </a:t>
            </a:r>
          </a:p>
        </p:txBody>
      </p:sp>
      <p:pic>
        <p:nvPicPr>
          <p:cNvPr id="260" name="Shape 260" descr="CoinFlipGaussianTestForSmallSamples.jpg"/>
          <p:cNvPicPr preferRelativeResize="0"/>
          <p:nvPr/>
        </p:nvPicPr>
        <p:blipFill rotWithShape="1">
          <a:blip r:embed="rId3">
            <a:alphaModFix/>
          </a:blip>
          <a:srcRect l="5696" r="5705"/>
          <a:stretch/>
        </p:blipFill>
        <p:spPr>
          <a:xfrm>
            <a:off x="1071675" y="2283575"/>
            <a:ext cx="5464591" cy="4030925"/>
          </a:xfrm>
          <a:prstGeom prst="rect">
            <a:avLst/>
          </a:prstGeom>
          <a:noFill/>
          <a:ln>
            <a:noFill/>
          </a:ln>
        </p:spPr>
      </p:pic>
      <p:sp>
        <p:nvSpPr>
          <p:cNvPr id="261" name="Shape 261"/>
          <p:cNvSpPr txBox="1"/>
          <p:nvPr/>
        </p:nvSpPr>
        <p:spPr>
          <a:xfrm>
            <a:off x="6763575" y="2423500"/>
            <a:ext cx="5163300" cy="38910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We perform N flips of a </a:t>
            </a:r>
            <a:r>
              <a:rPr lang="en-US" sz="2800" b="1">
                <a:latin typeface="Calibri"/>
                <a:ea typeface="Calibri"/>
                <a:cs typeface="Calibri"/>
                <a:sym typeface="Calibri"/>
              </a:rPr>
              <a:t>fair</a:t>
            </a:r>
            <a:r>
              <a:rPr lang="en-US" sz="2800">
                <a:latin typeface="Calibri"/>
                <a:ea typeface="Calibri"/>
                <a:cs typeface="Calibri"/>
                <a:sym typeface="Calibri"/>
              </a:rPr>
              <a:t> coin 5000 times, and compute the fraction of cases where using the Gaussian 95% confidence interval makes us </a:t>
            </a:r>
            <a:r>
              <a:rPr lang="en-US" sz="2800" b="1">
                <a:latin typeface="Calibri"/>
                <a:ea typeface="Calibri"/>
                <a:cs typeface="Calibri"/>
                <a:sym typeface="Calibri"/>
              </a:rPr>
              <a:t>falsely reject</a:t>
            </a:r>
            <a:r>
              <a:rPr lang="en-US" sz="2800">
                <a:latin typeface="Calibri"/>
                <a:ea typeface="Calibri"/>
                <a:cs typeface="Calibri"/>
                <a:sym typeface="Calibri"/>
              </a:rPr>
              <a:t> the null hypothesis that the coin is fair. </a:t>
            </a:r>
          </a:p>
          <a:p>
            <a:pPr marL="457200" lvl="0" indent="-406400" rtl="0">
              <a:spcBef>
                <a:spcPts val="0"/>
              </a:spcBef>
              <a:buSzPct val="100000"/>
              <a:buFont typeface="Calibri"/>
              <a:buChar char="-"/>
            </a:pPr>
            <a:r>
              <a:rPr lang="en-US" sz="2800">
                <a:latin typeface="Calibri"/>
                <a:ea typeface="Calibri"/>
                <a:cs typeface="Calibri"/>
                <a:sym typeface="Calibri"/>
              </a:rPr>
              <a:t>It happens often for small sample sizes!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838200" y="1063625"/>
            <a:ext cx="10515600" cy="2537700"/>
          </a:xfrm>
          <a:prstGeom prst="rect">
            <a:avLst/>
          </a:prstGeom>
        </p:spPr>
        <p:txBody>
          <a:bodyPr lIns="91425" tIns="91425" rIns="91425" bIns="91425" anchor="t" anchorCtr="0">
            <a:noAutofit/>
          </a:bodyPr>
          <a:lstStyle/>
          <a:p>
            <a:pPr marL="457200" lvl="0" indent="-228600">
              <a:spcBef>
                <a:spcPts val="0"/>
              </a:spcBef>
            </a:pPr>
            <a:r>
              <a:rPr lang="en-US"/>
              <a:t>When the sample size is </a:t>
            </a:r>
            <a:r>
              <a:rPr lang="en-US" b="1"/>
              <a:t>small</a:t>
            </a:r>
            <a:r>
              <a:rPr lang="en-US"/>
              <a:t>, the CLT does not hold, and we can’t reasonably assume that the mean has a Gaussian distribution. </a:t>
            </a:r>
          </a:p>
          <a:p>
            <a:pPr marL="457200" lvl="0" indent="-228600">
              <a:spcBef>
                <a:spcPts val="0"/>
              </a:spcBef>
            </a:pPr>
            <a:r>
              <a:rPr lang="en-US"/>
              <a:t>A better approximation may be a more heavy-tailed distribution, e.g. the </a:t>
            </a:r>
            <a:r>
              <a:rPr lang="en-US" u="sng">
                <a:solidFill>
                  <a:schemeClr val="hlink"/>
                </a:solidFill>
                <a:hlinkClick r:id="rId3"/>
              </a:rPr>
              <a:t>Student’s t-distribution</a:t>
            </a:r>
            <a:r>
              <a:rPr lang="en-US"/>
              <a:t> (named after </a:t>
            </a:r>
            <a:r>
              <a:rPr lang="en-US" u="sng">
                <a:solidFill>
                  <a:schemeClr val="hlink"/>
                </a:solidFill>
                <a:hlinkClick r:id="rId4"/>
              </a:rPr>
              <a:t>William Sealy Gosset</a:t>
            </a:r>
            <a:r>
              <a:rPr lang="en-US"/>
              <a:t>’s pseudonym):</a:t>
            </a:r>
          </a:p>
        </p:txBody>
      </p:sp>
      <p:sp>
        <p:nvSpPr>
          <p:cNvPr id="268" name="Shape 268"/>
          <p:cNvSpPr txBox="1">
            <a:spLocks noGrp="1"/>
          </p:cNvSpPr>
          <p:nvPr>
            <p:ph type="title"/>
          </p:nvPr>
        </p:nvSpPr>
        <p:spPr>
          <a:xfrm>
            <a:off x="838200" y="60325"/>
            <a:ext cx="10515600" cy="1325700"/>
          </a:xfrm>
          <a:prstGeom prst="rect">
            <a:avLst/>
          </a:prstGeom>
        </p:spPr>
        <p:txBody>
          <a:bodyPr lIns="91425" tIns="91425" rIns="91425" bIns="91425" anchor="ctr" anchorCtr="0">
            <a:noAutofit/>
          </a:bodyPr>
          <a:lstStyle/>
          <a:p>
            <a:pPr lvl="0">
              <a:spcBef>
                <a:spcPts val="0"/>
              </a:spcBef>
              <a:buNone/>
            </a:pPr>
            <a:r>
              <a:rPr lang="en-US"/>
              <a:t>Solution: Try a Different Distribution</a:t>
            </a:r>
          </a:p>
        </p:txBody>
      </p:sp>
      <p:pic>
        <p:nvPicPr>
          <p:cNvPr id="269" name="Shape 269" descr="5CoinFlips_Gaussian_v_Student.jpg"/>
          <p:cNvPicPr preferRelativeResize="0"/>
          <p:nvPr/>
        </p:nvPicPr>
        <p:blipFill rotWithShape="1">
          <a:blip r:embed="rId5">
            <a:alphaModFix/>
          </a:blip>
          <a:srcRect l="9341" t="5929" r="5429" b="7632"/>
          <a:stretch/>
        </p:blipFill>
        <p:spPr>
          <a:xfrm>
            <a:off x="3522499" y="3083550"/>
            <a:ext cx="5147024" cy="3688450"/>
          </a:xfrm>
          <a:prstGeom prst="rect">
            <a:avLst/>
          </a:prstGeom>
          <a:noFill/>
          <a:ln>
            <a:noFill/>
          </a:ln>
        </p:spPr>
      </p:pic>
      <p:sp>
        <p:nvSpPr>
          <p:cNvPr id="270" name="Shape 270"/>
          <p:cNvSpPr txBox="1"/>
          <p:nvPr/>
        </p:nvSpPr>
        <p:spPr>
          <a:xfrm>
            <a:off x="472175" y="3814225"/>
            <a:ext cx="5163300" cy="22467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E.g. coin flip:</a:t>
            </a:r>
          </a:p>
          <a:p>
            <a:pPr lvl="0" rtl="0">
              <a:spcBef>
                <a:spcPts val="0"/>
              </a:spcBef>
              <a:buNone/>
            </a:pPr>
            <a:r>
              <a:rPr lang="en-US" sz="2800">
                <a:latin typeface="Calibri"/>
                <a:ea typeface="Calibri"/>
                <a:cs typeface="Calibri"/>
                <a:sym typeface="Calibri"/>
              </a:rPr>
              <a:t>Distribution of means for 5 coin flips, repeated 5000 times:</a:t>
            </a:r>
          </a:p>
        </p:txBody>
      </p:sp>
      <p:sp>
        <p:nvSpPr>
          <p:cNvPr id="271" name="Shape 271"/>
          <p:cNvSpPr txBox="1"/>
          <p:nvPr/>
        </p:nvSpPr>
        <p:spPr>
          <a:xfrm>
            <a:off x="7144575" y="3566500"/>
            <a:ext cx="5047500" cy="2537700"/>
          </a:xfrm>
          <a:prstGeom prst="rect">
            <a:avLst/>
          </a:prstGeom>
          <a:noFill/>
          <a:ln>
            <a:noFill/>
          </a:ln>
        </p:spPr>
        <p:txBody>
          <a:bodyPr lIns="91425" tIns="91425" rIns="91425" bIns="91425" anchor="t" anchorCtr="0">
            <a:noAutofit/>
          </a:bodyPr>
          <a:lstStyle/>
          <a:p>
            <a:pPr lvl="0" rtl="0">
              <a:spcBef>
                <a:spcPts val="0"/>
              </a:spcBef>
              <a:buNone/>
            </a:pPr>
            <a:r>
              <a:rPr lang="en-US" sz="2800" b="1">
                <a:solidFill>
                  <a:srgbClr val="CC0000"/>
                </a:solidFill>
                <a:latin typeface="Calibri"/>
                <a:ea typeface="Calibri"/>
                <a:cs typeface="Calibri"/>
                <a:sym typeface="Calibri"/>
              </a:rPr>
              <a:t>Red</a:t>
            </a:r>
            <a:r>
              <a:rPr lang="en-US" sz="2800">
                <a:latin typeface="Calibri"/>
                <a:ea typeface="Calibri"/>
                <a:cs typeface="Calibri"/>
                <a:sym typeface="Calibri"/>
              </a:rPr>
              <a:t>: Gaussian fit (with variance determined for a single run of the experiment)</a:t>
            </a:r>
          </a:p>
          <a:p>
            <a:pPr lvl="0" rtl="0">
              <a:spcBef>
                <a:spcPts val="0"/>
              </a:spcBef>
              <a:buNone/>
            </a:pPr>
            <a:r>
              <a:rPr lang="en-US" sz="2800" b="1">
                <a:solidFill>
                  <a:srgbClr val="1DE836"/>
                </a:solidFill>
                <a:latin typeface="Calibri"/>
                <a:ea typeface="Calibri"/>
                <a:cs typeface="Calibri"/>
                <a:sym typeface="Calibri"/>
              </a:rPr>
              <a:t>Green</a:t>
            </a:r>
            <a:r>
              <a:rPr lang="en-US" sz="2800">
                <a:latin typeface="Calibri"/>
                <a:ea typeface="Calibri"/>
                <a:cs typeface="Calibri"/>
                <a:sym typeface="Calibri"/>
              </a:rPr>
              <a:t>: Student’s t-distribution (for the same experimental run)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Comparing Two Populations</a:t>
            </a:r>
          </a:p>
        </p:txBody>
      </p:sp>
      <p:sp>
        <p:nvSpPr>
          <p:cNvPr id="278" name="Shape 278"/>
          <p:cNvSpPr txBox="1">
            <a:spLocks noGrp="1"/>
          </p:cNvSpPr>
          <p:nvPr>
            <p:ph type="body" idx="1"/>
          </p:nvPr>
        </p:nvSpPr>
        <p:spPr>
          <a:xfrm>
            <a:off x="838200" y="1825625"/>
            <a:ext cx="10718100" cy="4351200"/>
          </a:xfrm>
          <a:prstGeom prst="rect">
            <a:avLst/>
          </a:prstGeom>
        </p:spPr>
        <p:txBody>
          <a:bodyPr lIns="91425" tIns="91425" rIns="91425" bIns="91425" anchor="t" anchorCtr="0">
            <a:noAutofit/>
          </a:bodyPr>
          <a:lstStyle/>
          <a:p>
            <a:pPr lvl="0">
              <a:spcBef>
                <a:spcPts val="0"/>
              </a:spcBef>
              <a:buNone/>
            </a:pPr>
            <a:r>
              <a:rPr lang="en-US"/>
              <a:t>Say I have two coins. I’ve been fiddling with the second coin, filing the edges and so on, in an attempt to see whether I can increase the probability of getting “Heads”.  I want to test whether all this work paid off. </a:t>
            </a:r>
          </a:p>
          <a:p>
            <a:pPr lvl="0">
              <a:spcBef>
                <a:spcPts val="0"/>
              </a:spcBef>
              <a:buNone/>
            </a:pPr>
            <a:r>
              <a:rPr lang="en-US"/>
              <a:t>Say p1 is the probability of rolling heads with the unmodified coin, and p2 is the probability of rolling heads with the second, modified coin.</a:t>
            </a:r>
          </a:p>
          <a:p>
            <a:pPr lvl="0">
              <a:spcBef>
                <a:spcPts val="0"/>
              </a:spcBef>
              <a:buNone/>
            </a:pPr>
            <a:r>
              <a:rPr lang="en-US" b="1"/>
              <a:t>Null hypothesis</a:t>
            </a:r>
            <a:r>
              <a:rPr lang="en-US"/>
              <a:t>: There is no difference between p1 and p2.</a:t>
            </a:r>
          </a:p>
          <a:p>
            <a:pPr lvl="0">
              <a:spcBef>
                <a:spcPts val="0"/>
              </a:spcBef>
              <a:buNone/>
            </a:pPr>
            <a:r>
              <a:rPr lang="en-US" b="1"/>
              <a:t>Alternative hypothesis</a:t>
            </a:r>
            <a:r>
              <a:rPr lang="en-US"/>
              <a:t>: The probability p2 is higher than p1.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Comparing Two Populations</a:t>
            </a:r>
          </a:p>
        </p:txBody>
      </p:sp>
      <p:sp>
        <p:nvSpPr>
          <p:cNvPr id="285" name="Shape 285"/>
          <p:cNvSpPr txBox="1">
            <a:spLocks noGrp="1"/>
          </p:cNvSpPr>
          <p:nvPr>
            <p:ph type="body" idx="1"/>
          </p:nvPr>
        </p:nvSpPr>
        <p:spPr>
          <a:xfrm>
            <a:off x="838200" y="1418350"/>
            <a:ext cx="10515600" cy="5076900"/>
          </a:xfrm>
          <a:prstGeom prst="rect">
            <a:avLst/>
          </a:prstGeom>
        </p:spPr>
        <p:txBody>
          <a:bodyPr lIns="91425" tIns="91425" rIns="91425" bIns="91425" anchor="t" anchorCtr="0">
            <a:noAutofit/>
          </a:bodyPr>
          <a:lstStyle/>
          <a:p>
            <a:pPr lvl="0">
              <a:spcBef>
                <a:spcPts val="0"/>
              </a:spcBef>
              <a:buNone/>
            </a:pPr>
            <a:r>
              <a:rPr lang="en-US"/>
              <a:t>First, we collect some </a:t>
            </a:r>
            <a:r>
              <a:rPr lang="en-US" b="1"/>
              <a:t>observations</a:t>
            </a:r>
            <a:r>
              <a:rPr lang="en-US"/>
              <a:t>…</a:t>
            </a:r>
          </a:p>
          <a:p>
            <a:pPr lvl="0">
              <a:spcBef>
                <a:spcPts val="0"/>
              </a:spcBef>
              <a:buNone/>
            </a:pPr>
            <a:endParaRPr/>
          </a:p>
          <a:p>
            <a:pPr lvl="0">
              <a:spcBef>
                <a:spcPts val="0"/>
              </a:spcBef>
              <a:buNone/>
            </a:pPr>
            <a:r>
              <a:rPr lang="en-US"/>
              <a:t>Coin 1:</a:t>
            </a:r>
          </a:p>
          <a:p>
            <a:pPr lvl="0">
              <a:spcBef>
                <a:spcPts val="0"/>
              </a:spcBef>
              <a:buNone/>
            </a:pPr>
            <a:r>
              <a:rPr lang="en-US"/>
              <a:t>T H T T T T T H T H T H H H H T T H T H … 11 Tails, 9 Heads</a:t>
            </a:r>
          </a:p>
          <a:p>
            <a:pPr lvl="0">
              <a:spcBef>
                <a:spcPts val="0"/>
              </a:spcBef>
              <a:buNone/>
            </a:pPr>
            <a:r>
              <a:rPr lang="en-US"/>
              <a:t>Coin 2:</a:t>
            </a:r>
          </a:p>
          <a:p>
            <a:pPr lvl="0">
              <a:spcBef>
                <a:spcPts val="0"/>
              </a:spcBef>
              <a:buNone/>
            </a:pPr>
            <a:r>
              <a:rPr lang="en-US"/>
              <a:t>H H T T H H H H T T H H H H H H T H H H … 5 Tails, 15 Heads</a:t>
            </a:r>
          </a:p>
          <a:p>
            <a:pPr lvl="0">
              <a:spcBef>
                <a:spcPts val="0"/>
              </a:spcBef>
              <a:buNone/>
            </a:pPr>
            <a:endParaRPr/>
          </a:p>
          <a:p>
            <a:pPr lvl="0" rtl="0">
              <a:spcBef>
                <a:spcPts val="0"/>
              </a:spcBef>
              <a:buNone/>
            </a:pPr>
            <a:r>
              <a:rPr lang="en-US"/>
              <a:t>The means we get from data are p1 = 0.45 and p2 = 0.75. But, is the difference </a:t>
            </a:r>
            <a:r>
              <a:rPr lang="en-US" b="1"/>
              <a:t>statistically significant</a:t>
            </a:r>
            <a:r>
              <a:rPr lang="en-US"/>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Two-Sample T-Test</a:t>
            </a:r>
          </a:p>
        </p:txBody>
      </p:sp>
      <p:sp>
        <p:nvSpPr>
          <p:cNvPr id="292" name="Shape 292"/>
          <p:cNvSpPr txBox="1">
            <a:spLocks noGrp="1"/>
          </p:cNvSpPr>
          <p:nvPr>
            <p:ph type="body" idx="1"/>
          </p:nvPr>
        </p:nvSpPr>
        <p:spPr>
          <a:xfrm>
            <a:off x="838200" y="1825625"/>
            <a:ext cx="10515600" cy="3672000"/>
          </a:xfrm>
          <a:prstGeom prst="rect">
            <a:avLst/>
          </a:prstGeom>
        </p:spPr>
        <p:txBody>
          <a:bodyPr lIns="91425" tIns="91425" rIns="91425" bIns="91425" anchor="t" anchorCtr="0">
            <a:noAutofit/>
          </a:bodyPr>
          <a:lstStyle/>
          <a:p>
            <a:pPr lvl="0">
              <a:spcBef>
                <a:spcPts val="0"/>
              </a:spcBef>
              <a:buNone/>
            </a:pPr>
            <a:r>
              <a:rPr lang="en-US" dirty="0"/>
              <a:t>Assuming that both populations have equal variance, and using the same sample size </a:t>
            </a:r>
            <a:r>
              <a:rPr lang="en-US" i="1" dirty="0"/>
              <a:t>n</a:t>
            </a:r>
            <a:r>
              <a:rPr lang="en-US" dirty="0"/>
              <a:t> (here, </a:t>
            </a:r>
            <a:r>
              <a:rPr lang="en-US" i="1" dirty="0"/>
              <a:t>n = 20</a:t>
            </a:r>
            <a:r>
              <a:rPr lang="en-US" dirty="0"/>
              <a:t>), we can use a </a:t>
            </a:r>
            <a:r>
              <a:rPr lang="en-US" u="sng" dirty="0">
                <a:solidFill>
                  <a:schemeClr val="hlink"/>
                </a:solidFill>
                <a:hlinkClick r:id="rId3"/>
              </a:rPr>
              <a:t>2-sample t-test</a:t>
            </a:r>
            <a:r>
              <a:rPr lang="en-US" dirty="0"/>
              <a:t> with</a:t>
            </a:r>
          </a:p>
          <a:p>
            <a:pPr lvl="0" algn="ctr" rtl="0">
              <a:spcBef>
                <a:spcPts val="0"/>
              </a:spcBef>
              <a:buNone/>
            </a:pPr>
            <a:r>
              <a:rPr lang="en-US" dirty="0"/>
              <a:t>t = (mean1 - mean2)/√(2(var1+var2)/n)</a:t>
            </a:r>
          </a:p>
          <a:p>
            <a:pPr lvl="0" algn="ctr">
              <a:spcBef>
                <a:spcPts val="0"/>
              </a:spcBef>
              <a:buNone/>
            </a:pPr>
            <a:endParaRPr dirty="0"/>
          </a:p>
          <a:p>
            <a:pPr lvl="0">
              <a:spcBef>
                <a:spcPts val="0"/>
              </a:spcBef>
              <a:buNone/>
            </a:pPr>
            <a:r>
              <a:rPr lang="en-US" dirty="0"/>
              <a:t>Coin flip example: </a:t>
            </a:r>
          </a:p>
          <a:p>
            <a:pPr lvl="0" algn="ctr" rtl="0">
              <a:spcBef>
                <a:spcPts val="0"/>
              </a:spcBef>
              <a:buNone/>
            </a:pPr>
            <a:r>
              <a:rPr lang="en-US" dirty="0"/>
              <a:t>Null hypothesis is rejected with p-value 2.71%.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296850" y="112700"/>
            <a:ext cx="11598300" cy="8124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Another Way to Go: </a:t>
            </a:r>
            <a:r>
              <a:rPr lang="en-US" i="0" u="none" strike="noStrike" cap="none">
                <a:solidFill>
                  <a:schemeClr val="dk1"/>
                </a:solidFill>
                <a:latin typeface="Calibri"/>
                <a:ea typeface="Calibri"/>
                <a:cs typeface="Calibri"/>
                <a:sym typeface="Calibri"/>
              </a:rPr>
              <a:t>Analysis of </a:t>
            </a:r>
            <a:r>
              <a:rPr lang="en-US"/>
              <a:t>V</a:t>
            </a:r>
            <a:r>
              <a:rPr lang="en-US" i="0" u="none" strike="noStrike" cap="none">
                <a:solidFill>
                  <a:schemeClr val="dk1"/>
                </a:solidFill>
                <a:latin typeface="Calibri"/>
                <a:ea typeface="Calibri"/>
                <a:cs typeface="Calibri"/>
                <a:sym typeface="Calibri"/>
              </a:rPr>
              <a:t>ariance (ANOVA)</a:t>
            </a:r>
          </a:p>
        </p:txBody>
      </p:sp>
      <p:sp>
        <p:nvSpPr>
          <p:cNvPr id="298" name="Shape 298"/>
          <p:cNvSpPr txBox="1">
            <a:spLocks noGrp="1"/>
          </p:cNvSpPr>
          <p:nvPr>
            <p:ph type="body" idx="1"/>
          </p:nvPr>
        </p:nvSpPr>
        <p:spPr>
          <a:xfrm>
            <a:off x="838200" y="1150000"/>
            <a:ext cx="10515600" cy="5320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A collection of </a:t>
            </a:r>
            <a:r>
              <a:rPr lang="en-US" sz="2590" b="0" i="0" u="sng" strike="noStrike" cap="none">
                <a:solidFill>
                  <a:schemeClr val="hlink"/>
                </a:solidFill>
                <a:latin typeface="Calibri"/>
                <a:ea typeface="Calibri"/>
                <a:cs typeface="Calibri"/>
                <a:sym typeface="Calibri"/>
                <a:hlinkClick r:id="rId3"/>
              </a:rPr>
              <a:t>statistical models</a:t>
            </a:r>
            <a:r>
              <a:rPr lang="en-US" sz="2590" b="0" i="0" u="none" strike="noStrike" cap="none">
                <a:solidFill>
                  <a:schemeClr val="dk1"/>
                </a:solidFill>
                <a:latin typeface="Calibri"/>
                <a:ea typeface="Calibri"/>
                <a:cs typeface="Calibri"/>
                <a:sym typeface="Calibri"/>
              </a:rPr>
              <a:t> used to analyze the differences among group means and their associated procedures (such as "variation" among and between groups), developed by </a:t>
            </a:r>
            <a:r>
              <a:rPr lang="en-US" sz="2590" b="0" i="0" u="sng" strike="noStrike" cap="none">
                <a:solidFill>
                  <a:schemeClr val="hlink"/>
                </a:solidFill>
                <a:latin typeface="Calibri"/>
                <a:ea typeface="Calibri"/>
                <a:cs typeface="Calibri"/>
                <a:sym typeface="Calibri"/>
                <a:hlinkClick r:id="rId4"/>
              </a:rPr>
              <a:t>Ronald Fisher</a:t>
            </a:r>
            <a:r>
              <a:rPr lang="en-US" sz="2590" b="0" i="0" u="none" strike="noStrike" cap="none">
                <a:solidFill>
                  <a:schemeClr val="dk1"/>
                </a:solidFill>
                <a:latin typeface="Calibri"/>
                <a:ea typeface="Calibri"/>
                <a:cs typeface="Calibri"/>
                <a:sym typeface="Calibri"/>
              </a:rPr>
              <a:t>.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observed </a:t>
            </a:r>
            <a:r>
              <a:rPr lang="en-US" sz="2590" b="0" i="0" u="sng" strike="noStrike" cap="none">
                <a:solidFill>
                  <a:schemeClr val="hlink"/>
                </a:solidFill>
                <a:latin typeface="Calibri"/>
                <a:ea typeface="Calibri"/>
                <a:cs typeface="Calibri"/>
                <a:sym typeface="Calibri"/>
                <a:hlinkClick r:id="rId5"/>
              </a:rPr>
              <a:t>variance</a:t>
            </a:r>
            <a:r>
              <a:rPr lang="en-US" sz="2590" b="0" i="0" u="none" strike="noStrike" cap="none">
                <a:solidFill>
                  <a:schemeClr val="dk1"/>
                </a:solidFill>
                <a:latin typeface="Calibri"/>
                <a:ea typeface="Calibri"/>
                <a:cs typeface="Calibri"/>
                <a:sym typeface="Calibri"/>
              </a:rPr>
              <a:t> in a particular variable is partitioned into components attributable to different sources of variation.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It provides a </a:t>
            </a:r>
            <a:r>
              <a:rPr lang="en-US" sz="2590" b="0" i="0" u="sng" strike="noStrike" cap="none">
                <a:solidFill>
                  <a:schemeClr val="hlink"/>
                </a:solidFill>
                <a:latin typeface="Calibri"/>
                <a:ea typeface="Calibri"/>
                <a:cs typeface="Calibri"/>
                <a:sym typeface="Calibri"/>
                <a:hlinkClick r:id="rId6"/>
              </a:rPr>
              <a:t>statistical test</a:t>
            </a:r>
            <a:r>
              <a:rPr lang="en-US" sz="2590" b="0" i="0" u="none" strike="noStrike" cap="none">
                <a:solidFill>
                  <a:schemeClr val="dk1"/>
                </a:solidFill>
                <a:latin typeface="Calibri"/>
                <a:ea typeface="Calibri"/>
                <a:cs typeface="Calibri"/>
                <a:sym typeface="Calibri"/>
              </a:rPr>
              <a:t> of whether or not the </a:t>
            </a:r>
            <a:r>
              <a:rPr lang="en-US" sz="2590" b="0" i="0" u="sng" strike="noStrike" cap="none">
                <a:solidFill>
                  <a:schemeClr val="hlink"/>
                </a:solidFill>
                <a:latin typeface="Calibri"/>
                <a:ea typeface="Calibri"/>
                <a:cs typeface="Calibri"/>
                <a:sym typeface="Calibri"/>
                <a:hlinkClick r:id="rId7"/>
              </a:rPr>
              <a:t>means</a:t>
            </a:r>
            <a:r>
              <a:rPr lang="en-US" sz="2590" b="0" i="0" u="none" strike="noStrike" cap="none">
                <a:solidFill>
                  <a:schemeClr val="dk1"/>
                </a:solidFill>
                <a:latin typeface="Calibri"/>
                <a:ea typeface="Calibri"/>
                <a:cs typeface="Calibri"/>
                <a:sym typeface="Calibri"/>
              </a:rPr>
              <a:t> of several groups are equal, and therefore generalizes the </a:t>
            </a:r>
            <a:r>
              <a:rPr lang="en-US" sz="2590" b="0" i="1" u="sng" strike="noStrike" cap="none">
                <a:solidFill>
                  <a:schemeClr val="hlink"/>
                </a:solidFill>
                <a:latin typeface="Calibri"/>
                <a:ea typeface="Calibri"/>
                <a:cs typeface="Calibri"/>
                <a:sym typeface="Calibri"/>
                <a:hlinkClick r:id="rId8"/>
              </a:rPr>
              <a:t>t</a:t>
            </a:r>
            <a:r>
              <a:rPr lang="en-US" sz="2590" b="0" i="0" u="sng" strike="noStrike" cap="none">
                <a:solidFill>
                  <a:schemeClr val="hlink"/>
                </a:solidFill>
                <a:latin typeface="Calibri"/>
                <a:ea typeface="Calibri"/>
                <a:cs typeface="Calibri"/>
                <a:sym typeface="Calibri"/>
                <a:hlinkClick r:id="rId8"/>
              </a:rPr>
              <a:t>-test</a:t>
            </a:r>
            <a:r>
              <a:rPr lang="en-US" sz="2590" b="0" i="0" u="none" strike="noStrike" cap="none">
                <a:solidFill>
                  <a:schemeClr val="dk1"/>
                </a:solidFill>
                <a:latin typeface="Calibri"/>
                <a:ea typeface="Calibri"/>
                <a:cs typeface="Calibri"/>
                <a:sym typeface="Calibri"/>
              </a:rPr>
              <a:t> to more than 2 groups.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Useful for comparing (testing) three or more means (groups or variables) for </a:t>
            </a:r>
            <a:r>
              <a:rPr lang="en-US" sz="2590" b="0" i="0" u="sng" strike="noStrike" cap="none">
                <a:solidFill>
                  <a:schemeClr val="hlink"/>
                </a:solidFill>
                <a:latin typeface="Calibri"/>
                <a:ea typeface="Calibri"/>
                <a:cs typeface="Calibri"/>
                <a:sym typeface="Calibri"/>
                <a:hlinkClick r:id="rId9"/>
              </a:rPr>
              <a:t>statistical significance</a:t>
            </a:r>
            <a:r>
              <a:rPr lang="en-US" sz="2590" b="0" i="0" u="none" strike="noStrike" cap="none">
                <a:solidFill>
                  <a:schemeClr val="dk1"/>
                </a:solidFill>
                <a:latin typeface="Calibri"/>
                <a:ea typeface="Calibri"/>
                <a:cs typeface="Calibri"/>
                <a:sym typeface="Calibri"/>
              </a:rPr>
              <a:t>.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Conceptually similar to </a:t>
            </a:r>
            <a:r>
              <a:rPr lang="en-US" sz="2590" b="0" i="0" u="sng" strike="noStrike" cap="none">
                <a:solidFill>
                  <a:schemeClr val="hlink"/>
                </a:solidFill>
                <a:latin typeface="Calibri"/>
                <a:ea typeface="Calibri"/>
                <a:cs typeface="Calibri"/>
                <a:sym typeface="Calibri"/>
                <a:hlinkClick r:id="rId10"/>
              </a:rPr>
              <a:t>multiple two-sample t-tests</a:t>
            </a:r>
            <a:r>
              <a:rPr lang="en-US" sz="2590" b="0" i="0" u="none" strike="noStrike" cap="none">
                <a:solidFill>
                  <a:schemeClr val="dk1"/>
                </a:solidFill>
                <a:latin typeface="Calibri"/>
                <a:ea typeface="Calibri"/>
                <a:cs typeface="Calibri"/>
                <a:sym typeface="Calibri"/>
              </a:rPr>
              <a:t>, but is less conservative (results in less </a:t>
            </a:r>
            <a:r>
              <a:rPr lang="en-US" sz="2590" b="0" i="0" u="sng" strike="noStrike" cap="none">
                <a:solidFill>
                  <a:schemeClr val="hlink"/>
                </a:solidFill>
                <a:latin typeface="Calibri"/>
                <a:ea typeface="Calibri"/>
                <a:cs typeface="Calibri"/>
                <a:sym typeface="Calibri"/>
                <a:hlinkClick r:id="rId11"/>
              </a:rPr>
              <a:t>type I error</a:t>
            </a:r>
            <a:r>
              <a:rPr lang="en-US" sz="2590" b="0" i="0" u="none" strike="noStrike" cap="none">
                <a:solidFill>
                  <a:schemeClr val="dk1"/>
                </a:solidFill>
                <a:latin typeface="Calibri"/>
                <a:ea typeface="Calibri"/>
                <a:cs typeface="Calibri"/>
                <a:sym typeface="Calibri"/>
              </a:rPr>
              <a:t>) and is therefore suited to a wide range of practical problems.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838204" y="212459"/>
            <a:ext cx="10572750" cy="876746"/>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Two-way analysis of variance with ANOVA</a:t>
            </a:r>
          </a:p>
        </p:txBody>
      </p:sp>
      <p:sp>
        <p:nvSpPr>
          <p:cNvPr id="304" name="Shape 304"/>
          <p:cNvSpPr txBox="1">
            <a:spLocks noGrp="1"/>
          </p:cNvSpPr>
          <p:nvPr>
            <p:ph type="body" idx="1"/>
          </p:nvPr>
        </p:nvSpPr>
        <p:spPr>
          <a:xfrm>
            <a:off x="315686" y="1320258"/>
            <a:ext cx="5497285" cy="483289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ANOVA generalizes to the study of the effects of multiple factors. When the experiment includes observations at all combinations of levels of each factor, it is termed </a:t>
            </a:r>
            <a:r>
              <a:rPr lang="en-US" sz="2800" b="0" i="0" u="sng" strike="noStrike" cap="none">
                <a:solidFill>
                  <a:schemeClr val="hlink"/>
                </a:solidFill>
                <a:latin typeface="Calibri"/>
                <a:ea typeface="Calibri"/>
                <a:cs typeface="Calibri"/>
                <a:sym typeface="Calibri"/>
                <a:hlinkClick r:id="rId3"/>
              </a:rPr>
              <a:t>factorial</a:t>
            </a:r>
            <a:r>
              <a:rPr lang="en-US" sz="2800" b="0" i="0" u="none" strike="noStrike" cap="none">
                <a:solidFill>
                  <a:schemeClr val="dk1"/>
                </a:solidFill>
                <a:latin typeface="Calibri"/>
                <a:ea typeface="Calibri"/>
                <a:cs typeface="Calibri"/>
                <a:sym typeface="Calibri"/>
              </a:rPr>
              <a:t>. </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Factorial experiments are more efficient than a series of single factor experiments and the efficiency grows as the number of factors increases. Consequently, factorial designs are heavily used.</a:t>
            </a:r>
          </a:p>
          <a:p>
            <a:pPr marL="228600" marR="0" lvl="0" indent="-228600" algn="l" rtl="0">
              <a:lnSpc>
                <a:spcPct val="90000"/>
              </a:lnSpc>
              <a:spcBef>
                <a:spcPts val="100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pic>
        <p:nvPicPr>
          <p:cNvPr id="305" name="Shape 305"/>
          <p:cNvPicPr preferRelativeResize="0"/>
          <p:nvPr/>
        </p:nvPicPr>
        <p:blipFill rotWithShape="1">
          <a:blip r:embed="rId4">
            <a:alphaModFix/>
          </a:blip>
          <a:srcRect/>
          <a:stretch/>
        </p:blipFill>
        <p:spPr>
          <a:xfrm>
            <a:off x="6007553" y="1054416"/>
            <a:ext cx="6077100" cy="5605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838204" y="136259"/>
            <a:ext cx="10572900" cy="8766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T-Test or</a:t>
            </a:r>
            <a:r>
              <a:rPr lang="en-US" b="0" i="0" u="none" strike="noStrike" cap="none">
                <a:solidFill>
                  <a:schemeClr val="dk1"/>
                </a:solidFill>
                <a:latin typeface="Calibri"/>
                <a:ea typeface="Calibri"/>
                <a:cs typeface="Calibri"/>
                <a:sym typeface="Calibri"/>
              </a:rPr>
              <a:t> ANOVA?</a:t>
            </a:r>
          </a:p>
        </p:txBody>
      </p:sp>
      <p:pic>
        <p:nvPicPr>
          <p:cNvPr id="311" name="Shape 311"/>
          <p:cNvPicPr preferRelativeResize="0"/>
          <p:nvPr/>
        </p:nvPicPr>
        <p:blipFill rotWithShape="1">
          <a:blip r:embed="rId3">
            <a:alphaModFix/>
          </a:blip>
          <a:srcRect/>
          <a:stretch/>
        </p:blipFill>
        <p:spPr>
          <a:xfrm>
            <a:off x="2046450" y="1079900"/>
            <a:ext cx="8099100" cy="5623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762000" y="143145"/>
            <a:ext cx="10515600" cy="7848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Recap: </a:t>
            </a:r>
            <a:r>
              <a:rPr lang="en-US" b="0" i="0" u="none" strike="noStrike" cap="none">
                <a:solidFill>
                  <a:schemeClr val="dk1"/>
                </a:solidFill>
                <a:latin typeface="Calibri"/>
                <a:ea typeface="Calibri"/>
                <a:cs typeface="Calibri"/>
                <a:sym typeface="Calibri"/>
              </a:rPr>
              <a:t>The Process of Hypoth</a:t>
            </a:r>
            <a:r>
              <a:rPr lang="en-US"/>
              <a:t>esis Testing</a:t>
            </a:r>
          </a:p>
        </p:txBody>
      </p:sp>
      <p:sp>
        <p:nvSpPr>
          <p:cNvPr id="317" name="Shape 317"/>
          <p:cNvSpPr txBox="1">
            <a:spLocks noGrp="1"/>
          </p:cNvSpPr>
          <p:nvPr>
            <p:ph type="body" idx="1"/>
          </p:nvPr>
        </p:nvSpPr>
        <p:spPr>
          <a:xfrm>
            <a:off x="242100" y="1009775"/>
            <a:ext cx="11784900" cy="5764200"/>
          </a:xfrm>
          <a:prstGeom prst="rect">
            <a:avLst/>
          </a:prstGeom>
          <a:noFill/>
          <a:ln>
            <a:noFill/>
          </a:ln>
        </p:spPr>
        <p:txBody>
          <a:bodyPr lIns="91425" tIns="45700" rIns="91425" bIns="45700" anchor="t" anchorCtr="0">
            <a:noAutofit/>
          </a:bodyPr>
          <a:lstStyle/>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State the relevant </a:t>
            </a:r>
            <a:r>
              <a:rPr lang="en-US" sz="2600" b="1" i="0" u="none" strike="noStrike" cap="none" dirty="0">
                <a:solidFill>
                  <a:schemeClr val="dk1"/>
                </a:solidFill>
                <a:latin typeface="Calibri"/>
                <a:ea typeface="Calibri"/>
                <a:cs typeface="Calibri"/>
                <a:sym typeface="Calibri"/>
              </a:rPr>
              <a:t>null and alternative hypotheses, </a:t>
            </a:r>
            <a:r>
              <a:rPr lang="en-US" sz="2600" b="1" i="1" u="none" strike="noStrike" cap="none" dirty="0">
                <a:solidFill>
                  <a:schemeClr val="dk1"/>
                </a:solidFill>
                <a:latin typeface="Calibri"/>
                <a:ea typeface="Calibri"/>
                <a:cs typeface="Calibri"/>
                <a:sym typeface="Calibri"/>
              </a:rPr>
              <a:t>H</a:t>
            </a:r>
            <a:r>
              <a:rPr lang="en-US" sz="2600" b="1" i="1" u="none" strike="noStrike" cap="none" baseline="-25000" dirty="0">
                <a:solidFill>
                  <a:schemeClr val="dk1"/>
                </a:solidFill>
                <a:latin typeface="Calibri"/>
                <a:ea typeface="Calibri"/>
                <a:cs typeface="Calibri"/>
                <a:sym typeface="Calibri"/>
              </a:rPr>
              <a:t>0 </a:t>
            </a:r>
            <a:r>
              <a:rPr lang="en-US" sz="2600" b="1" i="0" u="none" strike="noStrike" cap="none" dirty="0">
                <a:solidFill>
                  <a:schemeClr val="dk1"/>
                </a:solidFill>
                <a:latin typeface="Calibri"/>
                <a:ea typeface="Calibri"/>
                <a:cs typeface="Calibri"/>
                <a:sym typeface="Calibri"/>
              </a:rPr>
              <a:t>and </a:t>
            </a:r>
            <a:r>
              <a:rPr lang="en-US" sz="2600" b="1" i="1" u="none" strike="noStrike" cap="none" dirty="0">
                <a:solidFill>
                  <a:schemeClr val="dk1"/>
                </a:solidFill>
                <a:latin typeface="Calibri"/>
                <a:ea typeface="Calibri"/>
                <a:cs typeface="Calibri"/>
                <a:sym typeface="Calibri"/>
              </a:rPr>
              <a:t>H</a:t>
            </a:r>
            <a:r>
              <a:rPr lang="en-US" sz="2600" b="1" i="1" u="none" strike="noStrike" cap="none" baseline="-25000" dirty="0">
                <a:solidFill>
                  <a:schemeClr val="dk1"/>
                </a:solidFill>
                <a:latin typeface="Calibri"/>
                <a:ea typeface="Calibri"/>
                <a:cs typeface="Calibri"/>
                <a:sym typeface="Calibri"/>
              </a:rPr>
              <a:t>1</a:t>
            </a:r>
            <a:r>
              <a:rPr lang="en-US" sz="2600" b="0" i="1" u="none" strike="noStrike" cap="none" dirty="0">
                <a:solidFill>
                  <a:schemeClr val="dk1"/>
                </a:solidFill>
                <a:latin typeface="Calibri"/>
                <a:ea typeface="Calibri"/>
                <a:cs typeface="Calibri"/>
                <a:sym typeface="Calibri"/>
              </a:rPr>
              <a:t>. </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Consider the </a:t>
            </a:r>
            <a:r>
              <a:rPr lang="en-US" sz="2600" b="0" i="0" u="sng" strike="noStrike" cap="none" dirty="0">
                <a:solidFill>
                  <a:schemeClr val="hlink"/>
                </a:solidFill>
                <a:latin typeface="Calibri"/>
                <a:ea typeface="Calibri"/>
                <a:cs typeface="Calibri"/>
                <a:sym typeface="Calibri"/>
                <a:hlinkClick r:id="rId3"/>
              </a:rPr>
              <a:t>statistical assumptions</a:t>
            </a:r>
            <a:r>
              <a:rPr lang="en-US" sz="2600" b="0" i="0" u="none" strike="noStrike" cap="none" dirty="0">
                <a:solidFill>
                  <a:schemeClr val="dk1"/>
                </a:solidFill>
                <a:latin typeface="Calibri"/>
                <a:ea typeface="Calibri"/>
                <a:cs typeface="Calibri"/>
                <a:sym typeface="Calibri"/>
              </a:rPr>
              <a:t> being made about the sample in doing the test.</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Decide which test is appropriate and state the relevant </a:t>
            </a:r>
            <a:r>
              <a:rPr lang="en-US" sz="2600" b="1" i="1" u="sng" strike="noStrike" cap="none" dirty="0">
                <a:solidFill>
                  <a:schemeClr val="hlink"/>
                </a:solidFill>
                <a:latin typeface="Calibri"/>
                <a:ea typeface="Calibri"/>
                <a:cs typeface="Calibri"/>
                <a:sym typeface="Calibri"/>
                <a:hlinkClick r:id="rId4"/>
              </a:rPr>
              <a:t>test statistic</a:t>
            </a:r>
            <a:r>
              <a:rPr lang="en-US" sz="2600" b="0" i="1" u="sng" strike="noStrike" cap="none" dirty="0">
                <a:solidFill>
                  <a:srgbClr val="3366FF"/>
                </a:solidFill>
                <a:latin typeface="Calibri"/>
                <a:ea typeface="Calibri"/>
                <a:cs typeface="Calibri"/>
                <a:sym typeface="Calibri"/>
              </a:rPr>
              <a:t> T.</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Derive the distribution of the test statistic under the null hypothesis from the assumptions. </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Select a </a:t>
            </a:r>
            <a:r>
              <a:rPr lang="en-US" sz="2600" b="0" i="1" u="sng" strike="noStrike" cap="none" dirty="0">
                <a:solidFill>
                  <a:srgbClr val="3366FF"/>
                </a:solidFill>
                <a:latin typeface="Calibri"/>
                <a:ea typeface="Calibri"/>
                <a:cs typeface="Calibri"/>
                <a:sym typeface="Calibri"/>
              </a:rPr>
              <a:t>significance level (α)</a:t>
            </a:r>
            <a:r>
              <a:rPr lang="en-US" sz="2600" b="0" i="1" u="none" strike="noStrike" cap="none" dirty="0">
                <a:solidFill>
                  <a:srgbClr val="3366FF"/>
                </a:solidFill>
                <a:latin typeface="Calibri"/>
                <a:ea typeface="Calibri"/>
                <a:cs typeface="Calibri"/>
                <a:sym typeface="Calibri"/>
              </a:rPr>
              <a:t>, </a:t>
            </a:r>
            <a:r>
              <a:rPr lang="en-US" sz="2600" b="0" i="0" u="none" strike="noStrike" cap="none" dirty="0">
                <a:solidFill>
                  <a:schemeClr val="dk1"/>
                </a:solidFill>
                <a:latin typeface="Calibri"/>
                <a:ea typeface="Calibri"/>
                <a:cs typeface="Calibri"/>
                <a:sym typeface="Calibri"/>
              </a:rPr>
              <a:t>a probability threshold. Common values are 5% and 1%.</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Partition the values of </a:t>
            </a:r>
            <a:r>
              <a:rPr lang="en-US" sz="2600" b="0" i="1" u="none" strike="noStrike" cap="none" dirty="0">
                <a:solidFill>
                  <a:schemeClr val="dk1"/>
                </a:solidFill>
                <a:latin typeface="Calibri"/>
                <a:ea typeface="Calibri"/>
                <a:cs typeface="Calibri"/>
                <a:sym typeface="Calibri"/>
              </a:rPr>
              <a:t>T</a:t>
            </a:r>
            <a:r>
              <a:rPr lang="en-US" sz="2600" b="0" i="0" u="none" strike="noStrike" cap="none" dirty="0">
                <a:solidFill>
                  <a:schemeClr val="dk1"/>
                </a:solidFill>
                <a:latin typeface="Calibri"/>
                <a:ea typeface="Calibri"/>
                <a:cs typeface="Calibri"/>
                <a:sym typeface="Calibri"/>
              </a:rPr>
              <a:t> into the so-called</a:t>
            </a:r>
            <a:r>
              <a:rPr lang="en-US" sz="2600" b="0" i="0" u="none" strike="noStrike" cap="none" dirty="0">
                <a:solidFill>
                  <a:srgbClr val="3366FF"/>
                </a:solidFill>
                <a:latin typeface="Calibri"/>
                <a:ea typeface="Calibri"/>
                <a:cs typeface="Calibri"/>
                <a:sym typeface="Calibri"/>
              </a:rPr>
              <a:t> </a:t>
            </a:r>
            <a:r>
              <a:rPr lang="en-US" sz="2600" b="0" i="1" u="none" strike="noStrike" cap="none" dirty="0">
                <a:solidFill>
                  <a:srgbClr val="3366FF"/>
                </a:solidFill>
                <a:latin typeface="Calibri"/>
                <a:ea typeface="Calibri"/>
                <a:cs typeface="Calibri"/>
                <a:sym typeface="Calibri"/>
              </a:rPr>
              <a:t>critical region</a:t>
            </a:r>
            <a:r>
              <a:rPr lang="en-US" sz="2600" b="0" i="0" u="none" strike="noStrike" cap="none" dirty="0">
                <a:solidFill>
                  <a:srgbClr val="3366FF"/>
                </a:solidFill>
                <a:latin typeface="Calibri"/>
                <a:ea typeface="Calibri"/>
                <a:cs typeface="Calibri"/>
                <a:sym typeface="Calibri"/>
              </a:rPr>
              <a:t> </a:t>
            </a:r>
            <a:r>
              <a:rPr lang="en-US" sz="2600" b="0" i="0" u="none" strike="noStrike" cap="none" dirty="0">
                <a:solidFill>
                  <a:schemeClr val="dk1"/>
                </a:solidFill>
                <a:latin typeface="Calibri"/>
                <a:ea typeface="Calibri"/>
                <a:cs typeface="Calibri"/>
                <a:sym typeface="Calibri"/>
              </a:rPr>
              <a:t>and those for which it is not. </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Compute from the observations the observed value </a:t>
            </a:r>
            <a:r>
              <a:rPr lang="en-US" sz="2600" b="0" i="1" u="none" strike="noStrike" cap="none" dirty="0" err="1">
                <a:solidFill>
                  <a:schemeClr val="dk1"/>
                </a:solidFill>
                <a:latin typeface="Calibri"/>
                <a:ea typeface="Calibri"/>
                <a:cs typeface="Calibri"/>
                <a:sym typeface="Calibri"/>
              </a:rPr>
              <a:t>t</a:t>
            </a:r>
            <a:r>
              <a:rPr lang="en-US" sz="2600" b="0" i="0" u="none" strike="noStrike" cap="none" baseline="-25000" dirty="0" err="1">
                <a:solidFill>
                  <a:schemeClr val="dk1"/>
                </a:solidFill>
                <a:latin typeface="Calibri"/>
                <a:ea typeface="Calibri"/>
                <a:cs typeface="Calibri"/>
                <a:sym typeface="Calibri"/>
              </a:rPr>
              <a:t>obs</a:t>
            </a:r>
            <a:r>
              <a:rPr lang="en-US" sz="2600" b="0" i="0" u="none" strike="noStrike" cap="none" dirty="0">
                <a:solidFill>
                  <a:schemeClr val="dk1"/>
                </a:solidFill>
                <a:latin typeface="Calibri"/>
                <a:ea typeface="Calibri"/>
                <a:cs typeface="Calibri"/>
                <a:sym typeface="Calibri"/>
              </a:rPr>
              <a:t> of the test statistic </a:t>
            </a:r>
            <a:r>
              <a:rPr lang="en-US" sz="2600" b="0" i="1" u="none" strike="noStrike" cap="none" dirty="0">
                <a:solidFill>
                  <a:schemeClr val="dk1"/>
                </a:solidFill>
                <a:latin typeface="Calibri"/>
                <a:ea typeface="Calibri"/>
                <a:cs typeface="Calibri"/>
                <a:sym typeface="Calibri"/>
              </a:rPr>
              <a:t>T</a:t>
            </a:r>
            <a:r>
              <a:rPr lang="en-US" sz="2600" b="0" i="0" u="none" strike="noStrike" cap="none" dirty="0">
                <a:solidFill>
                  <a:schemeClr val="dk1"/>
                </a:solidFill>
                <a:latin typeface="Calibri"/>
                <a:ea typeface="Calibri"/>
                <a:cs typeface="Calibri"/>
                <a:sym typeface="Calibri"/>
              </a:rPr>
              <a:t>.</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Decide to either reject the null hypothesis </a:t>
            </a:r>
            <a:r>
              <a:rPr lang="en-US" sz="2600" b="0" i="1" u="none" strike="noStrike" cap="none" dirty="0">
                <a:solidFill>
                  <a:schemeClr val="dk1"/>
                </a:solidFill>
                <a:latin typeface="Calibri"/>
                <a:ea typeface="Calibri"/>
                <a:cs typeface="Calibri"/>
                <a:sym typeface="Calibri"/>
              </a:rPr>
              <a:t>H</a:t>
            </a:r>
            <a:r>
              <a:rPr lang="en-US" sz="2600" b="0" i="1" u="none" strike="noStrike" cap="none" baseline="-25000" dirty="0">
                <a:solidFill>
                  <a:schemeClr val="dk1"/>
                </a:solidFill>
                <a:latin typeface="Calibri"/>
                <a:ea typeface="Calibri"/>
                <a:cs typeface="Calibri"/>
                <a:sym typeface="Calibri"/>
              </a:rPr>
              <a:t>0 </a:t>
            </a:r>
            <a:r>
              <a:rPr lang="en-US" sz="2600" b="0" i="0" u="none" strike="noStrike" cap="none" dirty="0">
                <a:solidFill>
                  <a:schemeClr val="dk1"/>
                </a:solidFill>
                <a:latin typeface="Calibri"/>
                <a:ea typeface="Calibri"/>
                <a:cs typeface="Calibri"/>
                <a:sym typeface="Calibri"/>
              </a:rPr>
              <a:t>in favor of the alternative </a:t>
            </a:r>
            <a:r>
              <a:rPr lang="en-US" sz="2600" b="0" i="1" u="none" strike="noStrike" cap="none" dirty="0">
                <a:solidFill>
                  <a:schemeClr val="dk1"/>
                </a:solidFill>
                <a:latin typeface="Calibri"/>
                <a:ea typeface="Calibri"/>
                <a:cs typeface="Calibri"/>
                <a:sym typeface="Calibri"/>
              </a:rPr>
              <a:t>H</a:t>
            </a:r>
            <a:r>
              <a:rPr lang="en-US" sz="2600" b="0" i="1" u="none" strike="noStrike" cap="none" baseline="-25000" dirty="0">
                <a:solidFill>
                  <a:schemeClr val="dk1"/>
                </a:solidFill>
                <a:latin typeface="Calibri"/>
                <a:ea typeface="Calibri"/>
                <a:cs typeface="Calibri"/>
                <a:sym typeface="Calibri"/>
              </a:rPr>
              <a:t>1 </a:t>
            </a:r>
            <a:r>
              <a:rPr lang="en-US" sz="2600" b="0" i="0" u="none" strike="noStrike" cap="none" dirty="0">
                <a:solidFill>
                  <a:schemeClr val="dk1"/>
                </a:solidFill>
                <a:latin typeface="Calibri"/>
                <a:ea typeface="Calibri"/>
                <a:cs typeface="Calibri"/>
                <a:sym typeface="Calibri"/>
              </a:rPr>
              <a:t>or do not reject it.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38200" y="365125"/>
            <a:ext cx="10515599" cy="70167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What is Statistical Inference</a:t>
            </a:r>
          </a:p>
        </p:txBody>
      </p:sp>
      <p:sp>
        <p:nvSpPr>
          <p:cNvPr id="102" name="Shape 102"/>
          <p:cNvSpPr txBox="1">
            <a:spLocks noGrp="1"/>
          </p:cNvSpPr>
          <p:nvPr>
            <p:ph type="body" idx="1"/>
          </p:nvPr>
        </p:nvSpPr>
        <p:spPr>
          <a:xfrm>
            <a:off x="838200" y="1215175"/>
            <a:ext cx="10098386" cy="2098393"/>
          </a:xfrm>
          <a:prstGeom prst="rect">
            <a:avLst/>
          </a:prstGeom>
          <a:noFill/>
          <a:ln>
            <a:noFill/>
          </a:ln>
        </p:spPr>
        <p:txBody>
          <a:bodyPr lIns="91425" tIns="45700" rIns="91425" bIns="45700" anchor="t" anchorCtr="0">
            <a:noAutofit/>
          </a:bodyPr>
          <a:lstStyle/>
          <a:p>
            <a:pPr marR="0" lvl="0" algn="l" rtl="0">
              <a:lnSpc>
                <a:spcPct val="80000"/>
              </a:lnSpc>
              <a:spcBef>
                <a:spcPts val="0"/>
              </a:spcBef>
              <a:spcAft>
                <a:spcPts val="0"/>
              </a:spcAft>
              <a:buClr>
                <a:schemeClr val="dk1"/>
              </a:buClr>
              <a:buSzPct val="100000"/>
              <a:buFont typeface="Arial"/>
            </a:pPr>
            <a:r>
              <a:rPr lang="en-US" sz="2800" b="0" i="0" u="none" strike="noStrike" cap="none" dirty="0">
                <a:solidFill>
                  <a:schemeClr val="dk1"/>
                </a:solidFill>
                <a:latin typeface="Calibri"/>
                <a:ea typeface="Calibri"/>
                <a:cs typeface="Calibri"/>
                <a:sym typeface="Calibri"/>
              </a:rPr>
              <a:t>Statistical inference is used to make</a:t>
            </a:r>
            <a:r>
              <a:rPr lang="en-US" dirty="0"/>
              <a:t> general statements </a:t>
            </a:r>
            <a:r>
              <a:rPr lang="en-US" sz="2800" b="0" i="0" u="none" strike="noStrike" cap="none" dirty="0">
                <a:solidFill>
                  <a:schemeClr val="dk1"/>
                </a:solidFill>
                <a:latin typeface="Calibri"/>
                <a:ea typeface="Calibri"/>
                <a:cs typeface="Calibri"/>
                <a:sym typeface="Calibri"/>
              </a:rPr>
              <a:t>about a</a:t>
            </a:r>
            <a:r>
              <a:rPr lang="en-US" sz="2800" b="0" i="0" u="sng" strike="noStrike" cap="none" dirty="0">
                <a:solidFill>
                  <a:schemeClr val="dk1"/>
                </a:solidFill>
                <a:latin typeface="Calibri"/>
                <a:ea typeface="Calibri"/>
                <a:cs typeface="Calibri"/>
                <a:sym typeface="Calibri"/>
              </a:rPr>
              <a:t> </a:t>
            </a:r>
            <a:r>
              <a:rPr lang="en-US" sz="2800" b="0" i="0" u="sng" strike="noStrike" cap="none" dirty="0">
                <a:solidFill>
                  <a:srgbClr val="3366FF"/>
                </a:solidFill>
                <a:latin typeface="Calibri"/>
                <a:ea typeface="Calibri"/>
                <a:cs typeface="Calibri"/>
                <a:sym typeface="Calibri"/>
              </a:rPr>
              <a:t>population</a:t>
            </a:r>
            <a:r>
              <a:rPr lang="en-US" sz="2800" b="0" i="0" u="none" strike="noStrike" cap="none" dirty="0">
                <a:solidFill>
                  <a:srgbClr val="3366FF"/>
                </a:solidFill>
                <a:latin typeface="Calibri"/>
                <a:ea typeface="Calibri"/>
                <a:cs typeface="Calibri"/>
                <a:sym typeface="Calibri"/>
              </a:rPr>
              <a:t>,</a:t>
            </a:r>
            <a:r>
              <a:rPr lang="en-US" dirty="0">
                <a:solidFill>
                  <a:srgbClr val="3366FF"/>
                </a:solidFill>
              </a:rPr>
              <a:t> </a:t>
            </a:r>
            <a:r>
              <a:rPr lang="en-US" dirty="0">
                <a:solidFill>
                  <a:srgbClr val="000000"/>
                </a:solidFill>
              </a:rPr>
              <a:t>when we only have access to information about a (hopefully representative!) subset of population, usually chosen through some</a:t>
            </a:r>
            <a:r>
              <a:rPr lang="en-US" dirty="0">
                <a:solidFill>
                  <a:srgbClr val="3366FF"/>
                </a:solidFill>
              </a:rPr>
              <a:t> </a:t>
            </a:r>
            <a:r>
              <a:rPr lang="en-US" sz="2800" b="0" i="0" u="none" strike="noStrike" cap="none" dirty="0">
                <a:solidFill>
                  <a:schemeClr val="dk1"/>
                </a:solidFill>
                <a:latin typeface="Calibri"/>
                <a:ea typeface="Calibri"/>
                <a:cs typeface="Calibri"/>
                <a:sym typeface="Calibri"/>
              </a:rPr>
              <a:t>form of </a:t>
            </a:r>
            <a:r>
              <a:rPr lang="en-US" sz="2800" b="0" i="0" u="sng" strike="noStrike" cap="none" dirty="0">
                <a:solidFill>
                  <a:srgbClr val="3366FF"/>
                </a:solidFill>
                <a:latin typeface="Calibri"/>
                <a:ea typeface="Calibri"/>
                <a:cs typeface="Calibri"/>
                <a:sym typeface="Calibri"/>
              </a:rPr>
              <a:t>sampling</a:t>
            </a:r>
            <a:r>
              <a:rPr lang="en-US" sz="2800" b="0" i="0" u="none" strike="noStrike" cap="none" dirty="0">
                <a:solidFill>
                  <a:srgbClr val="3366FF"/>
                </a:solidFill>
                <a:latin typeface="Calibri"/>
                <a:ea typeface="Calibri"/>
                <a:cs typeface="Calibri"/>
                <a:sym typeface="Calibri"/>
              </a:rPr>
              <a:t>. </a:t>
            </a:r>
          </a:p>
          <a:p>
            <a:pPr marR="0" lvl="0" algn="l" rtl="0">
              <a:lnSpc>
                <a:spcPct val="80000"/>
              </a:lnSpc>
              <a:spcBef>
                <a:spcPts val="1000"/>
              </a:spcBef>
              <a:spcAft>
                <a:spcPts val="0"/>
              </a:spcAft>
              <a:buClr>
                <a:schemeClr val="dk1"/>
              </a:buClr>
              <a:buSzPct val="100000"/>
              <a:buFont typeface="Arial"/>
            </a:pPr>
            <a:r>
              <a:rPr lang="en-US" dirty="0"/>
              <a:t>Basic s</a:t>
            </a:r>
            <a:r>
              <a:rPr lang="en-US" sz="2800" b="0" i="0" u="none" strike="noStrike" cap="none" dirty="0">
                <a:solidFill>
                  <a:schemeClr val="dk1"/>
                </a:solidFill>
                <a:latin typeface="Calibri"/>
                <a:ea typeface="Calibri"/>
                <a:cs typeface="Calibri"/>
                <a:sym typeface="Calibri"/>
              </a:rPr>
              <a:t>tatistical inference consists of</a:t>
            </a:r>
            <a:r>
              <a:rPr lang="en-US" dirty="0"/>
              <a:t> the following steps:</a:t>
            </a:r>
          </a:p>
        </p:txBody>
      </p:sp>
      <p:sp>
        <p:nvSpPr>
          <p:cNvPr id="103" name="Shape 103"/>
          <p:cNvSpPr txBox="1"/>
          <p:nvPr/>
        </p:nvSpPr>
        <p:spPr>
          <a:xfrm>
            <a:off x="1486900" y="3679800"/>
            <a:ext cx="8799600" cy="2416200"/>
          </a:xfrm>
          <a:prstGeom prst="rect">
            <a:avLst/>
          </a:prstGeom>
          <a:noFill/>
          <a:ln>
            <a:noFill/>
          </a:ln>
        </p:spPr>
        <p:txBody>
          <a:bodyPr lIns="91425" tIns="91425" rIns="91425" bIns="91425" anchor="t" anchorCtr="0">
            <a:noAutofit/>
          </a:bodyPr>
          <a:lstStyle/>
          <a:p>
            <a:pPr marL="228600" lvl="0" indent="-228600" rtl="0">
              <a:lnSpc>
                <a:spcPct val="80000"/>
              </a:lnSpc>
              <a:spcBef>
                <a:spcPts val="1000"/>
              </a:spcBef>
              <a:buClr>
                <a:schemeClr val="dk1"/>
              </a:buClr>
              <a:buSzPct val="100000"/>
              <a:buAutoNum type="arabicPeriod"/>
            </a:pPr>
            <a:r>
              <a:rPr lang="en-US" sz="2800" dirty="0">
                <a:solidFill>
                  <a:schemeClr val="dk1"/>
                </a:solidFill>
                <a:latin typeface="Calibri"/>
                <a:ea typeface="Calibri"/>
                <a:cs typeface="Calibri"/>
                <a:sym typeface="Calibri"/>
              </a:rPr>
              <a:t>Choosing a hypothesis. </a:t>
            </a:r>
          </a:p>
          <a:p>
            <a:pPr marL="228600" lvl="0" indent="-228600" rtl="0">
              <a:lnSpc>
                <a:spcPct val="80000"/>
              </a:lnSpc>
              <a:spcBef>
                <a:spcPts val="1000"/>
              </a:spcBef>
              <a:buClr>
                <a:schemeClr val="dk1"/>
              </a:buClr>
              <a:buSzPct val="100000"/>
              <a:buAutoNum type="arabicPeriod"/>
            </a:pPr>
            <a:r>
              <a:rPr lang="en-US" sz="2800" b="1" u="sng" dirty="0">
                <a:solidFill>
                  <a:schemeClr val="dk1"/>
                </a:solidFill>
                <a:latin typeface="Calibri"/>
                <a:ea typeface="Calibri"/>
                <a:cs typeface="Calibri"/>
                <a:sym typeface="Calibri"/>
              </a:rPr>
              <a:t>Selecting</a:t>
            </a:r>
            <a:r>
              <a:rPr lang="en-US" sz="2800" b="1" dirty="0">
                <a:solidFill>
                  <a:schemeClr val="dk1"/>
                </a:solidFill>
                <a:latin typeface="Calibri"/>
                <a:ea typeface="Calibri"/>
                <a:cs typeface="Calibri"/>
                <a:sym typeface="Calibri"/>
              </a:rPr>
              <a:t> a </a:t>
            </a:r>
            <a:r>
              <a:rPr lang="en-US" sz="2800" b="1" u="sng" dirty="0">
                <a:solidFill>
                  <a:schemeClr val="dk1"/>
                </a:solidFill>
                <a:latin typeface="Calibri"/>
                <a:ea typeface="Calibri"/>
                <a:cs typeface="Calibri"/>
                <a:sym typeface="Calibri"/>
              </a:rPr>
              <a:t>statistical model</a:t>
            </a:r>
            <a:r>
              <a:rPr lang="en-US" sz="2800" dirty="0">
                <a:solidFill>
                  <a:schemeClr val="dk1"/>
                </a:solidFill>
                <a:latin typeface="Calibri"/>
                <a:ea typeface="Calibri"/>
                <a:cs typeface="Calibri"/>
                <a:sym typeface="Calibri"/>
              </a:rPr>
              <a:t> of the process that could be used to analyze the sample.</a:t>
            </a:r>
          </a:p>
          <a:p>
            <a:pPr marL="228600" lvl="0" indent="-228600" rtl="0">
              <a:lnSpc>
                <a:spcPct val="80000"/>
              </a:lnSpc>
              <a:spcBef>
                <a:spcPts val="1000"/>
              </a:spcBef>
              <a:buClr>
                <a:schemeClr val="dk1"/>
              </a:buClr>
              <a:buSzPct val="100000"/>
              <a:buAutoNum type="arabicPeriod"/>
            </a:pPr>
            <a:r>
              <a:rPr lang="en-US" sz="2800" dirty="0">
                <a:solidFill>
                  <a:schemeClr val="dk1"/>
                </a:solidFill>
                <a:latin typeface="Calibri"/>
                <a:ea typeface="Calibri"/>
                <a:cs typeface="Calibri"/>
                <a:sym typeface="Calibri"/>
              </a:rPr>
              <a:t>Deducing propositions from the model.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838200" y="1022100"/>
            <a:ext cx="10515600" cy="5531100"/>
          </a:xfrm>
          <a:prstGeom prst="rect">
            <a:avLst/>
          </a:prstGeom>
        </p:spPr>
        <p:txBody>
          <a:bodyPr lIns="91425" tIns="91425" rIns="91425" bIns="91425" anchor="t" anchorCtr="0">
            <a:noAutofit/>
          </a:bodyPr>
          <a:lstStyle/>
          <a:p>
            <a:pPr lvl="0" indent="164465" rtl="0">
              <a:lnSpc>
                <a:spcPct val="80000"/>
              </a:lnSpc>
              <a:spcBef>
                <a:spcPts val="0"/>
              </a:spcBef>
            </a:pPr>
            <a:r>
              <a:rPr lang="en-US" dirty="0"/>
              <a:t>The process of distinguishing between the null hypothesis and the </a:t>
            </a:r>
            <a:r>
              <a:rPr lang="en-US" u="sng" dirty="0">
                <a:solidFill>
                  <a:schemeClr val="hlink"/>
                </a:solidFill>
                <a:hlinkClick r:id="rId3"/>
              </a:rPr>
              <a:t>alternative hypothesis</a:t>
            </a:r>
            <a:r>
              <a:rPr lang="en-US" dirty="0"/>
              <a:t> is aided by identifying two conceptual types of errors </a:t>
            </a:r>
            <a:r>
              <a:rPr lang="en-US" u="sng" dirty="0">
                <a:solidFill>
                  <a:schemeClr val="hlink"/>
                </a:solidFill>
                <a:hlinkClick r:id="rId4"/>
              </a:rPr>
              <a:t>(type 1 &amp; type 2)</a:t>
            </a:r>
            <a:r>
              <a:rPr lang="en-US" dirty="0"/>
              <a:t>, and by specifying parametric limits on e.g. how much type 1 error will be permitted.</a:t>
            </a:r>
          </a:p>
          <a:p>
            <a:pPr lvl="1" rtl="0">
              <a:lnSpc>
                <a:spcPct val="80000"/>
              </a:lnSpc>
              <a:spcBef>
                <a:spcPts val="0"/>
              </a:spcBef>
            </a:pPr>
            <a:r>
              <a:rPr lang="en-US" dirty="0"/>
              <a:t>Type 1 Error: Incorrect rejection of the null hypothesis, or “</a:t>
            </a:r>
            <a:r>
              <a:rPr lang="en-US" b="1" dirty="0"/>
              <a:t>false positive</a:t>
            </a:r>
            <a:r>
              <a:rPr lang="en-US" dirty="0"/>
              <a:t>”.</a:t>
            </a:r>
          </a:p>
          <a:p>
            <a:pPr lvl="1" rtl="0">
              <a:lnSpc>
                <a:spcPct val="80000"/>
              </a:lnSpc>
              <a:spcBef>
                <a:spcPts val="0"/>
              </a:spcBef>
            </a:pPr>
            <a:r>
              <a:rPr lang="en-US" dirty="0"/>
              <a:t>Type 2 Error: Accepting the null hypothesis when it is, in fact, not true, or “</a:t>
            </a:r>
            <a:r>
              <a:rPr lang="en-US" b="1" dirty="0"/>
              <a:t>false negative</a:t>
            </a:r>
            <a:r>
              <a:rPr lang="en-US" dirty="0"/>
              <a:t>”.</a:t>
            </a:r>
          </a:p>
          <a:p>
            <a:pPr lvl="0" rtl="0">
              <a:lnSpc>
                <a:spcPct val="80000"/>
              </a:lnSpc>
              <a:spcBef>
                <a:spcPts val="0"/>
              </a:spcBef>
            </a:pPr>
            <a:r>
              <a:rPr lang="en-US" dirty="0"/>
              <a:t>Depending on your application, you may worry about one type of error much more than the other. </a:t>
            </a:r>
          </a:p>
          <a:p>
            <a:pPr lvl="0" rtl="0">
              <a:lnSpc>
                <a:spcPct val="70000"/>
              </a:lnSpc>
              <a:spcBef>
                <a:spcPts val="0"/>
              </a:spcBef>
            </a:pPr>
            <a:r>
              <a:rPr lang="en-US" u="sng" dirty="0">
                <a:solidFill>
                  <a:schemeClr val="hlink"/>
                </a:solidFill>
                <a:hlinkClick r:id="rId5"/>
              </a:rPr>
              <a:t>Power</a:t>
            </a:r>
            <a:r>
              <a:rPr lang="en-US" dirty="0"/>
              <a:t> of hypothesis test: probability of correctly rejecting the null hypothesis given alternative hypothesis is true.</a:t>
            </a:r>
          </a:p>
          <a:p>
            <a:pPr lvl="1" rtl="0">
              <a:lnSpc>
                <a:spcPct val="70000"/>
              </a:lnSpc>
              <a:spcBef>
                <a:spcPts val="0"/>
              </a:spcBef>
              <a:buSzPct val="99615"/>
            </a:pPr>
            <a:r>
              <a:rPr lang="en-US" sz="2590" dirty="0"/>
              <a:t>Gives a measure of type 1 and type 2 error rates we can expect.</a:t>
            </a:r>
          </a:p>
        </p:txBody>
      </p:sp>
      <p:sp>
        <p:nvSpPr>
          <p:cNvPr id="324" name="Shape 324"/>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dirty="0"/>
              <a:t>… While keeping in the back of your mind: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pic>
        <p:nvPicPr>
          <p:cNvPr id="330" name="Shape 330"/>
          <p:cNvPicPr preferRelativeResize="0">
            <a:picLocks noGrp="1"/>
          </p:cNvPicPr>
          <p:nvPr>
            <p:ph type="body" idx="1"/>
          </p:nvPr>
        </p:nvPicPr>
        <p:blipFill rotWithShape="1">
          <a:blip r:embed="rId3">
            <a:alphaModFix/>
          </a:blip>
          <a:srcRect/>
          <a:stretch/>
        </p:blipFill>
        <p:spPr>
          <a:xfrm>
            <a:off x="511629" y="152400"/>
            <a:ext cx="11049000" cy="650965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pic>
        <p:nvPicPr>
          <p:cNvPr id="336" name="Shape 336"/>
          <p:cNvPicPr preferRelativeResize="0">
            <a:picLocks noGrp="1"/>
          </p:cNvPicPr>
          <p:nvPr>
            <p:ph type="body" idx="1"/>
          </p:nvPr>
        </p:nvPicPr>
        <p:blipFill rotWithShape="1">
          <a:blip r:embed="rId3">
            <a:alphaModFix/>
          </a:blip>
          <a:srcRect/>
          <a:stretch/>
        </p:blipFill>
        <p:spPr>
          <a:xfrm>
            <a:off x="740229" y="0"/>
            <a:ext cx="10613569" cy="658585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solidFill>
                  <a:srgbClr val="FF0000"/>
                </a:solidFill>
              </a:rPr>
              <a:t>Common Pitfalls of Hypothesis Testing</a:t>
            </a:r>
          </a:p>
        </p:txBody>
      </p:sp>
      <p:sp>
        <p:nvSpPr>
          <p:cNvPr id="343" name="Shape 343"/>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FontTx/>
              <a:buChar char="-"/>
            </a:pPr>
            <a:r>
              <a:rPr lang="en-US" dirty="0"/>
              <a:t>Test statistics effect</a:t>
            </a:r>
          </a:p>
          <a:p>
            <a:pPr lvl="0">
              <a:spcBef>
                <a:spcPts val="0"/>
              </a:spcBef>
              <a:buFontTx/>
              <a:buChar char="-"/>
            </a:pPr>
            <a:r>
              <a:rPr lang="en-US" dirty="0"/>
              <a:t>P-value effect</a:t>
            </a:r>
          </a:p>
          <a:p>
            <a:pPr lvl="0">
              <a:spcBef>
                <a:spcPts val="0"/>
              </a:spcBef>
              <a:buFontTx/>
              <a:buChar char="-"/>
            </a:pPr>
            <a:r>
              <a:rPr lang="en-US" dirty="0"/>
              <a:t>Small size effect</a:t>
            </a:r>
          </a:p>
          <a:p>
            <a:pPr lvl="0">
              <a:spcBef>
                <a:spcPts val="0"/>
              </a:spcBef>
              <a:buFontTx/>
              <a:buChar char="-"/>
            </a:pPr>
            <a:r>
              <a:rPr lang="en-US" dirty="0"/>
              <a:t>Large size effect</a:t>
            </a:r>
          </a:p>
          <a:p>
            <a:pPr lvl="0">
              <a:spcBef>
                <a:spcPts val="0"/>
              </a:spcBef>
              <a:buFontTx/>
              <a:buChar char="-"/>
            </a:pPr>
            <a:r>
              <a:rPr lang="en-US" dirty="0"/>
              <a:t>Multiple Comparisons</a:t>
            </a:r>
          </a:p>
          <a:p>
            <a:pPr lvl="0">
              <a:spcBef>
                <a:spcPts val="0"/>
              </a:spcBef>
              <a:buFontTx/>
              <a:buChar char="-"/>
            </a:pPr>
            <a:r>
              <a:rPr lang="en-US" dirty="0"/>
              <a:t>…</a:t>
            </a:r>
          </a:p>
          <a:p>
            <a:pPr marL="177800" lvl="0" indent="0">
              <a:spcBef>
                <a:spcPts val="0"/>
              </a:spcBef>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Quick Note</a:t>
            </a:r>
          </a:p>
        </p:txBody>
      </p:sp>
      <p:sp>
        <p:nvSpPr>
          <p:cNvPr id="350" name="Shape 350"/>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None/>
            </a:pPr>
            <a:r>
              <a:rPr lang="en-US"/>
              <a:t>In the coin flip example, we know that the samples are generated by flipping a coin that lands heads with some probability </a:t>
            </a:r>
            <a:r>
              <a:rPr lang="en-US" i="1"/>
              <a:t>p</a:t>
            </a:r>
            <a:r>
              <a:rPr lang="en-US"/>
              <a:t>, so we know that the outcome of the experiment will be a set of values with a </a:t>
            </a:r>
            <a:r>
              <a:rPr lang="en-US" u="sng">
                <a:solidFill>
                  <a:schemeClr val="hlink"/>
                </a:solidFill>
                <a:hlinkClick r:id="rId3"/>
              </a:rPr>
              <a:t>binomial distribution</a:t>
            </a:r>
            <a:r>
              <a:rPr lang="en-US"/>
              <a:t>…</a:t>
            </a:r>
          </a:p>
          <a:p>
            <a:pPr lvl="0">
              <a:spcBef>
                <a:spcPts val="0"/>
              </a:spcBef>
              <a:buNone/>
            </a:pPr>
            <a:endParaRPr/>
          </a:p>
          <a:p>
            <a:pPr lvl="0">
              <a:spcBef>
                <a:spcPts val="0"/>
              </a:spcBef>
              <a:buNone/>
            </a:pPr>
            <a:r>
              <a:rPr lang="en-US"/>
              <a:t>… But things are not always that easy! Many times, we are presented with data without knowing </a:t>
            </a:r>
            <a:r>
              <a:rPr lang="en-US" b="1" i="1"/>
              <a:t>a priori</a:t>
            </a:r>
            <a:r>
              <a:rPr lang="en-US"/>
              <a:t> what mechanism was used to generate it.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838200" y="-81825"/>
            <a:ext cx="10515600" cy="1325700"/>
          </a:xfrm>
          <a:prstGeom prst="rect">
            <a:avLst/>
          </a:prstGeom>
        </p:spPr>
        <p:txBody>
          <a:bodyPr lIns="91425" tIns="91425" rIns="91425" bIns="91425" anchor="ctr" anchorCtr="0">
            <a:noAutofit/>
          </a:bodyPr>
          <a:lstStyle/>
          <a:p>
            <a:pPr lvl="0">
              <a:spcBef>
                <a:spcPts val="0"/>
              </a:spcBef>
              <a:buNone/>
            </a:pPr>
            <a:r>
              <a:rPr lang="en-US"/>
              <a:t>Model Selection</a:t>
            </a:r>
          </a:p>
        </p:txBody>
      </p:sp>
      <p:pic>
        <p:nvPicPr>
          <p:cNvPr id="357" name="Shape 357" descr="GenshiroKitagawa.jpeg"/>
          <p:cNvPicPr preferRelativeResize="0"/>
          <p:nvPr/>
        </p:nvPicPr>
        <p:blipFill>
          <a:blip r:embed="rId3">
            <a:alphaModFix/>
          </a:blip>
          <a:stretch>
            <a:fillRect/>
          </a:stretch>
        </p:blipFill>
        <p:spPr>
          <a:xfrm>
            <a:off x="758037" y="1091475"/>
            <a:ext cx="2295525" cy="2857500"/>
          </a:xfrm>
          <a:prstGeom prst="rect">
            <a:avLst/>
          </a:prstGeom>
          <a:noFill/>
          <a:ln>
            <a:noFill/>
          </a:ln>
        </p:spPr>
      </p:pic>
      <p:pic>
        <p:nvPicPr>
          <p:cNvPr id="358" name="Shape 358" descr="SadanoriKonishi.jpg"/>
          <p:cNvPicPr preferRelativeResize="0"/>
          <p:nvPr/>
        </p:nvPicPr>
        <p:blipFill>
          <a:blip r:embed="rId4">
            <a:alphaModFix/>
          </a:blip>
          <a:stretch>
            <a:fillRect/>
          </a:stretch>
        </p:blipFill>
        <p:spPr>
          <a:xfrm>
            <a:off x="3143075" y="1091475"/>
            <a:ext cx="2381245" cy="2857500"/>
          </a:xfrm>
          <a:prstGeom prst="rect">
            <a:avLst/>
          </a:prstGeom>
          <a:noFill/>
          <a:ln>
            <a:noFill/>
          </a:ln>
        </p:spPr>
      </p:pic>
      <p:sp>
        <p:nvSpPr>
          <p:cNvPr id="359" name="Shape 359"/>
          <p:cNvSpPr txBox="1"/>
          <p:nvPr/>
        </p:nvSpPr>
        <p:spPr>
          <a:xfrm>
            <a:off x="5796475" y="1187600"/>
            <a:ext cx="6132000" cy="2416200"/>
          </a:xfrm>
          <a:prstGeom prst="rect">
            <a:avLst/>
          </a:prstGeom>
          <a:noFill/>
          <a:ln>
            <a:noFill/>
          </a:ln>
        </p:spPr>
        <p:txBody>
          <a:bodyPr lIns="91425" tIns="91425" rIns="91425" bIns="91425" anchor="t" anchorCtr="0">
            <a:noAutofit/>
          </a:bodyPr>
          <a:lstStyle/>
          <a:p>
            <a:pPr lvl="0" rtl="0">
              <a:lnSpc>
                <a:spcPct val="96000"/>
              </a:lnSpc>
              <a:spcBef>
                <a:spcPts val="1000"/>
              </a:spcBef>
              <a:buNone/>
            </a:pPr>
            <a:r>
              <a:rPr lang="en-US" sz="2800">
                <a:solidFill>
                  <a:schemeClr val="dk1"/>
                </a:solidFill>
                <a:latin typeface="Calibri"/>
                <a:ea typeface="Calibri"/>
                <a:cs typeface="Calibri"/>
                <a:sym typeface="Calibri"/>
              </a:rPr>
              <a:t>"The majority of the problems in statistical inference can be considered to be problems related to statistical modeling" (from Konishi &amp; Kitagawa)</a:t>
            </a:r>
          </a:p>
          <a:p>
            <a:pPr lvl="0" rtl="0">
              <a:spcBef>
                <a:spcPts val="0"/>
              </a:spcBef>
              <a:buNone/>
            </a:pPr>
            <a:endParaRPr/>
          </a:p>
        </p:txBody>
      </p:sp>
      <p:pic>
        <p:nvPicPr>
          <p:cNvPr id="360" name="Shape 360" descr="SirDavidCox.jpg"/>
          <p:cNvPicPr preferRelativeResize="0"/>
          <p:nvPr/>
        </p:nvPicPr>
        <p:blipFill>
          <a:blip r:embed="rId5">
            <a:alphaModFix/>
          </a:blip>
          <a:stretch>
            <a:fillRect/>
          </a:stretch>
        </p:blipFill>
        <p:spPr>
          <a:xfrm>
            <a:off x="7318924" y="3650974"/>
            <a:ext cx="3380374" cy="2997575"/>
          </a:xfrm>
          <a:prstGeom prst="rect">
            <a:avLst/>
          </a:prstGeom>
          <a:noFill/>
          <a:ln>
            <a:noFill/>
          </a:ln>
        </p:spPr>
      </p:pic>
      <p:sp>
        <p:nvSpPr>
          <p:cNvPr id="361" name="Shape 361"/>
          <p:cNvSpPr txBox="1"/>
          <p:nvPr/>
        </p:nvSpPr>
        <p:spPr>
          <a:xfrm>
            <a:off x="1066800" y="4307100"/>
            <a:ext cx="6132000" cy="2416200"/>
          </a:xfrm>
          <a:prstGeom prst="rect">
            <a:avLst/>
          </a:prstGeom>
          <a:noFill/>
          <a:ln>
            <a:noFill/>
          </a:ln>
        </p:spPr>
        <p:txBody>
          <a:bodyPr lIns="91425" tIns="91425" rIns="91425" bIns="91425" anchor="t" anchorCtr="0">
            <a:noAutofit/>
          </a:bodyPr>
          <a:lstStyle/>
          <a:p>
            <a:pPr lvl="0" rtl="0">
              <a:spcBef>
                <a:spcPts val="0"/>
              </a:spcBef>
              <a:buNone/>
            </a:pPr>
            <a:r>
              <a:rPr lang="en-US" sz="2800">
                <a:solidFill>
                  <a:schemeClr val="dk1"/>
                </a:solidFill>
                <a:latin typeface="Calibri"/>
                <a:ea typeface="Calibri"/>
                <a:cs typeface="Calibri"/>
                <a:sym typeface="Calibri"/>
              </a:rPr>
              <a:t>"How [the] translation from subject-matter problem to statistical model is done is often the most critical part of an analysis" (</a:t>
            </a:r>
            <a:r>
              <a:rPr lang="en-US" sz="2800" u="sng">
                <a:solidFill>
                  <a:schemeClr val="dk1"/>
                </a:solidFill>
                <a:latin typeface="Calibri"/>
                <a:ea typeface="Calibri"/>
                <a:cs typeface="Calibri"/>
                <a:sym typeface="Calibri"/>
              </a:rPr>
              <a:t>Sir David Cox</a:t>
            </a:r>
            <a:r>
              <a:rPr lang="en-US" sz="2800">
                <a:solidFill>
                  <a:schemeClr val="dk1"/>
                </a:solidFill>
                <a:latin typeface="Calibri"/>
                <a:ea typeface="Calibri"/>
                <a:cs typeface="Calibri"/>
                <a:sym typeface="Calibri"/>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838204" y="136326"/>
            <a:ext cx="10629900" cy="8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Model Selection</a:t>
            </a:r>
          </a:p>
        </p:txBody>
      </p:sp>
      <p:sp>
        <p:nvSpPr>
          <p:cNvPr id="367" name="Shape 367"/>
          <p:cNvSpPr txBox="1">
            <a:spLocks noGrp="1"/>
          </p:cNvSpPr>
          <p:nvPr>
            <p:ph type="body" idx="1"/>
          </p:nvPr>
        </p:nvSpPr>
        <p:spPr>
          <a:xfrm>
            <a:off x="85325" y="1031651"/>
            <a:ext cx="5651400" cy="5458200"/>
          </a:xfrm>
          <a:prstGeom prst="rect">
            <a:avLst/>
          </a:prstGeom>
          <a:noFill/>
          <a:ln>
            <a:noFill/>
          </a:ln>
        </p:spPr>
        <p:txBody>
          <a:bodyPr lIns="91425" tIns="45700" rIns="91425" bIns="45700" anchor="t" anchorCtr="0">
            <a:noAutofit/>
          </a:bodyPr>
          <a:lstStyle/>
          <a:p>
            <a:pPr marL="228600" marR="0" lvl="0" indent="-229870" algn="l" rtl="0">
              <a:lnSpc>
                <a:spcPct val="8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An alternative framework for statistical hypothesis testing is to specify a set of </a:t>
            </a:r>
            <a:r>
              <a:rPr lang="en-US" sz="2400" b="0" i="0" u="sng" strike="noStrike" cap="none">
                <a:solidFill>
                  <a:schemeClr val="hlink"/>
                </a:solidFill>
                <a:latin typeface="Calibri"/>
                <a:ea typeface="Calibri"/>
                <a:cs typeface="Calibri"/>
                <a:sym typeface="Calibri"/>
                <a:hlinkClick r:id="rId3"/>
              </a:rPr>
              <a:t>statistical models</a:t>
            </a:r>
            <a:r>
              <a:rPr lang="en-US" sz="2400" b="0" i="0" u="none" strike="noStrike" cap="none">
                <a:solidFill>
                  <a:schemeClr val="dk1"/>
                </a:solidFill>
                <a:latin typeface="Calibri"/>
                <a:ea typeface="Calibri"/>
                <a:cs typeface="Calibri"/>
                <a:sym typeface="Calibri"/>
              </a:rPr>
              <a:t>, one for each candidate hypothesis, and then use </a:t>
            </a:r>
            <a:r>
              <a:rPr lang="en-US" sz="2400" b="0" i="0" u="sng" strike="noStrike" cap="none">
                <a:solidFill>
                  <a:schemeClr val="hlink"/>
                </a:solidFill>
                <a:latin typeface="Calibri"/>
                <a:ea typeface="Calibri"/>
                <a:cs typeface="Calibri"/>
                <a:sym typeface="Calibri"/>
                <a:hlinkClick r:id="rId4"/>
              </a:rPr>
              <a:t>model selection</a:t>
            </a:r>
            <a:r>
              <a:rPr lang="en-US" sz="2400" b="0" i="0" u="none" strike="noStrike" cap="none">
                <a:solidFill>
                  <a:schemeClr val="dk1"/>
                </a:solidFill>
                <a:latin typeface="Calibri"/>
                <a:ea typeface="Calibri"/>
                <a:cs typeface="Calibri"/>
                <a:sym typeface="Calibri"/>
              </a:rPr>
              <a:t> techniques to choose the most appropriate model.</a:t>
            </a:r>
          </a:p>
          <a:p>
            <a:pPr marL="228600" marR="0" lvl="0" indent="-229870" algn="l" rtl="0">
              <a:lnSpc>
                <a:spcPct val="80000"/>
              </a:lnSpc>
              <a:spcBef>
                <a:spcPts val="10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The most common selection techniques are based on either </a:t>
            </a:r>
            <a:r>
              <a:rPr lang="en-US" sz="2400" b="0" i="0" u="sng" strike="noStrike" cap="none">
                <a:solidFill>
                  <a:schemeClr val="hlink"/>
                </a:solidFill>
                <a:latin typeface="Calibri"/>
                <a:ea typeface="Calibri"/>
                <a:cs typeface="Calibri"/>
                <a:sym typeface="Calibri"/>
                <a:hlinkClick r:id="rId5"/>
              </a:rPr>
              <a:t>Akaike information criterion</a:t>
            </a:r>
            <a:r>
              <a:rPr lang="en-US" sz="2400" b="0" i="0" u="none" strike="noStrike" cap="none">
                <a:solidFill>
                  <a:schemeClr val="dk1"/>
                </a:solidFill>
                <a:latin typeface="Calibri"/>
                <a:ea typeface="Calibri"/>
                <a:cs typeface="Calibri"/>
                <a:sym typeface="Calibri"/>
              </a:rPr>
              <a:t> or </a:t>
            </a:r>
            <a:r>
              <a:rPr lang="en-US" sz="2400" b="0" i="0" u="sng" strike="noStrike" cap="none">
                <a:solidFill>
                  <a:schemeClr val="hlink"/>
                </a:solidFill>
                <a:latin typeface="Calibri"/>
                <a:ea typeface="Calibri"/>
                <a:cs typeface="Calibri"/>
                <a:sym typeface="Calibri"/>
                <a:hlinkClick r:id="rId6"/>
              </a:rPr>
              <a:t>Bayes factor</a:t>
            </a:r>
            <a:r>
              <a:rPr lang="en-US" sz="2400" b="0" i="0" u="none" strike="noStrike" cap="none">
                <a:solidFill>
                  <a:schemeClr val="dk1"/>
                </a:solidFill>
                <a:latin typeface="Calibri"/>
                <a:ea typeface="Calibri"/>
                <a:cs typeface="Calibri"/>
                <a:sym typeface="Calibri"/>
              </a:rPr>
              <a:t>.</a:t>
            </a:r>
          </a:p>
          <a:p>
            <a:pPr marL="228600" marR="0" lvl="0" indent="-229870" algn="l" rtl="0">
              <a:lnSpc>
                <a:spcPct val="80000"/>
              </a:lnSpc>
              <a:spcBef>
                <a:spcPts val="10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Statistical hypothesis testing is sometimes called </a:t>
            </a:r>
            <a:r>
              <a:rPr lang="en-US" sz="2400" b="1" i="0" u="none" strike="noStrike" cap="none">
                <a:solidFill>
                  <a:schemeClr val="dk1"/>
                </a:solidFill>
                <a:latin typeface="Calibri"/>
                <a:ea typeface="Calibri"/>
                <a:cs typeface="Calibri"/>
                <a:sym typeface="Calibri"/>
              </a:rPr>
              <a:t>confirmatory data analysis</a:t>
            </a:r>
            <a:r>
              <a:rPr lang="en-US" sz="2400" b="0" i="0" u="none" strike="noStrike" cap="none">
                <a:solidFill>
                  <a:schemeClr val="dk1"/>
                </a:solidFill>
                <a:latin typeface="Calibri"/>
                <a:ea typeface="Calibri"/>
                <a:cs typeface="Calibri"/>
                <a:sym typeface="Calibri"/>
              </a:rPr>
              <a:t>. It can be contrasted with </a:t>
            </a:r>
            <a:r>
              <a:rPr lang="en-US" sz="2400" b="0" i="0" u="sng" strike="noStrike" cap="none">
                <a:solidFill>
                  <a:schemeClr val="hlink"/>
                </a:solidFill>
                <a:latin typeface="Calibri"/>
                <a:ea typeface="Calibri"/>
                <a:cs typeface="Calibri"/>
                <a:sym typeface="Calibri"/>
                <a:hlinkClick r:id="rId7"/>
              </a:rPr>
              <a:t>exploratory data analysis</a:t>
            </a:r>
            <a:r>
              <a:rPr lang="en-US" sz="2400" b="0" i="0" u="none" strike="noStrike" cap="none">
                <a:solidFill>
                  <a:schemeClr val="dk1"/>
                </a:solidFill>
                <a:latin typeface="Calibri"/>
                <a:ea typeface="Calibri"/>
                <a:cs typeface="Calibri"/>
                <a:sym typeface="Calibri"/>
              </a:rPr>
              <a:t>, which may not have pre-specified hypotheses.</a:t>
            </a:r>
          </a:p>
          <a:p>
            <a:pPr marL="228600" marR="0" lvl="0" indent="-228600" algn="l" rtl="0">
              <a:lnSpc>
                <a:spcPct val="80000"/>
              </a:lnSpc>
              <a:spcBef>
                <a:spcPts val="1000"/>
              </a:spcBef>
              <a:buClr>
                <a:schemeClr val="dk1"/>
              </a:buClr>
              <a:buSzPct val="99166"/>
              <a:buFont typeface="Arial"/>
              <a:buNone/>
            </a:pPr>
            <a:endParaRPr sz="2400" b="0" i="0" u="none" strike="noStrike" cap="none">
              <a:solidFill>
                <a:schemeClr val="dk1"/>
              </a:solidFill>
              <a:latin typeface="Calibri"/>
              <a:ea typeface="Calibri"/>
              <a:cs typeface="Calibri"/>
              <a:sym typeface="Calibri"/>
            </a:endParaRPr>
          </a:p>
        </p:txBody>
      </p:sp>
      <p:pic>
        <p:nvPicPr>
          <p:cNvPr id="368" name="Shape 368" descr="https://upload.wikimedia.org/wikipedia/commons/thumb/5/5c/The_Scientific_Method_as_an_Ongoing_Process.svg/450px-The_Scientific_Method_as_an_Ongoing_Process.svg.png"/>
          <p:cNvPicPr preferRelativeResize="0"/>
          <p:nvPr/>
        </p:nvPicPr>
        <p:blipFill rotWithShape="1">
          <a:blip r:embed="rId8">
            <a:alphaModFix/>
          </a:blip>
          <a:srcRect/>
          <a:stretch/>
        </p:blipFill>
        <p:spPr>
          <a:xfrm>
            <a:off x="5468875" y="956150"/>
            <a:ext cx="6646800" cy="5922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Let’s jump right in...</a:t>
            </a:r>
          </a:p>
        </p:txBody>
      </p:sp>
      <p:sp>
        <p:nvSpPr>
          <p:cNvPr id="375" name="Shape 375"/>
          <p:cNvSpPr txBox="1">
            <a:spLocks noGrp="1"/>
          </p:cNvSpPr>
          <p:nvPr>
            <p:ph type="body" idx="1"/>
          </p:nvPr>
        </p:nvSpPr>
        <p:spPr>
          <a:xfrm>
            <a:off x="838200" y="2933150"/>
            <a:ext cx="10515600" cy="1089600"/>
          </a:xfrm>
          <a:prstGeom prst="rect">
            <a:avLst/>
          </a:prstGeom>
        </p:spPr>
        <p:txBody>
          <a:bodyPr lIns="91425" tIns="91425" rIns="91425" bIns="91425" anchor="t" anchorCtr="0">
            <a:noAutofit/>
          </a:bodyPr>
          <a:lstStyle/>
          <a:p>
            <a:pPr lvl="0" algn="ctr">
              <a:spcBef>
                <a:spcPts val="0"/>
              </a:spcBef>
              <a:buNone/>
            </a:pPr>
            <a:r>
              <a:rPr lang="en-US"/>
              <a:t>… with model building and selection, using a Bayesian approach. First, we’ll need some background...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Useful Aside: Bayes’ Theorem</a:t>
            </a:r>
          </a:p>
        </p:txBody>
      </p:sp>
      <p:sp>
        <p:nvSpPr>
          <p:cNvPr id="382" name="Shape 382"/>
          <p:cNvSpPr txBox="1">
            <a:spLocks noGrp="1"/>
          </p:cNvSpPr>
          <p:nvPr>
            <p:ph type="body" idx="1"/>
          </p:nvPr>
        </p:nvSpPr>
        <p:spPr>
          <a:xfrm>
            <a:off x="838200" y="1309825"/>
            <a:ext cx="10515600" cy="4750800"/>
          </a:xfrm>
          <a:prstGeom prst="rect">
            <a:avLst/>
          </a:prstGeom>
        </p:spPr>
        <p:txBody>
          <a:bodyPr lIns="91425" tIns="91425" rIns="91425" bIns="91425" anchor="t" anchorCtr="0">
            <a:noAutofit/>
          </a:bodyPr>
          <a:lstStyle/>
          <a:p>
            <a:pPr lvl="0">
              <a:spcBef>
                <a:spcPts val="0"/>
              </a:spcBef>
              <a:buNone/>
            </a:pPr>
            <a:r>
              <a:rPr lang="en-US" dirty="0"/>
              <a:t>Bayes’ theorem tells us the relationship between the </a:t>
            </a:r>
            <a:r>
              <a:rPr lang="en-US" b="1" dirty="0"/>
              <a:t>probability</a:t>
            </a:r>
            <a:r>
              <a:rPr lang="en-US" dirty="0"/>
              <a:t> of observing a certain outcome, given some information is true, and the </a:t>
            </a:r>
            <a:r>
              <a:rPr lang="en-US" b="1" dirty="0"/>
              <a:t>probability</a:t>
            </a:r>
            <a:r>
              <a:rPr lang="en-US" dirty="0"/>
              <a:t> that the information is true, given we have observed the outcome:</a:t>
            </a:r>
          </a:p>
          <a:p>
            <a:pPr lvl="0" algn="ctr">
              <a:spcBef>
                <a:spcPts val="0"/>
              </a:spcBef>
              <a:buNone/>
            </a:pPr>
            <a:r>
              <a:rPr lang="en-US" dirty="0"/>
              <a:t>P(</a:t>
            </a:r>
            <a:r>
              <a:rPr lang="en-US" b="1" dirty="0"/>
              <a:t>H</a:t>
            </a:r>
            <a:r>
              <a:rPr lang="en-US" dirty="0"/>
              <a:t> | </a:t>
            </a:r>
            <a:r>
              <a:rPr lang="en-US" b="1" dirty="0"/>
              <a:t>E</a:t>
            </a:r>
            <a:r>
              <a:rPr lang="en-US" dirty="0"/>
              <a:t>) = [P(</a:t>
            </a:r>
            <a:r>
              <a:rPr lang="en-US" b="1" dirty="0"/>
              <a:t>E </a:t>
            </a:r>
            <a:r>
              <a:rPr lang="en-US" dirty="0"/>
              <a:t>| </a:t>
            </a:r>
            <a:r>
              <a:rPr lang="en-US" b="1" dirty="0"/>
              <a:t>H</a:t>
            </a:r>
            <a:r>
              <a:rPr lang="en-US" dirty="0"/>
              <a:t>) /P(</a:t>
            </a:r>
            <a:r>
              <a:rPr lang="en-US" b="1" dirty="0"/>
              <a:t>E</a:t>
            </a:r>
            <a:r>
              <a:rPr lang="en-US" dirty="0"/>
              <a:t>)] P(</a:t>
            </a:r>
            <a:r>
              <a:rPr lang="en-US" b="1" dirty="0"/>
              <a:t>H</a:t>
            </a:r>
            <a:r>
              <a:rPr lang="en-US" dirty="0"/>
              <a:t>) </a:t>
            </a:r>
          </a:p>
          <a:p>
            <a:pPr algn="ctr">
              <a:spcBef>
                <a:spcPts val="0"/>
              </a:spcBef>
              <a:buNone/>
            </a:pPr>
            <a:r>
              <a:rPr lang="en-US" dirty="0"/>
              <a:t>P(</a:t>
            </a:r>
            <a:r>
              <a:rPr lang="en-US" b="1" dirty="0"/>
              <a:t>H</a:t>
            </a:r>
            <a:r>
              <a:rPr lang="en-US" dirty="0"/>
              <a:t> | </a:t>
            </a:r>
            <a:r>
              <a:rPr lang="en-US" b="1" dirty="0"/>
              <a:t>E</a:t>
            </a:r>
            <a:r>
              <a:rPr lang="en-US" dirty="0"/>
              <a:t>) = [P(</a:t>
            </a:r>
            <a:r>
              <a:rPr lang="en-US" b="1" dirty="0"/>
              <a:t>E </a:t>
            </a:r>
            <a:r>
              <a:rPr lang="en-US" dirty="0"/>
              <a:t>| </a:t>
            </a:r>
            <a:r>
              <a:rPr lang="en-US" b="1" dirty="0"/>
              <a:t>H</a:t>
            </a:r>
            <a:r>
              <a:rPr lang="en-US" dirty="0"/>
              <a:t>) /[P(</a:t>
            </a:r>
            <a:r>
              <a:rPr lang="en-US" b="1" dirty="0"/>
              <a:t>E </a:t>
            </a:r>
            <a:r>
              <a:rPr lang="en-US" dirty="0"/>
              <a:t>| </a:t>
            </a:r>
            <a:r>
              <a:rPr lang="en-US" b="1" dirty="0"/>
              <a:t>H</a:t>
            </a:r>
            <a:r>
              <a:rPr lang="en-US" dirty="0"/>
              <a:t>) P(</a:t>
            </a:r>
            <a:r>
              <a:rPr lang="en-US" b="1" dirty="0"/>
              <a:t>H</a:t>
            </a:r>
            <a:r>
              <a:rPr lang="en-US" dirty="0"/>
              <a:t>) + P(</a:t>
            </a:r>
            <a:r>
              <a:rPr lang="en-US" b="1" dirty="0"/>
              <a:t>E </a:t>
            </a:r>
            <a:r>
              <a:rPr lang="en-US" dirty="0"/>
              <a:t>| ~</a:t>
            </a:r>
            <a:r>
              <a:rPr lang="en-US" b="1" dirty="0"/>
              <a:t>H</a:t>
            </a:r>
            <a:r>
              <a:rPr lang="en-US" dirty="0"/>
              <a:t>) P(~</a:t>
            </a:r>
            <a:r>
              <a:rPr lang="en-US" b="1" dirty="0"/>
              <a:t>H</a:t>
            </a:r>
            <a:r>
              <a:rPr lang="en-US" dirty="0"/>
              <a:t>)]] P(</a:t>
            </a:r>
            <a:r>
              <a:rPr lang="en-US" b="1" dirty="0"/>
              <a:t>H</a:t>
            </a:r>
            <a:r>
              <a:rPr lang="en-US" dirty="0"/>
              <a:t>) </a:t>
            </a:r>
            <a:endParaRPr lang="en-US" dirty="0"/>
          </a:p>
          <a:p>
            <a:pPr lvl="0" rtl="0">
              <a:spcBef>
                <a:spcPts val="0"/>
              </a:spcBef>
              <a:buNone/>
            </a:pPr>
            <a:r>
              <a:rPr lang="en-US" dirty="0"/>
              <a:t>Where </a:t>
            </a:r>
            <a:r>
              <a:rPr lang="en-US" b="1" dirty="0"/>
              <a:t>H </a:t>
            </a:r>
            <a:r>
              <a:rPr lang="en-US" dirty="0"/>
              <a:t>is hypothesis, and </a:t>
            </a:r>
            <a:r>
              <a:rPr lang="en-US" b="1" dirty="0"/>
              <a:t>E </a:t>
            </a:r>
            <a:r>
              <a:rPr lang="en-US" dirty="0"/>
              <a:t>is an event.</a:t>
            </a:r>
            <a:endParaRPr lang="en-US" b="1" dirty="0"/>
          </a:p>
          <a:p>
            <a:pPr lvl="0" rtl="0">
              <a:spcBef>
                <a:spcPts val="0"/>
              </a:spcBef>
              <a:buNone/>
            </a:pPr>
            <a:r>
              <a:rPr lang="en-US" dirty="0"/>
              <a:t>E.g. Going back to our coin flip example, say we flip a coin 10 times and we observe the outcome:</a:t>
            </a:r>
          </a:p>
          <a:p>
            <a:pPr lvl="0" algn="ctr" rtl="0">
              <a:spcBef>
                <a:spcPts val="0"/>
              </a:spcBef>
              <a:buNone/>
            </a:pPr>
            <a:r>
              <a:rPr lang="en-US" dirty="0"/>
              <a:t>H </a:t>
            </a:r>
            <a:r>
              <a:rPr lang="en-US" dirty="0" err="1"/>
              <a:t>H</a:t>
            </a:r>
            <a:r>
              <a:rPr lang="en-US" dirty="0"/>
              <a:t> T H T </a:t>
            </a:r>
            <a:r>
              <a:rPr lang="en-US" dirty="0" err="1"/>
              <a:t>T</a:t>
            </a:r>
            <a:r>
              <a:rPr lang="en-US" dirty="0"/>
              <a:t> H </a:t>
            </a:r>
            <a:r>
              <a:rPr lang="en-US" dirty="0" err="1"/>
              <a:t>H</a:t>
            </a:r>
            <a:r>
              <a:rPr lang="en-US" dirty="0"/>
              <a:t> </a:t>
            </a:r>
            <a:r>
              <a:rPr lang="en-US" dirty="0" err="1"/>
              <a:t>H</a:t>
            </a:r>
            <a:r>
              <a:rPr lang="en-US" dirty="0"/>
              <a:t> </a:t>
            </a:r>
            <a:r>
              <a:rPr lang="en-US" dirty="0" err="1"/>
              <a:t>H</a:t>
            </a:r>
            <a:r>
              <a:rPr lang="en-US" dirty="0"/>
              <a:t> </a:t>
            </a:r>
          </a:p>
          <a:p>
            <a:pPr lvl="0">
              <a:spcBef>
                <a:spcPts val="0"/>
              </a:spcBef>
              <a:buNone/>
            </a:pPr>
            <a:r>
              <a:rPr lang="en-US" dirty="0"/>
              <a:t>Question: How confident do we feel that this is a fair coin?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Bayesian Inference: Coin Flip Example</a:t>
            </a:r>
          </a:p>
        </p:txBody>
      </p:sp>
      <p:sp>
        <p:nvSpPr>
          <p:cNvPr id="389" name="Shape 389"/>
          <p:cNvSpPr txBox="1">
            <a:spLocks noGrp="1"/>
          </p:cNvSpPr>
          <p:nvPr>
            <p:ph type="body" idx="1"/>
          </p:nvPr>
        </p:nvSpPr>
        <p:spPr>
          <a:xfrm>
            <a:off x="838200" y="1368425"/>
            <a:ext cx="10515600" cy="4853400"/>
          </a:xfrm>
          <a:prstGeom prst="rect">
            <a:avLst/>
          </a:prstGeom>
        </p:spPr>
        <p:txBody>
          <a:bodyPr lIns="91425" tIns="91425" rIns="91425" bIns="91425" anchor="t" anchorCtr="0">
            <a:noAutofit/>
          </a:bodyPr>
          <a:lstStyle/>
          <a:p>
            <a:pPr lvl="0">
              <a:spcBef>
                <a:spcPts val="0"/>
              </a:spcBef>
              <a:buNone/>
            </a:pPr>
            <a:r>
              <a:rPr lang="en-US"/>
              <a:t>For a fair coin, the probability of getting Heads is </a:t>
            </a:r>
            <a:r>
              <a:rPr lang="en-US" i="1"/>
              <a:t>p</a:t>
            </a:r>
            <a:r>
              <a:rPr lang="en-US"/>
              <a:t> = ½. </a:t>
            </a:r>
          </a:p>
          <a:p>
            <a:pPr lvl="0">
              <a:spcBef>
                <a:spcPts val="0"/>
              </a:spcBef>
              <a:buNone/>
            </a:pPr>
            <a:r>
              <a:rPr lang="en-US"/>
              <a:t>So, we can formulate our question in a mathematical formula:</a:t>
            </a:r>
          </a:p>
          <a:p>
            <a:pPr lvl="0" algn="ctr">
              <a:spcBef>
                <a:spcPts val="0"/>
              </a:spcBef>
              <a:buNone/>
            </a:pPr>
            <a:r>
              <a:rPr lang="en-US" b="1"/>
              <a:t>P(</a:t>
            </a:r>
            <a:r>
              <a:rPr lang="en-US" b="1" i="1"/>
              <a:t>p</a:t>
            </a:r>
            <a:r>
              <a:rPr lang="en-US" b="1"/>
              <a:t> </a:t>
            </a:r>
            <a:r>
              <a:rPr lang="en-US" b="1" i="1"/>
              <a:t>∈ (½-ε, ½+ε)</a:t>
            </a:r>
            <a:r>
              <a:rPr lang="en-US" b="1"/>
              <a:t> | 3T and 7H) = ?</a:t>
            </a:r>
          </a:p>
          <a:p>
            <a:pPr lvl="0">
              <a:spcBef>
                <a:spcPts val="0"/>
              </a:spcBef>
              <a:buNone/>
            </a:pPr>
            <a:r>
              <a:rPr lang="en-US"/>
              <a:t>Using Bayes’ Theorem, we have an answer:</a:t>
            </a:r>
          </a:p>
          <a:p>
            <a:pPr lvl="0" algn="ctr" rtl="0">
              <a:spcBef>
                <a:spcPts val="0"/>
              </a:spcBef>
              <a:buNone/>
            </a:pPr>
            <a:r>
              <a:rPr lang="en-US" b="1"/>
              <a:t>P(</a:t>
            </a:r>
            <a:r>
              <a:rPr lang="en-US" b="1" i="1"/>
              <a:t>p</a:t>
            </a:r>
            <a:r>
              <a:rPr lang="en-US" b="1"/>
              <a:t> </a:t>
            </a:r>
            <a:r>
              <a:rPr lang="en-US" b="1" i="1"/>
              <a:t>∈ (½-ε, ½+ε)</a:t>
            </a:r>
            <a:r>
              <a:rPr lang="en-US" b="1"/>
              <a:t>| 3T and 7H) = </a:t>
            </a:r>
          </a:p>
          <a:p>
            <a:pPr lvl="0" algn="ctr" rtl="0">
              <a:spcBef>
                <a:spcPts val="0"/>
              </a:spcBef>
              <a:buNone/>
            </a:pPr>
            <a:r>
              <a:rPr lang="en-US" b="1"/>
              <a:t>P(3T and 7H | </a:t>
            </a:r>
            <a:r>
              <a:rPr lang="en-US" b="1" i="1"/>
              <a:t>p</a:t>
            </a:r>
            <a:r>
              <a:rPr lang="en-US" b="1"/>
              <a:t> </a:t>
            </a:r>
            <a:r>
              <a:rPr lang="en-US" b="1" i="1"/>
              <a:t>∈ (½-ε, ½+ε)</a:t>
            </a:r>
            <a:r>
              <a:rPr lang="en-US" b="1"/>
              <a:t>)P(</a:t>
            </a:r>
            <a:r>
              <a:rPr lang="en-US" b="1" i="1"/>
              <a:t>p</a:t>
            </a:r>
            <a:r>
              <a:rPr lang="en-US" b="1"/>
              <a:t> </a:t>
            </a:r>
            <a:r>
              <a:rPr lang="en-US" b="1" i="1"/>
              <a:t>∈ (½-ε, ½+ε)</a:t>
            </a:r>
            <a:r>
              <a:rPr lang="en-US" b="1"/>
              <a:t>)/P(3T and 7H)</a:t>
            </a:r>
          </a:p>
          <a:p>
            <a:pPr marL="457200" lvl="0" indent="-228600" rtl="0">
              <a:spcBef>
                <a:spcPts val="0"/>
              </a:spcBef>
            </a:pPr>
            <a:r>
              <a:rPr lang="en-US"/>
              <a:t>We can calculate all the quantities on the right hand side of the equation.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683700" y="251425"/>
            <a:ext cx="10824600" cy="992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What Lets Us Do This?</a:t>
            </a:r>
            <a:r>
              <a:rPr lang="en-US" b="0" i="0" u="none" strike="noStrike" cap="none">
                <a:solidFill>
                  <a:schemeClr val="dk1"/>
                </a:solidFill>
                <a:latin typeface="Calibri"/>
                <a:ea typeface="Calibri"/>
                <a:cs typeface="Calibri"/>
                <a:sym typeface="Calibri"/>
              </a:rPr>
              <a:t> </a:t>
            </a:r>
          </a:p>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a:t>
            </a:r>
            <a:r>
              <a:rPr lang="en-US"/>
              <a:t>T</a:t>
            </a:r>
            <a:r>
              <a:rPr lang="en-US" b="0" i="0" u="none" strike="noStrike" cap="none">
                <a:solidFill>
                  <a:schemeClr val="dk1"/>
                </a:solidFill>
                <a:latin typeface="Calibri"/>
                <a:ea typeface="Calibri"/>
                <a:cs typeface="Calibri"/>
                <a:sym typeface="Calibri"/>
              </a:rPr>
              <a:t>he Philosophy Behind the </a:t>
            </a:r>
            <a:r>
              <a:rPr lang="en-US"/>
              <a:t>Analysis</a:t>
            </a:r>
            <a:r>
              <a:rPr lang="en-US" b="0" i="0" u="none" strike="noStrike" cap="none">
                <a:solidFill>
                  <a:schemeClr val="dk1"/>
                </a:solidFill>
                <a:latin typeface="Calibri"/>
                <a:ea typeface="Calibri"/>
                <a:cs typeface="Calibri"/>
                <a:sym typeface="Calibri"/>
              </a:rPr>
              <a:t>)</a:t>
            </a:r>
          </a:p>
        </p:txBody>
      </p:sp>
      <p:sp>
        <p:nvSpPr>
          <p:cNvPr id="109" name="Shape 109"/>
          <p:cNvSpPr txBox="1">
            <a:spLocks noGrp="1"/>
          </p:cNvSpPr>
          <p:nvPr>
            <p:ph type="body" idx="1"/>
          </p:nvPr>
        </p:nvSpPr>
        <p:spPr>
          <a:xfrm>
            <a:off x="838200" y="1801800"/>
            <a:ext cx="10515600" cy="4375500"/>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b="0" i="0" u="none" strike="noStrike" cap="none">
                <a:solidFill>
                  <a:schemeClr val="dk1"/>
                </a:solidFill>
                <a:latin typeface="Calibri"/>
                <a:ea typeface="Calibri"/>
                <a:cs typeface="Calibri"/>
                <a:sym typeface="Calibri"/>
              </a:rPr>
              <a:t>Two broad categories that get discussed a lot are:</a:t>
            </a:r>
          </a:p>
          <a:p>
            <a:pPr marL="0" marR="0" lvl="0" indent="0" algn="l" rtl="0">
              <a:lnSpc>
                <a:spcPct val="70000"/>
              </a:lnSpc>
              <a:spcBef>
                <a:spcPts val="0"/>
              </a:spcBef>
              <a:spcAft>
                <a:spcPts val="0"/>
              </a:spcAft>
              <a:buClr>
                <a:schemeClr val="dk1"/>
              </a:buClr>
              <a:buSzPct val="25000"/>
              <a:buFont typeface="Arial"/>
              <a:buNone/>
            </a:pPr>
            <a:endParaRPr sz="2500"/>
          </a:p>
          <a:p>
            <a:pPr marL="0" marR="0" lvl="0" indent="0" algn="ctr" rtl="0">
              <a:lnSpc>
                <a:spcPct val="70000"/>
              </a:lnSpc>
              <a:spcBef>
                <a:spcPts val="0"/>
              </a:spcBef>
              <a:spcAft>
                <a:spcPts val="0"/>
              </a:spcAft>
              <a:buClr>
                <a:schemeClr val="dk1"/>
              </a:buClr>
              <a:buSzPct val="25000"/>
              <a:buFont typeface="Arial"/>
              <a:buNone/>
            </a:pPr>
            <a:r>
              <a:rPr lang="en-US" sz="4800"/>
              <a:t>Frequency Inference</a:t>
            </a:r>
          </a:p>
          <a:p>
            <a:pPr marL="0" marR="0" lvl="0" indent="0" algn="ctr" rtl="0">
              <a:lnSpc>
                <a:spcPct val="70000"/>
              </a:lnSpc>
              <a:spcBef>
                <a:spcPts val="0"/>
              </a:spcBef>
              <a:spcAft>
                <a:spcPts val="0"/>
              </a:spcAft>
              <a:buClr>
                <a:schemeClr val="dk1"/>
              </a:buClr>
              <a:buSzPct val="25000"/>
              <a:buFont typeface="Arial"/>
              <a:buNone/>
            </a:pPr>
            <a:r>
              <a:rPr lang="en-US" sz="4800"/>
              <a:t>&amp;</a:t>
            </a:r>
          </a:p>
          <a:p>
            <a:pPr marL="0" marR="0" lvl="0" indent="0" algn="ctr" rtl="0">
              <a:lnSpc>
                <a:spcPct val="70000"/>
              </a:lnSpc>
              <a:spcBef>
                <a:spcPts val="0"/>
              </a:spcBef>
              <a:spcAft>
                <a:spcPts val="0"/>
              </a:spcAft>
              <a:buClr>
                <a:schemeClr val="dk1"/>
              </a:buClr>
              <a:buSzPct val="25000"/>
              <a:buFont typeface="Arial"/>
              <a:buNone/>
            </a:pPr>
            <a:r>
              <a:rPr lang="en-US" sz="4800"/>
              <a:t>Bayesian Inference</a:t>
            </a:r>
          </a:p>
          <a:p>
            <a:pPr marL="0" marR="0" lvl="0" indent="0" algn="ctr" rtl="0">
              <a:lnSpc>
                <a:spcPct val="70000"/>
              </a:lnSpc>
              <a:spcBef>
                <a:spcPts val="0"/>
              </a:spcBef>
              <a:spcAft>
                <a:spcPts val="0"/>
              </a:spcAft>
              <a:buClr>
                <a:schemeClr val="dk1"/>
              </a:buClr>
              <a:buSzPct val="25000"/>
              <a:buFont typeface="Arial"/>
              <a:buNone/>
            </a:pPr>
            <a:endParaRPr sz="2500"/>
          </a:p>
          <a:p>
            <a:pPr marL="0" lvl="0" indent="-69850" rtl="0">
              <a:lnSpc>
                <a:spcPct val="70000"/>
              </a:lnSpc>
              <a:spcBef>
                <a:spcPts val="0"/>
              </a:spcBef>
              <a:buClr>
                <a:schemeClr val="dk1"/>
              </a:buClr>
              <a:buSzPct val="39285"/>
              <a:buFont typeface="Arial"/>
              <a:buNone/>
            </a:pPr>
            <a:r>
              <a:rPr lang="en-US"/>
              <a:t>Data scientists tend to fall within different shades of gray of these and various other schools of inference.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Bayesian Inference: Coin Flip Example</a:t>
            </a:r>
          </a:p>
        </p:txBody>
      </p:sp>
      <p:pic>
        <p:nvPicPr>
          <p:cNvPr id="396" name="Shape 396" descr="CoinFlipAPrioriHeads.jpg"/>
          <p:cNvPicPr preferRelativeResize="0"/>
          <p:nvPr/>
        </p:nvPicPr>
        <p:blipFill rotWithShape="1">
          <a:blip r:embed="rId3">
            <a:alphaModFix/>
          </a:blip>
          <a:srcRect l="1718" r="1728"/>
          <a:stretch/>
        </p:blipFill>
        <p:spPr>
          <a:xfrm>
            <a:off x="6067650" y="1689175"/>
            <a:ext cx="5885824" cy="4248000"/>
          </a:xfrm>
          <a:prstGeom prst="rect">
            <a:avLst/>
          </a:prstGeom>
          <a:noFill/>
          <a:ln>
            <a:noFill/>
          </a:ln>
        </p:spPr>
      </p:pic>
      <p:sp>
        <p:nvSpPr>
          <p:cNvPr id="397" name="Shape 397"/>
          <p:cNvSpPr txBox="1">
            <a:spLocks noGrp="1"/>
          </p:cNvSpPr>
          <p:nvPr>
            <p:ph type="body" idx="1"/>
          </p:nvPr>
        </p:nvSpPr>
        <p:spPr>
          <a:xfrm>
            <a:off x="478724" y="1597025"/>
            <a:ext cx="6038100" cy="4731000"/>
          </a:xfrm>
          <a:prstGeom prst="rect">
            <a:avLst/>
          </a:prstGeom>
        </p:spPr>
        <p:txBody>
          <a:bodyPr lIns="91425" tIns="91425" rIns="91425" bIns="91425" anchor="t" anchorCtr="0">
            <a:noAutofit/>
          </a:bodyPr>
          <a:lstStyle/>
          <a:p>
            <a:pPr marL="0" lvl="0" indent="0" algn="ctr" rtl="0">
              <a:spcBef>
                <a:spcPts val="0"/>
              </a:spcBef>
              <a:buNone/>
            </a:pPr>
            <a:r>
              <a:rPr lang="en-US"/>
              <a:t>P(</a:t>
            </a:r>
            <a:r>
              <a:rPr lang="en-US" i="1"/>
              <a:t>p</a:t>
            </a:r>
            <a:r>
              <a:rPr lang="en-US"/>
              <a:t> </a:t>
            </a:r>
            <a:r>
              <a:rPr lang="en-US" i="1"/>
              <a:t>∈ (½-ε, ½+ε)</a:t>
            </a:r>
            <a:r>
              <a:rPr lang="en-US"/>
              <a:t>| 3T and 7H) = </a:t>
            </a:r>
          </a:p>
          <a:p>
            <a:pPr marL="0" lvl="0" indent="0" algn="ctr" rtl="0">
              <a:spcBef>
                <a:spcPts val="0"/>
              </a:spcBef>
              <a:buNone/>
            </a:pPr>
            <a:r>
              <a:rPr lang="en-US"/>
              <a:t>P(3T and 7H | </a:t>
            </a:r>
            <a:r>
              <a:rPr lang="en-US" i="1"/>
              <a:t>p</a:t>
            </a:r>
            <a:r>
              <a:rPr lang="en-US"/>
              <a:t> </a:t>
            </a:r>
            <a:r>
              <a:rPr lang="en-US" i="1"/>
              <a:t>∈ (½-ε, ½+ε)</a:t>
            </a:r>
            <a:r>
              <a:rPr lang="en-US"/>
              <a:t>)⨯</a:t>
            </a:r>
          </a:p>
          <a:p>
            <a:pPr marL="0" lvl="0" indent="0" algn="ctr" rtl="0">
              <a:spcBef>
                <a:spcPts val="0"/>
              </a:spcBef>
              <a:buNone/>
            </a:pPr>
            <a:r>
              <a:rPr lang="en-US"/>
              <a:t>P(</a:t>
            </a:r>
            <a:r>
              <a:rPr lang="en-US" i="1"/>
              <a:t>p</a:t>
            </a:r>
            <a:r>
              <a:rPr lang="en-US"/>
              <a:t> </a:t>
            </a:r>
            <a:r>
              <a:rPr lang="en-US" i="1"/>
              <a:t>∈ (½-ε, ½+ε)</a:t>
            </a:r>
            <a:r>
              <a:rPr lang="en-US"/>
              <a:t>)/P(3T and 7H)</a:t>
            </a:r>
          </a:p>
          <a:p>
            <a:pPr marL="457200" lvl="0" indent="-228600" rtl="0">
              <a:spcBef>
                <a:spcPts val="0"/>
              </a:spcBef>
            </a:pPr>
            <a:r>
              <a:rPr lang="en-US"/>
              <a:t>Note: to compute right-hand side, we have to make an assumption about the distribution of </a:t>
            </a:r>
            <a:r>
              <a:rPr lang="en-US" i="1"/>
              <a:t>p</a:t>
            </a:r>
            <a:r>
              <a:rPr lang="en-US"/>
              <a:t>--here, we’ll assume that p values are uniformly distributed on [0,1] (“</a:t>
            </a:r>
            <a:r>
              <a:rPr lang="en-US" b="1"/>
              <a:t>uninformed prior</a:t>
            </a:r>
            <a:r>
              <a:rPr lang="en-US"/>
              <a:t>”).</a:t>
            </a:r>
          </a:p>
        </p:txBody>
      </p:sp>
      <p:sp>
        <p:nvSpPr>
          <p:cNvPr id="398" name="Shape 398"/>
          <p:cNvSpPr txBox="1"/>
          <p:nvPr/>
        </p:nvSpPr>
        <p:spPr>
          <a:xfrm>
            <a:off x="7101800" y="5937175"/>
            <a:ext cx="4469700" cy="569700"/>
          </a:xfrm>
          <a:prstGeom prst="rect">
            <a:avLst/>
          </a:prstGeom>
          <a:noFill/>
          <a:ln>
            <a:noFill/>
          </a:ln>
        </p:spPr>
        <p:txBody>
          <a:bodyPr lIns="91425" tIns="91425" rIns="91425" bIns="91425" anchor="t" anchorCtr="0">
            <a:noAutofit/>
          </a:bodyPr>
          <a:lstStyle/>
          <a:p>
            <a:pPr lvl="0" algn="ctr">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Bayesian Inference: Coin Flip Example</a:t>
            </a:r>
          </a:p>
        </p:txBody>
      </p:sp>
      <p:pic>
        <p:nvPicPr>
          <p:cNvPr id="405" name="Shape 405" descr="CoinFlipAPosterioriHeads.jpg"/>
          <p:cNvPicPr preferRelativeResize="0"/>
          <p:nvPr/>
        </p:nvPicPr>
        <p:blipFill rotWithShape="1">
          <a:blip r:embed="rId3">
            <a:alphaModFix/>
          </a:blip>
          <a:srcRect l="6047" t="5256" r="7931" b="5657"/>
          <a:stretch/>
        </p:blipFill>
        <p:spPr>
          <a:xfrm>
            <a:off x="6067650" y="1689175"/>
            <a:ext cx="5885824" cy="4248000"/>
          </a:xfrm>
          <a:prstGeom prst="rect">
            <a:avLst/>
          </a:prstGeom>
          <a:noFill/>
          <a:ln>
            <a:noFill/>
          </a:ln>
        </p:spPr>
      </p:pic>
      <p:sp>
        <p:nvSpPr>
          <p:cNvPr id="406" name="Shape 406"/>
          <p:cNvSpPr txBox="1">
            <a:spLocks noGrp="1"/>
          </p:cNvSpPr>
          <p:nvPr>
            <p:ph type="body" idx="1"/>
          </p:nvPr>
        </p:nvSpPr>
        <p:spPr>
          <a:xfrm>
            <a:off x="173925" y="1292225"/>
            <a:ext cx="6038100" cy="4731000"/>
          </a:xfrm>
          <a:prstGeom prst="rect">
            <a:avLst/>
          </a:prstGeom>
        </p:spPr>
        <p:txBody>
          <a:bodyPr lIns="91425" tIns="91425" rIns="91425" bIns="91425" anchor="t" anchorCtr="0">
            <a:noAutofit/>
          </a:bodyPr>
          <a:lstStyle/>
          <a:p>
            <a:pPr lvl="0" rtl="0">
              <a:spcBef>
                <a:spcPts val="0"/>
              </a:spcBef>
              <a:buNone/>
            </a:pPr>
            <a:r>
              <a:rPr lang="en-US"/>
              <a:t>Result: </a:t>
            </a:r>
          </a:p>
          <a:p>
            <a:pPr lvl="0" algn="ctr" rtl="0">
              <a:spcBef>
                <a:spcPts val="0"/>
              </a:spcBef>
              <a:buNone/>
            </a:pPr>
            <a:r>
              <a:rPr lang="en-US"/>
              <a:t>P(</a:t>
            </a:r>
            <a:r>
              <a:rPr lang="en-US" i="1"/>
              <a:t>p</a:t>
            </a:r>
            <a:r>
              <a:rPr lang="en-US"/>
              <a:t> </a:t>
            </a:r>
            <a:r>
              <a:rPr lang="en-US" i="1"/>
              <a:t>∈ (½-ε, ½+ε)</a:t>
            </a:r>
            <a:r>
              <a:rPr lang="en-US"/>
              <a:t>| 3T and 7H) = </a:t>
            </a:r>
          </a:p>
          <a:p>
            <a:pPr lvl="0" algn="ctr" rtl="0">
              <a:spcBef>
                <a:spcPts val="0"/>
              </a:spcBef>
              <a:buNone/>
            </a:pPr>
            <a:r>
              <a:rPr lang="en-US"/>
              <a:t>1.2891</a:t>
            </a:r>
            <a:r>
              <a:rPr lang="en-US" i="1"/>
              <a:t>ε</a:t>
            </a:r>
          </a:p>
          <a:p>
            <a:pPr marL="457200" lvl="0" indent="-228600" rtl="0">
              <a:spcBef>
                <a:spcPts val="0"/>
              </a:spcBef>
            </a:pPr>
            <a:r>
              <a:rPr lang="en-US"/>
              <a:t>This may not seem very helpful. </a:t>
            </a:r>
          </a:p>
          <a:p>
            <a:pPr marL="457200" lvl="0" indent="-228600" rtl="0">
              <a:spcBef>
                <a:spcPts val="0"/>
              </a:spcBef>
            </a:pPr>
            <a:r>
              <a:rPr lang="en-US"/>
              <a:t>But, instead of using </a:t>
            </a:r>
            <a:r>
              <a:rPr lang="en-US" i="1"/>
              <a:t>p = ½</a:t>
            </a:r>
            <a:r>
              <a:rPr lang="en-US"/>
              <a:t>, we could plug in an arbitrary </a:t>
            </a:r>
            <a:r>
              <a:rPr lang="en-US" i="1"/>
              <a:t>p</a:t>
            </a:r>
            <a:r>
              <a:rPr lang="en-US"/>
              <a:t> value. Doing the calculation for all p in [0,1], we find the </a:t>
            </a:r>
            <a:r>
              <a:rPr lang="en-US" b="1"/>
              <a:t>a posteriori</a:t>
            </a:r>
            <a:r>
              <a:rPr lang="en-US"/>
              <a:t> distribution (</a:t>
            </a:r>
            <a:r>
              <a:rPr lang="en-US" b="1"/>
              <a:t>probability density function</a:t>
            </a:r>
            <a:r>
              <a:rPr lang="en-US"/>
              <a:t>) of </a:t>
            </a:r>
            <a:r>
              <a:rPr lang="en-US" i="1"/>
              <a:t>p</a:t>
            </a:r>
            <a:r>
              <a:rPr lang="en-US"/>
              <a:t>.</a:t>
            </a:r>
          </a:p>
        </p:txBody>
      </p:sp>
      <p:sp>
        <p:nvSpPr>
          <p:cNvPr id="407" name="Shape 407"/>
          <p:cNvSpPr txBox="1"/>
          <p:nvPr/>
        </p:nvSpPr>
        <p:spPr>
          <a:xfrm>
            <a:off x="7101800" y="5937175"/>
            <a:ext cx="4469700" cy="569700"/>
          </a:xfrm>
          <a:prstGeom prst="rect">
            <a:avLst/>
          </a:prstGeom>
          <a:noFill/>
          <a:ln>
            <a:noFill/>
          </a:ln>
        </p:spPr>
        <p:txBody>
          <a:bodyPr lIns="91425" tIns="91425" rIns="91425" bIns="91425" anchor="t" anchorCtr="0">
            <a:noAutofit/>
          </a:bodyPr>
          <a:lstStyle/>
          <a:p>
            <a:pPr lvl="0" algn="ctr" rtl="0">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Bayesian Inference: Coin Flip Example</a:t>
            </a:r>
          </a:p>
        </p:txBody>
      </p:sp>
      <p:pic>
        <p:nvPicPr>
          <p:cNvPr id="414" name="Shape 414" descr="CoinFlipAPosterioriHeads.jpg"/>
          <p:cNvPicPr preferRelativeResize="0"/>
          <p:nvPr/>
        </p:nvPicPr>
        <p:blipFill rotWithShape="1">
          <a:blip r:embed="rId3">
            <a:alphaModFix/>
          </a:blip>
          <a:srcRect l="6047" t="5256" r="7931" b="5657"/>
          <a:stretch/>
        </p:blipFill>
        <p:spPr>
          <a:xfrm>
            <a:off x="6067650" y="1689175"/>
            <a:ext cx="5885824" cy="4248000"/>
          </a:xfrm>
          <a:prstGeom prst="rect">
            <a:avLst/>
          </a:prstGeom>
          <a:noFill/>
          <a:ln>
            <a:noFill/>
          </a:ln>
        </p:spPr>
      </p:pic>
      <p:sp>
        <p:nvSpPr>
          <p:cNvPr id="415" name="Shape 415"/>
          <p:cNvSpPr txBox="1">
            <a:spLocks noGrp="1"/>
          </p:cNvSpPr>
          <p:nvPr>
            <p:ph type="body" idx="1"/>
          </p:nvPr>
        </p:nvSpPr>
        <p:spPr>
          <a:xfrm>
            <a:off x="173925" y="1292225"/>
            <a:ext cx="6038100" cy="4731000"/>
          </a:xfrm>
          <a:prstGeom prst="rect">
            <a:avLst/>
          </a:prstGeom>
        </p:spPr>
        <p:txBody>
          <a:bodyPr lIns="91425" tIns="91425" rIns="91425" bIns="91425" anchor="t" anchorCtr="0">
            <a:noAutofit/>
          </a:bodyPr>
          <a:lstStyle/>
          <a:p>
            <a:pPr lvl="0" rtl="0">
              <a:spcBef>
                <a:spcPts val="0"/>
              </a:spcBef>
              <a:buNone/>
            </a:pPr>
            <a:r>
              <a:rPr lang="en-US"/>
              <a:t>Result: </a:t>
            </a:r>
          </a:p>
          <a:p>
            <a:pPr lvl="0" algn="ctr" rtl="0">
              <a:spcBef>
                <a:spcPts val="0"/>
              </a:spcBef>
              <a:buNone/>
            </a:pPr>
            <a:r>
              <a:rPr lang="en-US"/>
              <a:t>P(</a:t>
            </a:r>
            <a:r>
              <a:rPr lang="en-US" i="1"/>
              <a:t>p</a:t>
            </a:r>
            <a:r>
              <a:rPr lang="en-US"/>
              <a:t> </a:t>
            </a:r>
            <a:r>
              <a:rPr lang="en-US" i="1"/>
              <a:t>∈ (½-ε, ½+ε)</a:t>
            </a:r>
            <a:r>
              <a:rPr lang="en-US"/>
              <a:t>| 3T and 7H) = </a:t>
            </a:r>
          </a:p>
          <a:p>
            <a:pPr lvl="0" algn="ctr" rtl="0">
              <a:spcBef>
                <a:spcPts val="0"/>
              </a:spcBef>
              <a:buNone/>
            </a:pPr>
            <a:r>
              <a:rPr lang="en-US"/>
              <a:t>1.2891</a:t>
            </a:r>
            <a:r>
              <a:rPr lang="en-US" i="1"/>
              <a:t>ε</a:t>
            </a:r>
          </a:p>
          <a:p>
            <a:pPr marL="457200" lvl="0" indent="-228600" rtl="0">
              <a:spcBef>
                <a:spcPts val="0"/>
              </a:spcBef>
            </a:pPr>
            <a:r>
              <a:rPr lang="en-US"/>
              <a:t>This may not seem very helpful. </a:t>
            </a:r>
          </a:p>
          <a:p>
            <a:pPr marL="457200" lvl="0" indent="-228600" rtl="0">
              <a:spcBef>
                <a:spcPts val="0"/>
              </a:spcBef>
            </a:pPr>
            <a:r>
              <a:rPr lang="en-US"/>
              <a:t>But, instead of using </a:t>
            </a:r>
            <a:r>
              <a:rPr lang="en-US" i="1"/>
              <a:t>p = ½</a:t>
            </a:r>
            <a:r>
              <a:rPr lang="en-US"/>
              <a:t>, we could plug in an arbitrary </a:t>
            </a:r>
            <a:r>
              <a:rPr lang="en-US" i="1"/>
              <a:t>p</a:t>
            </a:r>
            <a:r>
              <a:rPr lang="en-US"/>
              <a:t> value. Doing the calculation for all p in [0,1], we find the </a:t>
            </a:r>
            <a:r>
              <a:rPr lang="en-US" b="1"/>
              <a:t>a posteriori</a:t>
            </a:r>
            <a:r>
              <a:rPr lang="en-US"/>
              <a:t> distribution (</a:t>
            </a:r>
            <a:r>
              <a:rPr lang="en-US" b="1"/>
              <a:t>probability density function</a:t>
            </a:r>
            <a:r>
              <a:rPr lang="en-US"/>
              <a:t>) of </a:t>
            </a:r>
            <a:r>
              <a:rPr lang="en-US" i="1"/>
              <a:t>p</a:t>
            </a:r>
            <a:r>
              <a:rPr lang="en-US"/>
              <a:t>.</a:t>
            </a:r>
          </a:p>
        </p:txBody>
      </p:sp>
      <p:sp>
        <p:nvSpPr>
          <p:cNvPr id="416" name="Shape 416"/>
          <p:cNvSpPr txBox="1"/>
          <p:nvPr/>
        </p:nvSpPr>
        <p:spPr>
          <a:xfrm>
            <a:off x="7101800" y="5937175"/>
            <a:ext cx="4469700" cy="569700"/>
          </a:xfrm>
          <a:prstGeom prst="rect">
            <a:avLst/>
          </a:prstGeom>
          <a:noFill/>
          <a:ln>
            <a:noFill/>
          </a:ln>
        </p:spPr>
        <p:txBody>
          <a:bodyPr lIns="91425" tIns="91425" rIns="91425" bIns="91425" anchor="t" anchorCtr="0">
            <a:noAutofit/>
          </a:bodyPr>
          <a:lstStyle/>
          <a:p>
            <a:pPr lvl="0" algn="ctr" rtl="0">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sp>
        <p:nvSpPr>
          <p:cNvPr id="417" name="Shape 417"/>
          <p:cNvSpPr txBox="1"/>
          <p:nvPr/>
        </p:nvSpPr>
        <p:spPr>
          <a:xfrm>
            <a:off x="7368400" y="2467950"/>
            <a:ext cx="2981400" cy="19221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rPr>
              <a:t>Now we can use </a:t>
            </a:r>
            <a:r>
              <a:rPr lang="en-US" sz="2800" b="1">
                <a:solidFill>
                  <a:srgbClr val="CC0000"/>
                </a:solidFill>
              </a:rPr>
              <a:t>this</a:t>
            </a:r>
            <a:r>
              <a:rPr lang="en-US" sz="2800">
                <a:solidFill>
                  <a:srgbClr val="CC0000"/>
                </a:solidFill>
              </a:rPr>
              <a:t> as a </a:t>
            </a:r>
            <a:r>
              <a:rPr lang="en-US" sz="2800" b="1">
                <a:solidFill>
                  <a:srgbClr val="CC0000"/>
                </a:solidFill>
              </a:rPr>
              <a:t>prior</a:t>
            </a:r>
            <a:r>
              <a:rPr lang="en-US" sz="2800">
                <a:solidFill>
                  <a:srgbClr val="CC0000"/>
                </a:solidFill>
              </a:rPr>
              <a:t> for the next set of observations!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838200" y="60325"/>
            <a:ext cx="10515600" cy="1325700"/>
          </a:xfrm>
          <a:prstGeom prst="rect">
            <a:avLst/>
          </a:prstGeom>
        </p:spPr>
        <p:txBody>
          <a:bodyPr lIns="91425" tIns="91425" rIns="91425" bIns="91425" anchor="ctr" anchorCtr="0">
            <a:noAutofit/>
          </a:bodyPr>
          <a:lstStyle/>
          <a:p>
            <a:pPr lvl="0">
              <a:spcBef>
                <a:spcPts val="0"/>
              </a:spcBef>
              <a:buNone/>
            </a:pPr>
            <a:r>
              <a:rPr lang="en-US"/>
              <a:t>Recap: Coin Flip</a:t>
            </a:r>
          </a:p>
        </p:txBody>
      </p:sp>
      <p:sp>
        <p:nvSpPr>
          <p:cNvPr id="424" name="Shape 424"/>
          <p:cNvSpPr txBox="1">
            <a:spLocks noGrp="1"/>
          </p:cNvSpPr>
          <p:nvPr>
            <p:ph type="body" idx="1"/>
          </p:nvPr>
        </p:nvSpPr>
        <p:spPr>
          <a:xfrm>
            <a:off x="838200" y="1151700"/>
            <a:ext cx="10515600" cy="5461200"/>
          </a:xfrm>
          <a:prstGeom prst="rect">
            <a:avLst/>
          </a:prstGeom>
        </p:spPr>
        <p:txBody>
          <a:bodyPr lIns="91425" tIns="91425" rIns="91425" bIns="91425" anchor="t" anchorCtr="0">
            <a:noAutofit/>
          </a:bodyPr>
          <a:lstStyle/>
          <a:p>
            <a:pPr marL="177800" lvl="0" indent="0" rtl="0">
              <a:spcBef>
                <a:spcPts val="0"/>
              </a:spcBef>
              <a:buNone/>
            </a:pPr>
            <a:r>
              <a:rPr lang="en-US"/>
              <a:t>Note what we’re doing here…</a:t>
            </a:r>
          </a:p>
          <a:p>
            <a:pPr marL="177800" lvl="0" indent="0" rtl="0">
              <a:spcBef>
                <a:spcPts val="0"/>
              </a:spcBef>
              <a:buNone/>
            </a:pPr>
            <a:r>
              <a:rPr lang="en-US"/>
              <a:t>We started with a </a:t>
            </a:r>
            <a:r>
              <a:rPr lang="en-US" b="1"/>
              <a:t>parametric model</a:t>
            </a:r>
            <a:r>
              <a:rPr lang="en-US"/>
              <a:t> for the coin flip experiment (in this case, the model is: “the coin lands Heads with with probability </a:t>
            </a:r>
            <a:r>
              <a:rPr lang="en-US" i="1"/>
              <a:t>p</a:t>
            </a:r>
            <a:r>
              <a:rPr lang="en-US"/>
              <a:t>”, where </a:t>
            </a:r>
            <a:r>
              <a:rPr lang="en-US" i="1"/>
              <a:t>p</a:t>
            </a:r>
            <a:r>
              <a:rPr lang="en-US"/>
              <a:t> is a parameter).</a:t>
            </a:r>
          </a:p>
          <a:p>
            <a:pPr marL="177800" lvl="0" indent="0" rtl="0">
              <a:spcBef>
                <a:spcPts val="0"/>
              </a:spcBef>
              <a:buNone/>
            </a:pPr>
            <a:r>
              <a:rPr lang="en-US"/>
              <a:t>We treated p as a random variable (because we don’t know its value)  and used the observed data to refine our knowledge of its distribution. -- That is, we’re </a:t>
            </a:r>
            <a:r>
              <a:rPr lang="en-US" b="1"/>
              <a:t>building a model</a:t>
            </a:r>
            <a:r>
              <a:rPr lang="en-US"/>
              <a:t> for the coin flip example!</a:t>
            </a:r>
          </a:p>
          <a:p>
            <a:pPr marL="457200" lvl="0" indent="-228600" rtl="0">
              <a:spcBef>
                <a:spcPts val="0"/>
              </a:spcBef>
            </a:pPr>
            <a:r>
              <a:rPr lang="en-US"/>
              <a:t>But how do we know we picked the right model structure to begin with? Say we have two competing candidate models, and we want to know which is more likely to be correct...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Model Selection with Bayes’ Theorem</a:t>
            </a:r>
          </a:p>
        </p:txBody>
      </p:sp>
      <p:sp>
        <p:nvSpPr>
          <p:cNvPr id="431" name="Shape 431"/>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457200" lvl="0" indent="-228600" rtl="0">
              <a:spcBef>
                <a:spcPts val="0"/>
              </a:spcBef>
            </a:pPr>
            <a:r>
              <a:rPr lang="en-US"/>
              <a:t>We can use Bayes’ Theorem to select a </a:t>
            </a:r>
            <a:r>
              <a:rPr lang="en-US" b="1"/>
              <a:t>more likely model</a:t>
            </a:r>
            <a:r>
              <a:rPr lang="en-US"/>
              <a:t> (eg. between Model 1 and Model 2), given a set of </a:t>
            </a:r>
            <a:r>
              <a:rPr lang="en-US" b="1"/>
              <a:t>observations</a:t>
            </a:r>
            <a:r>
              <a:rPr lang="en-US"/>
              <a:t> (Obs).</a:t>
            </a:r>
          </a:p>
          <a:p>
            <a:pPr marL="457200" lvl="0" indent="-228600" rtl="0">
              <a:spcBef>
                <a:spcPts val="0"/>
              </a:spcBef>
            </a:pPr>
            <a:r>
              <a:rPr lang="en-US"/>
              <a:t>Bayes’ Theorem:</a:t>
            </a:r>
          </a:p>
          <a:p>
            <a:pPr marL="0" lvl="0" indent="0" algn="ctr" rtl="0">
              <a:spcBef>
                <a:spcPts val="0"/>
              </a:spcBef>
              <a:buNone/>
            </a:pPr>
            <a:r>
              <a:rPr lang="en-US" b="1"/>
              <a:t>P(Model 1|Obs) = P(Obs|Model 1)P(Model 1)/P(Obs)</a:t>
            </a:r>
          </a:p>
          <a:p>
            <a:pPr marL="457200" lvl="0" indent="-228600" rtl="0">
              <a:spcBef>
                <a:spcPts val="0"/>
              </a:spcBef>
            </a:pPr>
            <a:r>
              <a:rPr lang="en-US"/>
              <a:t>A priori, we don’t know which model is more likely… so say P(Model 1) = P(Model 2). Then, with a bit of algebra, we can get:</a:t>
            </a:r>
          </a:p>
          <a:p>
            <a:pPr marL="0" lvl="0" indent="0" algn="ctr" rtl="0">
              <a:spcBef>
                <a:spcPts val="0"/>
              </a:spcBef>
              <a:buNone/>
            </a:pPr>
            <a:r>
              <a:rPr lang="en-US" b="1"/>
              <a:t>P(Model 1|Obs)/P(Model 2|Obs) = P(Obs|Model 1)/P(Obs|Model 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Bayes Factor</a:t>
            </a:r>
          </a:p>
        </p:txBody>
      </p:sp>
      <p:sp>
        <p:nvSpPr>
          <p:cNvPr id="438" name="Shape 438"/>
          <p:cNvSpPr txBox="1">
            <a:spLocks noGrp="1"/>
          </p:cNvSpPr>
          <p:nvPr>
            <p:ph type="body" idx="1"/>
          </p:nvPr>
        </p:nvSpPr>
        <p:spPr>
          <a:xfrm>
            <a:off x="838200" y="1825625"/>
            <a:ext cx="10515600" cy="3809700"/>
          </a:xfrm>
          <a:prstGeom prst="rect">
            <a:avLst/>
          </a:prstGeom>
        </p:spPr>
        <p:txBody>
          <a:bodyPr lIns="91425" tIns="91425" rIns="91425" bIns="91425" anchor="t" anchorCtr="0">
            <a:noAutofit/>
          </a:bodyPr>
          <a:lstStyle/>
          <a:p>
            <a:pPr marL="0" lvl="0" indent="-69850" algn="ctr">
              <a:spcBef>
                <a:spcPts val="0"/>
              </a:spcBef>
              <a:buClr>
                <a:schemeClr val="dk1"/>
              </a:buClr>
              <a:buSzPct val="39285"/>
              <a:buFont typeface="Arial"/>
              <a:buNone/>
            </a:pPr>
            <a:r>
              <a:rPr lang="en-US"/>
              <a:t>P(Model 1|Obs)/P(Model 2|Obs) = P(Obs|Model 1)/P(Obs|Model 2)</a:t>
            </a:r>
          </a:p>
          <a:p>
            <a:pPr marL="457200" lvl="0" indent="-228600">
              <a:spcBef>
                <a:spcPts val="0"/>
              </a:spcBef>
            </a:pPr>
            <a:r>
              <a:rPr lang="en-US" u="sng">
                <a:solidFill>
                  <a:schemeClr val="hlink"/>
                </a:solidFill>
                <a:hlinkClick r:id="rId3"/>
              </a:rPr>
              <a:t>Bayes Factor</a:t>
            </a:r>
            <a:r>
              <a:rPr lang="en-US"/>
              <a:t> is defined as:</a:t>
            </a:r>
          </a:p>
          <a:p>
            <a:pPr lvl="0" algn="ctr">
              <a:spcBef>
                <a:spcPts val="0"/>
              </a:spcBef>
              <a:buNone/>
            </a:pPr>
            <a:r>
              <a:rPr lang="en-US" b="1"/>
              <a:t>K = P(Obs|Model 1)/P(Obs|Model 2)</a:t>
            </a:r>
          </a:p>
          <a:p>
            <a:pPr marL="457200" lvl="0" indent="-228600" rtl="0">
              <a:spcBef>
                <a:spcPts val="0"/>
              </a:spcBef>
            </a:pPr>
            <a:r>
              <a:rPr lang="en-US"/>
              <a:t>If K is close to 1, the data does not distinguish between the two models; </a:t>
            </a:r>
          </a:p>
          <a:p>
            <a:pPr marL="457200" lvl="0" indent="-228600" rtl="0">
              <a:spcBef>
                <a:spcPts val="0"/>
              </a:spcBef>
            </a:pPr>
            <a:r>
              <a:rPr lang="en-US"/>
              <a:t>If K is much smaller than 1, observations support Model 2; </a:t>
            </a:r>
          </a:p>
          <a:p>
            <a:pPr marL="457200" lvl="0" indent="-228600" rtl="0">
              <a:spcBef>
                <a:spcPts val="0"/>
              </a:spcBef>
            </a:pPr>
            <a:r>
              <a:rPr lang="en-US"/>
              <a:t>If K is much larger than 1, observations support Model 1.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Another approach to Model Building</a:t>
            </a:r>
          </a:p>
        </p:txBody>
      </p:sp>
      <p:sp>
        <p:nvSpPr>
          <p:cNvPr id="445" name="Shape 445"/>
          <p:cNvSpPr txBox="1">
            <a:spLocks noGrp="1"/>
          </p:cNvSpPr>
          <p:nvPr>
            <p:ph type="body" idx="1"/>
          </p:nvPr>
        </p:nvSpPr>
        <p:spPr>
          <a:xfrm>
            <a:off x="838200" y="2947125"/>
            <a:ext cx="10515600" cy="1257000"/>
          </a:xfrm>
          <a:prstGeom prst="rect">
            <a:avLst/>
          </a:prstGeom>
        </p:spPr>
        <p:txBody>
          <a:bodyPr lIns="91425" tIns="91425" rIns="91425" bIns="91425" anchor="t" anchorCtr="0">
            <a:noAutofit/>
          </a:bodyPr>
          <a:lstStyle/>
          <a:p>
            <a:pPr lvl="0" algn="ctr">
              <a:spcBef>
                <a:spcPts val="0"/>
              </a:spcBef>
              <a:buNone/>
            </a:pPr>
            <a:r>
              <a:rPr lang="en-US"/>
              <a:t>Another approach to model building is to use an </a:t>
            </a:r>
            <a:r>
              <a:rPr lang="en-US" b="1"/>
              <a:t>estimator</a:t>
            </a:r>
            <a:r>
              <a:rPr lang="en-US"/>
              <a:t> to select a value for the model parameters…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838200" y="127676"/>
            <a:ext cx="10515600" cy="10092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Estimator</a:t>
            </a:r>
          </a:p>
        </p:txBody>
      </p:sp>
      <p:sp>
        <p:nvSpPr>
          <p:cNvPr id="451" name="Shape 451"/>
          <p:cNvSpPr txBox="1">
            <a:spLocks noGrp="1"/>
          </p:cNvSpPr>
          <p:nvPr>
            <p:ph type="body" idx="1"/>
          </p:nvPr>
        </p:nvSpPr>
        <p:spPr>
          <a:xfrm>
            <a:off x="838200" y="1326901"/>
            <a:ext cx="10515600" cy="10896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a:t>A</a:t>
            </a:r>
            <a:r>
              <a:rPr lang="en-US" sz="2800" b="0" i="0" u="none" strike="noStrike" cap="none">
                <a:solidFill>
                  <a:schemeClr val="dk1"/>
                </a:solidFill>
                <a:latin typeface="Calibri"/>
                <a:ea typeface="Calibri"/>
                <a:cs typeface="Calibri"/>
                <a:sym typeface="Calibri"/>
              </a:rPr>
              <a:t>n </a:t>
            </a:r>
            <a:r>
              <a:rPr lang="en-US" sz="2800" b="1" i="0" u="sng" strike="noStrike" cap="none">
                <a:solidFill>
                  <a:schemeClr val="hlink"/>
                </a:solidFill>
                <a:latin typeface="Calibri"/>
                <a:ea typeface="Calibri"/>
                <a:cs typeface="Calibri"/>
                <a:sym typeface="Calibri"/>
                <a:hlinkClick r:id="rId3"/>
              </a:rPr>
              <a:t>estimator</a:t>
            </a:r>
            <a:r>
              <a:rPr lang="en-US" sz="2800" b="0" i="0" u="none" strike="noStrike" cap="none">
                <a:solidFill>
                  <a:schemeClr val="dk1"/>
                </a:solidFill>
                <a:latin typeface="Calibri"/>
                <a:ea typeface="Calibri"/>
                <a:cs typeface="Calibri"/>
                <a:sym typeface="Calibri"/>
              </a:rPr>
              <a:t> is a rule </a:t>
            </a:r>
            <a:r>
              <a:rPr lang="en-US"/>
              <a:t>that uses </a:t>
            </a:r>
            <a:r>
              <a:rPr lang="en-US" b="1"/>
              <a:t>observations</a:t>
            </a:r>
            <a:r>
              <a:rPr lang="en-US"/>
              <a:t> to give us an </a:t>
            </a:r>
            <a:r>
              <a:rPr lang="en-US" sz="2800" b="1" i="0" u="none" strike="noStrike" cap="none">
                <a:solidFill>
                  <a:schemeClr val="dk1"/>
                </a:solidFill>
                <a:latin typeface="Calibri"/>
                <a:ea typeface="Calibri"/>
                <a:cs typeface="Calibri"/>
                <a:sym typeface="Calibri"/>
              </a:rPr>
              <a:t>estimate</a:t>
            </a:r>
            <a:r>
              <a:rPr lang="en-US" sz="2800" b="0" i="0" u="none" strike="noStrike" cap="none">
                <a:solidFill>
                  <a:schemeClr val="dk1"/>
                </a:solidFill>
                <a:latin typeface="Calibri"/>
                <a:ea typeface="Calibri"/>
                <a:cs typeface="Calibri"/>
                <a:sym typeface="Calibri"/>
              </a:rPr>
              <a:t> of a given quantity</a:t>
            </a:r>
            <a:r>
              <a:rPr lang="en-US"/>
              <a:t>.</a:t>
            </a:r>
          </a:p>
        </p:txBody>
      </p:sp>
      <p:pic>
        <p:nvPicPr>
          <p:cNvPr id="452" name="Shape 452" descr="estimatooor.jpg"/>
          <p:cNvPicPr preferRelativeResize="0"/>
          <p:nvPr/>
        </p:nvPicPr>
        <p:blipFill>
          <a:blip r:embed="rId4">
            <a:alphaModFix/>
          </a:blip>
          <a:stretch>
            <a:fillRect/>
          </a:stretch>
        </p:blipFill>
        <p:spPr>
          <a:xfrm>
            <a:off x="1811111" y="2624325"/>
            <a:ext cx="8569775" cy="1421400"/>
          </a:xfrm>
          <a:prstGeom prst="rect">
            <a:avLst/>
          </a:prstGeom>
          <a:noFill/>
          <a:ln>
            <a:noFill/>
          </a:ln>
        </p:spPr>
      </p:pic>
      <p:sp>
        <p:nvSpPr>
          <p:cNvPr id="453" name="Shape 453"/>
          <p:cNvSpPr txBox="1">
            <a:spLocks noGrp="1"/>
          </p:cNvSpPr>
          <p:nvPr>
            <p:ph type="body" idx="1"/>
          </p:nvPr>
        </p:nvSpPr>
        <p:spPr>
          <a:xfrm>
            <a:off x="838200" y="4539400"/>
            <a:ext cx="10515600" cy="1637400"/>
          </a:xfrm>
          <a:prstGeom prst="rect">
            <a:avLst/>
          </a:prstGeom>
        </p:spPr>
        <p:txBody>
          <a:bodyPr lIns="91425" tIns="91425" rIns="91425" bIns="91425" anchor="t" anchorCtr="0">
            <a:noAutofit/>
          </a:bodyPr>
          <a:lstStyle/>
          <a:p>
            <a:pPr lvl="0">
              <a:spcBef>
                <a:spcPts val="0"/>
              </a:spcBef>
            </a:pPr>
            <a:r>
              <a:rPr lang="en-US" u="sng">
                <a:solidFill>
                  <a:schemeClr val="hlink"/>
                </a:solidFill>
                <a:hlinkClick r:id="rId5"/>
              </a:rPr>
              <a:t>Point estimator</a:t>
            </a:r>
            <a:r>
              <a:rPr lang="en-US"/>
              <a:t>: outputs a single value (eg. a mean parameter value).</a:t>
            </a:r>
          </a:p>
          <a:p>
            <a:pPr lvl="0" rtl="0">
              <a:spcBef>
                <a:spcPts val="0"/>
              </a:spcBef>
            </a:pPr>
            <a:r>
              <a:rPr lang="en-US" u="sng">
                <a:solidFill>
                  <a:schemeClr val="hlink"/>
                </a:solidFill>
                <a:hlinkClick r:id="rId6"/>
              </a:rPr>
              <a:t>Interval estimator</a:t>
            </a:r>
            <a:r>
              <a:rPr lang="en-US"/>
              <a:t>: outputs a range of plausible values (eg. quantiles).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838200" y="-15875"/>
            <a:ext cx="10515600" cy="957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Maximum Likelihood Estimate (MLE)</a:t>
            </a:r>
          </a:p>
        </p:txBody>
      </p:sp>
      <p:sp>
        <p:nvSpPr>
          <p:cNvPr id="459" name="Shape 459"/>
          <p:cNvSpPr txBox="1">
            <a:spLocks noGrp="1"/>
          </p:cNvSpPr>
          <p:nvPr>
            <p:ph type="body" idx="1"/>
          </p:nvPr>
        </p:nvSpPr>
        <p:spPr>
          <a:xfrm>
            <a:off x="838200" y="941124"/>
            <a:ext cx="10515600" cy="1966200"/>
          </a:xfrm>
          <a:prstGeom prst="rect">
            <a:avLst/>
          </a:prstGeom>
          <a:noFill/>
          <a:ln>
            <a:noFill/>
          </a:ln>
        </p:spPr>
        <p:txBody>
          <a:bodyPr lIns="91425" tIns="45700" rIns="91425" bIns="45700" anchor="t" anchorCtr="0">
            <a:noAutofit/>
          </a:bodyPr>
          <a:lstStyle/>
          <a:p>
            <a:pPr marL="228600" marR="0" lvl="0" indent="-229234" algn="l" rtl="0">
              <a:lnSpc>
                <a:spcPct val="70000"/>
              </a:lnSpc>
              <a:spcBef>
                <a:spcPts val="0"/>
              </a:spcBef>
              <a:spcAft>
                <a:spcPts val="0"/>
              </a:spcAft>
              <a:buClr>
                <a:schemeClr val="dk1"/>
              </a:buClr>
              <a:buSzPct val="100000"/>
              <a:buFont typeface="Arial"/>
              <a:buChar char="•"/>
            </a:pPr>
            <a:r>
              <a:rPr lang="en-US"/>
              <a:t>Suppose we want to estimate a parameter </a:t>
            </a:r>
            <a:r>
              <a:rPr lang="en-US" i="1"/>
              <a:t>θ</a:t>
            </a:r>
            <a:r>
              <a:rPr lang="en-US"/>
              <a:t>, given a set of observations. We’ll call the estimate “</a:t>
            </a:r>
            <a:r>
              <a:rPr lang="en-US" i="1"/>
              <a:t>θ˄</a:t>
            </a:r>
            <a:r>
              <a:rPr lang="en-US"/>
              <a:t>”.</a:t>
            </a:r>
          </a:p>
          <a:p>
            <a:pPr marL="228600" marR="0" lvl="0" indent="-229234" algn="l" rtl="0">
              <a:lnSpc>
                <a:spcPct val="70000"/>
              </a:lnSpc>
              <a:spcBef>
                <a:spcPts val="1000"/>
              </a:spcBef>
              <a:spcAft>
                <a:spcPts val="0"/>
              </a:spcAft>
              <a:buClr>
                <a:schemeClr val="dk1"/>
              </a:buClr>
              <a:buSzPct val="100000"/>
              <a:buFont typeface="Arial"/>
              <a:buChar char="•"/>
            </a:pPr>
            <a:r>
              <a:rPr lang="en-US"/>
              <a:t>We choose </a:t>
            </a:r>
            <a:r>
              <a:rPr lang="en-US" i="1"/>
              <a:t>θ˄ </a:t>
            </a:r>
            <a:r>
              <a:rPr lang="en-US"/>
              <a:t>that maximizes the </a:t>
            </a:r>
            <a:r>
              <a:rPr lang="en-US" b="1"/>
              <a:t>posterior</a:t>
            </a:r>
            <a:r>
              <a:rPr lang="en-US"/>
              <a:t> distribution of parameter values, given the observations (remember the Bayesian approach!).</a:t>
            </a:r>
          </a:p>
        </p:txBody>
      </p:sp>
      <p:pic>
        <p:nvPicPr>
          <p:cNvPr id="460" name="Shape 460" descr="CoinFlipAPosterioriHeads.jpg"/>
          <p:cNvPicPr preferRelativeResize="0"/>
          <p:nvPr/>
        </p:nvPicPr>
        <p:blipFill rotWithShape="1">
          <a:blip r:embed="rId3">
            <a:alphaModFix/>
          </a:blip>
          <a:srcRect l="6047" t="5256" r="7931" b="5657"/>
          <a:stretch/>
        </p:blipFill>
        <p:spPr>
          <a:xfrm>
            <a:off x="1142225" y="2907300"/>
            <a:ext cx="5418449" cy="3635186"/>
          </a:xfrm>
          <a:prstGeom prst="rect">
            <a:avLst/>
          </a:prstGeom>
          <a:noFill/>
          <a:ln>
            <a:noFill/>
          </a:ln>
        </p:spPr>
      </p:pic>
      <p:sp>
        <p:nvSpPr>
          <p:cNvPr id="461" name="Shape 461"/>
          <p:cNvSpPr txBox="1"/>
          <p:nvPr/>
        </p:nvSpPr>
        <p:spPr>
          <a:xfrm>
            <a:off x="2056000" y="6375101"/>
            <a:ext cx="4010100" cy="406800"/>
          </a:xfrm>
          <a:prstGeom prst="rect">
            <a:avLst/>
          </a:prstGeom>
          <a:noFill/>
          <a:ln>
            <a:noFill/>
          </a:ln>
        </p:spPr>
        <p:txBody>
          <a:bodyPr lIns="91425" tIns="91425" rIns="91425" bIns="91425" anchor="t" anchorCtr="0">
            <a:noAutofit/>
          </a:bodyPr>
          <a:lstStyle/>
          <a:p>
            <a:pPr lvl="0" algn="ctr" rtl="0">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cxnSp>
        <p:nvCxnSpPr>
          <p:cNvPr id="462" name="Shape 462"/>
          <p:cNvCxnSpPr/>
          <p:nvPr/>
        </p:nvCxnSpPr>
        <p:spPr>
          <a:xfrm>
            <a:off x="4961450" y="3038912"/>
            <a:ext cx="42000" cy="3204600"/>
          </a:xfrm>
          <a:prstGeom prst="straightConnector1">
            <a:avLst/>
          </a:prstGeom>
          <a:noFill/>
          <a:ln w="76200" cap="flat" cmpd="sng">
            <a:solidFill>
              <a:srgbClr val="CC0000"/>
            </a:solidFill>
            <a:prstDash val="solid"/>
            <a:round/>
            <a:headEnd type="none" w="lg" len="lg"/>
            <a:tailEnd type="none" w="lg" len="lg"/>
          </a:ln>
        </p:spPr>
      </p:cxnSp>
      <p:sp>
        <p:nvSpPr>
          <p:cNvPr id="463" name="Shape 463"/>
          <p:cNvSpPr txBox="1"/>
          <p:nvPr/>
        </p:nvSpPr>
        <p:spPr>
          <a:xfrm>
            <a:off x="4730000" y="6085275"/>
            <a:ext cx="617100" cy="321600"/>
          </a:xfrm>
          <a:prstGeom prst="rect">
            <a:avLst/>
          </a:prstGeom>
          <a:noFill/>
          <a:ln>
            <a:noFill/>
          </a:ln>
        </p:spPr>
        <p:txBody>
          <a:bodyPr lIns="91425" tIns="91425" rIns="91425" bIns="91425" anchor="t" anchorCtr="0">
            <a:noAutofit/>
          </a:bodyPr>
          <a:lstStyle/>
          <a:p>
            <a:pPr lvl="0">
              <a:spcBef>
                <a:spcPts val="0"/>
              </a:spcBef>
              <a:buNone/>
            </a:pPr>
            <a:r>
              <a:rPr lang="en-US" sz="2200">
                <a:solidFill>
                  <a:srgbClr val="CC0000"/>
                </a:solidFill>
                <a:latin typeface="Calibri"/>
                <a:ea typeface="Calibri"/>
                <a:cs typeface="Calibri"/>
                <a:sym typeface="Calibri"/>
              </a:rPr>
              <a:t>0.7</a:t>
            </a:r>
          </a:p>
        </p:txBody>
      </p:sp>
      <p:sp>
        <p:nvSpPr>
          <p:cNvPr id="464" name="Shape 464"/>
          <p:cNvSpPr/>
          <p:nvPr/>
        </p:nvSpPr>
        <p:spPr>
          <a:xfrm>
            <a:off x="5268300" y="4874200"/>
            <a:ext cx="2089800" cy="181800"/>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465" name="Shape 465"/>
          <p:cNvSpPr txBox="1"/>
          <p:nvPr/>
        </p:nvSpPr>
        <p:spPr>
          <a:xfrm>
            <a:off x="7358100" y="3170162"/>
            <a:ext cx="2748900" cy="6312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Coin flip example</a:t>
            </a:r>
          </a:p>
        </p:txBody>
      </p:sp>
      <p:sp>
        <p:nvSpPr>
          <p:cNvPr id="466" name="Shape 466"/>
          <p:cNvSpPr txBox="1"/>
          <p:nvPr/>
        </p:nvSpPr>
        <p:spPr>
          <a:xfrm>
            <a:off x="7358100" y="4292800"/>
            <a:ext cx="2748900" cy="1192200"/>
          </a:xfrm>
          <a:prstGeom prst="rect">
            <a:avLst/>
          </a:prstGeom>
          <a:noFill/>
          <a:ln>
            <a:noFill/>
          </a:ln>
        </p:spPr>
        <p:txBody>
          <a:bodyPr lIns="91425" tIns="91425" rIns="91425" bIns="91425" anchor="t" anchorCtr="0">
            <a:noAutofit/>
          </a:bodyPr>
          <a:lstStyle/>
          <a:p>
            <a:pPr lvl="0" algn="ctr">
              <a:spcBef>
                <a:spcPts val="0"/>
              </a:spcBef>
              <a:buNone/>
            </a:pPr>
            <a:r>
              <a:rPr lang="en-US" sz="2800">
                <a:solidFill>
                  <a:srgbClr val="CC0000"/>
                </a:solidFill>
                <a:latin typeface="Calibri"/>
                <a:ea typeface="Calibri"/>
                <a:cs typeface="Calibri"/>
                <a:sym typeface="Calibri"/>
              </a:rPr>
              <a:t>MLE estimate of </a:t>
            </a:r>
            <a:r>
              <a:rPr lang="en-US" sz="2800" i="1">
                <a:solidFill>
                  <a:srgbClr val="CC0000"/>
                </a:solidFill>
                <a:latin typeface="Calibri"/>
                <a:ea typeface="Calibri"/>
                <a:cs typeface="Calibri"/>
                <a:sym typeface="Calibri"/>
              </a:rPr>
              <a:t>p</a:t>
            </a:r>
            <a:r>
              <a:rPr lang="en-US" sz="2800">
                <a:solidFill>
                  <a:srgbClr val="CC0000"/>
                </a:solidFill>
                <a:latin typeface="Calibri"/>
                <a:ea typeface="Calibri"/>
                <a:cs typeface="Calibri"/>
                <a:sym typeface="Calibri"/>
              </a:rPr>
              <a:t> is 0.7</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MLE for Normal Variables</a:t>
            </a:r>
          </a:p>
        </p:txBody>
      </p:sp>
      <p:sp>
        <p:nvSpPr>
          <p:cNvPr id="473" name="Shape 473"/>
          <p:cNvSpPr txBox="1">
            <a:spLocks noGrp="1"/>
          </p:cNvSpPr>
          <p:nvPr>
            <p:ph type="body" idx="1"/>
          </p:nvPr>
        </p:nvSpPr>
        <p:spPr>
          <a:xfrm>
            <a:off x="838200" y="1309825"/>
            <a:ext cx="10515600" cy="4866900"/>
          </a:xfrm>
          <a:prstGeom prst="rect">
            <a:avLst/>
          </a:prstGeom>
        </p:spPr>
        <p:txBody>
          <a:bodyPr lIns="91425" tIns="91425" rIns="91425" bIns="91425" anchor="t" anchorCtr="0">
            <a:noAutofit/>
          </a:bodyPr>
          <a:lstStyle/>
          <a:p>
            <a:pPr lvl="0" indent="-635" rtl="0">
              <a:lnSpc>
                <a:spcPct val="70000"/>
              </a:lnSpc>
              <a:spcBef>
                <a:spcPts val="0"/>
              </a:spcBef>
              <a:buSzPct val="100000"/>
            </a:pPr>
            <a:r>
              <a:rPr lang="en-US"/>
              <a:t>Assuming that the observed variables are </a:t>
            </a:r>
            <a:r>
              <a:rPr lang="en-US" u="sng">
                <a:solidFill>
                  <a:schemeClr val="hlink"/>
                </a:solidFill>
                <a:hlinkClick r:id="rId3"/>
              </a:rPr>
              <a:t>normally distributed</a:t>
            </a:r>
            <a:r>
              <a:rPr lang="en-US"/>
              <a:t>, the MLE estimates of the </a:t>
            </a:r>
            <a:r>
              <a:rPr lang="en-US" u="sng">
                <a:solidFill>
                  <a:schemeClr val="hlink"/>
                </a:solidFill>
                <a:hlinkClick r:id="rId4"/>
              </a:rPr>
              <a:t>mean</a:t>
            </a:r>
            <a:r>
              <a:rPr lang="en-US"/>
              <a:t> and </a:t>
            </a:r>
            <a:r>
              <a:rPr lang="en-US" u="sng">
                <a:solidFill>
                  <a:schemeClr val="hlink"/>
                </a:solidFill>
                <a:hlinkClick r:id="rId5"/>
              </a:rPr>
              <a:t>variance</a:t>
            </a:r>
            <a:r>
              <a:rPr lang="en-US"/>
              <a:t> are just the sample mean and sample variance. </a:t>
            </a:r>
          </a:p>
          <a:p>
            <a:pPr marL="0" lvl="0" indent="0" algn="ctr" rtl="0">
              <a:lnSpc>
                <a:spcPct val="70000"/>
              </a:lnSpc>
              <a:spcBef>
                <a:spcPts val="0"/>
              </a:spcBef>
              <a:buNone/>
            </a:pPr>
            <a:r>
              <a:rPr lang="en-US"/>
              <a:t>mean = (X</a:t>
            </a:r>
            <a:r>
              <a:rPr lang="en-US" baseline="-25000"/>
              <a:t>1</a:t>
            </a:r>
            <a:r>
              <a:rPr lang="en-US"/>
              <a:t> + X</a:t>
            </a:r>
            <a:r>
              <a:rPr lang="en-US" baseline="-25000"/>
              <a:t>2</a:t>
            </a:r>
            <a:r>
              <a:rPr lang="en-US"/>
              <a:t> + … + X</a:t>
            </a:r>
            <a:r>
              <a:rPr lang="en-US" baseline="-25000"/>
              <a:t>N</a:t>
            </a:r>
            <a:r>
              <a:rPr lang="en-US"/>
              <a:t>)/N</a:t>
            </a:r>
          </a:p>
          <a:p>
            <a:pPr marL="0" lvl="0" indent="0" algn="ctr" rtl="0">
              <a:lnSpc>
                <a:spcPct val="70000"/>
              </a:lnSpc>
              <a:spcBef>
                <a:spcPts val="0"/>
              </a:spcBef>
              <a:buNone/>
            </a:pPr>
            <a:r>
              <a:rPr lang="en-US"/>
              <a:t>variance = ((X</a:t>
            </a:r>
            <a:r>
              <a:rPr lang="en-US" baseline="-25000"/>
              <a:t>1</a:t>
            </a:r>
            <a:r>
              <a:rPr lang="en-US"/>
              <a:t>- mean)</a:t>
            </a:r>
            <a:r>
              <a:rPr lang="en-US" baseline="30000"/>
              <a:t>2</a:t>
            </a:r>
            <a:r>
              <a:rPr lang="en-US"/>
              <a:t>+ … + (X</a:t>
            </a:r>
            <a:r>
              <a:rPr lang="en-US" baseline="-25000"/>
              <a:t>N</a:t>
            </a:r>
            <a:r>
              <a:rPr lang="en-US"/>
              <a:t>- mean)</a:t>
            </a:r>
            <a:r>
              <a:rPr lang="en-US" baseline="30000"/>
              <a:t>2</a:t>
            </a:r>
            <a:r>
              <a:rPr lang="en-US"/>
              <a:t>)/N</a:t>
            </a:r>
          </a:p>
          <a:p>
            <a:pPr lvl="0" indent="-635" rtl="0">
              <a:lnSpc>
                <a:spcPct val="70000"/>
              </a:lnSpc>
              <a:spcBef>
                <a:spcPts val="0"/>
              </a:spcBef>
              <a:buSzPct val="100000"/>
            </a:pPr>
            <a:r>
              <a:rPr lang="en-US"/>
              <a:t>Note: the MLE estimate for variance in this case is biased (that is, the expected value of the estimate is not equal to the true value of the variance)!</a:t>
            </a:r>
          </a:p>
          <a:p>
            <a:pPr lvl="0" indent="-635" rtl="0">
              <a:lnSpc>
                <a:spcPct val="70000"/>
              </a:lnSpc>
              <a:spcBef>
                <a:spcPts val="0"/>
              </a:spcBef>
              <a:buSzPct val="100000"/>
            </a:pPr>
            <a:r>
              <a:rPr lang="en-US"/>
              <a:t>Nevertheless, MLE estimates are frequently used in practice.</a:t>
            </a: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838200" y="136525"/>
            <a:ext cx="10515600" cy="1325700"/>
          </a:xfrm>
          <a:prstGeom prst="rect">
            <a:avLst/>
          </a:prstGeom>
        </p:spPr>
        <p:txBody>
          <a:bodyPr lIns="91425" tIns="91425" rIns="91425" bIns="91425" anchor="ctr" anchorCtr="0">
            <a:noAutofit/>
          </a:bodyPr>
          <a:lstStyle/>
          <a:p>
            <a:pPr lvl="0">
              <a:spcBef>
                <a:spcPts val="0"/>
              </a:spcBef>
              <a:buNone/>
            </a:pPr>
            <a:r>
              <a:rPr lang="en-US"/>
              <a:t>Frequency Inference</a:t>
            </a:r>
          </a:p>
        </p:txBody>
      </p:sp>
      <p:sp>
        <p:nvSpPr>
          <p:cNvPr id="116" name="Shape 116"/>
          <p:cNvSpPr txBox="1">
            <a:spLocks noGrp="1"/>
          </p:cNvSpPr>
          <p:nvPr>
            <p:ph type="body" idx="1"/>
          </p:nvPr>
        </p:nvSpPr>
        <p:spPr>
          <a:xfrm>
            <a:off x="838200" y="1349725"/>
            <a:ext cx="10515600" cy="5154000"/>
          </a:xfrm>
          <a:prstGeom prst="rect">
            <a:avLst/>
          </a:prstGeom>
        </p:spPr>
        <p:txBody>
          <a:bodyPr lIns="91425" tIns="91425" rIns="91425" bIns="91425" anchor="t" anchorCtr="0">
            <a:noAutofit/>
          </a:bodyPr>
          <a:lstStyle/>
          <a:p>
            <a:pPr lvl="0" indent="164465">
              <a:lnSpc>
                <a:spcPct val="70000"/>
              </a:lnSpc>
              <a:spcBef>
                <a:spcPts val="0"/>
              </a:spcBef>
            </a:pPr>
            <a:r>
              <a:rPr lang="en-US" b="1" dirty="0"/>
              <a:t>Frequency interpretation of probability</a:t>
            </a:r>
            <a:r>
              <a:rPr lang="en-US" dirty="0"/>
              <a:t>: The probability of a given outcome can be interpreted as the proportion of times that the outcome occurs in an </a:t>
            </a:r>
            <a:r>
              <a:rPr lang="en-US" b="1" dirty="0"/>
              <a:t>infinite</a:t>
            </a:r>
            <a:r>
              <a:rPr lang="en-US" dirty="0"/>
              <a:t> set of </a:t>
            </a:r>
            <a:r>
              <a:rPr lang="en-US" b="1" dirty="0"/>
              <a:t>identical, independent repetitions</a:t>
            </a:r>
            <a:r>
              <a:rPr lang="en-US" dirty="0"/>
              <a:t> of the experiment. </a:t>
            </a:r>
          </a:p>
          <a:p>
            <a:pPr lvl="0" indent="164465" rtl="0">
              <a:lnSpc>
                <a:spcPct val="70000"/>
              </a:lnSpc>
              <a:spcBef>
                <a:spcPts val="0"/>
              </a:spcBef>
            </a:pPr>
            <a:r>
              <a:rPr lang="en-US" b="1" dirty="0"/>
              <a:t>Frequency inference:</a:t>
            </a:r>
            <a:r>
              <a:rPr lang="en-US" dirty="0"/>
              <a:t> Given a </a:t>
            </a:r>
            <a:r>
              <a:rPr lang="en-US" b="1" dirty="0"/>
              <a:t>large enough</a:t>
            </a:r>
            <a:r>
              <a:rPr lang="en-US" dirty="0"/>
              <a:t> sample size, the number of times that a particular outcome occurs is proportional to its probability. Therefore, we can make meaningful statements about the system that generated this sample.</a:t>
            </a:r>
          </a:p>
          <a:p>
            <a:pPr lvl="0" indent="164465" rtl="0">
              <a:lnSpc>
                <a:spcPct val="70000"/>
              </a:lnSpc>
              <a:spcBef>
                <a:spcPts val="0"/>
              </a:spcBef>
            </a:pPr>
            <a:r>
              <a:rPr lang="en-US" dirty="0"/>
              <a:t>Frequency inference is the basis for </a:t>
            </a:r>
            <a:r>
              <a:rPr lang="en-US" b="1" dirty="0"/>
              <a:t>hypothesis testing</a:t>
            </a:r>
            <a:r>
              <a:rPr lang="en-US" dirty="0"/>
              <a:t>. </a:t>
            </a:r>
          </a:p>
          <a:p>
            <a:pPr lvl="0" indent="164465" rtl="0">
              <a:lnSpc>
                <a:spcPct val="70000"/>
              </a:lnSpc>
              <a:spcBef>
                <a:spcPts val="0"/>
              </a:spcBef>
            </a:pPr>
            <a:r>
              <a:rPr lang="en-US" dirty="0"/>
              <a:t>A good approach when we want to know e.g. “Is this a fair coin?”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p:nvPr>
        </p:nvSpPr>
        <p:spPr>
          <a:xfrm>
            <a:off x="838200" y="136525"/>
            <a:ext cx="10515600" cy="8874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Regression Analysis</a:t>
            </a:r>
          </a:p>
        </p:txBody>
      </p:sp>
      <p:sp>
        <p:nvSpPr>
          <p:cNvPr id="479" name="Shape 479"/>
          <p:cNvSpPr txBox="1">
            <a:spLocks noGrp="1"/>
          </p:cNvSpPr>
          <p:nvPr>
            <p:ph type="body" idx="1"/>
          </p:nvPr>
        </p:nvSpPr>
        <p:spPr>
          <a:xfrm>
            <a:off x="838200" y="1165470"/>
            <a:ext cx="10515599" cy="5235910"/>
          </a:xfrm>
          <a:prstGeom prst="rect">
            <a:avLst/>
          </a:prstGeom>
          <a:noFill/>
          <a:ln>
            <a:noFill/>
          </a:ln>
        </p:spPr>
        <p:txBody>
          <a:bodyPr lIns="91425" tIns="45700" rIns="91425" bIns="45700" anchor="t" anchorCtr="0">
            <a:noAutofit/>
          </a:bodyPr>
          <a:lstStyle/>
          <a:p>
            <a:pPr marL="228600" marR="0" lvl="0" indent="-241934" algn="l" rtl="0">
              <a:lnSpc>
                <a:spcPct val="90000"/>
              </a:lnSpc>
              <a:spcBef>
                <a:spcPts val="0"/>
              </a:spcBef>
              <a:spcAft>
                <a:spcPts val="0"/>
              </a:spcAft>
              <a:buClr>
                <a:schemeClr val="dk1"/>
              </a:buClr>
              <a:buSzPct val="100000"/>
              <a:buFont typeface="Arial"/>
              <a:buChar char="•"/>
            </a:pPr>
            <a:r>
              <a:rPr lang="en-US"/>
              <a:t>Commonly</a:t>
            </a:r>
            <a:r>
              <a:rPr lang="en-US" b="0" i="0" u="none" strike="noStrike" cap="none">
                <a:solidFill>
                  <a:schemeClr val="dk1"/>
                </a:solidFill>
                <a:latin typeface="Calibri"/>
                <a:ea typeface="Calibri"/>
                <a:cs typeface="Calibri"/>
                <a:sym typeface="Calibri"/>
              </a:rPr>
              <a:t> used for </a:t>
            </a:r>
            <a:r>
              <a:rPr lang="en-US" b="0" i="0" u="sng" strike="noStrike" cap="none">
                <a:solidFill>
                  <a:schemeClr val="hlink"/>
                </a:solidFill>
                <a:latin typeface="Calibri"/>
                <a:ea typeface="Calibri"/>
                <a:cs typeface="Calibri"/>
                <a:sym typeface="Calibri"/>
                <a:hlinkClick r:id="rId3"/>
              </a:rPr>
              <a:t>prediction</a:t>
            </a:r>
            <a:r>
              <a:rPr lang="en-US" b="0" i="0" u="none" strike="noStrike" cap="none">
                <a:solidFill>
                  <a:schemeClr val="dk1"/>
                </a:solidFill>
                <a:latin typeface="Calibri"/>
                <a:ea typeface="Calibri"/>
                <a:cs typeface="Calibri"/>
                <a:sym typeface="Calibri"/>
              </a:rPr>
              <a:t> and </a:t>
            </a:r>
            <a:r>
              <a:rPr lang="en-US" b="0" i="0" u="sng" strike="noStrike" cap="none">
                <a:solidFill>
                  <a:schemeClr val="hlink"/>
                </a:solidFill>
                <a:latin typeface="Calibri"/>
                <a:ea typeface="Calibri"/>
                <a:cs typeface="Calibri"/>
                <a:sym typeface="Calibri"/>
                <a:hlinkClick r:id="rId4"/>
              </a:rPr>
              <a:t>forecasting</a:t>
            </a:r>
            <a:r>
              <a:rPr lang="en-US" b="0" i="0" u="none" strike="noStrike" cap="none">
                <a:solidFill>
                  <a:schemeClr val="dk1"/>
                </a:solidFill>
                <a:latin typeface="Calibri"/>
                <a:ea typeface="Calibri"/>
                <a:cs typeface="Calibri"/>
                <a:sym typeface="Calibri"/>
              </a:rPr>
              <a:t>.</a:t>
            </a:r>
          </a:p>
          <a:p>
            <a:pPr marL="228600" marR="0" lvl="0" indent="-241934" algn="l" rtl="0">
              <a:lnSpc>
                <a:spcPct val="90000"/>
              </a:lnSpc>
              <a:spcBef>
                <a:spcPts val="1000"/>
              </a:spcBef>
              <a:spcAft>
                <a:spcPts val="0"/>
              </a:spcAft>
              <a:buClr>
                <a:schemeClr val="dk1"/>
              </a:buClr>
              <a:buSzPct val="100000"/>
              <a:buFont typeface="Arial"/>
              <a:buChar char="•"/>
            </a:pPr>
            <a:r>
              <a:rPr lang="en-US"/>
              <a:t>E</a:t>
            </a:r>
            <a:r>
              <a:rPr lang="en-US" b="0" i="0" u="none" strike="noStrike" cap="none">
                <a:solidFill>
                  <a:schemeClr val="dk1"/>
                </a:solidFill>
                <a:latin typeface="Calibri"/>
                <a:ea typeface="Calibri"/>
                <a:cs typeface="Calibri"/>
                <a:sym typeface="Calibri"/>
              </a:rPr>
              <a:t>stimates the conditional expectation of the outcome given the predictor variables, i.e. the </a:t>
            </a:r>
            <a:r>
              <a:rPr lang="en-US" b="0" i="0" u="sng" strike="noStrike" cap="none">
                <a:solidFill>
                  <a:schemeClr val="hlink"/>
                </a:solidFill>
                <a:latin typeface="Calibri"/>
                <a:ea typeface="Calibri"/>
                <a:cs typeface="Calibri"/>
                <a:sym typeface="Calibri"/>
                <a:hlinkClick r:id="rId5"/>
              </a:rPr>
              <a:t>average value</a:t>
            </a:r>
            <a:r>
              <a:rPr lang="en-US" b="0" i="0" u="none" strike="noStrike" cap="none">
                <a:solidFill>
                  <a:schemeClr val="dk1"/>
                </a:solidFill>
                <a:latin typeface="Calibri"/>
                <a:ea typeface="Calibri"/>
                <a:cs typeface="Calibri"/>
                <a:sym typeface="Calibri"/>
              </a:rPr>
              <a:t> of the dependent variable when the independent variables are fixed. </a:t>
            </a:r>
          </a:p>
          <a:p>
            <a:pPr marL="228600" marR="0" lvl="0" indent="-241934" algn="l" rtl="0">
              <a:lnSpc>
                <a:spcPct val="90000"/>
              </a:lnSpc>
              <a:spcBef>
                <a:spcPts val="1000"/>
              </a:spcBef>
              <a:spcAft>
                <a:spcPts val="0"/>
              </a:spcAft>
              <a:buClr>
                <a:schemeClr val="dk1"/>
              </a:buClr>
              <a:buSzPct val="100000"/>
              <a:buFont typeface="Arial"/>
              <a:buChar char="•"/>
            </a:pPr>
            <a:r>
              <a:rPr lang="en-US" b="0" i="0" u="none" strike="noStrike" cap="none">
                <a:solidFill>
                  <a:schemeClr val="dk1"/>
                </a:solidFill>
                <a:latin typeface="Calibri"/>
                <a:ea typeface="Calibri"/>
                <a:cs typeface="Calibri"/>
                <a:sym typeface="Calibri"/>
              </a:rPr>
              <a:t>In restricted circumstances, regression analysis can be used to infer </a:t>
            </a:r>
            <a:r>
              <a:rPr lang="en-US" b="0" i="0" u="sng" strike="noStrike" cap="none">
                <a:solidFill>
                  <a:schemeClr val="hlink"/>
                </a:solidFill>
                <a:latin typeface="Calibri"/>
                <a:ea typeface="Calibri"/>
                <a:cs typeface="Calibri"/>
                <a:sym typeface="Calibri"/>
                <a:hlinkClick r:id="rId6"/>
              </a:rPr>
              <a:t>causal relationships</a:t>
            </a:r>
            <a:r>
              <a:rPr lang="en-US" b="0" i="0" u="none" strike="noStrike" cap="none">
                <a:solidFill>
                  <a:schemeClr val="dk1"/>
                </a:solidFill>
                <a:latin typeface="Calibri"/>
                <a:ea typeface="Calibri"/>
                <a:cs typeface="Calibri"/>
                <a:sym typeface="Calibri"/>
              </a:rPr>
              <a:t> between the independent and dependent variables. </a:t>
            </a:r>
            <a:r>
              <a:rPr lang="en-US" b="1" i="0" u="none" strike="noStrike" cap="none">
                <a:solidFill>
                  <a:schemeClr val="dk1"/>
                </a:solidFill>
                <a:latin typeface="Calibri"/>
                <a:ea typeface="Calibri"/>
                <a:cs typeface="Calibri"/>
                <a:sym typeface="Calibri"/>
              </a:rPr>
              <a:t>NOTE THOU</a:t>
            </a:r>
            <a:r>
              <a:rPr lang="en-US" b="1"/>
              <a:t>GH: </a:t>
            </a:r>
            <a:r>
              <a:rPr lang="en-US" b="1" u="sng">
                <a:solidFill>
                  <a:schemeClr val="hlink"/>
                </a:solidFill>
                <a:hlinkClick r:id="rId7"/>
              </a:rPr>
              <a:t>Correlation does not imply causation</a:t>
            </a:r>
            <a:r>
              <a:rPr lang="en-US"/>
              <a:t>.</a:t>
            </a:r>
          </a:p>
          <a:p>
            <a:pPr marL="228600" marR="0" lvl="0" indent="-241934" algn="l" rtl="0">
              <a:lnSpc>
                <a:spcPct val="90000"/>
              </a:lnSpc>
              <a:spcBef>
                <a:spcPts val="1000"/>
              </a:spcBef>
              <a:spcAft>
                <a:spcPts val="0"/>
              </a:spcAft>
              <a:buClr>
                <a:schemeClr val="dk1"/>
              </a:buClr>
              <a:buSzPct val="100000"/>
              <a:buFont typeface="Arial"/>
              <a:buChar char="•"/>
            </a:pPr>
            <a:r>
              <a:rPr lang="en-US"/>
              <a:t>Regression analysis will be covered in detail in the next class!</a:t>
            </a:r>
          </a:p>
          <a:p>
            <a:pPr marL="228600" marR="0" lvl="0" indent="-228600" algn="l" rtl="0">
              <a:lnSpc>
                <a:spcPct val="90000"/>
              </a:lnSpc>
              <a:spcBef>
                <a:spcPts val="1000"/>
              </a:spcBef>
              <a:buClr>
                <a:schemeClr val="dk1"/>
              </a:buClr>
              <a:buSzPct val="92500"/>
              <a:buFont typeface="Arial"/>
              <a:buNone/>
            </a:pPr>
            <a:endParaRPr b="0" i="0" u="none" strike="noStrike" cap="non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DONE </a:t>
            </a:r>
          </a:p>
        </p:txBody>
      </p:sp>
      <p:sp>
        <p:nvSpPr>
          <p:cNvPr id="486" name="Shape 486"/>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None/>
            </a:pPr>
            <a:r>
              <a:rPr lang="en-US"/>
              <a:t>This is the last slideeeeee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title"/>
          </p:nvPr>
        </p:nvSpPr>
        <p:spPr>
          <a:xfrm>
            <a:off x="838204" y="365075"/>
            <a:ext cx="10572780" cy="7679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Regression diagnostics</a:t>
            </a:r>
          </a:p>
        </p:txBody>
      </p:sp>
      <p:sp>
        <p:nvSpPr>
          <p:cNvPr id="492" name="Shape 492"/>
          <p:cNvSpPr txBox="1">
            <a:spLocks noGrp="1"/>
          </p:cNvSpPr>
          <p:nvPr>
            <p:ph type="body" idx="1"/>
          </p:nvPr>
        </p:nvSpPr>
        <p:spPr>
          <a:xfrm>
            <a:off x="838204" y="1095887"/>
            <a:ext cx="10629899" cy="5479441"/>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Once a regression model has been constructed, it is important to confirm the </a:t>
            </a:r>
            <a:r>
              <a:rPr lang="en-US" sz="2590" b="0" i="0" u="sng" strike="noStrike" cap="none">
                <a:solidFill>
                  <a:schemeClr val="hlink"/>
                </a:solidFill>
                <a:latin typeface="Calibri"/>
                <a:ea typeface="Calibri"/>
                <a:cs typeface="Calibri"/>
                <a:sym typeface="Calibri"/>
                <a:hlinkClick r:id="rId3"/>
              </a:rPr>
              <a:t>goodness of fit</a:t>
            </a:r>
            <a:r>
              <a:rPr lang="en-US" sz="2590" b="0" i="0" u="none" strike="noStrike" cap="none">
                <a:solidFill>
                  <a:schemeClr val="dk1"/>
                </a:solidFill>
                <a:latin typeface="Calibri"/>
                <a:ea typeface="Calibri"/>
                <a:cs typeface="Calibri"/>
                <a:sym typeface="Calibri"/>
              </a:rPr>
              <a:t> of the model and the </a:t>
            </a:r>
            <a:r>
              <a:rPr lang="en-US" sz="2590" b="0" i="0" u="sng" strike="noStrike" cap="none">
                <a:solidFill>
                  <a:schemeClr val="hlink"/>
                </a:solidFill>
                <a:latin typeface="Calibri"/>
                <a:ea typeface="Calibri"/>
                <a:cs typeface="Calibri"/>
                <a:sym typeface="Calibri"/>
                <a:hlinkClick r:id="rId4"/>
              </a:rPr>
              <a:t>statistical significance</a:t>
            </a:r>
            <a:r>
              <a:rPr lang="en-US" sz="2590" b="0" i="0" u="none" strike="noStrike" cap="none">
                <a:solidFill>
                  <a:schemeClr val="dk1"/>
                </a:solidFill>
                <a:latin typeface="Calibri"/>
                <a:ea typeface="Calibri"/>
                <a:cs typeface="Calibri"/>
                <a:sym typeface="Calibri"/>
              </a:rPr>
              <a:t> of estimated parameters. </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Commonly used checks of goodness of fit include measuring </a:t>
            </a:r>
            <a:r>
              <a:rPr lang="en-US" sz="2590" b="0" i="0" u="sng" strike="noStrike" cap="none">
                <a:solidFill>
                  <a:schemeClr val="hlink"/>
                </a:solidFill>
                <a:latin typeface="Calibri"/>
                <a:ea typeface="Calibri"/>
                <a:cs typeface="Calibri"/>
                <a:sym typeface="Calibri"/>
                <a:hlinkClick r:id="rId5"/>
              </a:rPr>
              <a:t>R-squared</a:t>
            </a:r>
            <a:r>
              <a:rPr lang="en-US" sz="2590" b="0" i="0" u="none" strike="noStrike" cap="none">
                <a:solidFill>
                  <a:schemeClr val="dk1"/>
                </a:solidFill>
                <a:latin typeface="Calibri"/>
                <a:ea typeface="Calibri"/>
                <a:cs typeface="Calibri"/>
                <a:sym typeface="Calibri"/>
              </a:rPr>
              <a:t>, the analysis of the pattern of </a:t>
            </a:r>
            <a:r>
              <a:rPr lang="en-US" sz="2590" b="0" i="0" u="sng" strike="noStrike" cap="none">
                <a:solidFill>
                  <a:schemeClr val="hlink"/>
                </a:solidFill>
                <a:latin typeface="Calibri"/>
                <a:ea typeface="Calibri"/>
                <a:cs typeface="Calibri"/>
                <a:sym typeface="Calibri"/>
                <a:hlinkClick r:id="rId6"/>
              </a:rPr>
              <a:t>residuals</a:t>
            </a:r>
            <a:r>
              <a:rPr lang="en-US" sz="2590" b="0" i="0" u="none" strike="noStrike" cap="none">
                <a:solidFill>
                  <a:schemeClr val="dk1"/>
                </a:solidFill>
                <a:latin typeface="Calibri"/>
                <a:ea typeface="Calibri"/>
                <a:cs typeface="Calibri"/>
                <a:sym typeface="Calibri"/>
              </a:rPr>
              <a:t> and hypothesis testing. </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Statistical significance can be checked by an </a:t>
            </a:r>
            <a:r>
              <a:rPr lang="en-US" sz="2590" b="0" i="0" u="sng" strike="noStrike" cap="none">
                <a:solidFill>
                  <a:schemeClr val="hlink"/>
                </a:solidFill>
                <a:latin typeface="Calibri"/>
                <a:ea typeface="Calibri"/>
                <a:cs typeface="Calibri"/>
                <a:sym typeface="Calibri"/>
                <a:hlinkClick r:id="rId7"/>
              </a:rPr>
              <a:t>F-test</a:t>
            </a:r>
            <a:r>
              <a:rPr lang="en-US" sz="2590" b="0" i="0" u="none" strike="noStrike" cap="none">
                <a:solidFill>
                  <a:schemeClr val="dk1"/>
                </a:solidFill>
                <a:latin typeface="Calibri"/>
                <a:ea typeface="Calibri"/>
                <a:cs typeface="Calibri"/>
                <a:sym typeface="Calibri"/>
              </a:rPr>
              <a:t> of the overall fit, followed by </a:t>
            </a:r>
            <a:r>
              <a:rPr lang="en-US" sz="2590" b="0" i="0" u="sng" strike="noStrike" cap="none">
                <a:solidFill>
                  <a:schemeClr val="hlink"/>
                </a:solidFill>
                <a:latin typeface="Calibri"/>
                <a:ea typeface="Calibri"/>
                <a:cs typeface="Calibri"/>
                <a:sym typeface="Calibri"/>
                <a:hlinkClick r:id="rId8"/>
              </a:rPr>
              <a:t>t-tests</a:t>
            </a:r>
            <a:r>
              <a:rPr lang="en-US" sz="2590" b="0" i="0" u="none" strike="noStrike" cap="none">
                <a:solidFill>
                  <a:schemeClr val="dk1"/>
                </a:solidFill>
                <a:latin typeface="Calibri"/>
                <a:ea typeface="Calibri"/>
                <a:cs typeface="Calibri"/>
                <a:sym typeface="Calibri"/>
              </a:rPr>
              <a:t> of individual parameters.</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Interpretations of these diagnostic tests rest heavily on the model assumptions.</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results of a </a:t>
            </a:r>
            <a:r>
              <a:rPr lang="en-US" sz="2590" b="0" i="0" u="sng" strike="noStrike" cap="none">
                <a:solidFill>
                  <a:schemeClr val="hlink"/>
                </a:solidFill>
                <a:latin typeface="Calibri"/>
                <a:ea typeface="Calibri"/>
                <a:cs typeface="Calibri"/>
                <a:sym typeface="Calibri"/>
                <a:hlinkClick r:id="rId8"/>
              </a:rPr>
              <a:t>t-test</a:t>
            </a:r>
            <a:r>
              <a:rPr lang="en-US" sz="2590" b="0" i="0" u="none" strike="noStrike" cap="none">
                <a:solidFill>
                  <a:schemeClr val="dk1"/>
                </a:solidFill>
                <a:latin typeface="Calibri"/>
                <a:ea typeface="Calibri"/>
                <a:cs typeface="Calibri"/>
                <a:sym typeface="Calibri"/>
              </a:rPr>
              <a:t> or </a:t>
            </a:r>
            <a:r>
              <a:rPr lang="en-US" sz="2590" b="0" i="0" u="sng" strike="noStrike" cap="none">
                <a:solidFill>
                  <a:schemeClr val="hlink"/>
                </a:solidFill>
                <a:latin typeface="Calibri"/>
                <a:ea typeface="Calibri"/>
                <a:cs typeface="Calibri"/>
                <a:sym typeface="Calibri"/>
                <a:hlinkClick r:id="rId7"/>
              </a:rPr>
              <a:t>F-test</a:t>
            </a:r>
            <a:r>
              <a:rPr lang="en-US" sz="2590" b="0" i="0" u="none" strike="noStrike" cap="none">
                <a:solidFill>
                  <a:schemeClr val="dk1"/>
                </a:solidFill>
                <a:latin typeface="Calibri"/>
                <a:ea typeface="Calibri"/>
                <a:cs typeface="Calibri"/>
                <a:sym typeface="Calibri"/>
              </a:rPr>
              <a:t> are sometimes more difficult to interpret if the model's assumptions are violated. </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Example: If the error term does not follow a normal distribution, the estimated parameters will not follow normal distributions in small samples and will complicate inference. </a:t>
            </a:r>
          </a:p>
          <a:p>
            <a:pPr marL="228600" marR="0" lvl="0" indent="-228600" algn="l" rtl="0">
              <a:lnSpc>
                <a:spcPct val="70000"/>
              </a:lnSpc>
              <a:spcBef>
                <a:spcPts val="1000"/>
              </a:spcBef>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With relatively large samples, a </a:t>
            </a:r>
            <a:r>
              <a:rPr lang="en-US" sz="2590" b="0" i="0" u="sng" strike="noStrike" cap="none">
                <a:solidFill>
                  <a:schemeClr val="hlink"/>
                </a:solidFill>
                <a:latin typeface="Calibri"/>
                <a:ea typeface="Calibri"/>
                <a:cs typeface="Calibri"/>
                <a:sym typeface="Calibri"/>
                <a:hlinkClick r:id="rId9"/>
              </a:rPr>
              <a:t>central limit theorem</a:t>
            </a:r>
            <a:r>
              <a:rPr lang="en-US" sz="2590" b="0" i="0" u="none" strike="noStrike" cap="none">
                <a:solidFill>
                  <a:schemeClr val="dk1"/>
                </a:solidFill>
                <a:latin typeface="Calibri"/>
                <a:ea typeface="Calibri"/>
                <a:cs typeface="Calibri"/>
                <a:sym typeface="Calibri"/>
              </a:rPr>
              <a:t> can be invoked such that hypothesis testing may proceed using asymptotic approximations.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838200" y="365125"/>
            <a:ext cx="10515599" cy="60469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Nonlinear regression</a:t>
            </a:r>
          </a:p>
        </p:txBody>
      </p:sp>
      <p:sp>
        <p:nvSpPr>
          <p:cNvPr id="498" name="Shape 498"/>
          <p:cNvSpPr txBox="1">
            <a:spLocks noGrp="1"/>
          </p:cNvSpPr>
          <p:nvPr>
            <p:ph type="body" idx="1"/>
          </p:nvPr>
        </p:nvSpPr>
        <p:spPr>
          <a:xfrm>
            <a:off x="803406" y="1024900"/>
            <a:ext cx="10262040" cy="549824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When the model function is not linear in the parameters, the sum of squares must be minimized by an iterative procedure. </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This introduces many complications which are summarized in differences between linear and non-linear least squares.</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R library: </a:t>
            </a:r>
            <a:r>
              <a:rPr lang="en-US" sz="2800" b="0" i="0" u="none" strike="noStrike" cap="none" dirty="0" err="1">
                <a:solidFill>
                  <a:schemeClr val="dk1"/>
                </a:solidFill>
                <a:latin typeface="Calibri"/>
                <a:ea typeface="Calibri"/>
                <a:cs typeface="Calibri"/>
                <a:sym typeface="Calibri"/>
              </a:rPr>
              <a:t>nlstools</a:t>
            </a:r>
            <a:r>
              <a:rPr lang="en-US" sz="2800" b="0" i="0" u="none" strike="noStrike" cap="none" dirty="0">
                <a:solidFill>
                  <a:schemeClr val="dk1"/>
                </a:solidFill>
                <a:latin typeface="Calibri"/>
                <a:ea typeface="Calibri"/>
                <a:cs typeface="Calibri"/>
                <a:sym typeface="Calibri"/>
              </a:rPr>
              <a:t>()</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Example: Simple nonlinear least squares fitting in R:</a:t>
            </a:r>
          </a:p>
          <a:p>
            <a:pPr marL="0" marR="0" lvl="0" indent="0" algn="l" rtl="0">
              <a:lnSpc>
                <a:spcPct val="90000"/>
              </a:lnSpc>
              <a:spcBef>
                <a:spcPts val="1000"/>
              </a:spcBef>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http://www.walkingrandomly.com/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title"/>
          </p:nvPr>
        </p:nvSpPr>
        <p:spPr>
          <a:xfrm>
            <a:off x="838200" y="365125"/>
            <a:ext cx="10515599" cy="60469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Nonlinear regression</a:t>
            </a:r>
          </a:p>
        </p:txBody>
      </p:sp>
      <p:sp>
        <p:nvSpPr>
          <p:cNvPr id="504" name="Shape 504"/>
          <p:cNvSpPr txBox="1">
            <a:spLocks noGrp="1"/>
          </p:cNvSpPr>
          <p:nvPr>
            <p:ph type="body" idx="1"/>
          </p:nvPr>
        </p:nvSpPr>
        <p:spPr>
          <a:xfrm>
            <a:off x="873001" y="1024900"/>
            <a:ext cx="5686234" cy="546345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Example: </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xdata = c(-2, -1.64, -1.33, -0.7, 0, 0.45, 1.2 ,1.64, 2.32, 2.9)</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ydata = c(0.699369, 0.700462, 0.695354, 1.03905, 1.97389, 2.41143, 1.91091, 0.919576, -0.730975, -1.42001)</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plot(xdata,ydata)</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 some starting values</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p1 = 1</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p2 = 0.2</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 do the fit</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fit = nls(ydata ~ p1*cos(p2*xdata) + p2*sin(p1*xdata), start = list(p1=p1,p2=p2))</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summary(fit)</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new = data.frame(xdata = seq(min(xdata), max(xdata), len=200))</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lines(new$xdata,predict(fit,newdata=new))</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sum(resid(fit)^2)</a:t>
            </a:r>
          </a:p>
          <a:p>
            <a:pPr marL="0" marR="0" lvl="0" indent="0" algn="l" rtl="0">
              <a:lnSpc>
                <a:spcPct val="90000"/>
              </a:lnSpc>
              <a:spcBef>
                <a:spcPts val="1000"/>
              </a:spcBef>
              <a:buClr>
                <a:schemeClr val="dk1"/>
              </a:buClr>
              <a:buSzPct val="25000"/>
              <a:buFont typeface="Arial"/>
              <a:buNone/>
            </a:pPr>
            <a:r>
              <a:rPr lang="en-US" sz="1600" b="0" i="0" u="none" strike="noStrike" cap="none">
                <a:solidFill>
                  <a:schemeClr val="dk1"/>
                </a:solidFill>
                <a:latin typeface="Calibri"/>
                <a:ea typeface="Calibri"/>
                <a:cs typeface="Calibri"/>
                <a:sym typeface="Calibri"/>
              </a:rPr>
              <a:t>confint(fit)</a:t>
            </a:r>
          </a:p>
        </p:txBody>
      </p:sp>
      <p:pic>
        <p:nvPicPr>
          <p:cNvPr id="505" name="Shape 505" descr="R_nonlinear.png"/>
          <p:cNvPicPr preferRelativeResize="0"/>
          <p:nvPr/>
        </p:nvPicPr>
        <p:blipFill rotWithShape="1">
          <a:blip r:embed="rId3">
            <a:alphaModFix/>
          </a:blip>
          <a:srcRect/>
          <a:stretch/>
        </p:blipFill>
        <p:spPr>
          <a:xfrm>
            <a:off x="6348967" y="1534074"/>
            <a:ext cx="5691609" cy="404164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510" name="Shape 510"/>
          <p:cNvPicPr preferRelativeResize="0">
            <a:picLocks noGrp="1"/>
          </p:cNvPicPr>
          <p:nvPr>
            <p:ph type="body" idx="1"/>
          </p:nvPr>
        </p:nvPicPr>
        <p:blipFill rotWithShape="1">
          <a:blip r:embed="rId3">
            <a:alphaModFix/>
          </a:blip>
          <a:srcRect/>
          <a:stretch/>
        </p:blipFill>
        <p:spPr>
          <a:xfrm>
            <a:off x="587827" y="99581"/>
            <a:ext cx="10994700" cy="66168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pic>
        <p:nvPicPr>
          <p:cNvPr id="516" name="Shape 516"/>
          <p:cNvPicPr preferRelativeResize="0">
            <a:picLocks noGrp="1"/>
          </p:cNvPicPr>
          <p:nvPr>
            <p:ph type="body" idx="1"/>
          </p:nvPr>
        </p:nvPicPr>
        <p:blipFill rotWithShape="1">
          <a:blip r:embed="rId3">
            <a:alphaModFix/>
          </a:blip>
          <a:srcRect/>
          <a:stretch/>
        </p:blipFill>
        <p:spPr>
          <a:xfrm>
            <a:off x="402770" y="141514"/>
            <a:ext cx="11463583" cy="67164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838200" y="136525"/>
            <a:ext cx="10515600" cy="1325700"/>
          </a:xfrm>
          <a:prstGeom prst="rect">
            <a:avLst/>
          </a:prstGeom>
        </p:spPr>
        <p:txBody>
          <a:bodyPr lIns="91425" tIns="91425" rIns="91425" bIns="91425" anchor="ctr" anchorCtr="0">
            <a:noAutofit/>
          </a:bodyPr>
          <a:lstStyle/>
          <a:p>
            <a:pPr lvl="0">
              <a:spcBef>
                <a:spcPts val="0"/>
              </a:spcBef>
              <a:buNone/>
            </a:pPr>
            <a:r>
              <a:rPr lang="en-US"/>
              <a:t>Bayesian Inference</a:t>
            </a:r>
          </a:p>
        </p:txBody>
      </p:sp>
      <p:sp>
        <p:nvSpPr>
          <p:cNvPr id="123" name="Shape 123"/>
          <p:cNvSpPr txBox="1">
            <a:spLocks noGrp="1"/>
          </p:cNvSpPr>
          <p:nvPr>
            <p:ph type="body" idx="1"/>
          </p:nvPr>
        </p:nvSpPr>
        <p:spPr>
          <a:xfrm>
            <a:off x="838200" y="1462225"/>
            <a:ext cx="10515600" cy="4714500"/>
          </a:xfrm>
          <a:prstGeom prst="rect">
            <a:avLst/>
          </a:prstGeom>
        </p:spPr>
        <p:txBody>
          <a:bodyPr lIns="91425" tIns="91425" rIns="91425" bIns="91425" anchor="t" anchorCtr="0">
            <a:noAutofit/>
          </a:bodyPr>
          <a:lstStyle/>
          <a:p>
            <a:pPr lvl="0" indent="164465">
              <a:lnSpc>
                <a:spcPct val="70000"/>
              </a:lnSpc>
              <a:spcBef>
                <a:spcPts val="0"/>
              </a:spcBef>
            </a:pPr>
            <a:r>
              <a:rPr lang="en-US" b="1"/>
              <a:t>Bayesian interpretation of probability:</a:t>
            </a:r>
            <a:r>
              <a:rPr lang="en-US"/>
              <a:t> Probability  is interpreted as a state of belief about unknown quantities in a system. </a:t>
            </a:r>
          </a:p>
          <a:p>
            <a:pPr lvl="0" indent="164465" rtl="0">
              <a:lnSpc>
                <a:spcPct val="70000"/>
              </a:lnSpc>
              <a:spcBef>
                <a:spcPts val="0"/>
              </a:spcBef>
            </a:pPr>
            <a:r>
              <a:rPr lang="en-US" b="1"/>
              <a:t>Bayesian inference: </a:t>
            </a:r>
            <a:r>
              <a:rPr lang="en-US"/>
              <a:t>is the probability calculus of beliefs, given that beliefs follow certain rules. </a:t>
            </a:r>
          </a:p>
          <a:p>
            <a:pPr lvl="0" indent="164465" rtl="0">
              <a:lnSpc>
                <a:spcPct val="70000"/>
              </a:lnSpc>
              <a:spcBef>
                <a:spcPts val="0"/>
              </a:spcBef>
            </a:pPr>
            <a:r>
              <a:rPr lang="en-US"/>
              <a:t>Treats model parameters as </a:t>
            </a:r>
            <a:r>
              <a:rPr lang="en-US" b="1"/>
              <a:t>random variables</a:t>
            </a:r>
            <a:r>
              <a:rPr lang="en-US"/>
              <a:t>, and assigns probability distributions to them. As more data is collected, the probabilities are updated.</a:t>
            </a:r>
          </a:p>
          <a:p>
            <a:pPr lvl="0" rtl="0">
              <a:lnSpc>
                <a:spcPct val="70000"/>
              </a:lnSpc>
              <a:spcBef>
                <a:spcPts val="0"/>
              </a:spcBef>
            </a:pPr>
            <a:r>
              <a:rPr lang="en-US"/>
              <a:t>A good approach when we want to know e.g. “How confident am I that this coin lands “heads” with probability </a:t>
            </a:r>
            <a:r>
              <a:rPr lang="en-US" i="1"/>
              <a:t>p</a:t>
            </a:r>
            <a:r>
              <a:rPr lang="en-US"/>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Let’s jump right in… </a:t>
            </a:r>
          </a:p>
        </p:txBody>
      </p:sp>
      <p:sp>
        <p:nvSpPr>
          <p:cNvPr id="130" name="Shape 130"/>
          <p:cNvSpPr txBox="1">
            <a:spLocks noGrp="1"/>
          </p:cNvSpPr>
          <p:nvPr>
            <p:ph type="body" idx="1"/>
          </p:nvPr>
        </p:nvSpPr>
        <p:spPr>
          <a:xfrm>
            <a:off x="838200" y="2514125"/>
            <a:ext cx="10515600" cy="3662700"/>
          </a:xfrm>
          <a:prstGeom prst="rect">
            <a:avLst/>
          </a:prstGeom>
        </p:spPr>
        <p:txBody>
          <a:bodyPr lIns="91425" tIns="91425" rIns="91425" bIns="91425" anchor="t" anchorCtr="0">
            <a:noAutofit/>
          </a:bodyPr>
          <a:lstStyle/>
          <a:p>
            <a:pPr lvl="0" algn="ctr">
              <a:spcBef>
                <a:spcPts val="0"/>
              </a:spcBef>
              <a:buNone/>
            </a:pPr>
            <a:r>
              <a:rPr lang="en-US"/>
              <a:t>… with a frequentist interpretation, and start with some basic hypothesis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838200" y="136424"/>
            <a:ext cx="10515600" cy="9096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rgbClr val="000000"/>
                </a:solidFill>
                <a:latin typeface="Calibri"/>
                <a:ea typeface="Calibri"/>
                <a:cs typeface="Calibri"/>
                <a:sym typeface="Calibri"/>
              </a:rPr>
              <a:t>Statistical hypothesis testing</a:t>
            </a:r>
          </a:p>
        </p:txBody>
      </p:sp>
      <p:sp>
        <p:nvSpPr>
          <p:cNvPr id="136" name="Shape 136"/>
          <p:cNvSpPr txBox="1">
            <a:spLocks noGrp="1"/>
          </p:cNvSpPr>
          <p:nvPr>
            <p:ph type="body" idx="1"/>
          </p:nvPr>
        </p:nvSpPr>
        <p:spPr>
          <a:xfrm>
            <a:off x="838200" y="1046024"/>
            <a:ext cx="10515600" cy="5686200"/>
          </a:xfrm>
          <a:prstGeom prst="rect">
            <a:avLst/>
          </a:prstGeom>
          <a:noFill/>
          <a:ln>
            <a:noFill/>
          </a:ln>
        </p:spPr>
        <p:txBody>
          <a:bodyPr lIns="91425" tIns="45700" rIns="91425" bIns="45700" anchor="t" anchorCtr="0">
            <a:noAutofit/>
          </a:bodyPr>
          <a:lstStyle/>
          <a:p>
            <a:pPr marL="228600" marR="0" lvl="0" indent="-241934" algn="l" rtl="0">
              <a:lnSpc>
                <a:spcPct val="80000"/>
              </a:lnSpc>
              <a:spcBef>
                <a:spcPts val="1000"/>
              </a:spcBef>
              <a:spcAft>
                <a:spcPts val="0"/>
              </a:spcAft>
              <a:buClr>
                <a:schemeClr val="dk1"/>
              </a:buClr>
              <a:buSzPct val="100000"/>
              <a:buFont typeface="Arial"/>
              <a:buChar char="•"/>
            </a:pPr>
            <a:r>
              <a:rPr lang="en-US" dirty="0"/>
              <a:t>Can be used to compare </a:t>
            </a:r>
            <a:r>
              <a:rPr lang="en-US" b="0" i="0" u="none" strike="noStrike" cap="none" dirty="0">
                <a:solidFill>
                  <a:schemeClr val="dk1"/>
                </a:solidFill>
                <a:latin typeface="Calibri"/>
                <a:ea typeface="Calibri"/>
                <a:cs typeface="Calibri"/>
                <a:sym typeface="Calibri"/>
              </a:rPr>
              <a:t>two statistical data sets, or to </a:t>
            </a:r>
            <a:r>
              <a:rPr lang="en-US" dirty="0"/>
              <a:t>compare </a:t>
            </a:r>
            <a:r>
              <a:rPr lang="en-US" b="0" i="0" u="none" strike="noStrike" cap="none" dirty="0">
                <a:solidFill>
                  <a:schemeClr val="dk1"/>
                </a:solidFill>
                <a:latin typeface="Calibri"/>
                <a:ea typeface="Calibri"/>
                <a:cs typeface="Calibri"/>
                <a:sym typeface="Calibri"/>
              </a:rPr>
              <a:t>a data set obtained by sampling</a:t>
            </a:r>
            <a:r>
              <a:rPr lang="en-US" dirty="0"/>
              <a:t> with </a:t>
            </a:r>
            <a:r>
              <a:rPr lang="en-US" b="0" i="0" u="none" strike="noStrike" cap="none" dirty="0">
                <a:solidFill>
                  <a:schemeClr val="dk1"/>
                </a:solidFill>
                <a:latin typeface="Calibri"/>
                <a:ea typeface="Calibri"/>
                <a:cs typeface="Calibri"/>
                <a:sym typeface="Calibri"/>
              </a:rPr>
              <a:t>synthetic data</a:t>
            </a:r>
            <a:r>
              <a:rPr lang="en-US" dirty="0"/>
              <a:t> </a:t>
            </a:r>
            <a:r>
              <a:rPr lang="en-US" b="0" i="0" u="none" strike="noStrike" cap="none" dirty="0">
                <a:solidFill>
                  <a:schemeClr val="dk1"/>
                </a:solidFill>
                <a:latin typeface="Calibri"/>
                <a:ea typeface="Calibri"/>
                <a:cs typeface="Calibri"/>
                <a:sym typeface="Calibri"/>
              </a:rPr>
              <a:t>from an idealized model. </a:t>
            </a:r>
          </a:p>
          <a:p>
            <a:pPr marL="228600" marR="0" lvl="0" indent="-241934" algn="l" rtl="0">
              <a:lnSpc>
                <a:spcPct val="80000"/>
              </a:lnSpc>
              <a:spcBef>
                <a:spcPts val="1000"/>
              </a:spcBef>
              <a:spcAft>
                <a:spcPts val="0"/>
              </a:spcAft>
              <a:buClr>
                <a:schemeClr val="dk1"/>
              </a:buClr>
              <a:buSzPct val="100000"/>
              <a:buFont typeface="Arial"/>
              <a:buChar char="•"/>
            </a:pPr>
            <a:r>
              <a:rPr lang="en-US" dirty="0"/>
              <a:t>H</a:t>
            </a:r>
            <a:r>
              <a:rPr lang="en-US" b="0" i="0" u="none" strike="noStrike" cap="none" dirty="0">
                <a:solidFill>
                  <a:schemeClr val="dk1"/>
                </a:solidFill>
                <a:latin typeface="Calibri"/>
                <a:ea typeface="Calibri"/>
                <a:cs typeface="Calibri"/>
                <a:sym typeface="Calibri"/>
              </a:rPr>
              <a:t>ypothesis tes</a:t>
            </a:r>
            <a:r>
              <a:rPr lang="en-US" dirty="0"/>
              <a:t>ting allows us to distinguish--in a statistically meaningful way, between the </a:t>
            </a:r>
            <a:r>
              <a:rPr lang="en-US" u="sng" dirty="0">
                <a:solidFill>
                  <a:schemeClr val="hlink"/>
                </a:solidFill>
                <a:hlinkClick r:id="rId3"/>
              </a:rPr>
              <a:t>null hypothesis</a:t>
            </a:r>
            <a:r>
              <a:rPr lang="en-US" dirty="0"/>
              <a:t> and an </a:t>
            </a:r>
            <a:r>
              <a:rPr lang="en-US" b="0" i="0" u="sng" strike="noStrike" cap="none" dirty="0">
                <a:solidFill>
                  <a:schemeClr val="hlink"/>
                </a:solidFill>
                <a:latin typeface="Calibri"/>
                <a:ea typeface="Calibri"/>
                <a:cs typeface="Calibri"/>
                <a:sym typeface="Calibri"/>
                <a:hlinkClick r:id="rId4"/>
              </a:rPr>
              <a:t>alternative</a:t>
            </a:r>
            <a:r>
              <a:rPr lang="en-US" dirty="0"/>
              <a:t> that we propose to test.</a:t>
            </a:r>
            <a:r>
              <a:rPr lang="en-US" b="0" i="0" u="none" strike="noStrike" cap="none" dirty="0">
                <a:solidFill>
                  <a:schemeClr val="dk1"/>
                </a:solidFill>
                <a:latin typeface="Calibri"/>
                <a:ea typeface="Calibri"/>
                <a:cs typeface="Calibri"/>
                <a:sym typeface="Calibri"/>
              </a:rPr>
              <a:t> </a:t>
            </a:r>
          </a:p>
          <a:p>
            <a:pPr marL="228600" marR="0" lvl="0" indent="-241934" algn="l" rtl="0">
              <a:lnSpc>
                <a:spcPct val="80000"/>
              </a:lnSpc>
              <a:spcBef>
                <a:spcPts val="1000"/>
              </a:spcBef>
              <a:spcAft>
                <a:spcPts val="0"/>
              </a:spcAft>
              <a:buClr>
                <a:schemeClr val="dk1"/>
              </a:buClr>
              <a:buSzPct val="100000"/>
              <a:buFont typeface="Arial"/>
              <a:buChar char="•"/>
            </a:pPr>
            <a:r>
              <a:rPr lang="en-US" dirty="0" err="1"/>
              <a:t>Eg</a:t>
            </a:r>
            <a:r>
              <a:rPr lang="en-US" dirty="0"/>
              <a:t>., We want to test whether singing to a Lima bean makes it grow faster. </a:t>
            </a:r>
          </a:p>
          <a:p>
            <a:pPr marR="0" lvl="1" algn="l" rtl="0">
              <a:lnSpc>
                <a:spcPct val="80000"/>
              </a:lnSpc>
              <a:spcBef>
                <a:spcPts val="1000"/>
              </a:spcBef>
              <a:spcAft>
                <a:spcPts val="0"/>
              </a:spcAft>
            </a:pPr>
            <a:r>
              <a:rPr lang="en-US" dirty="0"/>
              <a:t>Null hypothesis: the mean heights of bean sprouts after 10 days are equal for beans that have been sung to, and a non-musical control group.</a:t>
            </a:r>
          </a:p>
          <a:p>
            <a:pPr marR="0" lvl="1" algn="l" rtl="0">
              <a:lnSpc>
                <a:spcPct val="80000"/>
              </a:lnSpc>
              <a:spcBef>
                <a:spcPts val="1000"/>
              </a:spcBef>
              <a:spcAft>
                <a:spcPts val="0"/>
              </a:spcAft>
            </a:pPr>
            <a:r>
              <a:rPr lang="en-US" dirty="0"/>
              <a:t>Alternate hypothesis: The mean height of the beans in the sung-to group is larger than that of the control group.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38200" y="365125"/>
            <a:ext cx="10515599" cy="60469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Real world applications of hypothesis testing</a:t>
            </a:r>
          </a:p>
        </p:txBody>
      </p:sp>
      <p:sp>
        <p:nvSpPr>
          <p:cNvPr id="142" name="Shape 142"/>
          <p:cNvSpPr txBox="1">
            <a:spLocks noGrp="1"/>
          </p:cNvSpPr>
          <p:nvPr>
            <p:ph type="body" idx="1"/>
          </p:nvPr>
        </p:nvSpPr>
        <p:spPr>
          <a:xfrm>
            <a:off x="838200" y="1304629"/>
            <a:ext cx="10515599" cy="487233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800" b="0" i="0" u="none" strike="noStrike" cap="none">
                <a:solidFill>
                  <a:schemeClr val="dk1"/>
                </a:solidFill>
                <a:latin typeface="Calibri"/>
                <a:ea typeface="Calibri"/>
                <a:cs typeface="Calibri"/>
                <a:sym typeface="Calibri"/>
              </a:rPr>
              <a:t>Examples: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Testing whether more men than women suffer from nightmares.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Establishing authorship of documents.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Evaluating the effect of the full moon on behavior.</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Determining the range at which a bat can detect an insect by echo.</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Deciding whether hospital carpeting results in more infections.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Selecting the best means to stop smoking.</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Checking whether bumper stickers reflect car owner behavior.</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Testing the claims of handwriting analysts.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3109</Words>
  <Application>Microsoft Office PowerPoint</Application>
  <PresentationFormat>Widescreen</PresentationFormat>
  <Paragraphs>361</Paragraphs>
  <Slides>56</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Trebuchet MS</vt:lpstr>
      <vt:lpstr>Office Theme</vt:lpstr>
      <vt:lpstr>Using R for Practical Statistical Analysis  - Statistical Inference</vt:lpstr>
      <vt:lpstr>What is Statistical Inference</vt:lpstr>
      <vt:lpstr>What is Statistical Inference</vt:lpstr>
      <vt:lpstr>What Lets Us Do This?  (The Philosophy Behind the Analysis)</vt:lpstr>
      <vt:lpstr>Frequency Inference</vt:lpstr>
      <vt:lpstr>Bayesian Inference</vt:lpstr>
      <vt:lpstr>Let’s jump right in… </vt:lpstr>
      <vt:lpstr>Statistical hypothesis testing</vt:lpstr>
      <vt:lpstr>Real world applications of hypothesis testing</vt:lpstr>
      <vt:lpstr>Useful Aside: Central Limit Theorem</vt:lpstr>
      <vt:lpstr>Example: Coin Flip</vt:lpstr>
      <vt:lpstr>Example: Coin Flip</vt:lpstr>
      <vt:lpstr>Example: Coin Flip</vt:lpstr>
      <vt:lpstr>Confidence Interval and p-value</vt:lpstr>
      <vt:lpstr>Confidence Interval and p-value</vt:lpstr>
      <vt:lpstr>Confidence Interval and p-value</vt:lpstr>
      <vt:lpstr>Example: Coin Flip – Confidence Intervals</vt:lpstr>
      <vt:lpstr>Example: Coin Flip – p-value</vt:lpstr>
      <vt:lpstr>Sample Size</vt:lpstr>
      <vt:lpstr>Sample Size</vt:lpstr>
      <vt:lpstr>Sample Size</vt:lpstr>
      <vt:lpstr>Solution: Try a Different Distribution</vt:lpstr>
      <vt:lpstr>Comparing Two Populations</vt:lpstr>
      <vt:lpstr>Comparing Two Populations</vt:lpstr>
      <vt:lpstr>Two-Sample T-Test</vt:lpstr>
      <vt:lpstr>Another Way to Go: Analysis of Variance (ANOVA)</vt:lpstr>
      <vt:lpstr>Two-way analysis of variance with ANOVA</vt:lpstr>
      <vt:lpstr>T-Test or ANOVA?</vt:lpstr>
      <vt:lpstr>Recap: The Process of Hypothesis Testing</vt:lpstr>
      <vt:lpstr>… While keeping in the back of your mind:</vt:lpstr>
      <vt:lpstr>PowerPoint Presentation</vt:lpstr>
      <vt:lpstr>PowerPoint Presentation</vt:lpstr>
      <vt:lpstr>Common Pitfalls of Hypothesis Testing</vt:lpstr>
      <vt:lpstr>Quick Note</vt:lpstr>
      <vt:lpstr>Model Selection</vt:lpstr>
      <vt:lpstr>Model Selection</vt:lpstr>
      <vt:lpstr>Let’s jump right in...</vt:lpstr>
      <vt:lpstr>Useful Aside: Bayes’ Theorem</vt:lpstr>
      <vt:lpstr>Bayesian Inference: Coin Flip Example</vt:lpstr>
      <vt:lpstr>Bayesian Inference: Coin Flip Example</vt:lpstr>
      <vt:lpstr>Bayesian Inference: Coin Flip Example</vt:lpstr>
      <vt:lpstr>Bayesian Inference: Coin Flip Example</vt:lpstr>
      <vt:lpstr>Recap: Coin Flip</vt:lpstr>
      <vt:lpstr>Model Selection with Bayes’ Theorem</vt:lpstr>
      <vt:lpstr>Bayes Factor</vt:lpstr>
      <vt:lpstr>Another approach to Model Building</vt:lpstr>
      <vt:lpstr>Estimator</vt:lpstr>
      <vt:lpstr>Maximum Likelihood Estimate (MLE)</vt:lpstr>
      <vt:lpstr>MLE for Normal Variables</vt:lpstr>
      <vt:lpstr>Regression Analysis</vt:lpstr>
      <vt:lpstr>DONE </vt:lpstr>
      <vt:lpstr>Regression diagnostics</vt:lpstr>
      <vt:lpstr>Nonlinear regression</vt:lpstr>
      <vt:lpstr>Nonlinear regression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 for Practical Statistical Analysis  - Statistical Inference</dc:title>
  <cp:lastModifiedBy>Oleg</cp:lastModifiedBy>
  <cp:revision>19</cp:revision>
  <dcterms:modified xsi:type="dcterms:W3CDTF">2016-11-05T06:00:59Z</dcterms:modified>
</cp:coreProperties>
</file>