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sldIdLst>
    <p:sldId id="256" r:id="rId2"/>
    <p:sldId id="257" r:id="rId3"/>
    <p:sldId id="258" r:id="rId4"/>
    <p:sldId id="259" r:id="rId5"/>
    <p:sldId id="271" r:id="rId6"/>
    <p:sldId id="273" r:id="rId7"/>
    <p:sldId id="279" r:id="rId8"/>
    <p:sldId id="282" r:id="rId9"/>
    <p:sldId id="269" r:id="rId10"/>
    <p:sldId id="283" r:id="rId11"/>
    <p:sldId id="28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9" autoAdjust="0"/>
    <p:restoredTop sz="94660"/>
  </p:normalViewPr>
  <p:slideViewPr>
    <p:cSldViewPr>
      <p:cViewPr varScale="1">
        <p:scale>
          <a:sx n="68" d="100"/>
          <a:sy n="68" d="100"/>
        </p:scale>
        <p:origin x="143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28.03.2022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812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28.03.2022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990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28.03.2022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82239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28.03.2022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32923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28.03.2022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39050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28.03.2022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61039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28.03.2022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06943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28.03.2022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4572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28.03.2022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146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28.03.2022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3934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28.03.2022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5473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28.03.2022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5260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28.03.2022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4990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28.03.2022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5196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28.03.2022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7877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28.03.2022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1823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28.03.2022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8404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4C71EC6-210F-42DE-9C53-41977AD35B3D}" type="datetimeFigureOut">
              <a:rPr lang="ru-RU" smtClean="0"/>
              <a:pPr/>
              <a:t>28.03.2022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15659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  <p:sldLayoutId id="2147483930" r:id="rId12"/>
    <p:sldLayoutId id="2147483931" r:id="rId13"/>
    <p:sldLayoutId id="2147483932" r:id="rId14"/>
    <p:sldLayoutId id="2147483933" r:id="rId15"/>
    <p:sldLayoutId id="2147483934" r:id="rId16"/>
    <p:sldLayoutId id="214748393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8280920" cy="2304256"/>
          </a:xfrm>
        </p:spPr>
        <p:txBody>
          <a:bodyPr>
            <a:normAutofit fontScale="90000"/>
          </a:bodyPr>
          <a:lstStyle/>
          <a:p>
            <a:r>
              <a:rPr lang="ru-RU" dirty="0"/>
              <a:t>Квалификационная работа</a:t>
            </a:r>
            <a:br>
              <a:rPr lang="ru-RU" dirty="0"/>
            </a:br>
            <a:r>
              <a:rPr lang="ru-RU" dirty="0">
                <a:effectLst/>
              </a:rPr>
              <a:t>Тема: «</a:t>
            </a:r>
            <a:r>
              <a:rPr lang="ru-RU" dirty="0"/>
              <a:t>Информационный ресурс «AMONIC </a:t>
            </a:r>
            <a:r>
              <a:rPr lang="ru-RU" dirty="0" err="1"/>
              <a:t>Airlines</a:t>
            </a:r>
            <a:r>
              <a:rPr lang="ru-RU" dirty="0"/>
              <a:t>»».</a:t>
            </a:r>
            <a:br>
              <a:rPr lang="ru-RU" dirty="0"/>
            </a:br>
            <a:br>
              <a:rPr lang="ru-RU" dirty="0">
                <a:effectLst/>
              </a:rPr>
            </a:b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55427" y="5018923"/>
            <a:ext cx="486062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Выполнил: </a:t>
            </a:r>
          </a:p>
          <a:p>
            <a:r>
              <a:rPr lang="ru-RU" sz="1400" dirty="0"/>
              <a:t>Абрамов Олег</a:t>
            </a:r>
            <a:br>
              <a:rPr lang="ru-RU" sz="1400" dirty="0"/>
            </a:br>
            <a:r>
              <a:rPr lang="ru-RU" sz="1400" dirty="0"/>
              <a:t>Обучающийся 3-го курса  группы 19ит17</a:t>
            </a:r>
            <a:br>
              <a:rPr lang="ru-RU" sz="1400" dirty="0"/>
            </a:br>
            <a:r>
              <a:rPr lang="ru-RU" sz="1400" dirty="0"/>
              <a:t>По специальности 09.02.07. </a:t>
            </a:r>
            <a:br>
              <a:rPr lang="ru-RU" sz="1400" dirty="0"/>
            </a:br>
            <a:r>
              <a:rPr lang="ru-RU" sz="1400" dirty="0"/>
              <a:t>Информационные системы и программирование</a:t>
            </a:r>
            <a:br>
              <a:rPr lang="ru-RU" sz="1400" dirty="0"/>
            </a:b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365450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54801" y="297775"/>
            <a:ext cx="6589199" cy="1280890"/>
          </a:xfrm>
        </p:spPr>
        <p:txBody>
          <a:bodyPr>
            <a:normAutofit/>
          </a:bodyPr>
          <a:lstStyle/>
          <a:p>
            <a:pPr algn="l"/>
            <a:br>
              <a:rPr lang="ru-RU" dirty="0"/>
            </a:br>
            <a:endParaRPr lang="ru-RU" sz="27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0B3AF73-6EF4-4027-B044-D56B219F1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607" y="74718"/>
            <a:ext cx="3985948" cy="3354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AF049E8-6646-47CA-B409-5434636F03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607" y="3621767"/>
            <a:ext cx="3767458" cy="310747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5F9B541-2A18-43DE-A2E2-3D38B7198D71}"/>
              </a:ext>
            </a:extLst>
          </p:cNvPr>
          <p:cNvSpPr txBox="1"/>
          <p:nvPr/>
        </p:nvSpPr>
        <p:spPr>
          <a:xfrm>
            <a:off x="467544" y="128761"/>
            <a:ext cx="4581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</a:rPr>
              <a:t>Форма добавления пользователя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12ED26-D408-4B66-BE17-6E85D25FFB5E}"/>
              </a:ext>
            </a:extLst>
          </p:cNvPr>
          <p:cNvSpPr txBox="1"/>
          <p:nvPr/>
        </p:nvSpPr>
        <p:spPr>
          <a:xfrm>
            <a:off x="467544" y="3621767"/>
            <a:ext cx="3810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</a:rPr>
              <a:t>Форма изменения роли пользователя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3123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3E473F65-8B00-4701-BFB9-001F7C3217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319" y="321360"/>
            <a:ext cx="5018197" cy="294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2ED7982-18BD-4EA0-A125-E3B1D18E75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610529"/>
            <a:ext cx="4792980" cy="317563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973763-8937-4791-9382-58AA4A0CD762}"/>
              </a:ext>
            </a:extLst>
          </p:cNvPr>
          <p:cNvSpPr txBox="1"/>
          <p:nvPr/>
        </p:nvSpPr>
        <p:spPr>
          <a:xfrm>
            <a:off x="427092" y="32136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</a:rPr>
              <a:t>Форма управления расписанием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52B808-9473-49A5-A2E3-602ECA8FBEEE}"/>
              </a:ext>
            </a:extLst>
          </p:cNvPr>
          <p:cNvSpPr txBox="1"/>
          <p:nvPr/>
        </p:nvSpPr>
        <p:spPr>
          <a:xfrm>
            <a:off x="427092" y="3610529"/>
            <a:ext cx="3185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</a:rPr>
              <a:t>Форма редактирования рейсов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6419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9224" y="548680"/>
            <a:ext cx="6589200" cy="1280890"/>
          </a:xfrm>
        </p:spPr>
        <p:txBody>
          <a:bodyPr/>
          <a:lstStyle/>
          <a:p>
            <a:pPr algn="ctr"/>
            <a:r>
              <a:rPr lang="ru-RU" dirty="0"/>
              <a:t>Заключение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5576" y="1628800"/>
            <a:ext cx="81301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+mj-lt"/>
              </a:rPr>
              <a:t>Таким образом, для выполнения квалификационной работой</a:t>
            </a:r>
          </a:p>
          <a:p>
            <a:r>
              <a:rPr lang="ru-RU" dirty="0">
                <a:latin typeface="+mj-lt"/>
              </a:rPr>
              <a:t> была изучена научно техническая, </a:t>
            </a:r>
            <a:br>
              <a:rPr lang="ru-RU" dirty="0">
                <a:latin typeface="+mj-lt"/>
              </a:rPr>
            </a:br>
            <a:r>
              <a:rPr lang="ru-RU" dirty="0">
                <a:latin typeface="+mj-lt"/>
              </a:rPr>
              <a:t>и справочная литература по разработке десктопных приложений, а так же </a:t>
            </a:r>
            <a:br>
              <a:rPr lang="ru-RU" dirty="0">
                <a:latin typeface="+mj-lt"/>
              </a:rPr>
            </a:br>
            <a:r>
              <a:rPr lang="ru-RU" dirty="0">
                <a:latin typeface="+mj-lt"/>
              </a:rPr>
              <a:t>была проведена работа с импортом базы данных. Десктопное приложение было разработано на языке </a:t>
            </a:r>
            <a:r>
              <a:rPr lang="en-US" dirty="0">
                <a:latin typeface="+mj-lt"/>
              </a:rPr>
              <a:t>C</a:t>
            </a:r>
            <a:r>
              <a:rPr lang="ru-RU" dirty="0">
                <a:latin typeface="+mj-lt"/>
              </a:rPr>
              <a:t>#.</a:t>
            </a:r>
          </a:p>
        </p:txBody>
      </p:sp>
    </p:spTree>
    <p:extLst>
      <p:ext uri="{BB962C8B-B14F-4D97-AF65-F5344CB8AC3E}">
        <p14:creationId xmlns:p14="http://schemas.microsoft.com/office/powerpoint/2010/main" val="2235455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88877" y="332656"/>
            <a:ext cx="6589200" cy="1280890"/>
          </a:xfrm>
        </p:spPr>
        <p:txBody>
          <a:bodyPr/>
          <a:lstStyle/>
          <a:p>
            <a:r>
              <a:rPr lang="ru-RU" dirty="0"/>
              <a:t>Цели и задачи: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3610" y="1844824"/>
            <a:ext cx="79248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+mj-lt"/>
              </a:rPr>
              <a:t>Цель:</a:t>
            </a:r>
            <a:r>
              <a:rPr lang="ru-RU" dirty="0">
                <a:latin typeface="+mj-lt"/>
              </a:rPr>
              <a:t> разработать </a:t>
            </a:r>
            <a:r>
              <a:rPr lang="ru-RU" dirty="0" err="1">
                <a:latin typeface="+mj-lt"/>
              </a:rPr>
              <a:t>десктопное</a:t>
            </a:r>
            <a:r>
              <a:rPr lang="ru-RU" dirty="0">
                <a:latin typeface="+mj-lt"/>
              </a:rPr>
              <a:t> приложение «AMONIC </a:t>
            </a:r>
            <a:r>
              <a:rPr lang="ru-RU" dirty="0" err="1">
                <a:latin typeface="+mj-lt"/>
              </a:rPr>
              <a:t>Airlines</a:t>
            </a:r>
            <a:r>
              <a:rPr lang="ru-RU" dirty="0">
                <a:latin typeface="+mj-lt"/>
              </a:rPr>
              <a:t>».</a:t>
            </a:r>
          </a:p>
          <a:p>
            <a:r>
              <a:rPr lang="ru-RU" dirty="0">
                <a:latin typeface="+mj-lt"/>
              </a:rPr>
              <a:t> </a:t>
            </a:r>
          </a:p>
          <a:p>
            <a:r>
              <a:rPr lang="ru-RU" b="1" dirty="0">
                <a:latin typeface="+mj-lt"/>
              </a:rPr>
              <a:t>Задачи: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– изучить научно-техническую и справочную литературу по заданной теме и выполнить анализ предметной области;</a:t>
            </a:r>
          </a:p>
          <a:p>
            <a:r>
              <a:rPr lang="ru-RU" dirty="0">
                <a:latin typeface="+mj-lt"/>
              </a:rPr>
              <a:t> –проанализировать и уточнить требования, предъявляемые к сопровождению программного продукта;</a:t>
            </a:r>
          </a:p>
          <a:p>
            <a:r>
              <a:rPr lang="ru-RU" dirty="0">
                <a:latin typeface="+mj-lt"/>
              </a:rPr>
              <a:t> – разработать и протестировать приложение «AMONIC Airlines»;</a:t>
            </a:r>
          </a:p>
          <a:p>
            <a:r>
              <a:rPr lang="ru-RU" dirty="0">
                <a:latin typeface="+mj-lt"/>
              </a:rPr>
              <a:t> – сформировать требуемую техническую документацию</a:t>
            </a:r>
          </a:p>
        </p:txBody>
      </p:sp>
    </p:spTree>
    <p:extLst>
      <p:ext uri="{BB962C8B-B14F-4D97-AF65-F5344CB8AC3E}">
        <p14:creationId xmlns:p14="http://schemas.microsoft.com/office/powerpoint/2010/main" val="3530761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928" y="260648"/>
            <a:ext cx="6589200" cy="1280890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Функциональные требования: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7056" y="2090679"/>
            <a:ext cx="84969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+mj-lt"/>
              </a:rPr>
              <a:t>В соответствии с целью работы к разрабатываемому  приложению «AMONIC </a:t>
            </a:r>
            <a:r>
              <a:rPr lang="ru-RU" dirty="0" err="1">
                <a:latin typeface="+mj-lt"/>
              </a:rPr>
              <a:t>Airlines</a:t>
            </a:r>
            <a:r>
              <a:rPr lang="ru-RU" dirty="0">
                <a:latin typeface="+mj-lt"/>
              </a:rPr>
              <a:t>» определяются следующие функциональные требования :</a:t>
            </a:r>
          </a:p>
          <a:p>
            <a:pPr lvl="0"/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– авторизация;</a:t>
            </a:r>
          </a:p>
          <a:p>
            <a:r>
              <a:rPr lang="ru-RU" dirty="0">
                <a:latin typeface="+mj-lt"/>
              </a:rPr>
              <a:t>– осуществление просмотра информации;</a:t>
            </a:r>
          </a:p>
          <a:p>
            <a:r>
              <a:rPr lang="ru-RU" dirty="0">
                <a:latin typeface="+mj-lt"/>
              </a:rPr>
              <a:t>– поиск;</a:t>
            </a:r>
          </a:p>
          <a:p>
            <a:r>
              <a:rPr lang="ru-RU" dirty="0">
                <a:latin typeface="+mj-lt"/>
              </a:rPr>
              <a:t>– сортировка;</a:t>
            </a:r>
          </a:p>
          <a:p>
            <a:r>
              <a:rPr lang="ru-RU" dirty="0">
                <a:latin typeface="+mj-lt"/>
              </a:rPr>
              <a:t>– редактирование данных.</a:t>
            </a:r>
          </a:p>
          <a:p>
            <a:pPr marL="285750" lvl="0" indent="-285750">
              <a:buFont typeface="Arial" pitchFamily="34" charset="0"/>
              <a:buChar char="•"/>
            </a:pPr>
            <a:endParaRPr lang="ru-RU" dirty="0">
              <a:latin typeface="+mj-lt"/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00186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47664" y="332656"/>
            <a:ext cx="6589200" cy="1280890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Нефункциональные требования: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2348880"/>
            <a:ext cx="8352928" cy="3790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+mj-lt"/>
              </a:rPr>
              <a:t>В рамках работы представлены следующие нефункциональные требования:</a:t>
            </a:r>
          </a:p>
          <a:p>
            <a:endParaRPr lang="ru-RU" dirty="0">
              <a:latin typeface="+mj-lt"/>
            </a:endParaRPr>
          </a:p>
          <a:p>
            <a:pPr marL="46609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надежность;</a:t>
            </a:r>
          </a:p>
          <a:p>
            <a:pPr marL="46609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понятность;</a:t>
            </a:r>
          </a:p>
          <a:p>
            <a:pPr marL="46609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удобство в использовании;</a:t>
            </a:r>
          </a:p>
          <a:p>
            <a:pPr marL="46609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простота использования;</a:t>
            </a:r>
          </a:p>
          <a:p>
            <a:pPr marL="46609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безопасность</a:t>
            </a:r>
            <a:r>
              <a:rPr lang="ru-RU" dirty="0">
                <a:latin typeface="+mj-lt"/>
              </a:rPr>
              <a:t>.</a:t>
            </a:r>
          </a:p>
          <a:p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35463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6554867" cy="1524000"/>
          </a:xfrm>
        </p:spPr>
        <p:txBody>
          <a:bodyPr/>
          <a:lstStyle/>
          <a:p>
            <a:r>
              <a:rPr lang="en-US" dirty="0"/>
              <a:t>ER</a:t>
            </a:r>
            <a:r>
              <a:rPr lang="ru-RU" dirty="0"/>
              <a:t>-диаграмма</a:t>
            </a:r>
          </a:p>
        </p:txBody>
      </p:sp>
      <p:pic>
        <p:nvPicPr>
          <p:cNvPr id="1026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84784"/>
            <a:ext cx="6381857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785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19672" y="548680"/>
            <a:ext cx="6589199" cy="128089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/>
              <a:t>Реляционная модель данных</a:t>
            </a:r>
            <a:br>
              <a:rPr lang="ru-RU" dirty="0"/>
            </a:br>
            <a:endParaRPr lang="ru-RU" sz="2700" dirty="0"/>
          </a:p>
        </p:txBody>
      </p:sp>
      <p:pic>
        <p:nvPicPr>
          <p:cNvPr id="2050" name="Picture 2" descr="Htd9btLqmD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364102"/>
            <a:ext cx="6234441" cy="5123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9C01EE-8B6D-482F-92BA-9D51F37340C9}"/>
              </a:ext>
            </a:extLst>
          </p:cNvPr>
          <p:cNvSpPr txBox="1"/>
          <p:nvPr/>
        </p:nvSpPr>
        <p:spPr>
          <a:xfrm>
            <a:off x="395536" y="1829570"/>
            <a:ext cx="208823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a typeface="Calibri" panose="020F0502020204030204" pitchFamily="34" charset="0"/>
              </a:rPr>
              <a:t>В </a:t>
            </a:r>
            <a:r>
              <a:rPr lang="ru-RU" sz="1800" dirty="0">
                <a:effectLst/>
                <a:ea typeface="Calibri" panose="020F0502020204030204" pitchFamily="34" charset="0"/>
              </a:rPr>
              <a:t>реляционной модели данных, у каждой сущности атрибуты должны иметь свои типы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2978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652" y="116632"/>
            <a:ext cx="6554867" cy="1524000"/>
          </a:xfrm>
        </p:spPr>
        <p:txBody>
          <a:bodyPr/>
          <a:lstStyle/>
          <a:p>
            <a:r>
              <a:rPr lang="ru-RU" dirty="0"/>
              <a:t>Резервное копирование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667800" y="141277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</a:rPr>
              <a:t>1. Открываем редактор рабочей среды </a:t>
            </a:r>
            <a:r>
              <a:rPr lang="ru-RU" dirty="0" err="1">
                <a:latin typeface="Times New Roman" panose="02020603050405020304" pitchFamily="18" charset="0"/>
              </a:rPr>
              <a:t>Mysql</a:t>
            </a:r>
            <a:r>
              <a:rPr lang="ru-RU" dirty="0">
                <a:latin typeface="Times New Roman" panose="02020603050405020304" pitchFamily="18" charset="0"/>
              </a:rPr>
              <a:t>. Создаем резервную копию данных. Для этого слева выбираем «Экспорт данных»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41" y="2824688"/>
            <a:ext cx="3596640" cy="39166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1813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97755"/>
            <a:ext cx="6554867" cy="1524000"/>
          </a:xfrm>
        </p:spPr>
        <p:txBody>
          <a:bodyPr/>
          <a:lstStyle/>
          <a:p>
            <a:r>
              <a:rPr lang="ru-RU" dirty="0"/>
              <a:t>Тестовый граф программы</a:t>
            </a:r>
          </a:p>
        </p:txBody>
      </p:sp>
      <p:pic>
        <p:nvPicPr>
          <p:cNvPr id="3076" name="Рисунок 19" descr="Описание: C:\Users\Ленивец\Desktop\Тестовый граф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215" y="1500735"/>
            <a:ext cx="2952328" cy="3635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951594" y="1264555"/>
            <a:ext cx="3404382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Открытие программы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Регистрация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Авторизация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Переход на главную форму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Просмотр данных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Добавление данных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Удаление данных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Поиск данных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Фильтрация данных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Выход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211960" y="516707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latin typeface="+mj-lt"/>
              </a:rPr>
              <a:t>Тестовый путь 1: (1-2-3-4-5-10)</a:t>
            </a:r>
          </a:p>
          <a:p>
            <a:r>
              <a:rPr lang="ru-RU" dirty="0">
                <a:latin typeface="+mj-lt"/>
              </a:rPr>
              <a:t>Тестовый путь 2: (1-3-4-7-10)</a:t>
            </a:r>
          </a:p>
        </p:txBody>
      </p:sp>
    </p:spTree>
    <p:extLst>
      <p:ext uri="{BB962C8B-B14F-4D97-AF65-F5344CB8AC3E}">
        <p14:creationId xmlns:p14="http://schemas.microsoft.com/office/powerpoint/2010/main" val="1364594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54801" y="-33586"/>
            <a:ext cx="6589199" cy="1280890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Окна приложения</a:t>
            </a:r>
            <a:br>
              <a:rPr lang="ru-RU" dirty="0"/>
            </a:br>
            <a:endParaRPr lang="ru-RU" sz="27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2AD58C1-3139-4721-BE75-23162EF98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567" y="4037217"/>
            <a:ext cx="5004321" cy="2759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E492899-44E4-46BC-B1B3-6786F03435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335" y="707117"/>
            <a:ext cx="4644281" cy="306259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511D05-51A0-4761-A68B-F3E079F58803}"/>
              </a:ext>
            </a:extLst>
          </p:cNvPr>
          <p:cNvSpPr txBox="1"/>
          <p:nvPr/>
        </p:nvSpPr>
        <p:spPr>
          <a:xfrm>
            <a:off x="694039" y="707117"/>
            <a:ext cx="2664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Форма авторизации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DBD000-5BB9-4459-B648-A56CA40CF963}"/>
              </a:ext>
            </a:extLst>
          </p:cNvPr>
          <p:cNvSpPr txBox="1"/>
          <p:nvPr/>
        </p:nvSpPr>
        <p:spPr>
          <a:xfrm>
            <a:off x="694039" y="3940841"/>
            <a:ext cx="2189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</a:rPr>
              <a:t>Форма пользователя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2927555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318</TotalTime>
  <Words>304</Words>
  <Application>Microsoft Office PowerPoint</Application>
  <PresentationFormat>Экран (4:3)</PresentationFormat>
  <Paragraphs>56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Times New Roman</vt:lpstr>
      <vt:lpstr>Wingdings 3</vt:lpstr>
      <vt:lpstr>Сектор</vt:lpstr>
      <vt:lpstr>Квалификационная работа Тема: «Информационный ресурс «AMONIC Airlines»».  </vt:lpstr>
      <vt:lpstr>Цели и задачи:</vt:lpstr>
      <vt:lpstr>Функциональные требования:</vt:lpstr>
      <vt:lpstr>Нефункциональные требования:</vt:lpstr>
      <vt:lpstr>ER-диаграмма</vt:lpstr>
      <vt:lpstr>Реляционная модель данных </vt:lpstr>
      <vt:lpstr>Резервное копирование</vt:lpstr>
      <vt:lpstr>Тестовый граф программы</vt:lpstr>
      <vt:lpstr>Окна приложения </vt:lpstr>
      <vt:lpstr> </vt:lpstr>
      <vt:lpstr>Презентация PowerPoint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Разработка приложения «Поздравления»</dc:title>
  <dc:creator>Mariya Mashkova</dc:creator>
  <cp:lastModifiedBy>Олег</cp:lastModifiedBy>
  <cp:revision>31</cp:revision>
  <dcterms:modified xsi:type="dcterms:W3CDTF">2022-03-27T21:45:21Z</dcterms:modified>
</cp:coreProperties>
</file>