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9" r:id="rId2"/>
    <p:sldId id="263" r:id="rId3"/>
    <p:sldId id="264" r:id="rId4"/>
    <p:sldId id="266" r:id="rId5"/>
    <p:sldId id="267" r:id="rId6"/>
    <p:sldId id="268" r:id="rId7"/>
    <p:sldId id="301" r:id="rId8"/>
    <p:sldId id="300" r:id="rId9"/>
    <p:sldId id="269" r:id="rId10"/>
    <p:sldId id="271" r:id="rId11"/>
    <p:sldId id="272" r:id="rId12"/>
    <p:sldId id="289" r:id="rId13"/>
    <p:sldId id="290" r:id="rId14"/>
    <p:sldId id="291" r:id="rId15"/>
    <p:sldId id="302" r:id="rId16"/>
    <p:sldId id="292" r:id="rId17"/>
    <p:sldId id="296" r:id="rId18"/>
    <p:sldId id="295" r:id="rId19"/>
    <p:sldId id="297" r:id="rId20"/>
    <p:sldId id="298" r:id="rId21"/>
    <p:sldId id="294" r:id="rId22"/>
    <p:sldId id="273" r:id="rId23"/>
    <p:sldId id="274" r:id="rId24"/>
    <p:sldId id="281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7" r:id="rId33"/>
    <p:sldId id="284" r:id="rId34"/>
    <p:sldId id="285" r:id="rId35"/>
    <p:sldId id="286" r:id="rId36"/>
    <p:sldId id="28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01E1-158C-444B-B68C-A76D10D4E7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1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bstu-microprocessors/lectures/blob/master/project_template_spl.zip" TargetMode="External"/><Relationship Id="rId2" Type="http://schemas.openxmlformats.org/officeDocument/2006/relationships/hyperlink" Target="https://github.com/spbstu-microprocessors/lectures/blob/master/STM32F10x_StdPeriph_Lib_V3.5.0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Есть ли у вас вопросы?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1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0186"/>
            <a:ext cx="24586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smtClean="0"/>
              <a:t>Плюсы: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Код легко читать</a:t>
            </a:r>
          </a:p>
          <a:p>
            <a:endParaRPr lang="ru-RU" sz="1800" dirty="0" smtClean="0"/>
          </a:p>
          <a:p>
            <a:r>
              <a:rPr lang="ru-RU" sz="1800" dirty="0" smtClean="0"/>
              <a:t>Код легко править</a:t>
            </a:r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3624" y="1326778"/>
            <a:ext cx="4402832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Минусы: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Исходник больше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err="1" smtClean="0"/>
              <a:t>Бинарник</a:t>
            </a:r>
            <a:r>
              <a:rPr lang="ru-RU" sz="1800" dirty="0" smtClean="0"/>
              <a:t> больше</a:t>
            </a:r>
          </a:p>
          <a:p>
            <a:endParaRPr lang="ru-RU" sz="1800" dirty="0" smtClean="0"/>
          </a:p>
          <a:p>
            <a:r>
              <a:rPr lang="ru-RU" sz="1800" dirty="0" smtClean="0"/>
              <a:t>Код медленнее (накладные расходы на создание структур, вызовы функций)</a:t>
            </a:r>
          </a:p>
          <a:p>
            <a:endParaRPr lang="ru-RU" sz="1800" dirty="0" smtClean="0"/>
          </a:p>
          <a:p>
            <a:r>
              <a:rPr lang="ru-RU" sz="1800" dirty="0" smtClean="0"/>
              <a:t>В библиотеках бывают ошибки</a:t>
            </a:r>
          </a:p>
          <a:p>
            <a:endParaRPr lang="ru-RU" sz="1800" dirty="0" smtClean="0"/>
          </a:p>
          <a:p>
            <a:r>
              <a:rPr lang="ru-RU" sz="1800" dirty="0" smtClean="0"/>
              <a:t>Библиотеки бывают </a:t>
            </a:r>
            <a:r>
              <a:rPr lang="ru-RU" sz="1800" i="1" dirty="0" smtClean="0"/>
              <a:t>странными</a:t>
            </a:r>
          </a:p>
          <a:p>
            <a:endParaRPr lang="ru-RU" sz="1800" i="1" dirty="0" smtClean="0"/>
          </a:p>
          <a:p>
            <a:r>
              <a:rPr lang="ru-RU" sz="1800" dirty="0" smtClean="0"/>
              <a:t>При отладке вы все равно видите регистры - совсем не читать </a:t>
            </a:r>
            <a:r>
              <a:rPr lang="en-US" sz="1800" dirty="0" smtClean="0"/>
              <a:t>datasheet </a:t>
            </a:r>
            <a:r>
              <a:rPr lang="ru-RU" sz="1800" dirty="0" smtClean="0"/>
              <a:t>нельзя :(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89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Библиотеки – что же делать?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326778"/>
            <a:ext cx="4402832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Минусы: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Исходник больше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err="1" smtClean="0"/>
              <a:t>Бинарник</a:t>
            </a:r>
            <a:r>
              <a:rPr lang="ru-RU" sz="1800" dirty="0" smtClean="0"/>
              <a:t> больше</a:t>
            </a:r>
          </a:p>
          <a:p>
            <a:endParaRPr lang="ru-RU" sz="1800" dirty="0" smtClean="0"/>
          </a:p>
          <a:p>
            <a:r>
              <a:rPr lang="ru-RU" sz="1800" dirty="0" smtClean="0"/>
              <a:t>Код медленнее (накладные расходы на создание структур, вызовы функций)</a:t>
            </a:r>
          </a:p>
          <a:p>
            <a:endParaRPr lang="ru-RU" sz="1800" dirty="0" smtClean="0"/>
          </a:p>
          <a:p>
            <a:r>
              <a:rPr lang="ru-RU" sz="1800" dirty="0" smtClean="0"/>
              <a:t>В библиотеках бывают ошибки</a:t>
            </a:r>
          </a:p>
          <a:p>
            <a:endParaRPr lang="ru-RU" sz="1800" dirty="0" smtClean="0"/>
          </a:p>
          <a:p>
            <a:r>
              <a:rPr lang="ru-RU" sz="1800" dirty="0" smtClean="0"/>
              <a:t>Библиотеки бывают </a:t>
            </a:r>
            <a:r>
              <a:rPr lang="ru-RU" sz="1800" i="1" dirty="0" smtClean="0"/>
              <a:t>странными</a:t>
            </a:r>
          </a:p>
          <a:p>
            <a:endParaRPr lang="ru-RU" sz="1800" i="1" dirty="0" smtClean="0"/>
          </a:p>
          <a:p>
            <a:r>
              <a:rPr lang="ru-RU" sz="1800" dirty="0" smtClean="0"/>
              <a:t>При отладке вы все равно видите регистры - совсем не читать </a:t>
            </a:r>
            <a:r>
              <a:rPr lang="ru-RU" sz="1800" dirty="0" smtClean="0"/>
              <a:t>доки нельзя </a:t>
            </a:r>
            <a:r>
              <a:rPr lang="ru-RU" sz="1800" dirty="0" smtClean="0"/>
              <a:t>:(</a:t>
            </a:r>
            <a:endParaRPr lang="ru-RU" sz="1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16016" y="1326778"/>
            <a:ext cx="4402832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Решение: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Смириться (или взять </a:t>
            </a:r>
            <a:r>
              <a:rPr lang="en-US" sz="1800" dirty="0" smtClean="0"/>
              <a:t>IDE </a:t>
            </a:r>
            <a:r>
              <a:rPr lang="ru-RU" sz="1800" dirty="0" smtClean="0"/>
              <a:t>поудобнее)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Оптимизация по размеру</a:t>
            </a:r>
          </a:p>
          <a:p>
            <a:endParaRPr lang="ru-RU" sz="1800" dirty="0" smtClean="0"/>
          </a:p>
          <a:p>
            <a:r>
              <a:rPr lang="ru-RU" sz="1800" dirty="0" smtClean="0"/>
              <a:t>Оптимизация по скорости, важные куски писать без библиотеки</a:t>
            </a:r>
          </a:p>
          <a:p>
            <a:endParaRPr lang="ru-RU" sz="1800" dirty="0" smtClean="0"/>
          </a:p>
          <a:p>
            <a:r>
              <a:rPr lang="ru-RU" sz="1800" dirty="0" smtClean="0"/>
              <a:t>Быть к этому готовым</a:t>
            </a:r>
          </a:p>
          <a:p>
            <a:endParaRPr lang="ru-RU" sz="1800" dirty="0" smtClean="0"/>
          </a:p>
          <a:p>
            <a:r>
              <a:rPr lang="ru-RU" sz="1800" dirty="0" smtClean="0"/>
              <a:t>Если </a:t>
            </a:r>
            <a:r>
              <a:rPr lang="ru-RU" sz="1800" i="1" dirty="0" smtClean="0"/>
              <a:t>странность</a:t>
            </a:r>
            <a:r>
              <a:rPr lang="ru-RU" sz="1800" dirty="0" smtClean="0"/>
              <a:t> слишком велика, писать свою библиотеку (или обертку)</a:t>
            </a:r>
            <a:endParaRPr lang="ru-RU" sz="1800" i="1" dirty="0" smtClean="0"/>
          </a:p>
          <a:p>
            <a:endParaRPr lang="en-US" sz="1800" dirty="0" smtClean="0"/>
          </a:p>
          <a:p>
            <a:r>
              <a:rPr lang="ru-RU" sz="1800" dirty="0" smtClean="0"/>
              <a:t>Читать </a:t>
            </a:r>
            <a:r>
              <a:rPr lang="ru-RU" sz="1800" dirty="0" smtClean="0"/>
              <a:t>доки :)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8563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</a:t>
            </a:r>
            <a:r>
              <a:rPr lang="ru-RU" dirty="0" smtClean="0"/>
              <a:t> – где взять?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1326778"/>
            <a:ext cx="7776864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На </a:t>
            </a:r>
            <a:r>
              <a:rPr lang="ru-RU" sz="2000" dirty="0" err="1" smtClean="0"/>
              <a:t>оффсайте</a:t>
            </a:r>
            <a:r>
              <a:rPr lang="ru-RU" sz="2000" dirty="0" smtClean="0"/>
              <a:t> - </a:t>
            </a:r>
            <a:r>
              <a:rPr lang="en-US" sz="2000" dirty="0" smtClean="0"/>
              <a:t>st.com</a:t>
            </a:r>
            <a:r>
              <a:rPr lang="ru-RU" sz="2000" dirty="0" smtClean="0"/>
              <a:t> (но там надо регистрироваться)</a:t>
            </a:r>
          </a:p>
          <a:p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репозитории</a:t>
            </a:r>
            <a:r>
              <a:rPr lang="ru-RU" sz="2000" dirty="0" smtClean="0"/>
              <a:t> с лекциями, полный архив с примерами: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github.com/spbstu-microprocessors/lectures/blob/master/STM32F10x_StdPeriph_Lib_V3.5.0.zip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endParaRPr lang="ru-RU" sz="2000" dirty="0" smtClean="0"/>
          </a:p>
          <a:p>
            <a:r>
              <a:rPr lang="ru-RU" sz="2000" dirty="0" smtClean="0"/>
              <a:t>Шаблон проекта с </a:t>
            </a:r>
            <a:r>
              <a:rPr lang="en-US" sz="2000" dirty="0" err="1" smtClean="0"/>
              <a:t>spl</a:t>
            </a:r>
            <a:r>
              <a:rPr lang="en-US" sz="2000" dirty="0" smtClean="0"/>
              <a:t> </a:t>
            </a:r>
            <a:r>
              <a:rPr lang="ru-RU" sz="2000" dirty="0" smtClean="0"/>
              <a:t>внутри, с отделкой под ключ: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github.com/spbstu-microprocessors/lectures/blob/master/project_template_spl.zip</a:t>
            </a:r>
            <a:r>
              <a:rPr lang="ru-RU" sz="2000" dirty="0" smtClean="0"/>
              <a:t> 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74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 </a:t>
            </a:r>
            <a:r>
              <a:rPr lang="ru-RU" dirty="0" smtClean="0"/>
              <a:t>– В чем суть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1196752"/>
            <a:ext cx="7776864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Инициализация периферийного устройства </a:t>
            </a:r>
            <a:r>
              <a:rPr lang="en-US" sz="1800" dirty="0" smtClean="0"/>
              <a:t>(</a:t>
            </a:r>
            <a:r>
              <a:rPr lang="en-US" sz="1800" b="1" dirty="0" err="1" smtClean="0"/>
              <a:t>ppp</a:t>
            </a:r>
            <a:r>
              <a:rPr lang="en-US" sz="1800" dirty="0" smtClean="0"/>
              <a:t>)</a:t>
            </a:r>
            <a:r>
              <a:rPr lang="ru-RU" sz="1800" dirty="0" smtClean="0"/>
              <a:t> сводиться к:</a:t>
            </a:r>
          </a:p>
          <a:p>
            <a:pPr marL="0" indent="0">
              <a:buNone/>
            </a:pP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Добавлению в проект соответствующего файла </a:t>
            </a:r>
            <a:r>
              <a:rPr lang="en-US" sz="1800" dirty="0" smtClean="0"/>
              <a:t>(stm32_</a:t>
            </a:r>
            <a:r>
              <a:rPr lang="en-US" sz="1800" b="1" dirty="0"/>
              <a:t> </a:t>
            </a:r>
            <a:r>
              <a:rPr lang="en-US" sz="1800" b="1" dirty="0" err="1"/>
              <a:t>ppp</a:t>
            </a:r>
            <a:r>
              <a:rPr lang="en-US" sz="1800" dirty="0" err="1" smtClean="0"/>
              <a:t>.c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marL="857250" lvl="1" indent="-457200"/>
            <a:r>
              <a:rPr lang="ru-RU" sz="1800" dirty="0" smtClean="0"/>
              <a:t>Добавить в проект != сделать </a:t>
            </a:r>
            <a:r>
              <a:rPr lang="en-US" sz="1800" dirty="0" smtClean="0"/>
              <a:t>#include! </a:t>
            </a:r>
            <a:r>
              <a:rPr lang="ru-RU" sz="1800" dirty="0" smtClean="0"/>
              <a:t>Это значит «добавить в дерево проекта», так же, как добавлен </a:t>
            </a:r>
            <a:r>
              <a:rPr lang="en-US" sz="1800" dirty="0" err="1" smtClean="0"/>
              <a:t>main.c</a:t>
            </a: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Созданию экземпляра нужной структуры</a:t>
            </a:r>
            <a:r>
              <a:rPr lang="en-US" sz="1800" dirty="0" smtClean="0"/>
              <a:t> (</a:t>
            </a:r>
            <a:r>
              <a:rPr lang="en-US" sz="1800" b="1" dirty="0" err="1" smtClean="0"/>
              <a:t>ppp</a:t>
            </a:r>
            <a:r>
              <a:rPr lang="en-US" sz="1800" dirty="0" err="1" smtClean="0"/>
              <a:t>_InitTypeDef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Заполнению нужных полей экземпляра. Возможные значения полей</a:t>
            </a:r>
            <a:r>
              <a:rPr lang="en-US" sz="1800" dirty="0" smtClean="0"/>
              <a:t> </a:t>
            </a:r>
            <a:r>
              <a:rPr lang="ru-RU" sz="1800" dirty="0" smtClean="0"/>
              <a:t>– именованные константы – начинаются с названия поля.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857250" lvl="1" indent="-457200">
              <a:buFont typeface="+mj-lt"/>
              <a:buAutoNum type="arabicPeriod"/>
            </a:pPr>
            <a:endParaRPr lang="ru-RU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800" dirty="0" smtClean="0"/>
              <a:t>Вызова функции </a:t>
            </a:r>
            <a:r>
              <a:rPr lang="en-US" sz="1800" b="1" dirty="0" err="1" smtClean="0"/>
              <a:t>ppp</a:t>
            </a:r>
            <a:r>
              <a:rPr lang="en-US" sz="1800" dirty="0" err="1" smtClean="0"/>
              <a:t>_Init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Для дальнейших действий с периферией определены функции, которые «прячут» прямую работу с регистрами.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Все функции, относящиеся к </a:t>
            </a:r>
            <a:r>
              <a:rPr lang="en-US" sz="1800" b="1" dirty="0" err="1"/>
              <a:t>ppp</a:t>
            </a:r>
            <a:r>
              <a:rPr lang="en-US" sz="1800" b="1" dirty="0"/>
              <a:t> </a:t>
            </a:r>
            <a:r>
              <a:rPr lang="ru-RU" sz="1800" dirty="0" smtClean="0"/>
              <a:t>начинаются на </a:t>
            </a:r>
            <a:r>
              <a:rPr lang="en-US" sz="1800" b="1" dirty="0" err="1"/>
              <a:t>ppp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b="1" dirty="0" err="1"/>
              <a:t>ppp</a:t>
            </a:r>
            <a:r>
              <a:rPr lang="en-US" sz="1800" dirty="0"/>
              <a:t> </a:t>
            </a:r>
            <a:r>
              <a:rPr lang="ru-RU" sz="1800" dirty="0"/>
              <a:t>нужно заменить на  название конкретной </a:t>
            </a:r>
            <a:r>
              <a:rPr lang="ru-RU" sz="1800" dirty="0" smtClean="0"/>
              <a:t>периферии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550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 </a:t>
            </a:r>
            <a:r>
              <a:rPr lang="ru-RU" dirty="0" smtClean="0"/>
              <a:t>– Пример </a:t>
            </a:r>
            <a:r>
              <a:rPr lang="en-US" dirty="0" smtClean="0"/>
              <a:t>(GPIO)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1052736"/>
            <a:ext cx="8208912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Файл - </a:t>
            </a:r>
            <a:r>
              <a:rPr lang="en-US" sz="2400" dirty="0" smtClean="0"/>
              <a:t>stm32f10x_</a:t>
            </a:r>
            <a:r>
              <a:rPr lang="en-US" sz="2400" b="1" dirty="0" smtClean="0"/>
              <a:t>gpio</a:t>
            </a:r>
            <a:r>
              <a:rPr lang="en-US" sz="2400" dirty="0" smtClean="0"/>
              <a:t>.c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Создаем экземпляр структуры:  </a:t>
            </a:r>
            <a:r>
              <a:rPr lang="en-US" sz="2000" b="1" dirty="0" err="1" smtClean="0"/>
              <a:t>GPIO</a:t>
            </a:r>
            <a:r>
              <a:rPr lang="en-US" sz="2000" dirty="0" err="1" smtClean="0"/>
              <a:t>_InitTypeDef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en-US" sz="2000" dirty="0" err="1" smtClean="0"/>
              <a:t>blahblah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Заполняем поля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blahblah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GPIO_Mode</a:t>
            </a:r>
            <a:r>
              <a:rPr lang="en-US" sz="2000" dirty="0" smtClean="0"/>
              <a:t> = </a:t>
            </a:r>
            <a:r>
              <a:rPr lang="en-US" sz="2000" dirty="0" err="1">
                <a:solidFill>
                  <a:srgbClr val="0070C0"/>
                </a:solidFill>
              </a:rPr>
              <a:t>GPIO_Mode</a:t>
            </a:r>
            <a:r>
              <a:rPr lang="en-US" sz="2000" dirty="0" err="1"/>
              <a:t>_Out_PP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blahblah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C00000"/>
                </a:solidFill>
              </a:rPr>
              <a:t>GPIO_Pin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C00000"/>
                </a:solidFill>
              </a:rPr>
              <a:t> GPIO_Pin</a:t>
            </a:r>
            <a:r>
              <a:rPr lang="en-US" sz="2000" dirty="0"/>
              <a:t>_8;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blahblah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B050"/>
                </a:solidFill>
              </a:rPr>
              <a:t>GPIO_Speed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B050"/>
                </a:solidFill>
              </a:rPr>
              <a:t>GPIO_Speed</a:t>
            </a:r>
            <a:r>
              <a:rPr lang="en-US" sz="2000" dirty="0"/>
              <a:t>_10MHz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857250" lvl="1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Применяем настройку - </a:t>
            </a:r>
            <a:r>
              <a:rPr lang="en-US" sz="2400" b="1" dirty="0" err="1" smtClean="0"/>
              <a:t>GPIO</a:t>
            </a:r>
            <a:r>
              <a:rPr lang="en-US" sz="2400" dirty="0" err="1" smtClean="0"/>
              <a:t>_Init</a:t>
            </a:r>
            <a:r>
              <a:rPr lang="en-US" sz="2400" dirty="0" smtClean="0"/>
              <a:t>(</a:t>
            </a:r>
            <a:r>
              <a:rPr lang="ru-RU" sz="2400" dirty="0" smtClean="0"/>
              <a:t> </a:t>
            </a:r>
            <a:r>
              <a:rPr lang="en-US" sz="2400" dirty="0" smtClean="0"/>
              <a:t>GPIOC</a:t>
            </a:r>
            <a:r>
              <a:rPr lang="en-US" sz="2400" dirty="0"/>
              <a:t>, </a:t>
            </a:r>
            <a:r>
              <a:rPr lang="en-US" sz="2400" dirty="0" smtClean="0"/>
              <a:t>&amp;</a:t>
            </a:r>
            <a:r>
              <a:rPr lang="en-US" sz="2400" dirty="0" err="1" smtClean="0"/>
              <a:t>blahblah</a:t>
            </a:r>
            <a:r>
              <a:rPr lang="ru-RU" sz="2400" dirty="0" smtClean="0"/>
              <a:t> 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err="1" smtClean="0"/>
              <a:t>blahblah</a:t>
            </a:r>
            <a:r>
              <a:rPr lang="en-US" sz="1800" dirty="0" smtClean="0"/>
              <a:t> – </a:t>
            </a:r>
            <a:r>
              <a:rPr lang="ru-RU" sz="1800" dirty="0" smtClean="0"/>
              <a:t>это просто локальная переменная с не самым </a:t>
            </a:r>
            <a:r>
              <a:rPr lang="ru-RU" sz="1800" dirty="0" smtClean="0"/>
              <a:t>удачным названием.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Некоторые поля некоторых структур принимают обычные численные значения.</a:t>
            </a:r>
            <a:endParaRPr lang="ru-RU" sz="18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19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секрета </a:t>
            </a:r>
            <a:r>
              <a:rPr lang="en-US" dirty="0" smtClean="0"/>
              <a:t>SPL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Подсматривайте в примеры, идущие в комплекте с </a:t>
            </a:r>
            <a:r>
              <a:rPr lang="en-US" sz="2400" dirty="0" smtClean="0"/>
              <a:t>SPL</a:t>
            </a:r>
            <a:endParaRPr lang="ru-RU" sz="2400" dirty="0" smtClean="0"/>
          </a:p>
          <a:p>
            <a:pPr lvl="1"/>
            <a:r>
              <a:rPr lang="ru-RU" sz="2000" dirty="0" smtClean="0"/>
              <a:t>И делайте по образцу</a:t>
            </a:r>
          </a:p>
          <a:p>
            <a:pPr lvl="1"/>
            <a:endParaRPr lang="ru-RU" sz="2000" dirty="0" smtClean="0"/>
          </a:p>
          <a:p>
            <a:r>
              <a:rPr lang="ru-RU" sz="2400" dirty="0" smtClean="0"/>
              <a:t>Не понимаете, что делает функция? Правый клик </a:t>
            </a:r>
            <a:r>
              <a:rPr lang="en-US" sz="2400" dirty="0" smtClean="0"/>
              <a:t>-&gt; Go to definition</a:t>
            </a:r>
          </a:p>
          <a:p>
            <a:pPr lvl="1"/>
            <a:r>
              <a:rPr lang="ru-RU" sz="2000" dirty="0" smtClean="0"/>
              <a:t>Читаете комментарий-шапку перед функцией, там всё написано.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ru-RU" sz="2400" dirty="0" smtClean="0"/>
              <a:t>Названия значения полей структур начинаются на названия самих полей</a:t>
            </a:r>
          </a:p>
          <a:p>
            <a:pPr lvl="1"/>
            <a:r>
              <a:rPr lang="ru-RU" sz="2000" dirty="0" smtClean="0"/>
              <a:t>Используйте </a:t>
            </a:r>
            <a:r>
              <a:rPr lang="ru-RU" sz="2000" dirty="0" err="1" smtClean="0"/>
              <a:t>автоподстановку</a:t>
            </a:r>
            <a:r>
              <a:rPr lang="ru-RU" sz="2000" dirty="0" smtClean="0"/>
              <a:t> - </a:t>
            </a:r>
            <a:r>
              <a:rPr lang="en-US" sz="2000" dirty="0" smtClean="0"/>
              <a:t>ctrl </a:t>
            </a:r>
            <a:r>
              <a:rPr lang="en-US" sz="2000" dirty="0" smtClean="0"/>
              <a:t>+ space </a:t>
            </a:r>
            <a:r>
              <a:rPr lang="ru-RU" sz="2000" dirty="0" smtClean="0"/>
              <a:t>после части слова, после точки или после </a:t>
            </a:r>
            <a:r>
              <a:rPr lang="en-US" sz="2000" dirty="0" smtClean="0"/>
              <a:t>-&gt;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37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 </a:t>
            </a:r>
            <a:r>
              <a:rPr lang="ru-RU" dirty="0" smtClean="0"/>
              <a:t>– Подвохи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1326778"/>
            <a:ext cx="8208912" cy="4597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Документация на библиотеку </a:t>
            </a:r>
            <a:r>
              <a:rPr lang="ru-RU" sz="2400" dirty="0" smtClean="0"/>
              <a:t>генерированная</a:t>
            </a:r>
            <a:r>
              <a:rPr lang="en-US" sz="2400" dirty="0" smtClean="0"/>
              <a:t> </a:t>
            </a:r>
            <a:r>
              <a:rPr lang="ru-RU" sz="2400" dirty="0" smtClean="0"/>
              <a:t>и содержит ту же инфу, что и комментарии перед функциями.</a:t>
            </a:r>
            <a:endParaRPr lang="en-US" sz="2000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r>
              <a:rPr lang="ru-RU" sz="2400" dirty="0" smtClean="0"/>
              <a:t>На случай некорректных параметров определен макрос </a:t>
            </a:r>
            <a:r>
              <a:rPr lang="en-US" sz="2400" i="1" dirty="0" err="1" smtClean="0"/>
              <a:t>assert_param</a:t>
            </a:r>
            <a:r>
              <a:rPr lang="en-US" sz="2400" dirty="0" smtClean="0"/>
              <a:t>. </a:t>
            </a:r>
            <a:r>
              <a:rPr lang="ru-RU" sz="2400" dirty="0" smtClean="0"/>
              <a:t>Если параметр некорректный – будет вызвана функция </a:t>
            </a:r>
            <a:r>
              <a:rPr lang="en-US" sz="2400" i="1" dirty="0" err="1" smtClean="0"/>
              <a:t>assert_failed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lvl="1"/>
            <a:r>
              <a:rPr lang="ru-RU" sz="2000" dirty="0" smtClean="0"/>
              <a:t>Параметры – это просто </a:t>
            </a:r>
            <a:r>
              <a:rPr lang="ru-RU" sz="2000" dirty="0" err="1" smtClean="0"/>
              <a:t>дефайны</a:t>
            </a:r>
            <a:r>
              <a:rPr lang="ru-RU" sz="2000" dirty="0" smtClean="0"/>
              <a:t>, они могут численно совпадать.  И </a:t>
            </a:r>
            <a:r>
              <a:rPr lang="ru-RU" sz="2000" dirty="0" err="1" smtClean="0"/>
              <a:t>ассерт</a:t>
            </a:r>
            <a:r>
              <a:rPr lang="ru-RU" sz="2000" dirty="0" smtClean="0"/>
              <a:t> не поможет.</a:t>
            </a:r>
            <a:endParaRPr lang="ru-RU" sz="20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12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assert?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Специальный оператор, который генерирует ошибку, если его параметр ложен: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assert( 1 &lt; 0 ); 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 С и С++ (до С11 и С++11) специального оператора нет, поэтому каждый разработчик изобретает свой велосипед.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89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assert?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Допустим, вы пишете функцию для вычисления синуса угла.</a:t>
            </a:r>
          </a:p>
          <a:p>
            <a:pPr marL="0" indent="0">
              <a:buNone/>
            </a:pPr>
            <a:r>
              <a:rPr lang="ru-RU" sz="2000" dirty="0" smtClean="0"/>
              <a:t>Вы используете новый, очень запутанный алгоритм и не совсем уверены, что все сделали правильно.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Значения синуса не могут быть больше 1 или меньше -1.</a:t>
            </a:r>
          </a:p>
          <a:p>
            <a:pPr marL="0" indent="0">
              <a:buNone/>
            </a:pPr>
            <a:r>
              <a:rPr lang="ru-RU" sz="2000" dirty="0" smtClean="0"/>
              <a:t>Поэтому, в качестве самопроверки, конце функции вы пишете: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 abs(value) &lt;= 1 )</a:t>
            </a:r>
            <a:r>
              <a:rPr lang="ru-RU" sz="2000" dirty="0" smtClean="0"/>
              <a:t>, чтобы не позволить ошибке распространиться.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assert </a:t>
            </a:r>
            <a:r>
              <a:rPr lang="ru-RU" sz="2000" dirty="0" smtClean="0"/>
              <a:t>проверяет условия, которые </a:t>
            </a:r>
            <a:r>
              <a:rPr lang="ru-RU" sz="2000" i="1" dirty="0" smtClean="0"/>
              <a:t>должны</a:t>
            </a:r>
            <a:r>
              <a:rPr lang="ru-RU" sz="2000" dirty="0" smtClean="0"/>
              <a:t> быть истинными.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77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assert?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Допустим, вы пишете функцию для работы с короткими строками.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processShortString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char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 пишете комментарий, мол, строка не должна быть длиннее 100 символов.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Но на всякий случай вы все равно в начале функции пишете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&lt;= 100 );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текущей серии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92888" cy="3888432"/>
          </a:xfrm>
        </p:spPr>
        <p:txBody>
          <a:bodyPr>
            <a:normAutofit/>
          </a:bodyPr>
          <a:lstStyle/>
          <a:p>
            <a:pPr algn="l"/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Standar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 Peripheral Library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Матрицирование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assert_param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SPL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dirty="0" smtClean="0"/>
              <a:t>SPL </a:t>
            </a:r>
            <a:r>
              <a:rPr lang="en-US" sz="2000" dirty="0" err="1" smtClean="0"/>
              <a:t>assert_param</a:t>
            </a:r>
            <a:r>
              <a:rPr lang="en-US" sz="2000" dirty="0" smtClean="0"/>
              <a:t> </a:t>
            </a:r>
            <a:r>
              <a:rPr lang="ru-RU" sz="2000" dirty="0" smtClean="0"/>
              <a:t>проверяет корректность переданных параметров: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GPIO_SetBits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uint16_t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GPIO_Pin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/* Check the parameters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(IS_GPIO_ALL_PERIPH(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(IS_GPIO_PIN(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GPIO_Pin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Поскольку ошибку времени выполнения выдать некуда,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assert_param</a:t>
            </a:r>
            <a:r>
              <a:rPr lang="en-US" sz="2000" dirty="0" smtClean="0"/>
              <a:t> </a:t>
            </a:r>
            <a:r>
              <a:rPr lang="ru-RU" sz="2000" dirty="0" smtClean="0"/>
              <a:t>в случае</a:t>
            </a:r>
            <a:r>
              <a:rPr lang="en-US" sz="2000" dirty="0" smtClean="0"/>
              <a:t> </a:t>
            </a:r>
            <a:r>
              <a:rPr lang="ru-RU" sz="2000" dirty="0" smtClean="0"/>
              <a:t>ошибки вызывает функцию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assert_failed</a:t>
            </a:r>
            <a:r>
              <a:rPr lang="ru-RU" sz="2000" dirty="0" smtClean="0"/>
              <a:t>, которая может            </a:t>
            </a:r>
            <a:r>
              <a:rPr lang="ru-RU" sz="2000" i="1" dirty="0" smtClean="0"/>
              <a:t>как-нибудь</a:t>
            </a:r>
            <a:r>
              <a:rPr lang="ru-RU" sz="2000" dirty="0" smtClean="0"/>
              <a:t> обработать ошибку.</a:t>
            </a:r>
          </a:p>
          <a:p>
            <a:pPr marL="0" indent="0">
              <a:buNone/>
            </a:pPr>
            <a:r>
              <a:rPr lang="ru-RU" sz="2000" dirty="0" smtClean="0"/>
              <a:t>В простейшем случае там просто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  <a:r>
              <a:rPr lang="en-US" sz="2000" dirty="0" smtClean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26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Зажгите светодиод РС8 с помощью </a:t>
            </a:r>
            <a:r>
              <a:rPr lang="en-US" sz="3600" dirty="0" smtClean="0"/>
              <a:t>SPL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к проекту нужные файлы .с</a:t>
            </a:r>
          </a:p>
          <a:p>
            <a:pPr marL="914400" lvl="1" indent="-514350"/>
            <a:r>
              <a:rPr lang="en-US" dirty="0"/>
              <a:t>stm32f10x_rcc.c</a:t>
            </a:r>
            <a:endParaRPr lang="en-US" dirty="0" smtClean="0"/>
          </a:p>
          <a:p>
            <a:pPr marL="914400" lvl="1" indent="-514350"/>
            <a:r>
              <a:rPr lang="en-US" dirty="0" smtClean="0"/>
              <a:t>stm32f10x_gpio.c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Подать тактирование на порт</a:t>
            </a:r>
          </a:p>
          <a:p>
            <a:pPr marL="914400" lvl="1" indent="-514350"/>
            <a:r>
              <a:rPr lang="ru-RU" dirty="0" smtClean="0"/>
              <a:t>Функция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RCC_APB2PeriphClockCmd</a:t>
            </a:r>
          </a:p>
          <a:p>
            <a:pPr marL="914400" lvl="1" indent="-514350"/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Настроить режим ножки</a:t>
            </a:r>
          </a:p>
          <a:p>
            <a:pPr marL="914400" lvl="1" indent="-514350"/>
            <a:r>
              <a:rPr lang="ru-RU" dirty="0" smtClean="0"/>
              <a:t>Создать экземпляр структуры типа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GPIO_InitTypeDef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/>
            <a:r>
              <a:rPr lang="ru-RU" dirty="0" smtClean="0"/>
              <a:t>Заполнить его поля</a:t>
            </a:r>
          </a:p>
          <a:p>
            <a:pPr marL="914400" lvl="1" indent="-514350"/>
            <a:r>
              <a:rPr lang="ru-RU" dirty="0" smtClean="0"/>
              <a:t>Вызвать функцию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/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Подать нужный уровень с помощью функций (на выбор)</a:t>
            </a:r>
          </a:p>
          <a:p>
            <a:pPr marL="914400" lvl="1" indent="-514350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GPIO_SetBits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GPIO_ResetBits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GPIO_WriteBit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GPIO_Write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Матрицирование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Представьте, что мы хотим обрабатывать нажатия кнопок на клавиатуре компьютера.</a:t>
            </a:r>
          </a:p>
          <a:p>
            <a:pPr marL="0" indent="0">
              <a:buNone/>
            </a:pPr>
            <a:r>
              <a:rPr lang="ru-RU" sz="2000" dirty="0" smtClean="0"/>
              <a:t>У стандартной клавиатуры примерно 100 клавиш. </a:t>
            </a:r>
          </a:p>
          <a:p>
            <a:pPr marL="0" indent="0">
              <a:buNone/>
            </a:pPr>
            <a:r>
              <a:rPr lang="ru-RU" sz="2000" dirty="0" smtClean="0"/>
              <a:t>И что же нам, использовать 100 выводов МК?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2000" dirty="0" smtClean="0"/>
              <a:t>Если вы можете использовать 100 выводов, то используйте!</a:t>
            </a:r>
          </a:p>
          <a:p>
            <a:endParaRPr lang="ru-RU" sz="2000" dirty="0" smtClean="0"/>
          </a:p>
          <a:p>
            <a:r>
              <a:rPr lang="ru-RU" sz="2000" dirty="0" smtClean="0"/>
              <a:t>А если не можете, то есть способы схитрить:</a:t>
            </a:r>
          </a:p>
          <a:p>
            <a:pPr lvl="1"/>
            <a:r>
              <a:rPr lang="ru-RU" sz="1800" dirty="0" smtClean="0"/>
              <a:t>Матрицирование </a:t>
            </a:r>
            <a:r>
              <a:rPr lang="en-US" sz="1800" dirty="0" smtClean="0"/>
              <a:t>(2N </a:t>
            </a:r>
            <a:r>
              <a:rPr lang="ru-RU" sz="1800" dirty="0" smtClean="0"/>
              <a:t>выводов для </a:t>
            </a:r>
            <a:r>
              <a:rPr lang="en-US" sz="1800" dirty="0" smtClean="0"/>
              <a:t>N*N </a:t>
            </a:r>
            <a:r>
              <a:rPr lang="ru-RU" sz="1800" dirty="0" smtClean="0"/>
              <a:t>клавиш)</a:t>
            </a:r>
          </a:p>
          <a:p>
            <a:pPr lvl="1"/>
            <a:r>
              <a:rPr lang="en-US" sz="1800" dirty="0" smtClean="0"/>
              <a:t>Charlieplexing (</a:t>
            </a:r>
            <a:r>
              <a:rPr lang="ru-RU" sz="1800" dirty="0" err="1" smtClean="0"/>
              <a:t>чарлиплексирование</a:t>
            </a:r>
            <a:r>
              <a:rPr lang="ru-RU" sz="1800" dirty="0" smtClean="0"/>
              <a:t>) (</a:t>
            </a:r>
            <a:r>
              <a:rPr lang="en-US" sz="1800" dirty="0" smtClean="0"/>
              <a:t>N </a:t>
            </a:r>
            <a:r>
              <a:rPr lang="ru-RU" sz="1800" dirty="0" smtClean="0"/>
              <a:t>выводов для </a:t>
            </a:r>
            <a:r>
              <a:rPr lang="en-US" sz="1800" dirty="0" smtClean="0"/>
              <a:t>N*(N-1) </a:t>
            </a:r>
            <a:r>
              <a:rPr lang="ru-RU" sz="1800" dirty="0" smtClean="0"/>
              <a:t>клавиш)</a:t>
            </a:r>
          </a:p>
        </p:txBody>
      </p:sp>
    </p:spTree>
    <p:extLst>
      <p:ext uri="{BB962C8B-B14F-4D97-AF65-F5344CB8AC3E}">
        <p14:creationId xmlns:p14="http://schemas.microsoft.com/office/powerpoint/2010/main" val="1251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Матричная клавиатура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16016" y="1412777"/>
            <a:ext cx="3970784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1,2,3 – </a:t>
            </a:r>
            <a:r>
              <a:rPr lang="ru-RU" sz="2000" dirty="0" smtClean="0"/>
              <a:t>столбцы (выходы)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4,5,6,7 – </a:t>
            </a:r>
            <a:r>
              <a:rPr lang="ru-RU" sz="2000" dirty="0" smtClean="0"/>
              <a:t>строки (входы)</a:t>
            </a:r>
            <a:endParaRPr lang="ru-RU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53076"/>
              </p:ext>
            </p:extLst>
          </p:nvPr>
        </p:nvGraphicFramePr>
        <p:xfrm>
          <a:off x="467544" y="1412776"/>
          <a:ext cx="38290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Picture" r:id="rId3" imgW="5406204" imgH="4002179" progId="Word.Picture.8">
                  <p:embed/>
                </p:oleObj>
              </mc:Choice>
              <mc:Fallback>
                <p:oleObj name="Picture" r:id="rId3" imgW="5406204" imgH="4002179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3829050" cy="282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3"/>
          <p:cNvSpPr txBox="1">
            <a:spLocks/>
          </p:cNvSpPr>
          <p:nvPr/>
        </p:nvSpPr>
        <p:spPr>
          <a:xfrm>
            <a:off x="323528" y="4581128"/>
            <a:ext cx="835292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чем же хитрость?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Проверять кнопки по столбцам – сканировать.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6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Сканирование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09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Все строки должны быть входами, подтянутыми к питанию (</a:t>
            </a:r>
            <a:r>
              <a:rPr lang="en-US" sz="2800" dirty="0" smtClean="0"/>
              <a:t>pull up).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Все столбцы должны быть выходами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Подаем низкий уровень на один столбец, высокий на все остальные.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Проверяем уровень на каждой строке: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400" dirty="0" smtClean="0"/>
              <a:t>Если на строке высокий уровень – ничего не нажато.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400" dirty="0" smtClean="0"/>
              <a:t>Если на строке низкий уровень – нажата кнопка!</a:t>
            </a:r>
          </a:p>
          <a:p>
            <a:pPr marL="914400" lvl="1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Переходим к следующему столбцу.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81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ничего не нажато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516216" y="1340768"/>
            <a:ext cx="237626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Все строки подтянуты к питанию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Когда ничего не нажато, на всех строках высокий уровень (лог. 1)</a:t>
            </a:r>
            <a:endParaRPr lang="ru-RU" sz="2400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7254"/>
            <a:ext cx="5976664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2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Сканирование – когда ничего не нажато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516216" y="1340768"/>
            <a:ext cx="237626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Сканируется первый столбец – на нем лог. 0 (земля)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остальных – лог. 1 (+3.3 В)</a:t>
            </a:r>
            <a:endParaRPr lang="ru-RU" sz="2400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91493"/>
            <a:ext cx="5976664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2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Сканирование – сканируется первый столбец, нажата 1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516216" y="1700808"/>
            <a:ext cx="2376264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Весь первый столбец в лог.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Нажатая кнопка замыкает столбец и строку, земля перетягивает подтяжку – вся строка становится лог.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Кнопка на пересечении сканируемого столбца и нулевой строки – нажата!</a:t>
            </a:r>
            <a:endParaRPr lang="ru-RU" sz="2400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00200"/>
            <a:ext cx="5814957" cy="49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0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Сканирование – сканируется второй столбец, нажата 1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444208" y="1700808"/>
            <a:ext cx="25202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Весь второй столбец в лог.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Но нажата кнопка на первом столбце!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Все строки в лог. 1</a:t>
            </a:r>
            <a:endParaRPr lang="ru-RU" sz="20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0200"/>
            <a:ext cx="5904656" cy="500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1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Сканирование – сканируется второй столбец, нажата 5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444208" y="1700808"/>
            <a:ext cx="25202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Весь второй столбец в лог.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Нажата 5 -</a:t>
            </a:r>
            <a:r>
              <a:rPr lang="en-US" sz="2000" dirty="0" smtClean="0"/>
              <a:t>&gt; </a:t>
            </a:r>
            <a:r>
              <a:rPr lang="ru-RU" sz="2000" dirty="0" smtClean="0"/>
              <a:t>вторая строка притягивается к земле.</a:t>
            </a:r>
          </a:p>
        </p:txBody>
      </p:sp>
      <p:pic>
        <p:nvPicPr>
          <p:cNvPr id="71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0200"/>
            <a:ext cx="5729939" cy="48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1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GPIO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992888" cy="424847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Это ножки процессора, ножки объединены в порты по 16 ножек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Порты  нужно сначала </a:t>
            </a:r>
            <a:r>
              <a:rPr lang="ru-RU" sz="2800" dirty="0" err="1">
                <a:solidFill>
                  <a:schemeClr val="tx1"/>
                </a:solidFill>
              </a:rPr>
              <a:t>затактировать</a:t>
            </a:r>
            <a:r>
              <a:rPr lang="ru-RU" sz="2800" dirty="0">
                <a:solidFill>
                  <a:schemeClr val="tx1"/>
                </a:solidFill>
              </a:rPr>
              <a:t> через регистр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RCC-&gt;APB2ENR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Ножки могут работать в разных режимах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(вход/выход, разные входы и разные выходы)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Режимы настраиваются через регистры </a:t>
            </a:r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GPIOx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-&gt;CRH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GPIOx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-&gt;CRL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720601" cy="399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Подвохи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А если нажать сразу две кнопки на разных столбцах?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Результат зависит от режима ножек-столбцов.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1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Режимы ножек-столбцов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64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Ножки-столбцы должны быть выходами. Выходы могут быть:</a:t>
            </a:r>
          </a:p>
          <a:p>
            <a:r>
              <a:rPr lang="en-US" sz="2400" dirty="0" smtClean="0"/>
              <a:t>Push pull (</a:t>
            </a:r>
            <a:r>
              <a:rPr lang="ru-RU" sz="2400" dirty="0" smtClean="0"/>
              <a:t>комплементарный выход)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54877"/>
            <a:ext cx="3469953" cy="299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9600" y="3155052"/>
            <a:ext cx="4898504" cy="31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Если соединить две ножки с разной полярностью, получится короткое замыкание без нагрузки.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smtClean="0"/>
              <a:t>И может сгореть порт!</a:t>
            </a:r>
          </a:p>
        </p:txBody>
      </p:sp>
    </p:spTree>
    <p:extLst>
      <p:ext uri="{BB962C8B-B14F-4D97-AF65-F5344CB8AC3E}">
        <p14:creationId xmlns:p14="http://schemas.microsoft.com/office/powerpoint/2010/main" val="314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0916"/>
            <a:ext cx="8229600" cy="16421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Ставить защитные диоды на каждый столбец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Использовать другой режим для ножек</a:t>
            </a:r>
          </a:p>
        </p:txBody>
      </p:sp>
    </p:spTree>
    <p:extLst>
      <p:ext uri="{BB962C8B-B14F-4D97-AF65-F5344CB8AC3E}">
        <p14:creationId xmlns:p14="http://schemas.microsoft.com/office/powerpoint/2010/main" val="164352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Режимы ножек-столбцов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64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Ножки-столбцы должны быть выходами. Выходы могут быть:</a:t>
            </a:r>
          </a:p>
          <a:p>
            <a:r>
              <a:rPr lang="en-US" sz="2400" dirty="0" smtClean="0"/>
              <a:t>Open drain (</a:t>
            </a:r>
            <a:r>
              <a:rPr lang="ru-RU" sz="2400" dirty="0" smtClean="0"/>
              <a:t>выход</a:t>
            </a:r>
            <a:r>
              <a:rPr lang="en-US" sz="2400" dirty="0" smtClean="0"/>
              <a:t> </a:t>
            </a:r>
            <a:r>
              <a:rPr lang="ru-RU" sz="2400" dirty="0" smtClean="0"/>
              <a:t>с открытым стоком)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3155052"/>
            <a:ext cx="4898504" cy="31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Если соединить две ножки с разной полярностью, низкий уровень «победит».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smtClean="0"/>
              <a:t>Безопасно.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62" y="2636912"/>
            <a:ext cx="2726810" cy="303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5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Подвохи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4480520"/>
            <a:ext cx="8229600" cy="1900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Сканирование происходит быстрее, чем изменение уровня на ножке –</a:t>
            </a:r>
            <a:r>
              <a:rPr lang="en-US" sz="2400" dirty="0" smtClean="0"/>
              <a:t>&gt;</a:t>
            </a:r>
            <a:r>
              <a:rPr lang="ru-RU" sz="2400" dirty="0" smtClean="0"/>
              <a:t> ложные нажатия.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Что же делать?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 сканировании нужно делать паузы между столбцами.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153670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Идеальное переходный процесс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7687"/>
            <a:ext cx="3604443" cy="108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0" y="2996952"/>
            <a:ext cx="3772185" cy="1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8104" y="305966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Реальный переходный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5"/>
            <a:ext cx="5256584" cy="44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Подвохи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А если нажать сразу 3 клавиши?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Ложное нажатие кнопки 6 (</a:t>
            </a:r>
            <a:r>
              <a:rPr lang="en-US" sz="2400" dirty="0" smtClean="0"/>
              <a:t>ghost key).  </a:t>
            </a:r>
            <a:r>
              <a:rPr lang="ru-RU" sz="2400" dirty="0" smtClean="0"/>
              <a:t>Что делать?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Решение – диод после каждой кнопки</a:t>
            </a:r>
          </a:p>
        </p:txBody>
      </p:sp>
    </p:spTree>
    <p:extLst>
      <p:ext uri="{BB962C8B-B14F-4D97-AF65-F5344CB8AC3E}">
        <p14:creationId xmlns:p14="http://schemas.microsoft.com/office/powerpoint/2010/main" val="12062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Сканирование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Все строки должны быть входами, подтянутыми к питанию (</a:t>
            </a:r>
            <a:r>
              <a:rPr lang="en-US" sz="2800" dirty="0" smtClean="0"/>
              <a:t>pull up).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Все столбцы должны быть выходами </a:t>
            </a:r>
            <a:r>
              <a:rPr lang="en-US" sz="2800" b="1" dirty="0" smtClean="0"/>
              <a:t>open drain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Подаем низкий уровень на один столбец, высокий на все остальные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b="1" dirty="0"/>
              <a:t>Делаем </a:t>
            </a:r>
            <a:r>
              <a:rPr lang="ru-RU" sz="2400" b="1" dirty="0" smtClean="0"/>
              <a:t>паузу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Проверяем уровень на каждой строке: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400" dirty="0" smtClean="0"/>
              <a:t>Если на строке высокий уровень – ничего не нажато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2400" dirty="0" smtClean="0"/>
              <a:t>Если на строке низкий уровень – нажата кнопка на пересечении!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Переходим к следующему столбцу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69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зажечь светодиод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Подать питание на нужный порт</a:t>
            </a:r>
            <a:endParaRPr lang="en-US" sz="2800" dirty="0" smtClean="0"/>
          </a:p>
          <a:p>
            <a:pPr marL="857250" lvl="1" indent="-457200"/>
            <a:r>
              <a:rPr lang="ru-RU" sz="2400" dirty="0" smtClean="0"/>
              <a:t>регистр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RCC-&gt;AP2ENR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Настроить режим нужного контакта в нужном порту</a:t>
            </a:r>
            <a:r>
              <a:rPr lang="en-US" sz="2800" dirty="0" smtClean="0"/>
              <a:t> (</a:t>
            </a:r>
            <a:r>
              <a:rPr lang="ru-RU" sz="2800" dirty="0" smtClean="0"/>
              <a:t>нужен режим </a:t>
            </a:r>
            <a:r>
              <a:rPr lang="en-US" sz="2800" dirty="0" smtClean="0"/>
              <a:t>output</a:t>
            </a:r>
            <a:r>
              <a:rPr lang="ru-RU" sz="2800" dirty="0" smtClean="0"/>
              <a:t> </a:t>
            </a:r>
            <a:r>
              <a:rPr lang="en-US" sz="2800" dirty="0" smtClean="0"/>
              <a:t>push pull)</a:t>
            </a:r>
          </a:p>
          <a:p>
            <a:pPr marL="857250" lvl="1" indent="-457200"/>
            <a:r>
              <a:rPr lang="ru-RU" sz="2400" dirty="0" smtClean="0"/>
              <a:t>регистр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-&gt;CRH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CRL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Вывести на контакт высокий уровень</a:t>
            </a:r>
          </a:p>
          <a:p>
            <a:pPr marL="857250" lvl="1" indent="-457200"/>
            <a:r>
              <a:rPr lang="ru-RU" sz="2400" dirty="0" smtClean="0"/>
              <a:t>регистр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-&gt;ODR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38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плохого в работе с регистрами?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392527"/>
              </p:ext>
            </p:extLst>
          </p:nvPr>
        </p:nvGraphicFramePr>
        <p:xfrm>
          <a:off x="3697560" y="1600200"/>
          <a:ext cx="5050904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подаем питание на нужные порты А и В</a:t>
                      </a: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лампочки с 0ую по 7ую</a:t>
                      </a: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кнопки с 0ой по 2ую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04589"/>
              </p:ext>
            </p:extLst>
          </p:nvPr>
        </p:nvGraphicFramePr>
        <p:xfrm>
          <a:off x="457200" y="1600200"/>
          <a:ext cx="3178696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RCC-&gt;APB2ENR|=0xB;</a:t>
                      </a:r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GPIOA-&gt;CRL&amp;= ~(0xFFFFFFFF);</a:t>
                      </a: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GPIOA-&gt;CRL|=(0x99999999);</a:t>
                      </a:r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GPIOB-&gt;CRL&amp;= ~(0xFFF);</a:t>
                      </a: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GPIOB-&gt;CRL|=0x888;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457200" y="3861048"/>
            <a:ext cx="8507288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Чтобы писать такой код, нужно смотреть в </a:t>
            </a:r>
            <a:r>
              <a:rPr lang="ru-RU" sz="2400" dirty="0" smtClean="0"/>
              <a:t>документацию </a:t>
            </a:r>
            <a:r>
              <a:rPr lang="en-US" sz="2400" dirty="0" smtClean="0"/>
              <a:t>(</a:t>
            </a:r>
            <a:r>
              <a:rPr lang="ru-RU" sz="2400" dirty="0" smtClean="0"/>
              <a:t>или помнить </a:t>
            </a:r>
            <a:r>
              <a:rPr lang="ru-RU" sz="2400" dirty="0" smtClean="0"/>
              <a:t>ее)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Чтобы понимать такой код, нужны внятные комментарии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Чтобы изменять такой код, нужно смотреть в </a:t>
            </a:r>
            <a:r>
              <a:rPr lang="ru-RU" sz="2400" dirty="0"/>
              <a:t>документацию 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Когда код меняется, комментарии приходиться обновлять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48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484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Использовать периферийные библиотеки</a:t>
            </a:r>
            <a:endParaRPr lang="en-US" sz="1900" dirty="0" smtClean="0"/>
          </a:p>
          <a:p>
            <a:r>
              <a:rPr lang="it-IT" sz="2000" dirty="0" smtClean="0"/>
              <a:t>Cortex Microcontroller Software Interface Standard (CMSIS)</a:t>
            </a:r>
          </a:p>
          <a:p>
            <a:pPr lvl="1"/>
            <a:r>
              <a:rPr lang="ru-RU" sz="2000" dirty="0" smtClean="0"/>
              <a:t>Это библиотека от </a:t>
            </a:r>
            <a:r>
              <a:rPr lang="en-US" sz="2000" dirty="0" smtClean="0"/>
              <a:t>ARM, </a:t>
            </a:r>
            <a:r>
              <a:rPr lang="ru-RU" sz="2000" dirty="0" smtClean="0"/>
              <a:t>она предоставляет стандартизированный доступ к регистрам ядра, обертки для ассемблера. Актуально.</a:t>
            </a:r>
            <a:endParaRPr lang="it-IT" sz="2000" dirty="0"/>
          </a:p>
          <a:p>
            <a:r>
              <a:rPr lang="en-US" sz="2000" b="1" dirty="0" smtClean="0"/>
              <a:t>Standard Peripheral Library (SPL) </a:t>
            </a:r>
            <a:r>
              <a:rPr lang="en-US" sz="2000" dirty="0" smtClean="0"/>
              <a:t>– </a:t>
            </a:r>
            <a:r>
              <a:rPr lang="ru-RU" sz="2000" dirty="0" smtClean="0"/>
              <a:t>наш выбор</a:t>
            </a:r>
          </a:p>
          <a:p>
            <a:pPr lvl="1"/>
            <a:r>
              <a:rPr lang="ru-RU" sz="2000" dirty="0" smtClean="0"/>
              <a:t>Это библиотека от </a:t>
            </a:r>
            <a:r>
              <a:rPr lang="en-US" sz="2000" dirty="0" smtClean="0"/>
              <a:t>STM, </a:t>
            </a:r>
            <a:r>
              <a:rPr lang="ru-RU" sz="2000" dirty="0" smtClean="0"/>
              <a:t>обертка над регистрами конкретного процессора. Больше не поддерживается, но и ошибки вроде бы закончились.</a:t>
            </a:r>
            <a:endParaRPr lang="en-US" sz="2000" dirty="0" smtClean="0"/>
          </a:p>
          <a:p>
            <a:r>
              <a:rPr lang="en-US" sz="2000" dirty="0" smtClean="0"/>
              <a:t>Hardware Abstraction Layer (HAL)</a:t>
            </a:r>
            <a:endParaRPr lang="ru-RU" sz="2000" dirty="0" smtClean="0"/>
          </a:p>
          <a:p>
            <a:pPr lvl="1"/>
            <a:r>
              <a:rPr lang="ru-RU" sz="2000" dirty="0" smtClean="0"/>
              <a:t>Новая библиотека от </a:t>
            </a:r>
            <a:r>
              <a:rPr lang="en-US" sz="2000" dirty="0" smtClean="0"/>
              <a:t>STM, </a:t>
            </a:r>
            <a:r>
              <a:rPr lang="ru-RU" sz="2000" dirty="0" smtClean="0"/>
              <a:t>попытка спрятать максимум подробностей.</a:t>
            </a:r>
          </a:p>
          <a:p>
            <a:r>
              <a:rPr lang="en-US" sz="2000" dirty="0" smtClean="0"/>
              <a:t>Low Level (LL)</a:t>
            </a:r>
          </a:p>
          <a:p>
            <a:pPr lvl="1"/>
            <a:r>
              <a:rPr lang="ru-RU" sz="2000" dirty="0" smtClean="0"/>
              <a:t>Еще более новая библиотека от </a:t>
            </a:r>
            <a:r>
              <a:rPr lang="en-US" sz="2000" dirty="0" smtClean="0"/>
              <a:t>STM, </a:t>
            </a:r>
            <a:r>
              <a:rPr lang="ru-RU" sz="2000" dirty="0" smtClean="0"/>
              <a:t>попытка вернуть </a:t>
            </a:r>
            <a:r>
              <a:rPr lang="en-US" sz="2000" dirty="0" smtClean="0"/>
              <a:t>SPL. C</a:t>
            </a:r>
            <a:r>
              <a:rPr lang="ru-RU" sz="2000" dirty="0" err="1" smtClean="0"/>
              <a:t>ырая</a:t>
            </a:r>
            <a:r>
              <a:rPr lang="ru-RU" sz="2000" dirty="0" smtClean="0"/>
              <a:t>.</a:t>
            </a:r>
          </a:p>
          <a:p>
            <a:r>
              <a:rPr lang="en-US" sz="2000" dirty="0" smtClean="0"/>
              <a:t>libopencm3</a:t>
            </a:r>
          </a:p>
          <a:p>
            <a:pPr lvl="1"/>
            <a:r>
              <a:rPr lang="ru-RU" sz="2000" dirty="0" smtClean="0"/>
              <a:t>Открытая библиотека для разных процессоров на ядре </a:t>
            </a:r>
            <a:r>
              <a:rPr lang="en-US" sz="2000" dirty="0" smtClean="0"/>
              <a:t>Cortex-M3.</a:t>
            </a:r>
            <a:endParaRPr lang="ru-RU" sz="2000" dirty="0" smtClean="0"/>
          </a:p>
          <a:p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2489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Использовать </a:t>
            </a:r>
            <a:r>
              <a:rPr lang="ru-RU" sz="2000" dirty="0" err="1"/>
              <a:t>кодогенераторы</a:t>
            </a:r>
            <a:r>
              <a:rPr lang="ru-RU" sz="2000" dirty="0"/>
              <a:t> (которые тоже могут использовать библиотеки)</a:t>
            </a:r>
            <a:endParaRPr lang="en-US" sz="2000" dirty="0"/>
          </a:p>
          <a:p>
            <a:r>
              <a:rPr lang="en-US" sz="2000" dirty="0"/>
              <a:t>STM32Cube + HAL</a:t>
            </a:r>
            <a:endParaRPr lang="ru-RU" sz="2000" dirty="0"/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Но я бы не советовал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25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я не люблю </a:t>
            </a:r>
            <a:r>
              <a:rPr lang="en-US" dirty="0" smtClean="0"/>
              <a:t>Cube + HAL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smtClean="0"/>
              <a:t>Это отличная штука, если вам нужно сделать «тяп-ляп» или просто что-то попробовать</a:t>
            </a:r>
          </a:p>
          <a:p>
            <a:r>
              <a:rPr lang="ru-RU" sz="2000" dirty="0" smtClean="0"/>
              <a:t>Некоторые «стандартные» вещи можно сделать очень быстро</a:t>
            </a:r>
          </a:p>
          <a:p>
            <a:endParaRPr lang="ru-RU" sz="2000" dirty="0" smtClean="0"/>
          </a:p>
          <a:p>
            <a:r>
              <a:rPr lang="ru-RU" sz="2000" dirty="0" smtClean="0"/>
              <a:t>Они прячут слишком много подробностей</a:t>
            </a:r>
          </a:p>
          <a:p>
            <a:r>
              <a:rPr lang="ru-RU" sz="2000" dirty="0" smtClean="0"/>
              <a:t>Но при этом помогают только на начальном этапе</a:t>
            </a:r>
          </a:p>
          <a:p>
            <a:r>
              <a:rPr lang="ru-RU" sz="2000" dirty="0" smtClean="0"/>
              <a:t>Некоторые типовые вещи очень трудно сделать</a:t>
            </a:r>
          </a:p>
          <a:p>
            <a:r>
              <a:rPr lang="ru-RU" sz="2000" dirty="0" smtClean="0"/>
              <a:t>Без генератора – как без рук, далеко не для всех МК есть генераторы</a:t>
            </a:r>
          </a:p>
          <a:p>
            <a:r>
              <a:rPr lang="ru-RU" sz="2000" dirty="0" smtClean="0"/>
              <a:t>В генераторе есть неприятные </a:t>
            </a:r>
            <a:r>
              <a:rPr lang="ru-RU" sz="2000" dirty="0" smtClean="0"/>
              <a:t>баги</a:t>
            </a:r>
          </a:p>
          <a:p>
            <a:pPr lvl="1"/>
            <a:r>
              <a:rPr lang="ru-RU" sz="1600" dirty="0" smtClean="0"/>
              <a:t>Которые трудно понять, если вы не понимаете генерированный код</a:t>
            </a:r>
            <a:endParaRPr lang="ru-RU" sz="1600" dirty="0" smtClean="0"/>
          </a:p>
          <a:p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На самом деле, работа с периферией – это около 10% от времени разработки и около 5% от кода программы. Остальное – </a:t>
            </a:r>
            <a:r>
              <a:rPr lang="ru-RU" sz="2000" i="1" dirty="0" smtClean="0"/>
              <a:t>логика.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Регистры </a:t>
            </a:r>
            <a:r>
              <a:rPr lang="en-US" dirty="0" smtClean="0"/>
              <a:t>vs SPL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23820"/>
              </p:ext>
            </p:extLst>
          </p:nvPr>
        </p:nvGraphicFramePr>
        <p:xfrm>
          <a:off x="467544" y="1908120"/>
          <a:ext cx="2448272" cy="30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233084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RCC-&gt;APB2ENR = 1&lt;&lt;4;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GPIOC-&gt;CRH &amp;= ~0x0F;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GPIOC-&gt;CRH |= 1;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GPIOC-&gt;ODR |= 1&lt;&lt;8;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192"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5083"/>
              </p:ext>
            </p:extLst>
          </p:nvPr>
        </p:nvGraphicFramePr>
        <p:xfrm>
          <a:off x="2987824" y="1923896"/>
          <a:ext cx="5832648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RCC_APB2PeriphClockCmd(RCC_APB2Periph_GPIOC, ENABLE);</a:t>
                      </a: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GPIO_InitTypeDef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gpioStruct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gpioStruct.GPIO_Mode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GPIO_Mode_Out_PP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gpioStruct.GPIO_Pin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GPIO_Pin_8;</a:t>
                      </a: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gpioStruct.GPIO_Speed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GPIO_Speed_10MHz;</a:t>
                      </a: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GPIO_Init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(GPIOC, &amp;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gpioStruct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GPIO_SetBits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(GPIOC, GPIO_Pin_8);</a:t>
                      </a: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A5A5A5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1778</Words>
  <Application>Microsoft Office PowerPoint</Application>
  <PresentationFormat>Экран (4:3)</PresentationFormat>
  <Paragraphs>367</Paragraphs>
  <Slides>36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Тема Office</vt:lpstr>
      <vt:lpstr>Picture</vt:lpstr>
      <vt:lpstr>Есть ли у вас вопросы? </vt:lpstr>
      <vt:lpstr>Краткое содержание текущей серии</vt:lpstr>
      <vt:lpstr>GPIO</vt:lpstr>
      <vt:lpstr>Как зажечь светодиод</vt:lpstr>
      <vt:lpstr>Что плохого в работе с регистрами?</vt:lpstr>
      <vt:lpstr>Что делать?</vt:lpstr>
      <vt:lpstr>Что делать?</vt:lpstr>
      <vt:lpstr>Почему я не люблю Cube + HAL</vt:lpstr>
      <vt:lpstr>Регистры vs SPL</vt:lpstr>
      <vt:lpstr>Библиотеки</vt:lpstr>
      <vt:lpstr>Библиотеки – что же делать?</vt:lpstr>
      <vt:lpstr>SPL – где взять?</vt:lpstr>
      <vt:lpstr>SPL – В чем суть</vt:lpstr>
      <vt:lpstr>SPL – Пример (GPIO)</vt:lpstr>
      <vt:lpstr>Три секрета SPL</vt:lpstr>
      <vt:lpstr>SPL – Подвохи</vt:lpstr>
      <vt:lpstr>Что такое assert?</vt:lpstr>
      <vt:lpstr>Зачем нужен assert?</vt:lpstr>
      <vt:lpstr>Зачем нужен assert?</vt:lpstr>
      <vt:lpstr>assert_param в SPL</vt:lpstr>
      <vt:lpstr>Зажгите светодиод РС8 с помощью SPL</vt:lpstr>
      <vt:lpstr>Матрицирование</vt:lpstr>
      <vt:lpstr>Матричная клавиатура</vt:lpstr>
      <vt:lpstr>Сканирование</vt:lpstr>
      <vt:lpstr>Когда ничего не нажато</vt:lpstr>
      <vt:lpstr>Сканирование – когда ничего не нажато</vt:lpstr>
      <vt:lpstr>Сканирование – сканируется первый столбец, нажата 1</vt:lpstr>
      <vt:lpstr>Сканирование – сканируется второй столбец, нажата 1</vt:lpstr>
      <vt:lpstr>Сканирование – сканируется второй столбец, нажата 5</vt:lpstr>
      <vt:lpstr>Подвохи</vt:lpstr>
      <vt:lpstr>Режимы ножек-столбцов</vt:lpstr>
      <vt:lpstr>Что же делать?</vt:lpstr>
      <vt:lpstr>Режимы ножек-столбцов</vt:lpstr>
      <vt:lpstr>Подвохи</vt:lpstr>
      <vt:lpstr>Подвохи</vt:lpstr>
      <vt:lpstr>Сканирование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280</cp:revision>
  <dcterms:created xsi:type="dcterms:W3CDTF">2014-09-07T23:02:32Z</dcterms:created>
  <dcterms:modified xsi:type="dcterms:W3CDTF">2018-02-27T23:13:30Z</dcterms:modified>
</cp:coreProperties>
</file>