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4" d="100"/>
          <a:sy n="114" d="100"/>
        </p:scale>
        <p:origin x="-147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FA86D8-4433-4D2B-93D9-A5AF3C8BE1B3}" type="datetimeFigureOut">
              <a:rPr lang="ru-RU" smtClean="0"/>
              <a:t>21.03.2018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FC5C4B-5F3D-4F61-BC79-16C71259E8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3254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BC6AC8-3C74-4968-839A-4FF6FA7E442B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9942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FB759-A8E9-420F-9AC0-9C9892A45AAD}" type="datetimeFigureOut">
              <a:rPr lang="ru-RU" smtClean="0"/>
              <a:t>21.03.2018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E4116-378B-4187-8D1F-176874D63F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5359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FB759-A8E9-420F-9AC0-9C9892A45AAD}" type="datetimeFigureOut">
              <a:rPr lang="ru-RU" smtClean="0"/>
              <a:t>21.03.2018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E4116-378B-4187-8D1F-176874D63F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9353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FB759-A8E9-420F-9AC0-9C9892A45AAD}" type="datetimeFigureOut">
              <a:rPr lang="ru-RU" smtClean="0"/>
              <a:t>21.03.2018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E4116-378B-4187-8D1F-176874D63F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4937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FB759-A8E9-420F-9AC0-9C9892A45AAD}" type="datetimeFigureOut">
              <a:rPr lang="ru-RU" smtClean="0"/>
              <a:t>21.03.2018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E4116-378B-4187-8D1F-176874D63F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1252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FB759-A8E9-420F-9AC0-9C9892A45AAD}" type="datetimeFigureOut">
              <a:rPr lang="ru-RU" smtClean="0"/>
              <a:t>21.03.2018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E4116-378B-4187-8D1F-176874D63F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8241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FB759-A8E9-420F-9AC0-9C9892A45AAD}" type="datetimeFigureOut">
              <a:rPr lang="ru-RU" smtClean="0"/>
              <a:t>21.03.2018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E4116-378B-4187-8D1F-176874D63F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8608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FB759-A8E9-420F-9AC0-9C9892A45AAD}" type="datetimeFigureOut">
              <a:rPr lang="ru-RU" smtClean="0"/>
              <a:t>21.03.2018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E4116-378B-4187-8D1F-176874D63F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0448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FB759-A8E9-420F-9AC0-9C9892A45AAD}" type="datetimeFigureOut">
              <a:rPr lang="ru-RU" smtClean="0"/>
              <a:t>21.03.2018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E4116-378B-4187-8D1F-176874D63F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1642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FB759-A8E9-420F-9AC0-9C9892A45AAD}" type="datetimeFigureOut">
              <a:rPr lang="ru-RU" smtClean="0"/>
              <a:t>21.03.2018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E4116-378B-4187-8D1F-176874D63F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456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FB759-A8E9-420F-9AC0-9C9892A45AAD}" type="datetimeFigureOut">
              <a:rPr lang="ru-RU" smtClean="0"/>
              <a:t>21.03.2018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E4116-378B-4187-8D1F-176874D63F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6710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FB759-A8E9-420F-9AC0-9C9892A45AAD}" type="datetimeFigureOut">
              <a:rPr lang="ru-RU" smtClean="0"/>
              <a:t>21.03.2018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E4116-378B-4187-8D1F-176874D63F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7195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FB759-A8E9-420F-9AC0-9C9892A45AAD}" type="datetimeFigureOut">
              <a:rPr lang="ru-RU" smtClean="0"/>
              <a:t>21.03.2018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E4116-378B-4187-8D1F-176874D63F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8163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332656"/>
            <a:ext cx="7772400" cy="936103"/>
          </a:xfrm>
        </p:spPr>
        <p:txBody>
          <a:bodyPr/>
          <a:lstStyle/>
          <a:p>
            <a:r>
              <a:rPr lang="ru-RU" dirty="0" smtClean="0"/>
              <a:t>Таймеры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39552" y="1628800"/>
            <a:ext cx="8064896" cy="4392488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1"/>
                </a:solidFill>
              </a:rPr>
              <a:t>Что такое таймер?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ru-RU" sz="2400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1"/>
                </a:solidFill>
              </a:rPr>
              <a:t>Что он может?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ru-RU" sz="2400" dirty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1"/>
                </a:solidFill>
              </a:rPr>
              <a:t>Что может </a:t>
            </a:r>
            <a:r>
              <a:rPr lang="en-US" sz="2400" dirty="0" err="1" smtClean="0">
                <a:solidFill>
                  <a:schemeClr val="tx1"/>
                </a:solidFill>
              </a:rPr>
              <a:t>SysTick</a:t>
            </a:r>
            <a:r>
              <a:rPr lang="en-US" sz="2400" dirty="0" smtClean="0">
                <a:solidFill>
                  <a:schemeClr val="tx1"/>
                </a:solidFill>
              </a:rPr>
              <a:t>?</a:t>
            </a:r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882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настроить таймер?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2400" dirty="0" smtClean="0"/>
              <a:t>создать экземпляр структуры типа </a:t>
            </a:r>
            <a:r>
              <a:rPr lang="en-US" sz="2400" dirty="0" err="1" smtClean="0"/>
              <a:t>TIM_TimeBaseInitTypeDef</a:t>
            </a:r>
            <a:endParaRPr lang="ru-RU" sz="2400" dirty="0" smtClean="0"/>
          </a:p>
          <a:p>
            <a:pPr marL="457200" indent="-457200">
              <a:buFont typeface="+mj-lt"/>
              <a:buAutoNum type="arabicPeriod"/>
            </a:pPr>
            <a:endParaRPr lang="ru-RU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/>
              <a:t>заполнить ее значениями </a:t>
            </a:r>
            <a:r>
              <a:rPr lang="ru-RU" sz="2400" dirty="0" err="1" smtClean="0"/>
              <a:t>по-умолчанию</a:t>
            </a:r>
            <a:r>
              <a:rPr lang="ru-RU" sz="2400" dirty="0" smtClean="0"/>
              <a:t> (функцией </a:t>
            </a:r>
            <a:r>
              <a:rPr lang="en-US" sz="2400" dirty="0" err="1" smtClean="0"/>
              <a:t>TIM_TimeBaseStructInit</a:t>
            </a:r>
            <a:r>
              <a:rPr lang="ru-RU" sz="2400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endParaRPr lang="ru-RU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/>
              <a:t>заполнить нужные поля</a:t>
            </a:r>
          </a:p>
          <a:p>
            <a:pPr marL="457200" indent="-457200">
              <a:buFont typeface="+mj-lt"/>
              <a:buAutoNum type="arabicPeriod"/>
            </a:pPr>
            <a:endParaRPr lang="ru-RU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/>
              <a:t>передать ее в функцию </a:t>
            </a:r>
            <a:r>
              <a:rPr lang="en-US" sz="2400" dirty="0" err="1"/>
              <a:t>TIM_TimeBaseInit</a:t>
            </a:r>
            <a:endParaRPr lang="ru-RU" sz="2400" dirty="0" smtClean="0"/>
          </a:p>
          <a:p>
            <a:pPr marL="0" indent="0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683080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Структура </a:t>
            </a:r>
            <a:r>
              <a:rPr lang="en-US" dirty="0" err="1"/>
              <a:t>TIM_TimeBaseInitTypeDef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88024" y="1556792"/>
            <a:ext cx="3538736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000" dirty="0" smtClean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dirty="0" err="1" smtClean="0"/>
              <a:t>предделитель</a:t>
            </a:r>
            <a:r>
              <a:rPr lang="ru-RU" sz="2000" dirty="0" smtClean="0"/>
              <a:t> для таймера </a:t>
            </a:r>
            <a:endParaRPr lang="en-US" sz="2000" dirty="0" smtClean="0"/>
          </a:p>
          <a:p>
            <a:pPr marL="0" indent="0">
              <a:buNone/>
            </a:pPr>
            <a:r>
              <a:rPr lang="ru-RU" sz="2000" b="1" dirty="0" smtClean="0"/>
              <a:t>(максимум 65 535)</a:t>
            </a:r>
          </a:p>
          <a:p>
            <a:pPr marL="0" indent="0">
              <a:buNone/>
            </a:pPr>
            <a:r>
              <a:rPr lang="ru-RU" sz="2000" dirty="0" smtClean="0"/>
              <a:t>направление счета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dirty="0" smtClean="0"/>
              <a:t>период </a:t>
            </a:r>
            <a:r>
              <a:rPr lang="ru-RU" sz="2000" b="1" dirty="0" smtClean="0"/>
              <a:t>(максимум 65 535)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395536" y="1556791"/>
            <a:ext cx="4248472" cy="4968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err="1"/>
              <a:t>typedef</a:t>
            </a:r>
            <a:r>
              <a:rPr lang="en-US" sz="2000" dirty="0"/>
              <a:t> </a:t>
            </a:r>
            <a:r>
              <a:rPr lang="en-US" sz="2000" dirty="0" err="1"/>
              <a:t>struct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{</a:t>
            </a:r>
          </a:p>
          <a:p>
            <a:pPr marL="0" indent="0">
              <a:buNone/>
            </a:pPr>
            <a:r>
              <a:rPr lang="en-US" sz="2000" dirty="0"/>
              <a:t>  </a:t>
            </a:r>
            <a:r>
              <a:rPr lang="en-US" sz="2000" b="1" dirty="0"/>
              <a:t>uint16_t</a:t>
            </a:r>
            <a:r>
              <a:rPr lang="en-US" sz="2000" dirty="0"/>
              <a:t> </a:t>
            </a:r>
            <a:r>
              <a:rPr lang="en-US" sz="2000" dirty="0" err="1"/>
              <a:t>TIM_Prescaler</a:t>
            </a:r>
            <a:r>
              <a:rPr lang="en-US" sz="2000" dirty="0" smtClean="0"/>
              <a:t>;</a:t>
            </a:r>
            <a:endParaRPr lang="ru-RU" sz="2000" dirty="0" smtClean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dirty="0"/>
              <a:t>  </a:t>
            </a:r>
            <a:r>
              <a:rPr lang="en-US" sz="2000" dirty="0"/>
              <a:t>uint16_t </a:t>
            </a:r>
            <a:r>
              <a:rPr lang="en-US" sz="2000" dirty="0" err="1"/>
              <a:t>TIM_CounterMode</a:t>
            </a:r>
            <a:r>
              <a:rPr lang="en-US" sz="2000" dirty="0" smtClean="0"/>
              <a:t>;</a:t>
            </a:r>
            <a:endParaRPr lang="ru-RU" sz="2000" dirty="0" smtClean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dirty="0"/>
              <a:t>  </a:t>
            </a:r>
            <a:r>
              <a:rPr lang="en-US" sz="2000" b="1" dirty="0" smtClean="0"/>
              <a:t>uint16_t </a:t>
            </a:r>
            <a:r>
              <a:rPr lang="en-US" sz="2000" dirty="0" err="1" smtClean="0"/>
              <a:t>TIM_Period</a:t>
            </a:r>
            <a:r>
              <a:rPr lang="en-US" sz="2000" dirty="0" smtClean="0"/>
              <a:t>;</a:t>
            </a:r>
            <a:endParaRPr lang="ru-RU" sz="2000" dirty="0" smtClean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dirty="0"/>
              <a:t> </a:t>
            </a:r>
            <a:r>
              <a:rPr lang="ru-RU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uint16_t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</a:rPr>
              <a:t>TIM_ClockDivision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; </a:t>
            </a:r>
            <a:r>
              <a:rPr lang="en-US" sz="2000" dirty="0"/>
              <a:t>    </a:t>
            </a:r>
            <a:endParaRPr lang="ru-RU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  uint8_t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</a:rPr>
              <a:t>TIM_RepetitionCounter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;</a:t>
            </a:r>
            <a:endParaRPr lang="ru-RU" sz="20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} </a:t>
            </a:r>
            <a:r>
              <a:rPr lang="en-US" sz="2000" dirty="0" err="1"/>
              <a:t>TIM_TimeBaseInitTypeDef</a:t>
            </a:r>
            <a:r>
              <a:rPr lang="en-US" sz="2000" dirty="0"/>
              <a:t>;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076197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Предделитель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А что будет, если </a:t>
            </a:r>
            <a:r>
              <a:rPr lang="ru-RU" sz="2400" dirty="0" err="1" smtClean="0"/>
              <a:t>предделитель</a:t>
            </a:r>
            <a:r>
              <a:rPr lang="ru-RU" sz="2400" dirty="0" smtClean="0"/>
              <a:t> сделать равным 0?</a:t>
            </a:r>
          </a:p>
          <a:p>
            <a:pPr marL="0" indent="0">
              <a:buNone/>
            </a:pPr>
            <a:endParaRPr lang="ru-RU" sz="2800" dirty="0" smtClean="0"/>
          </a:p>
          <a:p>
            <a:pPr marL="0" indent="0">
              <a:buNone/>
            </a:pPr>
            <a:r>
              <a:rPr lang="ru-RU" sz="2400" dirty="0" smtClean="0"/>
              <a:t>Т.к. на 0 делить бессмысленно, </a:t>
            </a:r>
            <a:r>
              <a:rPr lang="ru-RU" sz="2400" dirty="0" err="1" smtClean="0"/>
              <a:t>предделитель</a:t>
            </a:r>
            <a:r>
              <a:rPr lang="ru-RU" sz="2400" dirty="0" smtClean="0"/>
              <a:t> равный 0 – это </a:t>
            </a:r>
            <a:r>
              <a:rPr lang="ru-RU" sz="2400" dirty="0" err="1" smtClean="0"/>
              <a:t>предделение</a:t>
            </a:r>
            <a:r>
              <a:rPr lang="ru-RU" sz="2400" dirty="0" smtClean="0"/>
              <a:t> на 1.</a:t>
            </a:r>
          </a:p>
          <a:p>
            <a:pPr marL="0" indent="0">
              <a:buNone/>
            </a:pPr>
            <a:r>
              <a:rPr lang="ru-RU" sz="2400" dirty="0" smtClean="0"/>
              <a:t>А </a:t>
            </a:r>
            <a:r>
              <a:rPr lang="ru-RU" sz="2400" dirty="0" err="1" smtClean="0"/>
              <a:t>предделитель</a:t>
            </a:r>
            <a:r>
              <a:rPr lang="ru-RU" sz="2400" dirty="0" smtClean="0"/>
              <a:t> равный 1 – это </a:t>
            </a:r>
            <a:r>
              <a:rPr lang="ru-RU" sz="2400" dirty="0" err="1" smtClean="0"/>
              <a:t>предделение</a:t>
            </a:r>
            <a:r>
              <a:rPr lang="ru-RU" sz="2400" dirty="0" smtClean="0"/>
              <a:t> на 2.</a:t>
            </a:r>
          </a:p>
          <a:p>
            <a:pPr marL="0" indent="0">
              <a:buNone/>
            </a:pPr>
            <a:r>
              <a:rPr lang="ru-RU" sz="2400" dirty="0" smtClean="0"/>
              <a:t>А </a:t>
            </a:r>
            <a:r>
              <a:rPr lang="ru-RU" sz="2400" dirty="0" err="1" smtClean="0"/>
              <a:t>предделитель</a:t>
            </a:r>
            <a:r>
              <a:rPr lang="ru-RU" sz="2400" dirty="0" smtClean="0"/>
              <a:t> равный 2?</a:t>
            </a:r>
          </a:p>
          <a:p>
            <a:pPr marL="0" indent="0">
              <a:buNone/>
            </a:pPr>
            <a:r>
              <a:rPr lang="ru-RU" sz="2400" dirty="0" smtClean="0"/>
              <a:t>Правильно, </a:t>
            </a:r>
            <a:r>
              <a:rPr lang="ru-RU" sz="2400" dirty="0" err="1" smtClean="0"/>
              <a:t>предделение</a:t>
            </a:r>
            <a:r>
              <a:rPr lang="ru-RU" sz="2400" dirty="0" smtClean="0"/>
              <a:t> на 3.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75687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разрешить прерывания?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2000" dirty="0" smtClean="0"/>
              <a:t>В самом таймере – функцией </a:t>
            </a:r>
            <a:r>
              <a:rPr lang="en-US" sz="2000" dirty="0" err="1" smtClean="0"/>
              <a:t>TIM_ITConfig</a:t>
            </a:r>
            <a:r>
              <a:rPr lang="en-US" sz="2000" dirty="0" smtClean="0"/>
              <a:t> – </a:t>
            </a:r>
            <a:r>
              <a:rPr lang="ru-RU" sz="2000" dirty="0" smtClean="0"/>
              <a:t>здесь нужно будет выбрать конкретное событие</a:t>
            </a:r>
          </a:p>
          <a:p>
            <a:pPr marL="514350" indent="-514350">
              <a:buFont typeface="+mj-lt"/>
              <a:buAutoNum type="arabicPeriod"/>
            </a:pPr>
            <a:endParaRPr lang="ru-RU" sz="2000" dirty="0"/>
          </a:p>
          <a:p>
            <a:pPr marL="514350" indent="-514350">
              <a:buFont typeface="+mj-lt"/>
              <a:buAutoNum type="arabicPeriod"/>
            </a:pPr>
            <a:r>
              <a:rPr lang="ru-RU" sz="2000" dirty="0" smtClean="0"/>
              <a:t>В контроллере прерываний - </a:t>
            </a:r>
            <a:r>
              <a:rPr lang="en-US" sz="2000" dirty="0" err="1" smtClean="0"/>
              <a:t>NVIC_EnableIRQ</a:t>
            </a:r>
            <a:r>
              <a:rPr lang="ru-RU" sz="2000" dirty="0" smtClean="0"/>
              <a:t> – разрешить прерывание от конкретного таймера</a:t>
            </a:r>
          </a:p>
          <a:p>
            <a:pPr marL="514350" indent="-514350">
              <a:buFont typeface="+mj-lt"/>
              <a:buAutoNum type="arabicPeriod"/>
            </a:pPr>
            <a:endParaRPr lang="ru-RU" sz="2000" dirty="0"/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__</a:t>
            </a:r>
            <a:r>
              <a:rPr lang="en-US" sz="2000" dirty="0" err="1" smtClean="0"/>
              <a:t>enable_irq</a:t>
            </a:r>
            <a:r>
              <a:rPr lang="en-US" sz="2000" dirty="0" smtClean="0"/>
              <a:t>() – </a:t>
            </a:r>
            <a:r>
              <a:rPr lang="ru-RU" sz="2000" dirty="0" smtClean="0"/>
              <a:t>если вы глобально запрещали прерывания до этого</a:t>
            </a:r>
          </a:p>
          <a:p>
            <a:endParaRPr lang="ru-RU" sz="2000" dirty="0" smtClean="0"/>
          </a:p>
          <a:p>
            <a:pPr marL="0" indent="0">
              <a:buNone/>
            </a:pPr>
            <a:r>
              <a:rPr lang="ru-RU" sz="2000" dirty="0" smtClean="0"/>
              <a:t>Обработчик должен называться </a:t>
            </a:r>
            <a:r>
              <a:rPr lang="en-US" sz="2000" dirty="0" err="1" smtClean="0"/>
              <a:t>TIM</a:t>
            </a:r>
            <a:r>
              <a:rPr lang="en-US" sz="2000" b="1" dirty="0" err="1" smtClean="0"/>
              <a:t>x</a:t>
            </a:r>
            <a:r>
              <a:rPr lang="en-US" sz="2000" dirty="0" err="1" smtClean="0"/>
              <a:t>_IRQHandler</a:t>
            </a:r>
            <a:r>
              <a:rPr lang="en-US" sz="2000" dirty="0" smtClean="0"/>
              <a:t>, </a:t>
            </a:r>
            <a:r>
              <a:rPr lang="ru-RU" sz="2000" dirty="0" smtClean="0"/>
              <a:t>где </a:t>
            </a:r>
            <a:r>
              <a:rPr lang="en-US" sz="2000" b="1" dirty="0" smtClean="0"/>
              <a:t>x</a:t>
            </a:r>
            <a:r>
              <a:rPr lang="en-US" sz="2000" dirty="0" smtClean="0"/>
              <a:t> – </a:t>
            </a:r>
            <a:r>
              <a:rPr lang="ru-RU" sz="2000" dirty="0" smtClean="0"/>
              <a:t>номер таймера.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040536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запустить таймер?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Вызвать функцию </a:t>
            </a:r>
            <a:r>
              <a:rPr lang="en-US" sz="2400" dirty="0" err="1" smtClean="0"/>
              <a:t>TIM_Cmd</a:t>
            </a:r>
            <a:r>
              <a:rPr lang="en-US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6943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Подвох с прерыванием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Сигнал прерывания </a:t>
            </a:r>
            <a:r>
              <a:rPr lang="ru-RU" sz="2400" b="1" dirty="0" smtClean="0"/>
              <a:t>не сбрасывается сам!</a:t>
            </a:r>
            <a:endParaRPr lang="en-US" sz="2400" b="1" dirty="0" smtClean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r>
              <a:rPr lang="ru-RU" sz="2400" dirty="0" smtClean="0"/>
              <a:t>При входе в прерывание его нужно сбросить руками, с помощью функции </a:t>
            </a:r>
            <a:r>
              <a:rPr lang="en-US" sz="2400" dirty="0" err="1" smtClean="0"/>
              <a:t>TIM_ClearFlag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766561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dirty="0" smtClean="0"/>
              <a:t>Напишите код, который будет ген</a:t>
            </a:r>
            <a:r>
              <a:rPr lang="ru-RU" dirty="0"/>
              <a:t>е</a:t>
            </a:r>
            <a:r>
              <a:rPr lang="ru-RU" dirty="0" smtClean="0"/>
              <a:t>рировать звуковой сигнал с частотой 100 Гц с помощью </a:t>
            </a:r>
            <a:r>
              <a:rPr lang="en-US" dirty="0" smtClean="0"/>
              <a:t>TIM</a:t>
            </a:r>
            <a:r>
              <a:rPr lang="ru-RU" dirty="0" smtClean="0"/>
              <a:t>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6853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Меандр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1125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Как выглядит сигнал, который вы подаете на динамик?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endParaRPr lang="ru-RU" sz="2400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916832"/>
            <a:ext cx="7848872" cy="3336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755576" y="5445224"/>
            <a:ext cx="712879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Сколько у него независимых параметров?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Амплитуда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Частота </a:t>
            </a:r>
          </a:p>
        </p:txBody>
      </p:sp>
    </p:spTree>
    <p:extLst>
      <p:ext uri="{BB962C8B-B14F-4D97-AF65-F5344CB8AC3E}">
        <p14:creationId xmlns:p14="http://schemas.microsoft.com/office/powerpoint/2010/main" val="92932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ШИМ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2565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ШИМ – Широтно-Импульсная модуляция (</a:t>
            </a:r>
            <a:r>
              <a:rPr lang="en-US" sz="2400" dirty="0" smtClean="0"/>
              <a:t>PWM)</a:t>
            </a:r>
            <a:endParaRPr lang="ru-RU" sz="2400" dirty="0" smtClean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endParaRPr lang="ru-RU" sz="2000" dirty="0" smtClean="0"/>
          </a:p>
          <a:p>
            <a:pPr marL="0" indent="0">
              <a:buNone/>
            </a:pPr>
            <a:r>
              <a:rPr lang="en-US" sz="2000" dirty="0" smtClean="0"/>
              <a:t>Duty cycle </a:t>
            </a:r>
            <a:r>
              <a:rPr lang="ru-RU" sz="2000" dirty="0" smtClean="0"/>
              <a:t>– </a:t>
            </a:r>
            <a:r>
              <a:rPr lang="ru-RU" sz="2000" dirty="0" err="1" smtClean="0"/>
              <a:t>коэф</a:t>
            </a:r>
            <a:r>
              <a:rPr lang="ru-RU" sz="2000" dirty="0" smtClean="0"/>
              <a:t>. заполнения ( обратная величина – скважность)</a:t>
            </a:r>
          </a:p>
          <a:p>
            <a:pPr marL="0" indent="0">
              <a:buNone/>
            </a:pPr>
            <a:r>
              <a:rPr lang="ru-RU" sz="2000" dirty="0" smtClean="0"/>
              <a:t>Частота ШИМ – 1</a:t>
            </a:r>
            <a:r>
              <a:rPr lang="en-US" sz="2000" dirty="0" smtClean="0"/>
              <a:t>/</a:t>
            </a:r>
            <a:r>
              <a:rPr lang="ru-RU" sz="2000" dirty="0" smtClean="0"/>
              <a:t>период</a:t>
            </a:r>
            <a:endParaRPr lang="en-US" sz="20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772816"/>
            <a:ext cx="6703293" cy="334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0294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ШИМ – Зачем она нужна?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Управление яркостью светодиодов</a:t>
            </a:r>
          </a:p>
          <a:p>
            <a:endParaRPr lang="ru-RU" sz="2800" dirty="0" smtClean="0"/>
          </a:p>
          <a:p>
            <a:r>
              <a:rPr lang="ru-RU" sz="2800" dirty="0" smtClean="0"/>
              <a:t>Управление электродвигателями</a:t>
            </a:r>
          </a:p>
          <a:p>
            <a:endParaRPr lang="ru-RU" sz="2800" dirty="0" smtClean="0"/>
          </a:p>
          <a:p>
            <a:r>
              <a:rPr lang="ru-RU" sz="2800" dirty="0" smtClean="0"/>
              <a:t>Формирование аналоговых сигналов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980955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SysTick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Счетчик; может считать от максимума до нуля (вниз)</a:t>
            </a:r>
          </a:p>
          <a:p>
            <a:endParaRPr lang="ru-RU" sz="2400" dirty="0" smtClean="0"/>
          </a:p>
          <a:p>
            <a:r>
              <a:rPr lang="ru-RU" sz="2400" dirty="0" smtClean="0"/>
              <a:t>Максимум (период) можно задавать</a:t>
            </a:r>
          </a:p>
          <a:p>
            <a:endParaRPr lang="ru-RU" sz="2400" dirty="0" smtClean="0"/>
          </a:p>
          <a:p>
            <a:r>
              <a:rPr lang="ru-RU" sz="2400" dirty="0" smtClean="0"/>
              <a:t>Может генерировать прерывание при достижении нуля</a:t>
            </a:r>
          </a:p>
          <a:p>
            <a:endParaRPr lang="ru-RU" sz="2400" dirty="0"/>
          </a:p>
          <a:p>
            <a:pPr>
              <a:buClr>
                <a:srgbClr val="FF0000"/>
              </a:buClr>
            </a:pPr>
            <a:r>
              <a:rPr lang="ru-RU" sz="2400" dirty="0" smtClean="0"/>
              <a:t>Частота счета всегда одинаковая</a:t>
            </a:r>
          </a:p>
          <a:p>
            <a:pPr>
              <a:buClr>
                <a:srgbClr val="FF0000"/>
              </a:buClr>
            </a:pPr>
            <a:r>
              <a:rPr lang="ru-RU" sz="2400" dirty="0" smtClean="0"/>
              <a:t>Прерывание только по одному событию</a:t>
            </a:r>
          </a:p>
          <a:p>
            <a:pPr marL="0" indent="0">
              <a:buClr>
                <a:srgbClr val="FF0000"/>
              </a:buClr>
              <a:buNone/>
            </a:pPr>
            <a:endParaRPr lang="ru-RU" sz="2400" dirty="0" smtClean="0"/>
          </a:p>
          <a:p>
            <a:pPr marL="0" indent="0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260275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формировать ШИМ?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err="1" smtClean="0"/>
              <a:t>Программно</a:t>
            </a:r>
            <a:endParaRPr lang="ru-RU" sz="2800" dirty="0" smtClean="0"/>
          </a:p>
          <a:p>
            <a:endParaRPr lang="ru-RU" sz="2800" dirty="0" smtClean="0"/>
          </a:p>
          <a:p>
            <a:r>
              <a:rPr lang="ru-RU" sz="2800" dirty="0" err="1" smtClean="0"/>
              <a:t>Аппаратно</a:t>
            </a:r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3488318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dirty="0" err="1" smtClean="0"/>
              <a:t>Программно</a:t>
            </a:r>
            <a:r>
              <a:rPr lang="ru-RU" dirty="0" smtClean="0"/>
              <a:t> сформируйте ШИМ с 30% заполнением.</a:t>
            </a:r>
          </a:p>
          <a:p>
            <a:pPr marL="0" indent="0" algn="ctr">
              <a:buNone/>
            </a:pPr>
            <a:endParaRPr lang="ru-RU" dirty="0"/>
          </a:p>
          <a:p>
            <a:pPr marL="0" indent="0" algn="ctr">
              <a:buNone/>
            </a:pPr>
            <a:r>
              <a:rPr lang="ru-RU" dirty="0" smtClean="0"/>
              <a:t>Для проверки используйте виртуальный осциллограф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en-US" dirty="0" err="1" smtClean="0"/>
              <a:t>Keil</a:t>
            </a:r>
            <a:r>
              <a:rPr lang="ru-RU" dirty="0" smtClean="0"/>
              <a:t>: 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/>
              <a:t>V</a:t>
            </a:r>
            <a:r>
              <a:rPr lang="en-US" dirty="0" smtClean="0"/>
              <a:t>iew -&gt; Analysis </a:t>
            </a:r>
            <a:r>
              <a:rPr lang="en-US" dirty="0"/>
              <a:t>W</a:t>
            </a:r>
            <a:r>
              <a:rPr lang="en-US" dirty="0" smtClean="0"/>
              <a:t>indow -&gt; </a:t>
            </a:r>
            <a:r>
              <a:rPr lang="en-US" dirty="0" err="1"/>
              <a:t>L</a:t>
            </a:r>
            <a:r>
              <a:rPr lang="en-US" dirty="0" err="1" smtClean="0"/>
              <a:t>ogick</a:t>
            </a:r>
            <a:r>
              <a:rPr lang="en-US" dirty="0" smtClean="0"/>
              <a:t> Analyzer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909359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Таймеры общего назначения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2400" dirty="0" smtClean="0"/>
              <a:t>Счет от нуля или к нулю</a:t>
            </a:r>
          </a:p>
          <a:p>
            <a:endParaRPr lang="ru-RU" sz="2400" dirty="0" smtClean="0"/>
          </a:p>
          <a:p>
            <a:r>
              <a:rPr lang="ru-RU" sz="2400" dirty="0" smtClean="0"/>
              <a:t>Период можно задавать</a:t>
            </a:r>
          </a:p>
          <a:p>
            <a:endParaRPr lang="ru-RU" sz="2400" dirty="0" smtClean="0"/>
          </a:p>
          <a:p>
            <a:r>
              <a:rPr lang="ru-RU" sz="2400" dirty="0" smtClean="0"/>
              <a:t>Частоту счета можно задавать</a:t>
            </a:r>
          </a:p>
          <a:p>
            <a:endParaRPr lang="ru-RU" sz="2400" dirty="0" smtClean="0"/>
          </a:p>
          <a:p>
            <a:r>
              <a:rPr lang="ru-RU" sz="2400" dirty="0" smtClean="0"/>
              <a:t>Может управлять другими периферийными устройствами (например, дергать ногой) – </a:t>
            </a:r>
            <a:r>
              <a:rPr lang="en-US" sz="2400" dirty="0" smtClean="0"/>
              <a:t>“output compare”</a:t>
            </a:r>
            <a:endParaRPr lang="ru-RU" sz="2400" dirty="0" smtClean="0"/>
          </a:p>
          <a:p>
            <a:endParaRPr lang="ru-RU" sz="2400" dirty="0" smtClean="0"/>
          </a:p>
          <a:p>
            <a:r>
              <a:rPr lang="ru-RU" sz="2400" dirty="0" smtClean="0"/>
              <a:t>Может подчиняться другим периферийным устройствам (например, запускать счет по сигналу)</a:t>
            </a:r>
            <a:r>
              <a:rPr lang="en-US" sz="2400" dirty="0" smtClean="0"/>
              <a:t> – “input capture”</a:t>
            </a:r>
            <a:endParaRPr lang="ru-RU" sz="2400" dirty="0" smtClean="0"/>
          </a:p>
          <a:p>
            <a:endParaRPr lang="ru-RU" sz="2400" dirty="0" smtClean="0"/>
          </a:p>
          <a:p>
            <a:r>
              <a:rPr lang="ru-RU" sz="2400" dirty="0" smtClean="0"/>
              <a:t>Прерывания по многим событиям</a:t>
            </a:r>
            <a:endParaRPr lang="ru-RU" sz="2400" dirty="0"/>
          </a:p>
          <a:p>
            <a:pPr marL="0" indent="0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146698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Настройка </a:t>
            </a:r>
            <a:r>
              <a:rPr lang="en-US" dirty="0" err="1" smtClean="0"/>
              <a:t>SysTick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Нужно вызвать функцию </a:t>
            </a:r>
            <a:r>
              <a:rPr lang="en-US" sz="2400" dirty="0" err="1" smtClean="0"/>
              <a:t>SysTick_Config</a:t>
            </a:r>
            <a:r>
              <a:rPr lang="en-US" sz="2400" dirty="0" smtClean="0"/>
              <a:t>(</a:t>
            </a:r>
            <a:r>
              <a:rPr lang="ru-RU" sz="2400" dirty="0" smtClean="0"/>
              <a:t>период)</a:t>
            </a:r>
          </a:p>
          <a:p>
            <a:endParaRPr lang="ru-RU" sz="2400" dirty="0" smtClean="0"/>
          </a:p>
          <a:p>
            <a:r>
              <a:rPr lang="ru-RU" sz="2400" dirty="0" smtClean="0"/>
              <a:t>Это все! Настраивать можно только период, прерывание уже разрешено, счет запустится сразу же.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668137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Настройка таймера общего назначения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sz="2400" dirty="0" smtClean="0"/>
              <a:t>Подключить в проект файл </a:t>
            </a:r>
            <a:r>
              <a:rPr lang="en-US" sz="2400" dirty="0" smtClean="0"/>
              <a:t>SPL\</a:t>
            </a:r>
            <a:r>
              <a:rPr lang="en-US" sz="2400" dirty="0" err="1" smtClean="0"/>
              <a:t>src</a:t>
            </a:r>
            <a:r>
              <a:rPr lang="en-US" sz="2400" dirty="0" smtClean="0"/>
              <a:t>\stm32f10x_tim.c</a:t>
            </a:r>
            <a:endParaRPr lang="ru-RU" sz="2400" dirty="0" smtClean="0"/>
          </a:p>
          <a:p>
            <a:endParaRPr lang="ru-RU" sz="2400" dirty="0" smtClean="0"/>
          </a:p>
          <a:p>
            <a:r>
              <a:rPr lang="ru-RU" sz="2400" dirty="0" smtClean="0"/>
              <a:t>Таймер нужно </a:t>
            </a:r>
            <a:r>
              <a:rPr lang="ru-RU" sz="2400" dirty="0" err="1" smtClean="0"/>
              <a:t>затактировать</a:t>
            </a:r>
            <a:r>
              <a:rPr lang="ru-RU" sz="2400" dirty="0"/>
              <a:t> </a:t>
            </a:r>
            <a:r>
              <a:rPr lang="ru-RU" sz="2400" dirty="0" smtClean="0">
                <a:solidFill>
                  <a:schemeClr val="bg1">
                    <a:lumMod val="65000"/>
                  </a:schemeClr>
                </a:solidFill>
              </a:rPr>
              <a:t>(и выбрать </a:t>
            </a:r>
            <a:r>
              <a:rPr lang="ru-RU" sz="2400" dirty="0" err="1" smtClean="0">
                <a:solidFill>
                  <a:schemeClr val="bg1">
                    <a:lumMod val="65000"/>
                  </a:schemeClr>
                </a:solidFill>
              </a:rPr>
              <a:t>предделитель</a:t>
            </a:r>
            <a:r>
              <a:rPr lang="ru-RU" sz="2400" dirty="0" smtClean="0">
                <a:solidFill>
                  <a:schemeClr val="bg1">
                    <a:lumMod val="65000"/>
                  </a:schemeClr>
                </a:solidFill>
              </a:rPr>
              <a:t> для шины)</a:t>
            </a:r>
          </a:p>
          <a:p>
            <a:endParaRPr lang="en-US" sz="2400" dirty="0" smtClean="0"/>
          </a:p>
          <a:p>
            <a:r>
              <a:rPr lang="ru-RU" sz="2400" dirty="0" smtClean="0"/>
              <a:t>Нужно заполнить специальную структуру, которая задает период, направление счета, частоту через </a:t>
            </a:r>
            <a:r>
              <a:rPr lang="ru-RU" sz="2400" dirty="0" err="1" smtClean="0"/>
              <a:t>предделитель</a:t>
            </a:r>
            <a:r>
              <a:rPr lang="ru-RU" sz="2400" dirty="0" smtClean="0"/>
              <a:t> </a:t>
            </a:r>
            <a:r>
              <a:rPr lang="ru-RU" sz="2400" dirty="0" smtClean="0">
                <a:solidFill>
                  <a:schemeClr val="bg1">
                    <a:lumMod val="65000"/>
                  </a:schemeClr>
                </a:solidFill>
              </a:rPr>
              <a:t>(и еще пару вещей)</a:t>
            </a:r>
          </a:p>
          <a:p>
            <a:endParaRPr lang="ru-RU" sz="2400" dirty="0" smtClean="0"/>
          </a:p>
          <a:p>
            <a:r>
              <a:rPr lang="ru-RU" sz="2400" dirty="0" smtClean="0">
                <a:solidFill>
                  <a:schemeClr val="bg1">
                    <a:lumMod val="65000"/>
                  </a:schemeClr>
                </a:solidFill>
              </a:rPr>
              <a:t>При необходимости, заполнить еще одну структуру для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input capture/output compare</a:t>
            </a:r>
            <a:r>
              <a:rPr lang="ru-RU" sz="2400" dirty="0" smtClean="0">
                <a:solidFill>
                  <a:schemeClr val="bg1">
                    <a:lumMod val="65000"/>
                  </a:schemeClr>
                </a:solidFill>
              </a:rPr>
              <a:t> на нужном канале</a:t>
            </a:r>
            <a:endParaRPr lang="en-US" sz="2400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ru-RU" sz="24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ru-RU" sz="2400" dirty="0" smtClean="0">
                <a:solidFill>
                  <a:schemeClr val="bg1">
                    <a:lumMod val="65000"/>
                  </a:schemeClr>
                </a:solidFill>
              </a:rPr>
              <a:t>Вызвать еще одну функцию, если таймер это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TIM1 </a:t>
            </a:r>
            <a:r>
              <a:rPr lang="ru-RU" sz="2400" dirty="0" smtClean="0">
                <a:solidFill>
                  <a:schemeClr val="bg1">
                    <a:lumMod val="65000"/>
                  </a:schemeClr>
                </a:solidFill>
              </a:rPr>
              <a:t>или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TIM8</a:t>
            </a:r>
            <a:endParaRPr lang="ru-RU" sz="2400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en-US" sz="2400" dirty="0" smtClean="0"/>
          </a:p>
          <a:p>
            <a:r>
              <a:rPr lang="ru-RU" sz="2400" dirty="0" smtClean="0"/>
              <a:t>При необходимости, разрешить прерывания</a:t>
            </a:r>
          </a:p>
          <a:p>
            <a:endParaRPr lang="ru-RU" sz="2400" dirty="0" smtClean="0"/>
          </a:p>
          <a:p>
            <a:r>
              <a:rPr lang="ru-RU" sz="2400" dirty="0" smtClean="0"/>
              <a:t>Запустить счет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641634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задается частота?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Как хотелось бы?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ru-RU" sz="2400" dirty="0" smtClean="0"/>
              <a:t>Хотелось бы просто написать число – частоту в герцах.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r>
              <a:rPr lang="ru-RU" sz="2400" dirty="0" smtClean="0"/>
              <a:t>Как есть  на самом деле?</a:t>
            </a:r>
          </a:p>
          <a:p>
            <a:pPr marL="0" indent="0">
              <a:buNone/>
            </a:pPr>
            <a:r>
              <a:rPr lang="ru-RU" sz="2400" dirty="0"/>
              <a:t> </a:t>
            </a:r>
            <a:r>
              <a:rPr lang="ru-RU" sz="2400" dirty="0" smtClean="0"/>
              <a:t>   Нужно написать число – </a:t>
            </a:r>
            <a:r>
              <a:rPr lang="ru-RU" sz="2400" dirty="0" err="1" smtClean="0"/>
              <a:t>предделитель</a:t>
            </a:r>
            <a:r>
              <a:rPr lang="ru-RU" sz="2400" dirty="0"/>
              <a:t> </a:t>
            </a:r>
            <a:r>
              <a:rPr lang="ru-RU" sz="2400" dirty="0" smtClean="0"/>
              <a:t>– на которое будет делиться частота тактирования.</a:t>
            </a:r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 smtClean="0"/>
              <a:t>(см. </a:t>
            </a:r>
            <a:r>
              <a:rPr lang="en-US" sz="2400" dirty="0" smtClean="0"/>
              <a:t>reference manual </a:t>
            </a:r>
            <a:r>
              <a:rPr lang="ru-RU" sz="2400" dirty="0" smtClean="0"/>
              <a:t>с. 90 рис. 8)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096885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Схема тактирования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21196" y="6132437"/>
            <a:ext cx="8229600" cy="7529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Полная схема - </a:t>
            </a:r>
            <a:r>
              <a:rPr lang="ru-RU" sz="2000" dirty="0"/>
              <a:t>(см. </a:t>
            </a:r>
            <a:r>
              <a:rPr lang="en-US" sz="2000" dirty="0"/>
              <a:t>reference manual </a:t>
            </a:r>
            <a:r>
              <a:rPr lang="ru-RU" sz="2000" dirty="0"/>
              <a:t>с. 90 рис. 8)</a:t>
            </a:r>
          </a:p>
          <a:p>
            <a:pPr marL="0" indent="0">
              <a:buNone/>
            </a:pPr>
            <a:endParaRPr lang="ru-RU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055" y="1196752"/>
            <a:ext cx="7571353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688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Схема тактирования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2400" dirty="0"/>
              <a:t>Ч</a:t>
            </a:r>
            <a:r>
              <a:rPr lang="ru-RU" sz="2400" dirty="0" smtClean="0"/>
              <a:t>астота ядра (</a:t>
            </a:r>
            <a:r>
              <a:rPr lang="en-US" sz="2400" dirty="0" smtClean="0"/>
              <a:t>SYSCLK, </a:t>
            </a:r>
            <a:r>
              <a:rPr lang="ru-RU" sz="2400" dirty="0" smtClean="0"/>
              <a:t>у нас равная 72 МГц) делится на </a:t>
            </a:r>
            <a:r>
              <a:rPr lang="ru-RU" sz="2400" dirty="0" err="1" smtClean="0"/>
              <a:t>предделитель</a:t>
            </a:r>
            <a:r>
              <a:rPr lang="ru-RU" sz="2400" dirty="0" smtClean="0"/>
              <a:t> шины </a:t>
            </a:r>
            <a:r>
              <a:rPr lang="en-US" sz="2400" dirty="0" smtClean="0"/>
              <a:t>AHB.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ru-RU" sz="2400" dirty="0" smtClean="0"/>
              <a:t>Потом (в зависимости от номера таймера) полученная частота делится на </a:t>
            </a:r>
            <a:r>
              <a:rPr lang="ru-RU" sz="2400" dirty="0" err="1" smtClean="0"/>
              <a:t>предделитель</a:t>
            </a:r>
            <a:r>
              <a:rPr lang="ru-RU" sz="2400" dirty="0" smtClean="0"/>
              <a:t> шины </a:t>
            </a:r>
            <a:r>
              <a:rPr lang="en-US" sz="2400" dirty="0" smtClean="0"/>
              <a:t>APB</a:t>
            </a:r>
            <a:r>
              <a:rPr lang="ru-RU" sz="2400" dirty="0" smtClean="0"/>
              <a:t>1 или </a:t>
            </a:r>
            <a:r>
              <a:rPr lang="en-US" sz="2400" dirty="0" smtClean="0"/>
              <a:t>APB2.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ru-RU" sz="2400" dirty="0" smtClean="0"/>
              <a:t>Потом она умножается на 2, если предыдущий </a:t>
            </a:r>
            <a:r>
              <a:rPr lang="ru-RU" sz="2400" dirty="0" err="1" smtClean="0"/>
              <a:t>предделитель</a:t>
            </a:r>
            <a:r>
              <a:rPr lang="ru-RU" sz="2400" dirty="0" smtClean="0"/>
              <a:t>  не равен 1.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ru-RU" sz="2400" b="1" dirty="0" smtClean="0"/>
              <a:t>В наших проектах все таймеры тактируются от </a:t>
            </a:r>
            <a:r>
              <a:rPr lang="en-US" sz="2400" b="1" dirty="0" smtClean="0"/>
              <a:t>SYSCLK</a:t>
            </a:r>
            <a:r>
              <a:rPr lang="en-US" sz="2400" b="1" dirty="0" smtClean="0"/>
              <a:t>.</a:t>
            </a:r>
            <a:endParaRPr lang="en-US" sz="2400" b="1" dirty="0"/>
          </a:p>
          <a:p>
            <a:pPr marL="0" indent="0">
              <a:buNone/>
            </a:pPr>
            <a:r>
              <a:rPr lang="ru-RU" sz="2400" b="1" dirty="0" smtClean="0"/>
              <a:t>В наших проектах есть глобальная переменная </a:t>
            </a:r>
            <a:r>
              <a:rPr lang="en-US" sz="2400" b="1" dirty="0" err="1" smtClean="0"/>
              <a:t>SystemCoreClock</a:t>
            </a:r>
            <a:r>
              <a:rPr lang="en-US" sz="2400" b="1" dirty="0" smtClean="0"/>
              <a:t>, </a:t>
            </a:r>
            <a:r>
              <a:rPr lang="ru-RU" sz="2400" b="1" dirty="0" smtClean="0"/>
              <a:t>хранящая частоту ядра в герцах.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3404739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</a:t>
            </a:r>
            <a:r>
              <a:rPr lang="ru-RU" dirty="0" err="1" smtClean="0"/>
              <a:t>затактировать</a:t>
            </a:r>
            <a:r>
              <a:rPr lang="ru-RU" dirty="0" smtClean="0"/>
              <a:t> таймер?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Если таймер висит на шине </a:t>
            </a:r>
            <a:r>
              <a:rPr lang="ru-RU" sz="2000" b="1" dirty="0" smtClean="0"/>
              <a:t>АРВ1</a:t>
            </a:r>
            <a:r>
              <a:rPr lang="ru-RU" sz="2000" dirty="0" smtClean="0"/>
              <a:t> – то с помощью функции </a:t>
            </a:r>
            <a:r>
              <a:rPr lang="en-US" sz="2000" dirty="0" smtClean="0"/>
              <a:t>RCC_</a:t>
            </a:r>
            <a:r>
              <a:rPr lang="en-US" sz="2000" b="1" dirty="0" smtClean="0"/>
              <a:t>APB1</a:t>
            </a:r>
            <a:r>
              <a:rPr lang="en-US" sz="2000" dirty="0" smtClean="0"/>
              <a:t>PeriphClockCmd</a:t>
            </a:r>
            <a:endParaRPr lang="ru-RU" sz="2000" dirty="0" smtClean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dirty="0" smtClean="0"/>
              <a:t>Если таймер висит на шине АРВ2 – то с помощью функции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RCC_</a:t>
            </a:r>
            <a:r>
              <a:rPr lang="en-US" sz="2000" b="1" dirty="0" smtClean="0"/>
              <a:t>APB</a:t>
            </a:r>
            <a:r>
              <a:rPr lang="ru-RU" sz="2000" b="1" dirty="0" smtClean="0"/>
              <a:t>2</a:t>
            </a:r>
            <a:r>
              <a:rPr lang="en-US" sz="2000" dirty="0" err="1" smtClean="0"/>
              <a:t>PeriphClockCmd</a:t>
            </a:r>
            <a:endParaRPr lang="en-US" sz="20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endParaRPr lang="en-US" sz="20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endParaRPr lang="en-US" sz="20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ru-RU" sz="2000" dirty="0" err="1" smtClean="0">
                <a:solidFill>
                  <a:schemeClr val="bg1">
                    <a:lumMod val="65000"/>
                  </a:schemeClr>
                </a:solidFill>
              </a:rPr>
              <a:t>Предделители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 для тактирования меняются с помощью функций: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RCC_PCLK1Config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 – для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APB1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RCC_PCLK2Config – 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для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APB2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</a:rPr>
              <a:t>RCC_HCLKConfig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– 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для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AHB</a:t>
            </a:r>
            <a:endParaRPr lang="ru-RU" sz="2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19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691</Words>
  <Application>Microsoft Office PowerPoint</Application>
  <PresentationFormat>Экран (4:3)</PresentationFormat>
  <Paragraphs>167</Paragraphs>
  <Slides>21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2" baseType="lpstr">
      <vt:lpstr>Тема Office</vt:lpstr>
      <vt:lpstr>Таймеры</vt:lpstr>
      <vt:lpstr>SysTick</vt:lpstr>
      <vt:lpstr>Таймеры общего назначения</vt:lpstr>
      <vt:lpstr>Настройка SysTick</vt:lpstr>
      <vt:lpstr>Настройка таймера общего назначения</vt:lpstr>
      <vt:lpstr>Как задается частота?</vt:lpstr>
      <vt:lpstr>Схема тактирования</vt:lpstr>
      <vt:lpstr>Схема тактирования</vt:lpstr>
      <vt:lpstr>Как затактировать таймер?</vt:lpstr>
      <vt:lpstr>Как настроить таймер?</vt:lpstr>
      <vt:lpstr>Структура TIM_TimeBaseInitTypeDef </vt:lpstr>
      <vt:lpstr>Предделитель</vt:lpstr>
      <vt:lpstr>Как разрешить прерывания?</vt:lpstr>
      <vt:lpstr>Как запустить таймер?</vt:lpstr>
      <vt:lpstr>Подвох с прерыванием</vt:lpstr>
      <vt:lpstr>Презентация PowerPoint</vt:lpstr>
      <vt:lpstr>Меандр</vt:lpstr>
      <vt:lpstr>ШИМ</vt:lpstr>
      <vt:lpstr>ШИМ – Зачем она нужна?</vt:lpstr>
      <vt:lpstr>Как формировать ШИМ?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Таймеры</dc:title>
  <dc:creator>Хазанский Роман Роленович</dc:creator>
  <cp:lastModifiedBy>Mbzyab</cp:lastModifiedBy>
  <cp:revision>2</cp:revision>
  <dcterms:created xsi:type="dcterms:W3CDTF">2017-03-07T08:13:51Z</dcterms:created>
  <dcterms:modified xsi:type="dcterms:W3CDTF">2018-03-21T00:20:06Z</dcterms:modified>
</cp:coreProperties>
</file>