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80" r:id="rId9"/>
    <p:sldId id="281" r:id="rId10"/>
    <p:sldId id="263" r:id="rId11"/>
    <p:sldId id="264" r:id="rId12"/>
    <p:sldId id="282" r:id="rId13"/>
    <p:sldId id="265" r:id="rId14"/>
    <p:sldId id="266" r:id="rId15"/>
    <p:sldId id="271" r:id="rId16"/>
    <p:sldId id="267" r:id="rId17"/>
    <p:sldId id="279" r:id="rId18"/>
    <p:sldId id="268" r:id="rId19"/>
    <p:sldId id="269" r:id="rId20"/>
    <p:sldId id="270" r:id="rId21"/>
    <p:sldId id="272" r:id="rId22"/>
    <p:sldId id="273" r:id="rId23"/>
    <p:sldId id="274" r:id="rId24"/>
    <p:sldId id="283" r:id="rId25"/>
    <p:sldId id="284" r:id="rId26"/>
    <p:sldId id="275" r:id="rId27"/>
    <p:sldId id="276" r:id="rId28"/>
    <p:sldId id="277" r:id="rId29"/>
    <p:sldId id="278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A6096-CDF3-4A83-8535-8828B1784732}" type="datetimeFigureOut">
              <a:rPr lang="ru-RU" smtClean="0"/>
              <a:t>24.04.2018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C6AC8-3C74-4968-839A-4FF6FA7E442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860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24.04.2018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2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24.04.2018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48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24.04.2018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345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24.04.2018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553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24.04.2018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225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24.04.2018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525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24.04.2018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02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24.04.2018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66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24.04.2018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447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24.04.2018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980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24.04.2018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900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F8698-BFA9-48A1-B66A-4B3AB50F31C3}" type="datetimeFigureOut">
              <a:rPr lang="ru-RU" smtClean="0"/>
              <a:t>24.04.2018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305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Есть два микроконтроллера. У одного есть кнопка, у другого – светодиод.</a:t>
            </a:r>
          </a:p>
          <a:p>
            <a:pPr marL="0" indent="0">
              <a:buNone/>
            </a:pPr>
            <a:r>
              <a:rPr lang="ru-RU" sz="2400" dirty="0" smtClean="0"/>
              <a:t>Если я нажимаю на кнопку – светодиод должен загореться.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Как это реализовать?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098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Измерение времени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dirty="0" smtClean="0"/>
              <a:t>Допустим, мы хотим использовать асинхронный интерфейс. Для этого каждое устройство должно отмерять интервалы времени для передачи 1 бита.</a:t>
            </a:r>
          </a:p>
          <a:p>
            <a:pPr marL="0" indent="0">
              <a:buNone/>
            </a:pPr>
            <a:r>
              <a:rPr lang="ru-RU" sz="2000" dirty="0" smtClean="0"/>
              <a:t>Чем меньше этот интервал – тем выше скорость передачи.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Какие могут быть проблемы?</a:t>
            </a:r>
          </a:p>
          <a:p>
            <a:pPr marL="0" indent="0">
              <a:buNone/>
            </a:pPr>
            <a:r>
              <a:rPr lang="ru-RU" sz="2000" dirty="0" smtClean="0"/>
              <a:t>Подавляющее большинство цифровых устройств тактируются от кварцевых резонаторов, у которых есть </a:t>
            </a:r>
            <a:r>
              <a:rPr lang="ru-RU" sz="2000" b="1" dirty="0" smtClean="0"/>
              <a:t>погрешность</a:t>
            </a:r>
            <a:r>
              <a:rPr lang="ru-RU" sz="2000" dirty="0" smtClean="0"/>
              <a:t>. 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Типичная погрешность – 20</a:t>
            </a:r>
            <a:r>
              <a:rPr lang="en-US" sz="2000" dirty="0" smtClean="0"/>
              <a:t> ppm.</a:t>
            </a:r>
          </a:p>
          <a:p>
            <a:pPr marL="0" indent="0">
              <a:buNone/>
            </a:pPr>
            <a:r>
              <a:rPr lang="ru-RU" sz="2000" dirty="0" smtClean="0"/>
              <a:t>Звучит, как очень маленькая величина, правда?</a:t>
            </a:r>
          </a:p>
          <a:p>
            <a:pPr marL="0" indent="0">
              <a:buNone/>
            </a:pPr>
            <a:r>
              <a:rPr lang="ru-RU" sz="2000" dirty="0" smtClean="0"/>
              <a:t>К сожалению, она означает, что два </a:t>
            </a:r>
            <a:r>
              <a:rPr lang="ru-RU" sz="2000" dirty="0" smtClean="0"/>
              <a:t>одновременно запущенных устройства с двумя одинаковыми резонаторами разойдутся на несколько микросекунд за минуту</a:t>
            </a:r>
            <a:r>
              <a:rPr lang="ru-RU" sz="2000" dirty="0" smtClean="0"/>
              <a:t>. </a:t>
            </a:r>
          </a:p>
          <a:p>
            <a:pPr marL="0" indent="0">
              <a:buNone/>
            </a:pPr>
            <a:r>
              <a:rPr lang="ru-RU" sz="2000" dirty="0" smtClean="0"/>
              <a:t>А за месяц непрерывной работы – на минуту.</a:t>
            </a: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А еще погрешность зависит от внешних факторов (температуры, срока службы резонатора).</a:t>
            </a:r>
          </a:p>
          <a:p>
            <a:pPr marL="0" indent="0">
              <a:buNone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28751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Асинхронные интерфейсы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Что же делать?</a:t>
            </a:r>
          </a:p>
          <a:p>
            <a:pPr marL="0" indent="0">
              <a:buNone/>
            </a:pPr>
            <a:r>
              <a:rPr lang="ru-RU" sz="2000" dirty="0" smtClean="0"/>
              <a:t>Устройства нужно синхронизировать. </a:t>
            </a: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Как?</a:t>
            </a:r>
          </a:p>
          <a:p>
            <a:pPr marL="0" indent="0">
              <a:buNone/>
            </a:pPr>
            <a:r>
              <a:rPr lang="ru-RU" sz="2000" dirty="0" smtClean="0"/>
              <a:t>Например, перед каждым пакетом данных передавать </a:t>
            </a:r>
            <a:r>
              <a:rPr lang="ru-RU" sz="2000" dirty="0" err="1" smtClean="0"/>
              <a:t>синхро</a:t>
            </a:r>
            <a:r>
              <a:rPr lang="ru-RU" sz="2000" dirty="0" smtClean="0"/>
              <a:t>-импульс.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Этого достаточно?</a:t>
            </a:r>
          </a:p>
          <a:p>
            <a:pPr marL="0" indent="0">
              <a:buNone/>
            </a:pPr>
            <a:r>
              <a:rPr lang="ru-RU" sz="2000" dirty="0" smtClean="0"/>
              <a:t>Да, если часы на устройствах не успевают разойтись слишком сильно за время передачи одного пакета данных.</a:t>
            </a:r>
          </a:p>
          <a:p>
            <a:pPr marL="0" indent="0">
              <a:buNone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9727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Манчестерский код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92" y="1412776"/>
            <a:ext cx="71247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4293096"/>
            <a:ext cx="76420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Каждый бит кодируется не уровнем, а фронтом.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Самосинхронизируется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Много нулей или единиц подряд не выглядят как «залипшая» линия.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Нет постоянной составляющей – легко проходит через трансформаторы.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Используется в </a:t>
            </a:r>
            <a:r>
              <a:rPr lang="en-US" dirty="0" smtClean="0"/>
              <a:t>Ethernet.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880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Электрические цифровые интерфейсы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853136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Асинхронные интерфейсы</a:t>
            </a:r>
          </a:p>
          <a:p>
            <a:pPr marL="0" indent="0">
              <a:buNone/>
            </a:pPr>
            <a:r>
              <a:rPr lang="ru-RU" sz="2000" dirty="0" smtClean="0"/>
              <a:t>Плюсы:</a:t>
            </a:r>
          </a:p>
          <a:p>
            <a:pPr marL="0" indent="0">
              <a:buNone/>
            </a:pPr>
            <a:r>
              <a:rPr lang="ru-RU" sz="2000" dirty="0" smtClean="0"/>
              <a:t>+    не нужен провод для  </a:t>
            </a:r>
          </a:p>
          <a:p>
            <a:pPr marL="0" indent="0">
              <a:buNone/>
            </a:pPr>
            <a:r>
              <a:rPr lang="ru-RU" sz="2000" dirty="0"/>
              <a:t> </a:t>
            </a:r>
            <a:r>
              <a:rPr lang="ru-RU" sz="2000" dirty="0" smtClean="0"/>
              <a:t>     синхросигналов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Минусы:</a:t>
            </a:r>
          </a:p>
          <a:p>
            <a:pPr>
              <a:buFontTx/>
              <a:buChar char="-"/>
            </a:pPr>
            <a:r>
              <a:rPr lang="ru-RU" sz="2000" dirty="0" smtClean="0"/>
              <a:t>все устройства должны достаточно точно измерять время</a:t>
            </a:r>
          </a:p>
          <a:p>
            <a:pPr>
              <a:buFontTx/>
              <a:buChar char="-"/>
            </a:pPr>
            <a:r>
              <a:rPr lang="ru-RU" sz="2000" dirty="0" smtClean="0"/>
              <a:t>нужно время для передачи синхросигнала</a:t>
            </a:r>
            <a:r>
              <a:rPr lang="ru-RU" sz="2000" dirty="0"/>
              <a:t> </a:t>
            </a:r>
            <a:r>
              <a:rPr lang="ru-RU" sz="2000" dirty="0" smtClean="0"/>
              <a:t>или сложное кодирование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499992" y="1628800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/>
              <a:t>Синхронные интерфейсы</a:t>
            </a:r>
          </a:p>
          <a:p>
            <a:r>
              <a:rPr lang="ru-RU" sz="2000" dirty="0"/>
              <a:t>Плюсы:</a:t>
            </a:r>
          </a:p>
          <a:p>
            <a:r>
              <a:rPr lang="ru-RU" sz="2000" dirty="0"/>
              <a:t>+   время передачи каждого бита может быть почти любым; измерять время можно очень </a:t>
            </a:r>
            <a:r>
              <a:rPr lang="ru-RU" sz="2000" dirty="0" smtClean="0"/>
              <a:t>грубо</a:t>
            </a:r>
            <a:endParaRPr lang="ru-RU" sz="2000" dirty="0"/>
          </a:p>
          <a:p>
            <a:r>
              <a:rPr lang="ru-RU" sz="2000" dirty="0"/>
              <a:t>+ не нужно время на синхросигнал</a:t>
            </a:r>
          </a:p>
          <a:p>
            <a:endParaRPr lang="ru-RU" sz="2000" dirty="0"/>
          </a:p>
          <a:p>
            <a:r>
              <a:rPr lang="ru-RU" sz="2000" dirty="0"/>
              <a:t>Минусы:</a:t>
            </a:r>
          </a:p>
          <a:p>
            <a:r>
              <a:rPr lang="ru-RU" sz="2000" dirty="0"/>
              <a:t>- нужен отдельный провод для синхроимпульса</a:t>
            </a:r>
          </a:p>
        </p:txBody>
      </p:sp>
    </p:spTree>
    <p:extLst>
      <p:ext uri="{BB962C8B-B14F-4D97-AF65-F5344CB8AC3E}">
        <p14:creationId xmlns:p14="http://schemas.microsoft.com/office/powerpoint/2010/main" val="233616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Цифровые интерфейсы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А если я хочу передавать информацию в обе стороны?</a:t>
            </a:r>
            <a:endParaRPr lang="en-US" sz="2000" dirty="0" smtClean="0"/>
          </a:p>
          <a:p>
            <a:pPr marL="0" indent="0">
              <a:buNone/>
            </a:pPr>
            <a:endParaRPr lang="ru-RU" sz="2000" dirty="0" smtClean="0"/>
          </a:p>
          <a:p>
            <a:r>
              <a:rPr lang="ru-RU" sz="2000" dirty="0" smtClean="0"/>
              <a:t>сначала в одну сторону, потом в другую по одному проводу – полудуплекс (</a:t>
            </a:r>
            <a:r>
              <a:rPr lang="en-US" sz="2000" dirty="0" smtClean="0"/>
              <a:t>half-duplex)</a:t>
            </a:r>
          </a:p>
          <a:p>
            <a:r>
              <a:rPr lang="ru-RU" sz="2000" dirty="0" smtClean="0"/>
              <a:t>одновременно в обе стороны по двум проводам – полный дуплекс (</a:t>
            </a:r>
            <a:r>
              <a:rPr lang="en-US" sz="2000" dirty="0" smtClean="0"/>
              <a:t>full duplex)</a:t>
            </a:r>
            <a:endParaRPr lang="ru-RU" sz="2000" dirty="0" smtClean="0"/>
          </a:p>
          <a:p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если данные передаются только в одну сторону – то это симплекс</a:t>
            </a:r>
          </a:p>
          <a:p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72897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Какие еще есть проблемы?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Проблемы начинаются, когда провода становятся слишком длинными:</a:t>
            </a:r>
          </a:p>
          <a:p>
            <a:r>
              <a:rPr lang="ru-RU" sz="2000" dirty="0" smtClean="0"/>
              <a:t>длинный провод – это антенна для помех.</a:t>
            </a:r>
          </a:p>
          <a:p>
            <a:r>
              <a:rPr lang="ru-RU" sz="2000" dirty="0" smtClean="0"/>
              <a:t>в длинном проводе сигнал «расползается» из-за паразитной индуктивности и емкости.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Что делать?</a:t>
            </a:r>
          </a:p>
          <a:p>
            <a:r>
              <a:rPr lang="ru-RU" sz="2000" dirty="0" smtClean="0"/>
              <a:t>не делать провода слишком длинными (читать спецификацию на интерфейс); ставить повторители</a:t>
            </a:r>
          </a:p>
          <a:p>
            <a:r>
              <a:rPr lang="ru-RU" sz="2000" dirty="0" smtClean="0"/>
              <a:t>кодировать информацию током, а не напряжением</a:t>
            </a:r>
          </a:p>
          <a:p>
            <a:r>
              <a:rPr lang="ru-RU" sz="2000" dirty="0" smtClean="0"/>
              <a:t>использовать дифференциальную витую пару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869160"/>
            <a:ext cx="19050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49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U</a:t>
            </a:r>
            <a:r>
              <a:rPr lang="en-US" sz="2400" dirty="0" smtClean="0"/>
              <a:t>niversal </a:t>
            </a:r>
            <a:r>
              <a:rPr lang="en-US" sz="2400" b="1" dirty="0" smtClean="0"/>
              <a:t>S</a:t>
            </a:r>
            <a:r>
              <a:rPr lang="en-US" sz="2400" dirty="0" smtClean="0"/>
              <a:t>ynchronous- </a:t>
            </a:r>
            <a:r>
              <a:rPr lang="en-US" sz="2400" b="1" dirty="0" smtClean="0"/>
              <a:t>A</a:t>
            </a:r>
            <a:r>
              <a:rPr lang="en-US" sz="2400" dirty="0" smtClean="0"/>
              <a:t>synchronous </a:t>
            </a:r>
            <a:r>
              <a:rPr lang="en-US" sz="2400" b="1" dirty="0" smtClean="0"/>
              <a:t>R</a:t>
            </a:r>
            <a:r>
              <a:rPr lang="en-US" sz="2400" dirty="0" smtClean="0"/>
              <a:t>eceiver/</a:t>
            </a:r>
            <a:r>
              <a:rPr lang="en-US" sz="2400" b="1" dirty="0" smtClean="0"/>
              <a:t>T</a:t>
            </a:r>
            <a:r>
              <a:rPr lang="en-US" sz="2400" dirty="0" smtClean="0"/>
              <a:t>ransmitter</a:t>
            </a:r>
          </a:p>
          <a:p>
            <a:pPr marL="0" indent="0">
              <a:buNone/>
            </a:pPr>
            <a:r>
              <a:rPr lang="ru-RU" sz="2400" dirty="0" smtClean="0"/>
              <a:t>так же часто </a:t>
            </a:r>
            <a:r>
              <a:rPr lang="en-US" sz="2400" dirty="0" smtClean="0"/>
              <a:t>UART (</a:t>
            </a:r>
            <a:r>
              <a:rPr lang="ru-RU" sz="2400" dirty="0" smtClean="0"/>
              <a:t>только асинхронный)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sz="2400" dirty="0" smtClean="0"/>
              <a:t>Цифровой, полнодуплексный последовательный интерфейс</a:t>
            </a:r>
          </a:p>
          <a:p>
            <a:r>
              <a:rPr lang="ru-RU" sz="2400" dirty="0" smtClean="0"/>
              <a:t>3 (4) провода (</a:t>
            </a:r>
            <a:r>
              <a:rPr lang="en-US" sz="2400" dirty="0" smtClean="0"/>
              <a:t>Rx, </a:t>
            </a:r>
            <a:r>
              <a:rPr lang="en-US" sz="2400" dirty="0" err="1" smtClean="0"/>
              <a:t>Tx</a:t>
            </a:r>
            <a:r>
              <a:rPr lang="ru-RU" sz="2400" dirty="0" smtClean="0"/>
              <a:t>, земля и опциональный </a:t>
            </a:r>
            <a:r>
              <a:rPr lang="ru-RU" sz="2400" dirty="0" err="1" smtClean="0"/>
              <a:t>синхро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Точка – точка</a:t>
            </a:r>
          </a:p>
          <a:p>
            <a:r>
              <a:rPr lang="ru-RU" sz="2400" dirty="0" smtClean="0"/>
              <a:t>Уровни напряжения </a:t>
            </a:r>
            <a:r>
              <a:rPr lang="ru-RU" sz="2400" b="1" dirty="0" smtClean="0"/>
              <a:t>зависят от реализации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r>
              <a:rPr lang="ru-RU" sz="2400" dirty="0"/>
              <a:t>Так же известен, как </a:t>
            </a:r>
            <a:r>
              <a:rPr lang="en-US" sz="2400" dirty="0"/>
              <a:t>Serial Port, COM-Port.</a:t>
            </a: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В дальнейшем, речь пойдет про асинхронный вариант.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510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почему не </a:t>
            </a:r>
            <a:r>
              <a:rPr lang="en-US" dirty="0" smtClean="0"/>
              <a:t>USB?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UART </a:t>
            </a:r>
            <a:r>
              <a:rPr lang="ru-RU" sz="2400" dirty="0" smtClean="0"/>
              <a:t>очень старый интерфейс (1960-е); он уже используется в огромном количестве устройств</a:t>
            </a:r>
          </a:p>
          <a:p>
            <a:endParaRPr lang="ru-RU" sz="2400" dirty="0" smtClean="0"/>
          </a:p>
          <a:p>
            <a:r>
              <a:rPr lang="ru-RU" sz="2400" dirty="0" smtClean="0"/>
              <a:t>Он прост с программной и электрической точки зрения, проще некуда</a:t>
            </a:r>
          </a:p>
          <a:p>
            <a:endParaRPr lang="ru-RU" sz="2400" dirty="0" smtClean="0"/>
          </a:p>
          <a:p>
            <a:r>
              <a:rPr lang="ru-RU" sz="2400" dirty="0" smtClean="0"/>
              <a:t>Не ограничен патентами</a:t>
            </a:r>
          </a:p>
          <a:p>
            <a:endParaRPr lang="ru-RU" sz="2400" dirty="0"/>
          </a:p>
          <a:p>
            <a:r>
              <a:rPr lang="ru-RU" sz="2400" dirty="0" smtClean="0"/>
              <a:t>Если вам хочется иметь </a:t>
            </a:r>
            <a:r>
              <a:rPr lang="en-US" sz="2400" dirty="0" smtClean="0"/>
              <a:t>USB </a:t>
            </a:r>
            <a:r>
              <a:rPr lang="ru-RU" sz="2400" dirty="0" smtClean="0"/>
              <a:t>в своем устройстве, можно поставить простой переходник </a:t>
            </a:r>
            <a:r>
              <a:rPr lang="en-US" sz="2400" dirty="0" smtClean="0"/>
              <a:t>USB</a:t>
            </a:r>
            <a:r>
              <a:rPr lang="en-US" sz="2400" dirty="0" smtClean="0"/>
              <a:t>-USART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7163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481139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В пакете 5..9 бит данных, 1 старт бит, </a:t>
            </a:r>
            <a:r>
              <a:rPr lang="en-US" sz="2000" dirty="0" smtClean="0"/>
              <a:t>0.5</a:t>
            </a:r>
            <a:r>
              <a:rPr lang="ru-RU" sz="2000" dirty="0" smtClean="0"/>
              <a:t>..</a:t>
            </a:r>
            <a:r>
              <a:rPr lang="ru-RU" sz="2000" dirty="0" smtClean="0"/>
              <a:t>2 стоп-бита, бит четности.</a:t>
            </a:r>
          </a:p>
          <a:p>
            <a:endParaRPr lang="en-US" sz="2000" dirty="0" smtClean="0"/>
          </a:p>
          <a:p>
            <a:r>
              <a:rPr lang="ru-RU" sz="2000" dirty="0" smtClean="0"/>
              <a:t>Когда </a:t>
            </a:r>
            <a:r>
              <a:rPr lang="ru-RU" sz="2000" dirty="0" smtClean="0"/>
              <a:t>передачи нет, линия в высоком уровне</a:t>
            </a:r>
            <a:r>
              <a:rPr lang="en-US" sz="2000" dirty="0" smtClean="0"/>
              <a:t>.</a:t>
            </a:r>
          </a:p>
          <a:p>
            <a:endParaRPr lang="ru-RU" sz="2000" dirty="0" smtClean="0"/>
          </a:p>
          <a:p>
            <a:r>
              <a:rPr lang="ru-RU" sz="2000" dirty="0" smtClean="0"/>
              <a:t>Младший бит передается первым (</a:t>
            </a:r>
            <a:r>
              <a:rPr lang="en-US" sz="2000" dirty="0" smtClean="0"/>
              <a:t>least significant bit first, </a:t>
            </a:r>
            <a:r>
              <a:rPr lang="en-US" sz="2000" dirty="0" err="1" smtClean="0"/>
              <a:t>lsb</a:t>
            </a:r>
            <a:r>
              <a:rPr lang="en-US" sz="2000" dirty="0" smtClean="0"/>
              <a:t> first).</a:t>
            </a:r>
            <a:endParaRPr lang="ru-RU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7" y="1268760"/>
            <a:ext cx="42386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48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Настройки (</a:t>
            </a:r>
            <a:r>
              <a:rPr lang="ru-RU" sz="2400" u="sng" dirty="0" smtClean="0"/>
              <a:t>должны быть одинаковы у всех устройств</a:t>
            </a:r>
            <a:r>
              <a:rPr lang="ru-RU" sz="2400" dirty="0" smtClean="0"/>
              <a:t>)</a:t>
            </a:r>
          </a:p>
          <a:p>
            <a:pPr marL="0" indent="0">
              <a:buNone/>
            </a:pPr>
            <a:endParaRPr lang="ru-RU" sz="2400" dirty="0" smtClean="0"/>
          </a:p>
          <a:p>
            <a:r>
              <a:rPr lang="ru-RU" sz="2400" dirty="0" smtClean="0"/>
              <a:t>Длина пакета – 5..9 бит данных (обычно 8)</a:t>
            </a:r>
          </a:p>
          <a:p>
            <a:endParaRPr lang="ru-RU" sz="2400" dirty="0" smtClean="0"/>
          </a:p>
          <a:p>
            <a:r>
              <a:rPr lang="ru-RU" sz="2400" dirty="0" smtClean="0"/>
              <a:t>Кол-во стоп-битов – 1, 1.5, 2 (обычно 1)</a:t>
            </a:r>
          </a:p>
          <a:p>
            <a:endParaRPr lang="ru-RU" sz="2400" dirty="0" smtClean="0"/>
          </a:p>
          <a:p>
            <a:r>
              <a:rPr lang="ru-RU" sz="2400" dirty="0" smtClean="0"/>
              <a:t>Бит четности – есть, нет, всегда 1, всегда 0 (обычно нет)</a:t>
            </a:r>
          </a:p>
          <a:p>
            <a:endParaRPr lang="ru-RU" sz="2400" dirty="0" smtClean="0"/>
          </a:p>
          <a:p>
            <a:r>
              <a:rPr lang="ru-RU" sz="2400" dirty="0" smtClean="0"/>
              <a:t>Управление потоком ... (обычно нет)</a:t>
            </a:r>
          </a:p>
          <a:p>
            <a:endParaRPr lang="ru-RU" sz="2400" dirty="0" smtClean="0"/>
          </a:p>
          <a:p>
            <a:r>
              <a:rPr lang="ru-RU" sz="2400" dirty="0" smtClean="0"/>
              <a:t>Скорость (</a:t>
            </a:r>
            <a:r>
              <a:rPr lang="ru-RU" sz="2400" dirty="0" err="1" smtClean="0"/>
              <a:t>бодрейт</a:t>
            </a:r>
            <a:r>
              <a:rPr lang="ru-RU" sz="2400" dirty="0" smtClean="0"/>
              <a:t>) в бодах (бит</a:t>
            </a:r>
            <a:r>
              <a:rPr lang="en-US" sz="2400" dirty="0" smtClean="0"/>
              <a:t>/c) – </a:t>
            </a:r>
            <a:r>
              <a:rPr lang="ru-RU" sz="2400" dirty="0" smtClean="0"/>
              <a:t>теоретически любая, обычно – из стандартного ряда скоростей (9600, 28800, 115200...)</a:t>
            </a:r>
          </a:p>
          <a:p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«Обычно» – то, что следует использовать, но на что нельзя рассчитывать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207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Интерфейсы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А что такое интерфейс?</a:t>
            </a:r>
          </a:p>
          <a:p>
            <a:pPr marL="0" indent="0">
              <a:buNone/>
            </a:pPr>
            <a:r>
              <a:rPr lang="ru-RU" sz="2400" dirty="0" smtClean="0"/>
              <a:t>Это «способ взаимодействия».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В контексте нашего курса интерфейсы бывают:</a:t>
            </a:r>
          </a:p>
          <a:p>
            <a:r>
              <a:rPr lang="ru-RU" sz="2400" dirty="0" smtClean="0"/>
              <a:t>программные </a:t>
            </a:r>
          </a:p>
          <a:p>
            <a:pPr lvl="1"/>
            <a:r>
              <a:rPr lang="ru-RU" sz="2000" dirty="0" smtClean="0"/>
              <a:t>взаимодействие кода и еще чего-то</a:t>
            </a:r>
          </a:p>
          <a:p>
            <a:r>
              <a:rPr lang="ru-RU" sz="2400" dirty="0" smtClean="0"/>
              <a:t>физические </a:t>
            </a:r>
          </a:p>
          <a:p>
            <a:pPr lvl="1"/>
            <a:r>
              <a:rPr lang="ru-RU" sz="2000" dirty="0" smtClean="0"/>
              <a:t>взаимодействие физических устройств</a:t>
            </a:r>
          </a:p>
          <a:p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Какие бывают программные интерфейсы?</a:t>
            </a:r>
          </a:p>
          <a:p>
            <a:r>
              <a:rPr lang="ru-RU" sz="2400" dirty="0" smtClean="0"/>
              <a:t>функции</a:t>
            </a:r>
          </a:p>
          <a:p>
            <a:r>
              <a:rPr lang="ru-RU" sz="2400" dirty="0" smtClean="0"/>
              <a:t>регистры</a:t>
            </a:r>
            <a:endParaRPr lang="en-US" sz="2400" dirty="0" smtClean="0"/>
          </a:p>
          <a:p>
            <a:r>
              <a:rPr lang="ru-RU" sz="2400" dirty="0" smtClean="0"/>
              <a:t>классы</a:t>
            </a:r>
            <a:endParaRPr lang="ru-RU" sz="2400" dirty="0" smtClean="0"/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15803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интерфейсы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 smtClean="0"/>
              <a:t>RS-232 </a:t>
            </a:r>
            <a:r>
              <a:rPr lang="en-US" sz="2000" dirty="0" smtClean="0"/>
              <a:t>– </a:t>
            </a:r>
            <a:r>
              <a:rPr lang="ru-RU" sz="2000" dirty="0" smtClean="0"/>
              <a:t>то же самое, только уровни напряжения другие (+12 В</a:t>
            </a:r>
            <a:r>
              <a:rPr lang="ru-RU" sz="2000" dirty="0" smtClean="0"/>
              <a:t>)</a:t>
            </a:r>
            <a:r>
              <a:rPr lang="en-US" sz="2000" dirty="0" smtClean="0"/>
              <a:t> </a:t>
            </a:r>
            <a:r>
              <a:rPr lang="ru-RU" sz="2000" dirty="0" smtClean="0"/>
              <a:t>и много бесполезных контактов, </a:t>
            </a:r>
            <a:r>
              <a:rPr lang="ru-RU" sz="2000" dirty="0" smtClean="0"/>
              <a:t>точка-точка</a:t>
            </a:r>
          </a:p>
          <a:p>
            <a:pPr>
              <a:buFontTx/>
              <a:buChar char="-"/>
            </a:pPr>
            <a:endParaRPr lang="ru-RU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RS-485 </a:t>
            </a:r>
            <a:r>
              <a:rPr lang="en-US" sz="2000" dirty="0" smtClean="0"/>
              <a:t>– </a:t>
            </a:r>
            <a:r>
              <a:rPr lang="ru-RU" sz="2000" dirty="0" smtClean="0"/>
              <a:t>полудуплексный </a:t>
            </a:r>
            <a:r>
              <a:rPr lang="en-US" sz="2000" dirty="0" smtClean="0"/>
              <a:t>UART </a:t>
            </a:r>
            <a:r>
              <a:rPr lang="ru-RU" sz="2000" dirty="0" smtClean="0"/>
              <a:t>по </a:t>
            </a:r>
            <a:r>
              <a:rPr lang="ru-RU" sz="2000" dirty="0" err="1" smtClean="0"/>
              <a:t>дифф</a:t>
            </a:r>
            <a:r>
              <a:rPr lang="ru-RU" sz="2000" dirty="0" smtClean="0"/>
              <a:t>. паре, шина</a:t>
            </a:r>
            <a:endParaRPr lang="en-US" sz="2000" dirty="0" smtClean="0"/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 smtClean="0"/>
              <a:t>RS-422 – </a:t>
            </a:r>
            <a:r>
              <a:rPr lang="ru-RU" sz="2000" dirty="0" smtClean="0"/>
              <a:t>полнодуплексный </a:t>
            </a:r>
            <a:r>
              <a:rPr lang="en-US" sz="2000" dirty="0" smtClean="0"/>
              <a:t>UART </a:t>
            </a:r>
            <a:r>
              <a:rPr lang="ru-RU" sz="2000" dirty="0" smtClean="0"/>
              <a:t>по двум </a:t>
            </a:r>
            <a:r>
              <a:rPr lang="ru-RU" sz="2000" dirty="0" err="1" smtClean="0"/>
              <a:t>дифф</a:t>
            </a:r>
            <a:r>
              <a:rPr lang="ru-RU" sz="2000" dirty="0" smtClean="0"/>
              <a:t>. парам, точка-точка</a:t>
            </a:r>
          </a:p>
          <a:p>
            <a:pPr>
              <a:buFontTx/>
              <a:buChar char="-"/>
            </a:pPr>
            <a:endParaRPr lang="ru-RU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SPI – </a:t>
            </a:r>
            <a:r>
              <a:rPr lang="ru-RU" sz="2000" dirty="0" smtClean="0"/>
              <a:t>почти аналогичен </a:t>
            </a:r>
            <a:r>
              <a:rPr lang="en-US" sz="2000" dirty="0" smtClean="0"/>
              <a:t>USART’</a:t>
            </a:r>
            <a:r>
              <a:rPr lang="ru-RU" sz="2000" dirty="0" smtClean="0"/>
              <a:t>у, «звезда»</a:t>
            </a:r>
          </a:p>
          <a:p>
            <a:pPr>
              <a:buFontTx/>
              <a:buChar char="-"/>
            </a:pPr>
            <a:endParaRPr lang="ru-RU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I2C, I2S, ARINK, USB, CAN, Ethernet, 1-Wire....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1393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</a:t>
            </a:r>
            <a:r>
              <a:rPr lang="ru-RU" dirty="0" smtClean="0"/>
              <a:t>– программный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UART – </a:t>
            </a:r>
            <a:r>
              <a:rPr lang="ru-RU" sz="2000" dirty="0" smtClean="0"/>
              <a:t>это периферийное устройство (как таймер или порт); </a:t>
            </a:r>
            <a:r>
              <a:rPr lang="en-US" sz="2000" dirty="0" smtClean="0"/>
              <a:t>UART’</a:t>
            </a:r>
            <a:r>
              <a:rPr lang="ru-RU" sz="2000" dirty="0" err="1" smtClean="0"/>
              <a:t>ов</a:t>
            </a:r>
            <a:r>
              <a:rPr lang="ru-RU" sz="2000" dirty="0" smtClean="0"/>
              <a:t> </a:t>
            </a:r>
            <a:r>
              <a:rPr lang="ru-RU" sz="2000" dirty="0" smtClean="0"/>
              <a:t>их </a:t>
            </a:r>
            <a:r>
              <a:rPr lang="ru-RU" sz="2000" dirty="0" smtClean="0"/>
              <a:t>может быть несколько.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UART’</a:t>
            </a:r>
            <a:r>
              <a:rPr lang="ru-RU" sz="2000" dirty="0" smtClean="0"/>
              <a:t>у для работы нужны 2 ножки.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У </a:t>
            </a:r>
            <a:r>
              <a:rPr lang="en-US" sz="2000" dirty="0" err="1" smtClean="0"/>
              <a:t>UART’a</a:t>
            </a:r>
            <a:r>
              <a:rPr lang="en-US" sz="2000" dirty="0" smtClean="0"/>
              <a:t> </a:t>
            </a:r>
            <a:r>
              <a:rPr lang="ru-RU" sz="2000" dirty="0" smtClean="0"/>
              <a:t>есть регистры, через которые настраивается режим работы.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Он может генерировать прерывания и выставлять флаги по приему</a:t>
            </a:r>
            <a:r>
              <a:rPr lang="en-US" sz="2000" dirty="0" smtClean="0"/>
              <a:t>/</a:t>
            </a:r>
            <a:r>
              <a:rPr lang="ru-RU" sz="2000" dirty="0" smtClean="0"/>
              <a:t>передаче байта (и всяким другим событиям).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Чтобы передать байт, его нужно записать в регистр-передатчик.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Чтобы принять байт, нужно прочитать регистр-приемник.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Обычно, регистр-приемник и регистр-передатчик – это один и тот же регистр.</a:t>
            </a:r>
            <a:endParaRPr lang="ru-RU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36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UART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Настроить нужные ножки в нужный режим (см. </a:t>
            </a:r>
            <a:r>
              <a:rPr lang="en-US" sz="2000" dirty="0" smtClean="0"/>
              <a:t>datasheet, </a:t>
            </a:r>
            <a:r>
              <a:rPr lang="ru-RU" sz="2000" dirty="0" smtClean="0"/>
              <a:t>стр. 28)</a:t>
            </a:r>
          </a:p>
          <a:p>
            <a:pPr marL="914400" lvl="1" indent="-514350"/>
            <a:r>
              <a:rPr lang="ru-RU" sz="1600" dirty="0" smtClean="0"/>
              <a:t>Ножка-приемник (</a:t>
            </a:r>
            <a:r>
              <a:rPr lang="en-US" sz="1600" dirty="0" smtClean="0"/>
              <a:t>Rx) </a:t>
            </a:r>
            <a:r>
              <a:rPr lang="ru-RU" sz="1600" dirty="0" smtClean="0"/>
              <a:t>должна быть </a:t>
            </a:r>
            <a:r>
              <a:rPr lang="en-US" sz="1600" dirty="0" smtClean="0"/>
              <a:t>general purpose input floating</a:t>
            </a:r>
          </a:p>
          <a:p>
            <a:pPr marL="914400" lvl="1" indent="-514350"/>
            <a:r>
              <a:rPr lang="ru-RU" sz="1600" dirty="0" smtClean="0"/>
              <a:t>Ножка-передатчик (</a:t>
            </a:r>
            <a:r>
              <a:rPr lang="en-US" sz="1600" dirty="0" err="1" smtClean="0"/>
              <a:t>Tx</a:t>
            </a:r>
            <a:r>
              <a:rPr lang="en-US" sz="1600" dirty="0" smtClean="0"/>
              <a:t>) </a:t>
            </a:r>
            <a:r>
              <a:rPr lang="ru-RU" sz="1600" dirty="0" smtClean="0"/>
              <a:t>должна быть </a:t>
            </a:r>
            <a:r>
              <a:rPr lang="en-US" sz="1600" dirty="0" smtClean="0"/>
              <a:t>alternate output </a:t>
            </a:r>
            <a:r>
              <a:rPr lang="en-US" sz="1600" dirty="0" smtClean="0"/>
              <a:t>push-pull</a:t>
            </a:r>
            <a:endParaRPr lang="ru-RU" sz="1600" dirty="0" smtClean="0"/>
          </a:p>
          <a:p>
            <a:pPr marL="914400" lvl="1" indent="-514350"/>
            <a:r>
              <a:rPr lang="ru-RU" sz="1600" dirty="0" smtClean="0"/>
              <a:t>Может понадобиться </a:t>
            </a:r>
            <a:r>
              <a:rPr lang="en-US" sz="1600" dirty="0" smtClean="0"/>
              <a:t>Remap</a:t>
            </a:r>
            <a:endParaRPr lang="en-US" sz="1600" dirty="0" smtClean="0"/>
          </a:p>
          <a:p>
            <a:pPr marL="400050" lvl="1" indent="0">
              <a:buNone/>
            </a:pP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Подать тактирование на нужный </a:t>
            </a:r>
            <a:r>
              <a:rPr lang="en-US" sz="2000" dirty="0" smtClean="0"/>
              <a:t>UART</a:t>
            </a:r>
            <a:endParaRPr lang="ru-RU" sz="2000" dirty="0" smtClean="0"/>
          </a:p>
          <a:p>
            <a:pPr marL="514350" indent="-514350">
              <a:buFont typeface="+mj-lt"/>
              <a:buAutoNum type="arabicPeriod"/>
            </a:pPr>
            <a:endParaRPr lang="ru-RU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Настроить </a:t>
            </a:r>
            <a:r>
              <a:rPr lang="en-US" sz="2000" dirty="0" smtClean="0"/>
              <a:t>UART</a:t>
            </a:r>
            <a:r>
              <a:rPr lang="ru-RU" sz="2000" dirty="0" smtClean="0"/>
              <a:t> с помощью функции </a:t>
            </a:r>
            <a:r>
              <a:rPr lang="en-US" sz="2000" dirty="0" err="1" smtClean="0"/>
              <a:t>USART_Init</a:t>
            </a:r>
            <a:r>
              <a:rPr lang="ru-RU" sz="2000" dirty="0" smtClean="0"/>
              <a:t>:</a:t>
            </a:r>
          </a:p>
          <a:p>
            <a:pPr marL="914400" lvl="1" indent="-514350"/>
            <a:r>
              <a:rPr lang="en-US" sz="1600" dirty="0" err="1" smtClean="0"/>
              <a:t>BaudRate</a:t>
            </a:r>
            <a:r>
              <a:rPr lang="en-US" sz="1600" dirty="0" smtClean="0"/>
              <a:t> – </a:t>
            </a:r>
            <a:r>
              <a:rPr lang="ru-RU" sz="1600" dirty="0" err="1" smtClean="0"/>
              <a:t>бодрейт</a:t>
            </a:r>
            <a:r>
              <a:rPr lang="ru-RU" sz="1600" dirty="0" smtClean="0"/>
              <a:t>, скорость передачи данных</a:t>
            </a:r>
          </a:p>
          <a:p>
            <a:pPr marL="914400" lvl="1" indent="-514350"/>
            <a:r>
              <a:rPr lang="en-US" sz="1600" dirty="0" err="1" smtClean="0"/>
              <a:t>HardwareFlowControl</a:t>
            </a:r>
            <a:r>
              <a:rPr lang="ru-RU" sz="1600" dirty="0" smtClean="0"/>
              <a:t> – управление потоком </a:t>
            </a:r>
            <a:r>
              <a:rPr lang="ru-RU" sz="1600" dirty="0" smtClean="0"/>
              <a:t>(обычно </a:t>
            </a:r>
            <a:r>
              <a:rPr lang="en-US" sz="1600" dirty="0" smtClean="0"/>
              <a:t>None</a:t>
            </a:r>
            <a:r>
              <a:rPr lang="en-US" sz="1600" dirty="0" smtClean="0"/>
              <a:t>)</a:t>
            </a:r>
          </a:p>
          <a:p>
            <a:pPr marL="914400" lvl="1" indent="-514350"/>
            <a:r>
              <a:rPr lang="en-US" sz="1600" dirty="0" smtClean="0"/>
              <a:t>Mode –</a:t>
            </a:r>
            <a:r>
              <a:rPr lang="ru-RU" sz="1600" dirty="0" smtClean="0"/>
              <a:t> включение приема и</a:t>
            </a:r>
            <a:r>
              <a:rPr lang="en-US" sz="1600" dirty="0" smtClean="0"/>
              <a:t>/</a:t>
            </a:r>
            <a:r>
              <a:rPr lang="ru-RU" sz="1600" dirty="0" smtClean="0"/>
              <a:t>или передачи                                                                        ( ставьте </a:t>
            </a:r>
            <a:r>
              <a:rPr lang="en-US" sz="1600" dirty="0" err="1"/>
              <a:t>USART_Mode_Rx</a:t>
            </a:r>
            <a:r>
              <a:rPr lang="en-US" sz="1600" dirty="0"/>
              <a:t> | </a:t>
            </a:r>
            <a:r>
              <a:rPr lang="en-US" sz="1600" dirty="0" err="1" smtClean="0"/>
              <a:t>USART_Mode_Tx</a:t>
            </a:r>
            <a:r>
              <a:rPr lang="ru-RU" sz="1600" dirty="0" smtClean="0"/>
              <a:t>, чтобы работало и то и другое)</a:t>
            </a:r>
          </a:p>
          <a:p>
            <a:pPr marL="914400" lvl="1" indent="-514350"/>
            <a:r>
              <a:rPr lang="en-US" sz="1600" dirty="0" err="1" smtClean="0"/>
              <a:t>USART_Parity</a:t>
            </a:r>
            <a:r>
              <a:rPr lang="ru-RU" sz="1600" dirty="0" smtClean="0"/>
              <a:t> – четность (обычно </a:t>
            </a:r>
            <a:r>
              <a:rPr lang="en-US" sz="1600" dirty="0" smtClean="0"/>
              <a:t>None)</a:t>
            </a:r>
          </a:p>
          <a:p>
            <a:pPr marL="914400" lvl="1" indent="-514350"/>
            <a:r>
              <a:rPr lang="en-US" sz="1600" dirty="0" err="1" smtClean="0"/>
              <a:t>USART_StopBits</a:t>
            </a:r>
            <a:r>
              <a:rPr lang="en-US" sz="1600" dirty="0" smtClean="0"/>
              <a:t> – </a:t>
            </a:r>
            <a:r>
              <a:rPr lang="ru-RU" sz="1600" dirty="0" smtClean="0"/>
              <a:t>количество стоп-битов (обычно 1)</a:t>
            </a:r>
          </a:p>
          <a:p>
            <a:pPr marL="914400" lvl="1" indent="-514350"/>
            <a:r>
              <a:rPr lang="en-US" sz="1600" dirty="0" err="1" smtClean="0"/>
              <a:t>USART_WordLength</a:t>
            </a:r>
            <a:r>
              <a:rPr lang="ru-RU" sz="1600" dirty="0" smtClean="0"/>
              <a:t> – количество бит данных (обычно 8)</a:t>
            </a:r>
          </a:p>
          <a:p>
            <a:pPr marL="914400" lvl="1" indent="-514350">
              <a:buFont typeface="+mj-lt"/>
              <a:buAutoNum type="arabicPeriod"/>
            </a:pPr>
            <a:endParaRPr lang="ru-RU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Настроить прерывания с помощью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USART_ITConfig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и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NVIC_EnableIRQ</a:t>
            </a:r>
            <a:endParaRPr lang="ru-RU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Включить </a:t>
            </a:r>
            <a:r>
              <a:rPr lang="en-US" sz="2000" dirty="0"/>
              <a:t>UART </a:t>
            </a:r>
            <a:r>
              <a:rPr lang="ru-RU" sz="2000" dirty="0" smtClean="0"/>
              <a:t>функцией</a:t>
            </a:r>
            <a:r>
              <a:rPr lang="en-US" sz="2000" dirty="0" smtClean="0"/>
              <a:t> </a:t>
            </a:r>
            <a:r>
              <a:rPr lang="en-US" sz="2000" dirty="0" err="1"/>
              <a:t>USART_Cmd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3375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передать байт?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Убедиться, что в данный момент </a:t>
            </a:r>
            <a:r>
              <a:rPr lang="ru-RU" sz="2400" b="1" dirty="0" smtClean="0"/>
              <a:t>уже</a:t>
            </a:r>
            <a:r>
              <a:rPr lang="ru-RU" sz="2400" dirty="0" smtClean="0"/>
              <a:t> не передается байт (иначе будет каша)</a:t>
            </a:r>
          </a:p>
          <a:p>
            <a:pPr marL="514350" indent="-514350">
              <a:buFont typeface="+mj-lt"/>
              <a:buAutoNum type="arabicPeriod"/>
            </a:pPr>
            <a:endParaRPr lang="ru-RU" sz="2400" dirty="0" smtClean="0"/>
          </a:p>
          <a:p>
            <a:pPr lvl="1"/>
            <a:r>
              <a:rPr lang="ru-RU" sz="1800" dirty="0" smtClean="0"/>
              <a:t>Проверить флаг </a:t>
            </a:r>
            <a:r>
              <a:rPr lang="en-US" sz="1800" dirty="0" smtClean="0"/>
              <a:t>USART_FLAG_TXE</a:t>
            </a:r>
            <a:r>
              <a:rPr lang="ru-RU" sz="1800" dirty="0" smtClean="0"/>
              <a:t> с помощью функции </a:t>
            </a:r>
            <a:r>
              <a:rPr lang="en-US" sz="1800" dirty="0" err="1" smtClean="0"/>
              <a:t>USART_GetFlagStatus</a:t>
            </a:r>
            <a:r>
              <a:rPr lang="ru-RU" sz="1800" dirty="0" smtClean="0"/>
              <a:t>; этот флаг означает «буфер передатчика пуст»</a:t>
            </a:r>
          </a:p>
          <a:p>
            <a:pPr lvl="1"/>
            <a:endParaRPr lang="ru-RU" sz="1800" dirty="0" smtClean="0"/>
          </a:p>
          <a:p>
            <a:pPr lvl="1"/>
            <a:r>
              <a:rPr lang="ru-RU" sz="1800" dirty="0" smtClean="0"/>
              <a:t>Проверить флаг </a:t>
            </a:r>
            <a:r>
              <a:rPr lang="en-US" sz="1800" dirty="0" smtClean="0"/>
              <a:t>USART_FLAG_TC</a:t>
            </a:r>
            <a:r>
              <a:rPr lang="ru-RU" sz="1800" dirty="0" smtClean="0"/>
              <a:t> (передача завершена)</a:t>
            </a:r>
          </a:p>
          <a:p>
            <a:pPr lvl="1"/>
            <a:endParaRPr lang="ru-RU" sz="1800" dirty="0" smtClean="0"/>
          </a:p>
          <a:p>
            <a:pPr lvl="1"/>
            <a:r>
              <a:rPr lang="ru-RU" sz="1800" dirty="0" smtClean="0"/>
              <a:t>Использовать прерывания по этим же событиям</a:t>
            </a:r>
          </a:p>
          <a:p>
            <a:pPr lvl="1"/>
            <a:endParaRPr lang="ru-RU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Вызвать функцию </a:t>
            </a:r>
            <a:r>
              <a:rPr lang="en-US" sz="2400" dirty="0" err="1" smtClean="0"/>
              <a:t>USART_SendData</a:t>
            </a: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8984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TXE </a:t>
            </a:r>
            <a:r>
              <a:rPr lang="ru-RU" dirty="0" smtClean="0"/>
              <a:t>или </a:t>
            </a:r>
            <a:r>
              <a:rPr lang="en-US" dirty="0" smtClean="0"/>
              <a:t>TC?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99476"/>
            <a:ext cx="6408712" cy="4493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03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TXE </a:t>
            </a:r>
            <a:r>
              <a:rPr lang="ru-RU" dirty="0" smtClean="0"/>
              <a:t>или </a:t>
            </a:r>
            <a:r>
              <a:rPr lang="en-US" dirty="0" smtClean="0"/>
              <a:t>TC?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Из названий понятно, что это разные события.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Внутри </a:t>
            </a:r>
            <a:r>
              <a:rPr lang="en-US" sz="2000" dirty="0" err="1" smtClean="0"/>
              <a:t>UART’a</a:t>
            </a:r>
            <a:r>
              <a:rPr lang="en-US" sz="2000" dirty="0" smtClean="0"/>
              <a:t> </a:t>
            </a:r>
            <a:r>
              <a:rPr lang="ru-RU" sz="2000" dirty="0" smtClean="0"/>
              <a:t>есть буфер – минимум на 1 байт, но может быть и больше. 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Если в этом буфере есть хотя бы одно свободное место – активно событие </a:t>
            </a:r>
            <a:r>
              <a:rPr lang="en-US" sz="2000" dirty="0" smtClean="0"/>
              <a:t>TXE</a:t>
            </a:r>
            <a:r>
              <a:rPr lang="ru-RU" sz="2000" dirty="0" smtClean="0"/>
              <a:t> (</a:t>
            </a:r>
            <a:r>
              <a:rPr lang="en-US" sz="2000" dirty="0" smtClean="0"/>
              <a:t>Transmitter Empty - </a:t>
            </a:r>
            <a:r>
              <a:rPr lang="ru-RU" sz="2000" dirty="0" smtClean="0"/>
              <a:t>буфер пуст)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А событие </a:t>
            </a:r>
            <a:r>
              <a:rPr lang="en-US" sz="2000" dirty="0" smtClean="0"/>
              <a:t>TC</a:t>
            </a:r>
            <a:r>
              <a:rPr lang="ru-RU" sz="2000" dirty="0" smtClean="0"/>
              <a:t> (</a:t>
            </a:r>
            <a:r>
              <a:rPr lang="en-US" sz="2000" dirty="0" smtClean="0"/>
              <a:t>Transmit Complete) </a:t>
            </a:r>
            <a:r>
              <a:rPr lang="ru-RU" sz="2000" dirty="0" smtClean="0"/>
              <a:t>означает, что все биты всех передаваемых байтов переданы полностью.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Например, если </a:t>
            </a:r>
            <a:r>
              <a:rPr lang="en-US" sz="2000" dirty="0" smtClean="0"/>
              <a:t>UART </a:t>
            </a:r>
            <a:r>
              <a:rPr lang="ru-RU" sz="2000" dirty="0" smtClean="0"/>
              <a:t>превращается в </a:t>
            </a:r>
            <a:r>
              <a:rPr lang="en-US" sz="2000" dirty="0" smtClean="0"/>
              <a:t>RS-485</a:t>
            </a:r>
            <a:r>
              <a:rPr lang="ru-RU" sz="2000" dirty="0" smtClean="0"/>
              <a:t> с помощью преобразователя, очень важно переключить преобразователь в режим приема только когда все уже передано :)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1772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принять байт?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Убедиться, что байт пришел (иначе будет считана ерунда)</a:t>
            </a:r>
          </a:p>
          <a:p>
            <a:pPr marL="514350" indent="-514350">
              <a:buFont typeface="+mj-lt"/>
              <a:buAutoNum type="arabicPeriod"/>
            </a:pPr>
            <a:endParaRPr lang="ru-RU" sz="2000" dirty="0" smtClean="0"/>
          </a:p>
          <a:p>
            <a:pPr lvl="1"/>
            <a:r>
              <a:rPr lang="ru-RU" sz="1800" dirty="0"/>
              <a:t>Проверить флаг </a:t>
            </a:r>
            <a:r>
              <a:rPr lang="en-US" sz="1800" dirty="0" smtClean="0"/>
              <a:t>USART_FLAG_RXNE</a:t>
            </a:r>
            <a:r>
              <a:rPr lang="ru-RU" sz="1800" dirty="0" smtClean="0"/>
              <a:t> </a:t>
            </a:r>
            <a:r>
              <a:rPr lang="ru-RU" sz="1800" dirty="0"/>
              <a:t>с помощью функции </a:t>
            </a:r>
            <a:r>
              <a:rPr lang="en-US" sz="1800" dirty="0" err="1" smtClean="0"/>
              <a:t>USART_GetFlagStatus</a:t>
            </a:r>
            <a:r>
              <a:rPr lang="ru-RU" sz="1800" dirty="0"/>
              <a:t>; этот флаг означает «буфер </a:t>
            </a:r>
            <a:r>
              <a:rPr lang="ru-RU" sz="1800" dirty="0" smtClean="0"/>
              <a:t>приемника не пуст»</a:t>
            </a:r>
          </a:p>
          <a:p>
            <a:pPr lvl="1"/>
            <a:endParaRPr lang="ru-RU" sz="1800" dirty="0"/>
          </a:p>
          <a:p>
            <a:pPr lvl="1"/>
            <a:r>
              <a:rPr lang="ru-RU" sz="1800" dirty="0" smtClean="0"/>
              <a:t>Использовать </a:t>
            </a:r>
            <a:r>
              <a:rPr lang="ru-RU" sz="1800" dirty="0"/>
              <a:t>прерывания по </a:t>
            </a:r>
            <a:r>
              <a:rPr lang="ru-RU" sz="1800" dirty="0" smtClean="0"/>
              <a:t>этому событию</a:t>
            </a:r>
          </a:p>
          <a:p>
            <a:pPr lvl="1"/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Считать байт с помощью функции </a:t>
            </a:r>
            <a:r>
              <a:rPr lang="en-US" sz="2000" dirty="0" err="1"/>
              <a:t>USART_ReceiveData</a:t>
            </a:r>
            <a:endParaRPr lang="ru-RU" sz="2000" dirty="0"/>
          </a:p>
          <a:p>
            <a:pPr marL="514350" indent="-514350">
              <a:buFont typeface="+mj-lt"/>
              <a:buAutoNum type="arabicPeriod"/>
            </a:pPr>
            <a:endParaRPr lang="ru-RU" sz="2000" dirty="0" smtClean="0"/>
          </a:p>
          <a:p>
            <a:pPr marL="514350" indent="-514350">
              <a:buFont typeface="+mj-lt"/>
              <a:buAutoNum type="arabicPeriod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7046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чем нужно помнить?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Земли нужно соединять </a:t>
            </a:r>
            <a:r>
              <a:rPr lang="ru-RU" sz="2800" b="1" dirty="0" smtClean="0"/>
              <a:t>ДО</a:t>
            </a:r>
            <a:r>
              <a:rPr lang="ru-RU" sz="2800" dirty="0" smtClean="0"/>
              <a:t> подачи питания</a:t>
            </a:r>
          </a:p>
          <a:p>
            <a:endParaRPr lang="ru-RU" sz="2800" dirty="0" smtClean="0"/>
          </a:p>
          <a:p>
            <a:r>
              <a:rPr lang="ru-RU" sz="2800" dirty="0" smtClean="0"/>
              <a:t>Настройки </a:t>
            </a:r>
            <a:r>
              <a:rPr lang="en-US" sz="2800" dirty="0" smtClean="0"/>
              <a:t>UART’</a:t>
            </a:r>
            <a:r>
              <a:rPr lang="ru-RU" sz="2800" dirty="0" smtClean="0"/>
              <a:t>а на обоих устройствах должны </a:t>
            </a:r>
            <a:r>
              <a:rPr lang="ru-RU" sz="2800" dirty="0" smtClean="0"/>
              <a:t>совпадать</a:t>
            </a:r>
          </a:p>
          <a:p>
            <a:endParaRPr lang="ru-RU" sz="2800" dirty="0" smtClean="0"/>
          </a:p>
          <a:p>
            <a:r>
              <a:rPr lang="ru-RU" sz="2800" dirty="0" smtClean="0"/>
              <a:t>Если вы используете прерывания, не пытайтесь запихнуть всю программу в прерывания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6616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Есть два микроконтроллера, к одному подключена </a:t>
            </a:r>
            <a:r>
              <a:rPr lang="ru-RU" sz="2400" dirty="0" smtClean="0"/>
              <a:t>кнопка         </a:t>
            </a:r>
            <a:r>
              <a:rPr lang="ru-RU" sz="2400" dirty="0" smtClean="0"/>
              <a:t>(к РА0), к другому – светодиод (РС8).</a:t>
            </a:r>
          </a:p>
          <a:p>
            <a:pPr marL="0" indent="0">
              <a:buNone/>
            </a:pPr>
            <a:r>
              <a:rPr lang="ru-RU" sz="2400" dirty="0" smtClean="0"/>
              <a:t>Светодиод должен гореть только, когда нажата кнопка.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Если вы сидите ближе к проходу – у вас кнопка, у вашего соседа – светодиод.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93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его выполнять?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Договоритесь о протоколе.</a:t>
            </a:r>
          </a:p>
          <a:p>
            <a:pPr marL="514350" indent="-514350">
              <a:buFont typeface="+mj-lt"/>
              <a:buAutoNum type="arabicPeriod"/>
            </a:pP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Напишите свою часть.</a:t>
            </a:r>
          </a:p>
          <a:p>
            <a:pPr marL="514350" indent="-514350">
              <a:buFont typeface="+mj-lt"/>
              <a:buAutoNum type="arabicPeriod"/>
            </a:pP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Проверьте свою часть, подключившись к </a:t>
            </a:r>
            <a:r>
              <a:rPr lang="ru-RU" sz="2400" dirty="0" smtClean="0"/>
              <a:t>компу, или в симуляторе (</a:t>
            </a:r>
            <a:r>
              <a:rPr lang="en-US" sz="2400" dirty="0" smtClean="0"/>
              <a:t>View -&gt; Serial window -&gt; </a:t>
            </a:r>
            <a:r>
              <a:rPr lang="en-US" sz="2400" dirty="0" err="1" smtClean="0"/>
              <a:t>USARTx</a:t>
            </a:r>
            <a:r>
              <a:rPr lang="en-US" sz="2400" dirty="0" smtClean="0"/>
              <a:t>)</a:t>
            </a:r>
            <a:r>
              <a:rPr lang="ru-RU" sz="2400" dirty="0"/>
              <a:t>.</a:t>
            </a: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400" dirty="0" err="1" smtClean="0"/>
              <a:t>Стыкуйтесь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6737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Физические интерфейсы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Классификация?</a:t>
            </a:r>
          </a:p>
          <a:p>
            <a:pPr marL="0" indent="0">
              <a:buNone/>
            </a:pPr>
            <a:endParaRPr lang="ru-RU" sz="2400" dirty="0" smtClean="0"/>
          </a:p>
          <a:p>
            <a:r>
              <a:rPr lang="ru-RU" sz="2400" dirty="0"/>
              <a:t>Цифровые и </a:t>
            </a:r>
            <a:r>
              <a:rPr lang="ru-RU" sz="2400" dirty="0" smtClean="0"/>
              <a:t>аналоговые</a:t>
            </a:r>
            <a:endParaRPr lang="en-US" sz="2400" dirty="0" smtClean="0"/>
          </a:p>
          <a:p>
            <a:r>
              <a:rPr lang="ru-RU" sz="2400" dirty="0" smtClean="0"/>
              <a:t>Последовательные и параллельные</a:t>
            </a:r>
          </a:p>
          <a:p>
            <a:r>
              <a:rPr lang="ru-RU" sz="2400" dirty="0" smtClean="0"/>
              <a:t>Синхронные и асинхронные</a:t>
            </a:r>
          </a:p>
          <a:p>
            <a:r>
              <a:rPr lang="ru-RU" sz="2400" dirty="0" smtClean="0"/>
              <a:t>По способу передачи сигнала (электрические, оптические, радио..)</a:t>
            </a:r>
          </a:p>
          <a:p>
            <a:r>
              <a:rPr lang="ru-RU" sz="2400" dirty="0" smtClean="0"/>
              <a:t>По топологии (точка-точка, шина, звезда..)</a:t>
            </a:r>
          </a:p>
          <a:p>
            <a:r>
              <a:rPr lang="ru-RU" sz="2400" dirty="0" smtClean="0"/>
              <a:t>и т.д.</a:t>
            </a:r>
          </a:p>
          <a:p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7010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Физические интерфейсы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Сконцентрируемся на электрических цифровых интерфейсах.</a:t>
            </a:r>
          </a:p>
          <a:p>
            <a:pPr marL="0" indent="0">
              <a:buNone/>
            </a:pPr>
            <a:r>
              <a:rPr lang="ru-RU" sz="2400" dirty="0" smtClean="0"/>
              <a:t>Как они выглядят?</a:t>
            </a:r>
          </a:p>
          <a:p>
            <a:pPr marL="0" indent="0">
              <a:buNone/>
            </a:pPr>
            <a:r>
              <a:rPr lang="ru-RU" sz="2400" dirty="0" smtClean="0"/>
              <a:t>Это провода!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Информация кодируется напряжением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</a:rPr>
              <a:t>(реже током)</a:t>
            </a:r>
            <a:r>
              <a:rPr lang="ru-RU" sz="2400" dirty="0" smtClean="0"/>
              <a:t>. Один уровень напряжения означает лог. 1, другой уровень – лог. 0.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64674"/>
            <a:ext cx="2733043" cy="24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95936" y="4549770"/>
            <a:ext cx="4648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Пример – уровни для цифровых ног </a:t>
            </a:r>
            <a:r>
              <a:rPr lang="en-US" b="1" dirty="0" smtClean="0"/>
              <a:t>STM32.</a:t>
            </a:r>
            <a:endParaRPr lang="ru-RU" b="1" dirty="0" smtClean="0"/>
          </a:p>
          <a:p>
            <a:r>
              <a:rPr lang="ru-RU" b="1" dirty="0" smtClean="0"/>
              <a:t>Конкретные </a:t>
            </a:r>
            <a:r>
              <a:rPr lang="ru-RU" b="1" dirty="0" smtClean="0"/>
              <a:t>уровни зависят от интерфейса!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4199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Электрические цифровые </a:t>
            </a:r>
            <a:r>
              <a:rPr lang="ru-RU" dirty="0" smtClean="0"/>
              <a:t>интерфейсы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Допустим, я хочу использовать такой интерфейс, чтобы передать 1 бит.</a:t>
            </a:r>
          </a:p>
          <a:p>
            <a:pPr marL="0" indent="0">
              <a:buNone/>
            </a:pPr>
            <a:r>
              <a:rPr lang="ru-RU" sz="2000" dirty="0" smtClean="0"/>
              <a:t>Сколько мне нужно проводов?</a:t>
            </a:r>
          </a:p>
          <a:p>
            <a:pPr marL="0" indent="0">
              <a:buNone/>
            </a:pPr>
            <a:r>
              <a:rPr lang="ru-RU" sz="2000" dirty="0" smtClean="0"/>
              <a:t>2.</a:t>
            </a:r>
          </a:p>
          <a:p>
            <a:pPr marL="0" indent="0">
              <a:buNone/>
            </a:pPr>
            <a:r>
              <a:rPr lang="ru-RU" sz="2000" dirty="0" smtClean="0"/>
              <a:t>Почему?</a:t>
            </a:r>
          </a:p>
          <a:p>
            <a:pPr marL="0" indent="0">
              <a:buNone/>
            </a:pPr>
            <a:r>
              <a:rPr lang="ru-RU" sz="2000" dirty="0" smtClean="0"/>
              <a:t>Один – чтобы передавать информацию, а второй – чтобы объединить земли (относительно которых измеряется напряжение).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Соединять земли – это </a:t>
            </a:r>
            <a:r>
              <a:rPr lang="ru-RU" sz="2000" b="1" dirty="0" smtClean="0"/>
              <a:t>очень</a:t>
            </a:r>
            <a:r>
              <a:rPr lang="ru-RU" sz="2000" dirty="0" smtClean="0"/>
              <a:t> важно, ибо можно что-нибудь сжечь.</a:t>
            </a:r>
            <a:endParaRPr lang="ru-RU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675514"/>
            <a:ext cx="2447553" cy="1988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00192" y="4675514"/>
            <a:ext cx="2304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У </a:t>
            </a:r>
            <a:r>
              <a:rPr lang="en-US" sz="1400" dirty="0" smtClean="0"/>
              <a:t>USB-</a:t>
            </a:r>
            <a:r>
              <a:rPr lang="ru-RU" sz="1400" dirty="0" smtClean="0"/>
              <a:t>разъема крайние контакты – это питание и земля, а оставшиеся – для данных.</a:t>
            </a:r>
          </a:p>
          <a:p>
            <a:r>
              <a:rPr lang="ru-RU" sz="1400" dirty="0" smtClean="0"/>
              <a:t>Крайние контакты выступают из разъема сильнее, чтобы соединиться с </a:t>
            </a:r>
            <a:r>
              <a:rPr lang="ru-RU" sz="1400" dirty="0" err="1" smtClean="0"/>
              <a:t>ответкой</a:t>
            </a:r>
            <a:r>
              <a:rPr lang="ru-RU" sz="1400" dirty="0" smtClean="0"/>
              <a:t> первыми.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314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Электрические цифровые интерфейсы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Допустим, я хочу использовать такой интерфейс, чтобы передать </a:t>
            </a:r>
            <a:r>
              <a:rPr lang="en-US" sz="2000" dirty="0" smtClean="0"/>
              <a:t>2</a:t>
            </a:r>
            <a:r>
              <a:rPr lang="ru-RU" sz="2000" dirty="0" smtClean="0"/>
              <a:t> бита.</a:t>
            </a:r>
          </a:p>
          <a:p>
            <a:pPr marL="0" indent="0">
              <a:buNone/>
            </a:pPr>
            <a:r>
              <a:rPr lang="ru-RU" sz="2000" dirty="0" smtClean="0"/>
              <a:t>Сколько мне нужно проводов?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Возможны варианты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Если </a:t>
            </a:r>
            <a:r>
              <a:rPr lang="ru-RU" sz="2000" dirty="0" smtClean="0"/>
              <a:t>интерфейс параллельный – то по проводу на каждый бит.</a:t>
            </a:r>
          </a:p>
          <a:p>
            <a:pPr marL="0" indent="0">
              <a:buNone/>
            </a:pPr>
            <a:r>
              <a:rPr lang="ru-RU" sz="2000" dirty="0" smtClean="0"/>
              <a:t>И что, так до бесконечности? </a:t>
            </a:r>
          </a:p>
          <a:p>
            <a:pPr marL="0" indent="0">
              <a:buNone/>
            </a:pPr>
            <a:r>
              <a:rPr lang="ru-RU" sz="2000" dirty="0" smtClean="0"/>
              <a:t>Разумеется, нет; </a:t>
            </a:r>
            <a:r>
              <a:rPr lang="ru-RU" sz="2000" dirty="0" smtClean="0"/>
              <a:t>любой </a:t>
            </a:r>
            <a:r>
              <a:rPr lang="ru-RU" sz="2000" dirty="0" smtClean="0"/>
              <a:t>«параллельный» </a:t>
            </a:r>
            <a:r>
              <a:rPr lang="ru-RU" sz="2000" dirty="0" smtClean="0"/>
              <a:t>интерфейс </a:t>
            </a:r>
            <a:r>
              <a:rPr lang="ru-RU" sz="2000" dirty="0" smtClean="0"/>
              <a:t>на самом деле «последовательно-параллельный».</a:t>
            </a:r>
            <a:r>
              <a:rPr lang="en-US" sz="2000" dirty="0" smtClean="0"/>
              <a:t> </a:t>
            </a:r>
            <a:r>
              <a:rPr lang="ru-RU" sz="2000" dirty="0" smtClean="0"/>
              <a:t>За каждый такт времени передается </a:t>
            </a:r>
            <a:r>
              <a:rPr lang="en-US" sz="2000" dirty="0" smtClean="0"/>
              <a:t>N </a:t>
            </a:r>
            <a:r>
              <a:rPr lang="ru-RU" sz="2000" dirty="0" smtClean="0"/>
              <a:t>бит.</a:t>
            </a:r>
          </a:p>
        </p:txBody>
      </p:sp>
      <p:pic>
        <p:nvPicPr>
          <p:cNvPr id="3074" name="Picture 2" descr="https://rajayadizm3.files.wordpress.com/2013/11/ddr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81128"/>
            <a:ext cx="7943528" cy="222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56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Электрические цифровые интерфейсы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 smtClean="0"/>
              <a:t>Допустим, я хочу использовать такой интерфейс, чтобы передать </a:t>
            </a:r>
            <a:r>
              <a:rPr lang="en-US" sz="2000" dirty="0" smtClean="0"/>
              <a:t>2</a:t>
            </a:r>
            <a:r>
              <a:rPr lang="ru-RU" sz="2000" dirty="0" smtClean="0"/>
              <a:t> бита.</a:t>
            </a:r>
          </a:p>
          <a:p>
            <a:pPr marL="0" indent="0">
              <a:buNone/>
            </a:pPr>
            <a:r>
              <a:rPr lang="ru-RU" sz="2000" dirty="0" smtClean="0"/>
              <a:t>Сколько мне нужно проводов?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Возможны варианты.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Если </a:t>
            </a:r>
            <a:r>
              <a:rPr lang="ru-RU" sz="2000" dirty="0" smtClean="0"/>
              <a:t>интерфейс последовательный, то все еще 2 провода. Биты можно передать последовательно по одному проводу. </a:t>
            </a:r>
          </a:p>
          <a:p>
            <a:pPr marL="0" indent="0">
              <a:buNone/>
            </a:pPr>
            <a:r>
              <a:rPr lang="ru-RU" sz="2000" dirty="0" smtClean="0"/>
              <a:t>Но как отличить один бит от другого?</a:t>
            </a:r>
          </a:p>
          <a:p>
            <a:r>
              <a:rPr lang="ru-RU" sz="2000" dirty="0" smtClean="0"/>
              <a:t>можно «договориться» - каждый бит передается ровно 1 секунду (асинхронный интерфейс);</a:t>
            </a:r>
          </a:p>
          <a:p>
            <a:r>
              <a:rPr lang="ru-RU" sz="2000" dirty="0" smtClean="0"/>
              <a:t>можно передавать синхросигнал (синхронный интерфейс), но для него нужен еще один провод;</a:t>
            </a:r>
          </a:p>
          <a:p>
            <a:r>
              <a:rPr lang="ru-RU" sz="2000" dirty="0" smtClean="0"/>
              <a:t>можно использовать хитрое асинхронное кодирование (</a:t>
            </a:r>
            <a:r>
              <a:rPr lang="en-US" sz="2000" dirty="0" smtClean="0"/>
              <a:t>NRZI, </a:t>
            </a:r>
            <a:r>
              <a:rPr lang="ru-RU" sz="2000" dirty="0" smtClean="0"/>
              <a:t>Манчестерский код</a:t>
            </a:r>
            <a:r>
              <a:rPr lang="en-US" sz="2000" dirty="0" smtClean="0"/>
              <a:t>, bit-stuffing</a:t>
            </a:r>
            <a:r>
              <a:rPr lang="ru-RU" sz="2000" dirty="0" smtClean="0"/>
              <a:t>)</a:t>
            </a:r>
          </a:p>
          <a:p>
            <a:pPr marL="0" indent="0">
              <a:buNone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69892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Синхронный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6642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В данном примере:</a:t>
            </a:r>
          </a:p>
          <a:p>
            <a:pPr>
              <a:buFontTx/>
              <a:buChar char="-"/>
            </a:pPr>
            <a:r>
              <a:rPr lang="ru-RU" dirty="0" smtClean="0"/>
              <a:t>Низкий уровень кодирует 0; высокий уровень кодирует 1.</a:t>
            </a:r>
          </a:p>
          <a:p>
            <a:pPr>
              <a:buFontTx/>
              <a:buChar char="-"/>
            </a:pPr>
            <a:r>
              <a:rPr lang="ru-RU" dirty="0" smtClean="0"/>
              <a:t>Считывание бита происходит по восходящему фронту синхросигнала.</a:t>
            </a:r>
            <a:endParaRPr lang="en-US" dirty="0" smtClean="0"/>
          </a:p>
          <a:p>
            <a:pPr>
              <a:buFontTx/>
              <a:buChar char="-"/>
            </a:pPr>
            <a:r>
              <a:rPr lang="ru-RU" dirty="0" smtClean="0"/>
              <a:t>Старший бит передается первым.</a:t>
            </a:r>
          </a:p>
          <a:p>
            <a:pPr>
              <a:buFontTx/>
              <a:buChar char="-"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То есть передается байт </a:t>
            </a:r>
            <a:r>
              <a:rPr lang="en-US" dirty="0" smtClean="0"/>
              <a:t>0xB1 (1011 0001)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32" y="1340768"/>
            <a:ext cx="5760640" cy="182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16216" y="134076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Данные</a:t>
            </a:r>
          </a:p>
          <a:p>
            <a:r>
              <a:rPr lang="ru-RU" dirty="0" smtClean="0">
                <a:solidFill>
                  <a:srgbClr val="0070C0"/>
                </a:solidFill>
              </a:rPr>
              <a:t>Синхросигнал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07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Асинхронный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96133"/>
            <a:ext cx="8229600" cy="2913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А как понять, что передается, если синхросигнала нет? </a:t>
            </a:r>
          </a:p>
          <a:p>
            <a:pPr marL="0" indent="0">
              <a:buNone/>
            </a:pPr>
            <a:r>
              <a:rPr lang="ru-RU" sz="2400" dirty="0" smtClean="0"/>
              <a:t>Как понять, где кончается один бит и начинается другой?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Например, можно «договориться» о длительности одного бита.</a:t>
            </a:r>
            <a:endParaRPr lang="ru-RU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235893"/>
            <a:ext cx="406717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53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1674</Words>
  <Application>Microsoft Office PowerPoint</Application>
  <PresentationFormat>Экран (4:3)</PresentationFormat>
  <Paragraphs>265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Задача</vt:lpstr>
      <vt:lpstr>Интерфейсы</vt:lpstr>
      <vt:lpstr>Физические интерфейсы</vt:lpstr>
      <vt:lpstr>Физические интерфейсы</vt:lpstr>
      <vt:lpstr>Электрические цифровые интерфейсы</vt:lpstr>
      <vt:lpstr>Электрические цифровые интерфейсы</vt:lpstr>
      <vt:lpstr>Электрические цифровые интерфейсы</vt:lpstr>
      <vt:lpstr>Синхронный интерфейс</vt:lpstr>
      <vt:lpstr>Асинхронный интерфейс</vt:lpstr>
      <vt:lpstr>Измерение времени</vt:lpstr>
      <vt:lpstr>Асинхронные интерфейсы</vt:lpstr>
      <vt:lpstr>Манчестерский код</vt:lpstr>
      <vt:lpstr>Электрические цифровые интерфейсы</vt:lpstr>
      <vt:lpstr>Цифровые интерфейсы</vt:lpstr>
      <vt:lpstr>Какие еще есть проблемы?</vt:lpstr>
      <vt:lpstr>USART</vt:lpstr>
      <vt:lpstr>А почему не USB?</vt:lpstr>
      <vt:lpstr>UART</vt:lpstr>
      <vt:lpstr>UART</vt:lpstr>
      <vt:lpstr>Другие интерфейсы</vt:lpstr>
      <vt:lpstr>UART – программный интерфейс</vt:lpstr>
      <vt:lpstr>Использование UART</vt:lpstr>
      <vt:lpstr>Как передать байт?</vt:lpstr>
      <vt:lpstr>TXE или TC?</vt:lpstr>
      <vt:lpstr>TXE или TC?</vt:lpstr>
      <vt:lpstr>Как принять байт?</vt:lpstr>
      <vt:lpstr>О чем нужно помнить?</vt:lpstr>
      <vt:lpstr>Задание</vt:lpstr>
      <vt:lpstr>Как его выполнять?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Mbzyab</dc:creator>
  <cp:lastModifiedBy>Mbzyab</cp:lastModifiedBy>
  <cp:revision>302</cp:revision>
  <dcterms:created xsi:type="dcterms:W3CDTF">2014-09-07T23:02:32Z</dcterms:created>
  <dcterms:modified xsi:type="dcterms:W3CDTF">2018-04-24T23:56:40Z</dcterms:modified>
</cp:coreProperties>
</file>