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73" r:id="rId3"/>
    <p:sldId id="259" r:id="rId4"/>
    <p:sldId id="288" r:id="rId5"/>
    <p:sldId id="260" r:id="rId6"/>
    <p:sldId id="287" r:id="rId7"/>
    <p:sldId id="262" r:id="rId8"/>
    <p:sldId id="285" r:id="rId9"/>
    <p:sldId id="278" r:id="rId10"/>
    <p:sldId id="279" r:id="rId11"/>
    <p:sldId id="263" r:id="rId12"/>
    <p:sldId id="274" r:id="rId13"/>
    <p:sldId id="275" r:id="rId14"/>
    <p:sldId id="276" r:id="rId15"/>
    <p:sldId id="277" r:id="rId16"/>
    <p:sldId id="280" r:id="rId17"/>
    <p:sldId id="281" r:id="rId18"/>
    <p:sldId id="283" r:id="rId19"/>
    <p:sldId id="284" r:id="rId20"/>
    <p:sldId id="282" r:id="rId21"/>
    <p:sldId id="28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6096-CDF3-4A83-8535-8828B1784732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C6AC8-3C74-4968-839A-4FF6FA7E44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8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4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5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2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2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0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6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4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8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8698-BFA9-48A1-B66A-4B3AB50F31C3}" type="datetimeFigureOut">
              <a:rPr lang="ru-RU" smtClean="0"/>
              <a:t>15.05.2018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0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Представьте, что вам нужно написать программу, которая:</a:t>
            </a:r>
          </a:p>
          <a:p>
            <a:r>
              <a:rPr lang="ru-RU" sz="2400" dirty="0" smtClean="0"/>
              <a:t>сканирует матричную клавиатуру</a:t>
            </a:r>
          </a:p>
          <a:p>
            <a:r>
              <a:rPr lang="ru-RU" sz="2400" dirty="0" smtClean="0"/>
              <a:t>иногда генерирует синусоидальные сигналы</a:t>
            </a:r>
          </a:p>
          <a:p>
            <a:r>
              <a:rPr lang="ru-RU" sz="2400" dirty="0" smtClean="0"/>
              <a:t>общается по </a:t>
            </a:r>
            <a:r>
              <a:rPr lang="en-US" sz="2400" dirty="0" smtClean="0"/>
              <a:t>UART’</a:t>
            </a:r>
            <a:r>
              <a:rPr lang="ru-RU" sz="2400" dirty="0" smtClean="0"/>
              <a:t>у</a:t>
            </a:r>
          </a:p>
          <a:p>
            <a:r>
              <a:rPr lang="ru-RU" sz="2400" dirty="0" smtClean="0"/>
              <a:t>реагирует на нажатие нескольких кнопок</a:t>
            </a:r>
          </a:p>
          <a:p>
            <a:r>
              <a:rPr lang="ru-RU" sz="2400" dirty="0" smtClean="0"/>
              <a:t>заказчик может добавить (или убрать) функционал в произвольный момент времени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Как это сделать?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9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Вытесняющая многозадачность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 smtClean="0"/>
              <a:t>Как же реализовать вытесняющую многозадачность, как написать диспетчер задач, который может в нужный момент времени прервать выполнение текущей задачи?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Как правило, настраивается системный таймер, и в прерывании от этого таймера через равные промежутки времени (системные тики) вызывается диспетчер.</a:t>
            </a:r>
          </a:p>
          <a:p>
            <a:pPr marL="0" indent="0">
              <a:buNone/>
            </a:pPr>
            <a:r>
              <a:rPr lang="ru-RU" sz="1700" dirty="0" smtClean="0"/>
              <a:t>Диспетчер может быть вызван непосредственно или по другим прерываниям.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Как диспетчеру отобрать управление у одной задачи и отдать его другой? Ведь возврат из обработчика прерывания произойдет в то место, которое было прервано!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Нужно подменить адрес возврата :)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А как при этом не попортить локальные переменные, которые лежат в стеке?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Каждой задаче нужен отдельный стек. </a:t>
            </a:r>
            <a:endParaRPr lang="ru-RU" sz="1700" dirty="0"/>
          </a:p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15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Операционные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Бывают:</a:t>
            </a:r>
          </a:p>
          <a:p>
            <a:r>
              <a:rPr lang="ru-RU" sz="2000" dirty="0" smtClean="0"/>
              <a:t>Общего назначения</a:t>
            </a:r>
          </a:p>
          <a:p>
            <a:r>
              <a:rPr lang="ru-RU" sz="2000" dirty="0" smtClean="0"/>
              <a:t>Реального времени (</a:t>
            </a:r>
            <a:r>
              <a:rPr lang="en-US" sz="2000" dirty="0" smtClean="0"/>
              <a:t>RTOS)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А что такое «реальное время»?</a:t>
            </a:r>
          </a:p>
          <a:p>
            <a:pPr marL="0" indent="0">
              <a:buNone/>
            </a:pPr>
            <a:r>
              <a:rPr lang="ru-RU" sz="2000" dirty="0" smtClean="0"/>
              <a:t>Это означает, что «все задачи выполняются вовремя, в срок». Срок может быть и 5 наносекунд и 5 часов, в зависимости от задачи.</a:t>
            </a:r>
          </a:p>
          <a:p>
            <a:pPr marL="0" indent="0">
              <a:buNone/>
            </a:pPr>
            <a:r>
              <a:rPr lang="ru-RU" sz="2000" dirty="0" smtClean="0"/>
              <a:t>Реальное время </a:t>
            </a:r>
            <a:r>
              <a:rPr lang="ru-RU" sz="2000" b="1" dirty="0" smtClean="0"/>
              <a:t>не означает</a:t>
            </a:r>
            <a:r>
              <a:rPr lang="ru-RU" sz="2000" dirty="0" smtClean="0"/>
              <a:t> «очень быстро».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Встраиваемые системы как правило являются системами реального времени.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Реальное время бывает:</a:t>
            </a:r>
            <a:endParaRPr lang="en-US" sz="2000" dirty="0" smtClean="0"/>
          </a:p>
          <a:p>
            <a:r>
              <a:rPr lang="ru-RU" sz="2000" dirty="0" smtClean="0"/>
              <a:t>жесткое</a:t>
            </a:r>
            <a:r>
              <a:rPr lang="en-US" sz="2000" dirty="0" smtClean="0"/>
              <a:t> (hard)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c </a:t>
            </a:r>
            <a:r>
              <a:rPr lang="ru-RU" sz="2000" dirty="0" smtClean="0"/>
              <a:t>допусками</a:t>
            </a:r>
            <a:r>
              <a:rPr lang="en-US" sz="2000" dirty="0" smtClean="0"/>
              <a:t> (soft)</a:t>
            </a:r>
            <a:endParaRPr lang="ru-RU" sz="2000" dirty="0" smtClean="0"/>
          </a:p>
          <a:p>
            <a:r>
              <a:rPr lang="ru-RU" sz="2000" dirty="0" smtClean="0"/>
              <a:t>комбинированное (</a:t>
            </a:r>
            <a:r>
              <a:rPr lang="en-US" sz="2000" dirty="0" smtClean="0"/>
              <a:t>firm)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9727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Жесткое реальное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Если событие не обработано в срок – возникает </a:t>
            </a:r>
            <a:r>
              <a:rPr lang="ru-RU" sz="2000" b="1" dirty="0" smtClean="0"/>
              <a:t>фатальный отказ </a:t>
            </a:r>
            <a:r>
              <a:rPr lang="ru-RU" sz="2000" dirty="0" smtClean="0"/>
              <a:t>системы!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Примеры:</a:t>
            </a:r>
          </a:p>
          <a:p>
            <a:r>
              <a:rPr lang="ru-RU" sz="2000" dirty="0" smtClean="0"/>
              <a:t>автомобильная электроника (АБС, подушки безопасности)</a:t>
            </a:r>
          </a:p>
          <a:p>
            <a:r>
              <a:rPr lang="ru-RU" sz="2000" dirty="0" smtClean="0"/>
              <a:t>медицинская техника</a:t>
            </a:r>
          </a:p>
          <a:p>
            <a:r>
              <a:rPr lang="ru-RU" sz="2000" dirty="0" smtClean="0"/>
              <a:t>атомная энергетика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268760"/>
            <a:ext cx="89725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1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Реальное время с допусками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Если события не обработаны в срок, то система работает «хуже».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Примеры:</a:t>
            </a:r>
          </a:p>
          <a:p>
            <a:r>
              <a:rPr lang="ru-RU" sz="2000" dirty="0" smtClean="0"/>
              <a:t>сервер базы данных</a:t>
            </a:r>
          </a:p>
          <a:p>
            <a:r>
              <a:rPr lang="ru-RU" sz="2000" dirty="0" smtClean="0"/>
              <a:t>потоковое аудио</a:t>
            </a:r>
            <a:r>
              <a:rPr lang="en-US" sz="2000" dirty="0" smtClean="0"/>
              <a:t>/</a:t>
            </a:r>
            <a:r>
              <a:rPr lang="ru-RU" sz="2000" dirty="0" smtClean="0"/>
              <a:t>видео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0625"/>
            <a:ext cx="8734835" cy="202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Комбинированное реальное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«Мягкий» срок иногда можно нарушать, жесткий – нельзя никогда.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Примеры:</a:t>
            </a:r>
          </a:p>
          <a:p>
            <a:r>
              <a:rPr lang="ru-RU" sz="2000" dirty="0"/>
              <a:t>м</a:t>
            </a:r>
            <a:r>
              <a:rPr lang="ru-RU" sz="2000" dirty="0" smtClean="0"/>
              <a:t>ультимедиа приложения</a:t>
            </a:r>
          </a:p>
          <a:p>
            <a:r>
              <a:rPr lang="ru-RU" sz="2000" dirty="0"/>
              <a:t>и</a:t>
            </a:r>
            <a:r>
              <a:rPr lang="ru-RU" sz="2000" dirty="0" smtClean="0"/>
              <a:t>гры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748"/>
            <a:ext cx="91725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5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Операционные системы реального времени (ОСРВ, </a:t>
            </a:r>
            <a:r>
              <a:rPr lang="en-US" dirty="0" smtClean="0"/>
              <a:t>RTOS)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VxWorks</a:t>
            </a:r>
            <a:r>
              <a:rPr lang="en-US" sz="2000" dirty="0" smtClean="0"/>
              <a:t>, </a:t>
            </a:r>
            <a:r>
              <a:rPr lang="en-US" sz="2000" dirty="0" err="1" smtClean="0"/>
              <a:t>FreeRTOS</a:t>
            </a:r>
            <a:r>
              <a:rPr lang="en-US" sz="2000" dirty="0" smtClean="0"/>
              <a:t>, </a:t>
            </a:r>
            <a:r>
              <a:rPr lang="en-US" sz="2000" dirty="0" err="1" smtClean="0"/>
              <a:t>uC</a:t>
            </a:r>
            <a:r>
              <a:rPr lang="en-US" sz="2000" dirty="0" smtClean="0"/>
              <a:t>/OS, </a:t>
            </a:r>
            <a:r>
              <a:rPr lang="en-US" sz="2000" dirty="0" err="1" smtClean="0"/>
              <a:t>Embox</a:t>
            </a:r>
            <a:r>
              <a:rPr lang="en-US" sz="2000" dirty="0" smtClean="0"/>
              <a:t>, </a:t>
            </a:r>
            <a:r>
              <a:rPr lang="en-US" sz="2000" dirty="0" err="1" smtClean="0"/>
              <a:t>RTLinux</a:t>
            </a:r>
            <a:r>
              <a:rPr lang="en-US" sz="2000" dirty="0" smtClean="0"/>
              <a:t>, QNX...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Мы будем рассматривать </a:t>
            </a:r>
            <a:r>
              <a:rPr lang="en-US" sz="2000" dirty="0" err="1" smtClean="0"/>
              <a:t>uC</a:t>
            </a:r>
            <a:r>
              <a:rPr lang="en-US" sz="2000" dirty="0" smtClean="0"/>
              <a:t>/OS II</a:t>
            </a:r>
            <a:r>
              <a:rPr lang="ru-RU" sz="2000" dirty="0" smtClean="0"/>
              <a:t>. Это операционная система для встраиваемых систем.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 ней:</a:t>
            </a:r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вытесняющая </a:t>
            </a:r>
            <a:r>
              <a:rPr lang="ru-RU" sz="2000" dirty="0" err="1" smtClean="0"/>
              <a:t>приоритная</a:t>
            </a:r>
            <a:r>
              <a:rPr lang="ru-RU" sz="2000" dirty="0" smtClean="0"/>
              <a:t> многозадачность, 255 приоритетов</a:t>
            </a:r>
          </a:p>
          <a:p>
            <a:endParaRPr lang="ru-RU" sz="2000" dirty="0" smtClean="0"/>
          </a:p>
          <a:p>
            <a:r>
              <a:rPr lang="ru-RU" sz="2000" dirty="0" smtClean="0"/>
              <a:t>«масштабируемость» – ненужная функциональность выключается условной трансляцией</a:t>
            </a:r>
          </a:p>
          <a:p>
            <a:endParaRPr lang="ru-RU" sz="2000" dirty="0" smtClean="0"/>
          </a:p>
          <a:p>
            <a:r>
              <a:rPr lang="ru-RU" sz="2000" dirty="0" smtClean="0"/>
              <a:t>каждая задача (</a:t>
            </a:r>
            <a:r>
              <a:rPr lang="en-US" sz="2000" dirty="0" smtClean="0"/>
              <a:t>task) </a:t>
            </a:r>
            <a:r>
              <a:rPr lang="ru-RU" sz="2000" dirty="0" smtClean="0"/>
              <a:t>создается из функции языка С</a:t>
            </a:r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5003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Многозадачность в </a:t>
            </a:r>
            <a:r>
              <a:rPr lang="en-US" dirty="0" err="1" smtClean="0"/>
              <a:t>uC</a:t>
            </a:r>
            <a:r>
              <a:rPr lang="en-US" dirty="0" smtClean="0"/>
              <a:t>/OS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задачи могут находится в нескольких состояниях:</a:t>
            </a:r>
          </a:p>
          <a:p>
            <a:pPr lvl="1"/>
            <a:r>
              <a:rPr lang="ru-RU" sz="1600" dirty="0"/>
              <a:t>активная (которая выполняется в данный момент)</a:t>
            </a:r>
          </a:p>
          <a:p>
            <a:pPr lvl="1"/>
            <a:r>
              <a:rPr lang="ru-RU" sz="1600" dirty="0"/>
              <a:t>готовая к выполнению</a:t>
            </a:r>
          </a:p>
          <a:p>
            <a:pPr lvl="1"/>
            <a:r>
              <a:rPr lang="ru-RU" sz="1600" dirty="0"/>
              <a:t>ожидающая какого-то события</a:t>
            </a:r>
          </a:p>
          <a:p>
            <a:pPr lvl="1"/>
            <a:r>
              <a:rPr lang="ru-RU" sz="1600" dirty="0" smtClean="0"/>
              <a:t>неактивная</a:t>
            </a:r>
          </a:p>
          <a:p>
            <a:pPr lvl="1"/>
            <a:endParaRPr lang="ru-RU" sz="1600" dirty="0" smtClean="0"/>
          </a:p>
          <a:p>
            <a:r>
              <a:rPr lang="ru-RU" sz="2000" dirty="0" smtClean="0"/>
              <a:t>у всех задач разный приоритет, 0 </a:t>
            </a:r>
            <a:r>
              <a:rPr lang="ru-RU" sz="2000" dirty="0" smtClean="0"/>
              <a:t>– самая важная, </a:t>
            </a:r>
            <a:r>
              <a:rPr lang="ru-RU" sz="2000" dirty="0" smtClean="0"/>
              <a:t>254 </a:t>
            </a:r>
            <a:r>
              <a:rPr lang="ru-RU" sz="2000" dirty="0" smtClean="0"/>
              <a:t>– самая неважная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Основное правило вытеснения в </a:t>
            </a:r>
            <a:r>
              <a:rPr lang="en-US" sz="2000" dirty="0" err="1" smtClean="0"/>
              <a:t>uC</a:t>
            </a:r>
            <a:r>
              <a:rPr lang="en-US" sz="2000" dirty="0" smtClean="0"/>
              <a:t>/OS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 каждый момент времени выполняется </a:t>
            </a:r>
            <a:r>
              <a:rPr lang="ru-RU" sz="2000" b="1" dirty="0" smtClean="0"/>
              <a:t>самая важная задача, которая готова к выполнению.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Она будет выполнятся столько, сколько потребуется (или пока более важная задача не будет готова).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Почему задача может быть не готова к выполнению?</a:t>
            </a:r>
          </a:p>
          <a:p>
            <a:pPr marL="0" indent="0">
              <a:buNone/>
            </a:pPr>
            <a:r>
              <a:rPr lang="ru-RU" sz="2000" dirty="0" smtClean="0"/>
              <a:t>Она может ждать какого-то события или ждать, пока пройдет промежуток времени.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20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6088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Как пользоваться </a:t>
            </a:r>
            <a:r>
              <a:rPr lang="en-US" dirty="0" err="1" smtClean="0"/>
              <a:t>uc</a:t>
            </a:r>
            <a:r>
              <a:rPr lang="en-US" dirty="0" smtClean="0"/>
              <a:t>/OS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Как и большинство ОС для микроконтроллеров, ее не нужно устанавливать. Вы просто включаете нужные файлы в свой проект (или берете проект-прототип).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Чтобы создать задачу, нужно: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Убедиться, что доступно нужное кол-во приоритетов 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OS_LOWEST_PRIO</a:t>
            </a:r>
            <a:r>
              <a:rPr lang="ru-RU" sz="2000" dirty="0" smtClean="0"/>
              <a:t> в файле </a:t>
            </a:r>
            <a:r>
              <a:rPr lang="en-US" sz="2000" dirty="0" err="1" smtClean="0"/>
              <a:t>os_cfg.h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Создать глобальный статический массив для стека, тип массива </a:t>
            </a:r>
            <a:r>
              <a:rPr lang="ru-RU" sz="2000" dirty="0" err="1" smtClean="0"/>
              <a:t>д.б</a:t>
            </a:r>
            <a:r>
              <a:rPr lang="ru-RU" sz="2000" dirty="0" smtClean="0"/>
              <a:t>.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OS_STK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Создать функцию, на основе которой будет создана задача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Вызвать функцию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OSTaskCreate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20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4540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Как создать задачу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Функция, из которой создается задача должна:</a:t>
            </a:r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возвращать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 smtClean="0"/>
              <a:t> </a:t>
            </a:r>
            <a:r>
              <a:rPr lang="ru-RU" sz="2000" dirty="0" smtClean="0"/>
              <a:t>и принимать 1 аргумент типа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/>
          </a:p>
          <a:p>
            <a:r>
              <a:rPr lang="ru-RU" sz="2000" dirty="0" smtClean="0"/>
              <a:t>внутри нее должен быть бесконечный цикл, возврата через </a:t>
            </a:r>
            <a:r>
              <a:rPr lang="en-US" sz="2000" dirty="0" smtClean="0"/>
              <a:t>return </a:t>
            </a:r>
            <a:r>
              <a:rPr lang="ru-RU" sz="2000" dirty="0" smtClean="0"/>
              <a:t>быть </a:t>
            </a:r>
            <a:r>
              <a:rPr lang="ru-RU" sz="2000" b="1" dirty="0" smtClean="0"/>
              <a:t>не должно</a:t>
            </a:r>
          </a:p>
          <a:p>
            <a:endParaRPr lang="ru-RU" sz="2000" b="1" dirty="0" smtClean="0"/>
          </a:p>
          <a:p>
            <a:r>
              <a:rPr lang="ru-RU" sz="2000" dirty="0" smtClean="0"/>
              <a:t>внутри бесконечного цикла должен быть хотя бы один системный вызов – т.е. вызов функции ОС, который переведет эту задачу в состояние ожидания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20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9867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Несколько функций 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OSTaskCreate</a:t>
            </a:r>
            <a:r>
              <a:rPr lang="en-US" sz="2000" dirty="0" smtClean="0"/>
              <a:t> – </a:t>
            </a:r>
            <a:r>
              <a:rPr lang="ru-RU" sz="2000" dirty="0" smtClean="0"/>
              <a:t>создает задачу</a:t>
            </a:r>
          </a:p>
          <a:p>
            <a:endParaRPr lang="ru-RU" sz="2000" dirty="0" smtClean="0"/>
          </a:p>
          <a:p>
            <a:r>
              <a:rPr lang="en-US" sz="2000" dirty="0" err="1" smtClean="0"/>
              <a:t>OSTaskDel</a:t>
            </a:r>
            <a:r>
              <a:rPr lang="en-US" sz="2000" dirty="0" smtClean="0"/>
              <a:t> – </a:t>
            </a:r>
            <a:r>
              <a:rPr lang="ru-RU" sz="2000" dirty="0" smtClean="0"/>
              <a:t>удаляет задачу</a:t>
            </a:r>
          </a:p>
          <a:p>
            <a:endParaRPr lang="ru-RU" sz="2000" dirty="0" smtClean="0"/>
          </a:p>
          <a:p>
            <a:r>
              <a:rPr lang="en-US" sz="2000" dirty="0" err="1" smtClean="0"/>
              <a:t>OSTimeDlyHMSM</a:t>
            </a:r>
            <a:r>
              <a:rPr lang="ru-RU" sz="2000" dirty="0" smtClean="0"/>
              <a:t> – усыпляет задачу на промежуток времени (часы, минуты, секунды, миллисекунды)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20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914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делать несколько вещей одновременно?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Взять отдельный процессор под каждую задачу (или один многоядерный процессор?)</a:t>
            </a:r>
          </a:p>
          <a:p>
            <a:pPr marL="0" indent="0">
              <a:buNone/>
            </a:pPr>
            <a:r>
              <a:rPr lang="ru-RU" sz="2400" dirty="0" smtClean="0"/>
              <a:t>НО:</a:t>
            </a:r>
          </a:p>
          <a:p>
            <a:pPr lvl="1"/>
            <a:r>
              <a:rPr lang="ru-RU" sz="2000" dirty="0" smtClean="0"/>
              <a:t>Задач может быть очень много</a:t>
            </a:r>
          </a:p>
          <a:p>
            <a:pPr lvl="1"/>
            <a:r>
              <a:rPr lang="en-US" sz="2000" dirty="0" smtClean="0"/>
              <a:t>PC </a:t>
            </a:r>
            <a:r>
              <a:rPr lang="ru-RU" sz="2000" dirty="0" smtClean="0"/>
              <a:t>каким-то образом запускает десятки приложений даже на одноядерном процессоре</a:t>
            </a:r>
          </a:p>
          <a:p>
            <a:endParaRPr lang="ru-RU" sz="2400" dirty="0"/>
          </a:p>
          <a:p>
            <a:r>
              <a:rPr lang="ru-RU" sz="2400" dirty="0" smtClean="0"/>
              <a:t>Постоянно (и «достаточно быстро») переключаться между разными задачами:</a:t>
            </a:r>
          </a:p>
          <a:p>
            <a:pPr lvl="1"/>
            <a:r>
              <a:rPr lang="ru-RU" sz="2000" dirty="0" smtClean="0"/>
              <a:t>Сделать кусочек задачи 1</a:t>
            </a:r>
          </a:p>
          <a:p>
            <a:pPr lvl="1"/>
            <a:r>
              <a:rPr lang="ru-RU" sz="2000" dirty="0" smtClean="0"/>
              <a:t>Сделать кусочек задачи 2</a:t>
            </a:r>
          </a:p>
          <a:p>
            <a:pPr lvl="1"/>
            <a:r>
              <a:rPr lang="ru-RU" sz="2000" dirty="0" smtClean="0"/>
              <a:t>Сделать еще кусочек задачи 1...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02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Формальности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Все функци</a:t>
            </a:r>
            <a:r>
              <a:rPr lang="ru-RU" sz="2000" dirty="0"/>
              <a:t>и</a:t>
            </a:r>
            <a:r>
              <a:rPr lang="ru-RU" sz="2000" dirty="0" smtClean="0"/>
              <a:t> и макросы ОС начинаются на </a:t>
            </a:r>
            <a:r>
              <a:rPr lang="en-US" sz="2000" dirty="0" smtClean="0"/>
              <a:t>OS.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Все настройки ОС находятся в файле </a:t>
            </a:r>
            <a:r>
              <a:rPr lang="en-US" sz="2000" dirty="0" err="1" smtClean="0"/>
              <a:t>os_cfg.h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От вас требуется: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Если вы создаете функцию, которая будет задачей, в ее имени должно быть слово «</a:t>
            </a:r>
            <a:r>
              <a:rPr lang="en-US" sz="2000" dirty="0" smtClean="0"/>
              <a:t>task</a:t>
            </a:r>
            <a:r>
              <a:rPr lang="ru-RU" sz="2000" dirty="0" smtClean="0"/>
              <a:t>»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Если вы создаете массив под стек, пусть в его имени будет слово «</a:t>
            </a:r>
            <a:r>
              <a:rPr lang="en-US" sz="2000" dirty="0" smtClean="0"/>
              <a:t>stack</a:t>
            </a:r>
            <a:r>
              <a:rPr lang="ru-RU" sz="2000" dirty="0" smtClean="0"/>
              <a:t>»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Все ваши константы, имеющие отношения к задачам (размеры стеков, приоритеты и т.д.) должны лежать в файле </a:t>
            </a:r>
            <a:r>
              <a:rPr lang="en-US" sz="2000" dirty="0" err="1" smtClean="0"/>
              <a:t>app_cfg.h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20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4881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чем подвох?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Казалось бы, многозадачность несет только радость и облегчает жизнь:</a:t>
            </a:r>
          </a:p>
          <a:p>
            <a:r>
              <a:rPr lang="ru-RU" sz="2000" dirty="0" smtClean="0"/>
              <a:t>код становится модульным</a:t>
            </a:r>
          </a:p>
          <a:p>
            <a:r>
              <a:rPr lang="ru-RU" sz="2000" dirty="0" smtClean="0"/>
              <a:t>можно делать много разных вещей одновременно</a:t>
            </a:r>
          </a:p>
          <a:p>
            <a:r>
              <a:rPr lang="ru-RU" sz="2000" dirty="0" smtClean="0"/>
              <a:t>безболезненный переход на многоядерные процессоры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Все ли так хорошо?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Нет.</a:t>
            </a:r>
          </a:p>
          <a:p>
            <a:pPr marL="0" indent="0">
              <a:buNone/>
            </a:pPr>
            <a:r>
              <a:rPr lang="ru-RU" sz="2000" dirty="0" smtClean="0"/>
              <a:t>Многозадачность решает одни проблемы, но приносит другие:</a:t>
            </a:r>
          </a:p>
          <a:p>
            <a:r>
              <a:rPr lang="ru-RU" sz="2000" dirty="0" smtClean="0"/>
              <a:t>требуется изменить способ мышления и составления алгоритма</a:t>
            </a:r>
          </a:p>
          <a:p>
            <a:r>
              <a:rPr lang="ru-RU" sz="2000" dirty="0" smtClean="0"/>
              <a:t>отладка усложняется</a:t>
            </a:r>
          </a:p>
          <a:p>
            <a:r>
              <a:rPr lang="ru-RU" sz="2000" dirty="0" smtClean="0"/>
              <a:t>программа увеличивается в размере</a:t>
            </a:r>
          </a:p>
          <a:p>
            <a:r>
              <a:rPr lang="ru-RU" sz="2000" dirty="0" smtClean="0"/>
              <a:t>требуется больше оперативной памяти</a:t>
            </a:r>
          </a:p>
          <a:p>
            <a:r>
              <a:rPr lang="ru-RU" sz="2000" dirty="0" smtClean="0"/>
              <a:t>системные тики занимают процессорное время</a:t>
            </a:r>
          </a:p>
          <a:p>
            <a:r>
              <a:rPr lang="ru-RU" sz="2000" dirty="0" smtClean="0"/>
              <a:t>переполнения стека становятся гораздо интереснее</a:t>
            </a:r>
          </a:p>
          <a:p>
            <a:endParaRPr lang="ru-RU" sz="2000" dirty="0"/>
          </a:p>
          <a:p>
            <a:r>
              <a:rPr lang="ru-RU" sz="2000" dirty="0" smtClean="0"/>
              <a:t>состояние гонки</a:t>
            </a:r>
          </a:p>
          <a:p>
            <a:r>
              <a:rPr lang="ru-RU" sz="2000" dirty="0" smtClean="0"/>
              <a:t>инверсия приоритетов</a:t>
            </a:r>
          </a:p>
          <a:p>
            <a:r>
              <a:rPr lang="ru-RU" sz="2000" dirty="0" smtClean="0"/>
              <a:t>сложности доступа к общим ресурсам из разных задач</a:t>
            </a:r>
          </a:p>
          <a:p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20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5089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Варианты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Просто написать все одним куском, тщательно подогнать все времена срабатывания для каждой строки. И рвать на себе волосы, если придется что-то поменять.</a:t>
            </a:r>
          </a:p>
          <a:p>
            <a:endParaRPr lang="ru-RU" sz="2000" dirty="0" smtClean="0"/>
          </a:p>
          <a:p>
            <a:r>
              <a:rPr lang="ru-RU" sz="2000" dirty="0" smtClean="0"/>
              <a:t>Изобрести свой принцип, позволяющий как-то разделять разные задачи (и безболезненно добавлять новые)</a:t>
            </a:r>
            <a:r>
              <a:rPr lang="en-US" sz="2000" dirty="0"/>
              <a:t>.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Использовать один из уже известных принципов:</a:t>
            </a:r>
          </a:p>
          <a:p>
            <a:endParaRPr lang="ru-RU" sz="2000" dirty="0" smtClean="0"/>
          </a:p>
          <a:p>
            <a:pPr lvl="1"/>
            <a:r>
              <a:rPr lang="ru-RU" sz="1400" dirty="0" smtClean="0"/>
              <a:t>Конечные автоматы</a:t>
            </a:r>
          </a:p>
          <a:p>
            <a:pPr lvl="1"/>
            <a:endParaRPr lang="ru-RU" sz="1400" dirty="0" smtClean="0"/>
          </a:p>
          <a:p>
            <a:pPr lvl="1"/>
            <a:r>
              <a:rPr lang="ru-RU" sz="1400" dirty="0" err="1" smtClean="0"/>
              <a:t>Протопотоки</a:t>
            </a:r>
            <a:endParaRPr lang="ru-RU" sz="1400" dirty="0" smtClean="0"/>
          </a:p>
          <a:p>
            <a:pPr lvl="1"/>
            <a:endParaRPr lang="ru-RU" sz="1400" dirty="0" smtClean="0"/>
          </a:p>
          <a:p>
            <a:pPr lvl="1"/>
            <a:r>
              <a:rPr lang="ru-RU" sz="1400" dirty="0" smtClean="0"/>
              <a:t>Сопрограммы</a:t>
            </a:r>
          </a:p>
          <a:p>
            <a:pPr lvl="1"/>
            <a:endParaRPr lang="ru-RU" sz="1400" dirty="0" smtClean="0"/>
          </a:p>
          <a:p>
            <a:pPr lvl="1"/>
            <a:r>
              <a:rPr lang="ru-RU" sz="1400" dirty="0" smtClean="0"/>
              <a:t>Операционную систему</a:t>
            </a:r>
          </a:p>
        </p:txBody>
      </p:sp>
    </p:spTree>
    <p:extLst>
      <p:ext uri="{BB962C8B-B14F-4D97-AF65-F5344CB8AC3E}">
        <p14:creationId xmlns:p14="http://schemas.microsoft.com/office/powerpoint/2010/main" val="5173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Конечный (кофейный) автомат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ºÐ¾Ð½ÐµÑÐ½ÑÐ¹ Ð°Ð²ÑÐ¾Ð¼Ð°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95008"/>
            <a:ext cx="3528392" cy="35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7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Конечный автомат – «штука», которая может находится в конечном количестве состояний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ru-RU" sz="2000" dirty="0" smtClean="0"/>
              <a:t>Каждая задача описывается в терминах конечного автомата, например:</a:t>
            </a:r>
          </a:p>
          <a:p>
            <a:pPr lvl="1"/>
            <a:r>
              <a:rPr lang="ru-RU" sz="1800" dirty="0" smtClean="0"/>
              <a:t>сканирование первого столбца клавиатуры</a:t>
            </a:r>
          </a:p>
          <a:p>
            <a:pPr lvl="1"/>
            <a:r>
              <a:rPr lang="ru-RU" sz="1800" dirty="0" smtClean="0"/>
              <a:t>сканирование второго столбца</a:t>
            </a:r>
          </a:p>
          <a:p>
            <a:pPr lvl="1"/>
            <a:r>
              <a:rPr lang="ru-RU" sz="1800" dirty="0" smtClean="0"/>
              <a:t>сканирование третьего столбца</a:t>
            </a:r>
          </a:p>
          <a:p>
            <a:endParaRPr lang="ru-RU" sz="2000" dirty="0"/>
          </a:p>
          <a:p>
            <a:r>
              <a:rPr lang="ru-RU" sz="2000" dirty="0" smtClean="0"/>
              <a:t>Типовая реализация</a:t>
            </a:r>
            <a:r>
              <a:rPr lang="en-US" sz="2000" dirty="0" smtClean="0"/>
              <a:t>:</a:t>
            </a:r>
          </a:p>
          <a:p>
            <a:pPr lvl="1"/>
            <a:r>
              <a:rPr lang="ru-RU" sz="1800" dirty="0" smtClean="0"/>
              <a:t>это функция, внутри которой </a:t>
            </a:r>
            <a:r>
              <a:rPr lang="en-US" sz="1800" dirty="0" smtClean="0"/>
              <a:t>static </a:t>
            </a:r>
            <a:r>
              <a:rPr lang="ru-RU" sz="1800" dirty="0" smtClean="0"/>
              <a:t>переменная – состояние автомата</a:t>
            </a:r>
          </a:p>
          <a:p>
            <a:pPr lvl="1"/>
            <a:r>
              <a:rPr lang="ru-RU" sz="1800" dirty="0" smtClean="0"/>
              <a:t>в функции есть </a:t>
            </a:r>
            <a:r>
              <a:rPr lang="en-US" sz="1800" dirty="0" smtClean="0"/>
              <a:t>switch </a:t>
            </a:r>
            <a:r>
              <a:rPr lang="ru-RU" sz="1800" dirty="0" smtClean="0"/>
              <a:t>по этой переменной</a:t>
            </a:r>
          </a:p>
          <a:p>
            <a:pPr lvl="1"/>
            <a:r>
              <a:rPr lang="ru-RU" sz="1800" dirty="0" smtClean="0"/>
              <a:t>внутри каждого </a:t>
            </a:r>
            <a:r>
              <a:rPr lang="en-US" sz="1800" dirty="0" smtClean="0"/>
              <a:t>case </a:t>
            </a:r>
            <a:r>
              <a:rPr lang="ru-RU" sz="1800" dirty="0" smtClean="0"/>
              <a:t>состояние может меняться на какое-то другое</a:t>
            </a:r>
          </a:p>
          <a:p>
            <a:pPr lvl="1"/>
            <a:r>
              <a:rPr lang="ru-RU" sz="1800" dirty="0" smtClean="0"/>
              <a:t>внутри </a:t>
            </a:r>
            <a:r>
              <a:rPr lang="en-US" sz="1800" dirty="0" err="1" smtClean="0"/>
              <a:t>main’a</a:t>
            </a:r>
            <a:r>
              <a:rPr lang="en-US" sz="1800" dirty="0" smtClean="0"/>
              <a:t> </a:t>
            </a:r>
            <a:r>
              <a:rPr lang="ru-RU" sz="1800" dirty="0" smtClean="0"/>
              <a:t>все задачи</a:t>
            </a:r>
            <a:r>
              <a:rPr lang="en-US" sz="1800" dirty="0" smtClean="0"/>
              <a:t> </a:t>
            </a:r>
            <a:r>
              <a:rPr lang="ru-RU" sz="1800" dirty="0" smtClean="0"/>
              <a:t>по очереди вызываются в бесконечном цикле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274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0063"/>
            <a:ext cx="38100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5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Операционная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А что это такое?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Нет, это не графический интерфейс, не окна, не сетевой стек и не поддержка монитора и мышки. 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 операционной системе всего этого </a:t>
            </a:r>
            <a:r>
              <a:rPr lang="ru-RU" sz="2000" dirty="0"/>
              <a:t>может </a:t>
            </a:r>
            <a:r>
              <a:rPr lang="ru-RU" sz="2000" dirty="0" smtClean="0"/>
              <a:t>не быть.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 самом минимальном минимуме операционная система дает нам многозадачность!</a:t>
            </a:r>
          </a:p>
          <a:p>
            <a:pPr marL="0" indent="0">
              <a:buNone/>
            </a:pPr>
            <a:r>
              <a:rPr lang="ru-RU" sz="2000" dirty="0" smtClean="0"/>
              <a:t>Грубо говоря, она дает нам возможность писать простой код, в котором переключение между задачами уже реализовано.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235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Многозадачность и </a:t>
            </a:r>
            <a:r>
              <a:rPr lang="ru-RU" sz="3600" dirty="0" err="1" smtClean="0"/>
              <a:t>многопоточность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 некоторых ОС (</a:t>
            </a:r>
            <a:r>
              <a:rPr lang="en-US" sz="2000" dirty="0" smtClean="0"/>
              <a:t>windows, </a:t>
            </a:r>
            <a:r>
              <a:rPr lang="en-US" sz="2000" dirty="0" err="1" smtClean="0"/>
              <a:t>linux</a:t>
            </a:r>
            <a:r>
              <a:rPr lang="ru-RU" sz="2000" dirty="0" smtClean="0"/>
              <a:t>, </a:t>
            </a:r>
            <a:r>
              <a:rPr lang="en-US" sz="2000" dirty="0" smtClean="0"/>
              <a:t>android, </a:t>
            </a:r>
            <a:r>
              <a:rPr lang="en-US" sz="2000" dirty="0" err="1" smtClean="0"/>
              <a:t>ios</a:t>
            </a:r>
            <a:r>
              <a:rPr lang="en-US" sz="2000" dirty="0" smtClean="0"/>
              <a:t>..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есть понятие «приложение» - некая отдельная программа, выполняющая относительно узкую задачу.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Приложения относительно редко взаимодействуют друг с другом. Одновременно может работать несколько десятков приложений.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Внутри каждого приложения могут быть потоки (</a:t>
            </a:r>
            <a:r>
              <a:rPr lang="en-US" sz="2000" dirty="0" smtClean="0"/>
              <a:t>threads) </a:t>
            </a:r>
            <a:r>
              <a:rPr lang="ru-RU" sz="2000" dirty="0" smtClean="0"/>
              <a:t>выполнения – потоки взаимодействуют друг с другом постоянно,  обычно их относительно мало (до десяти).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Т.е. </a:t>
            </a:r>
            <a:r>
              <a:rPr lang="ru-RU" sz="2000" dirty="0" err="1" smtClean="0"/>
              <a:t>многопоточность</a:t>
            </a:r>
            <a:r>
              <a:rPr lang="ru-RU" sz="2000" dirty="0" smtClean="0"/>
              <a:t> – это многозадачность внутри задачи.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 ОС для встраиваемых систем программа, как правило, всего одна и понятия «приложения» нет. Поэтому задачи в такой ОС аналогичны потокам внутри одного приложения.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069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Многозадачность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Бывает:</a:t>
            </a:r>
          </a:p>
          <a:p>
            <a:r>
              <a:rPr lang="ru-RU" sz="2000" dirty="0" err="1" smtClean="0"/>
              <a:t>невытесняющая</a:t>
            </a:r>
            <a:r>
              <a:rPr lang="ru-RU" sz="2000" dirty="0" smtClean="0"/>
              <a:t> (кооперативная):</a:t>
            </a:r>
          </a:p>
          <a:p>
            <a:pPr lvl="1"/>
            <a:r>
              <a:rPr lang="ru-RU" sz="1600" dirty="0" smtClean="0"/>
              <a:t>каждая задача отдает управление сама, его никто не отбирает</a:t>
            </a:r>
          </a:p>
          <a:p>
            <a:r>
              <a:rPr lang="ru-RU" sz="2000" dirty="0" smtClean="0"/>
              <a:t>вытесняющая (</a:t>
            </a:r>
            <a:r>
              <a:rPr lang="en-US" sz="2000" dirty="0" smtClean="0"/>
              <a:t>preemptive):</a:t>
            </a:r>
            <a:endParaRPr lang="ru-RU" sz="2000" dirty="0" smtClean="0"/>
          </a:p>
          <a:p>
            <a:pPr lvl="1"/>
            <a:r>
              <a:rPr lang="ru-RU" sz="1600" dirty="0" smtClean="0"/>
              <a:t>диспетчер может отобрать управление и передать его другой задаче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Вытесняющая бывает:</a:t>
            </a:r>
          </a:p>
          <a:p>
            <a:r>
              <a:rPr lang="ru-RU" sz="2000" dirty="0"/>
              <a:t>с</a:t>
            </a:r>
            <a:r>
              <a:rPr lang="ru-RU" sz="2000" dirty="0" smtClean="0"/>
              <a:t> круговой диспетчеризацией</a:t>
            </a:r>
            <a:r>
              <a:rPr lang="en-US" sz="2000" dirty="0" smtClean="0"/>
              <a:t> (round-robin, time-slicing)</a:t>
            </a:r>
          </a:p>
          <a:p>
            <a:pPr lvl="1"/>
            <a:r>
              <a:rPr lang="ru-RU" sz="1600" dirty="0" smtClean="0"/>
              <a:t>каждой задаче выдается период времени, чтобы поработать</a:t>
            </a:r>
          </a:p>
          <a:p>
            <a:r>
              <a:rPr lang="ru-RU" sz="2000" dirty="0" smtClean="0"/>
              <a:t>приоритетная</a:t>
            </a:r>
          </a:p>
          <a:p>
            <a:pPr lvl="1"/>
            <a:r>
              <a:rPr lang="ru-RU" sz="1600" dirty="0" smtClean="0"/>
              <a:t>текущую задачу может прервать только задача с более высоким приоритетом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4636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1222</Words>
  <Application>Microsoft Office PowerPoint</Application>
  <PresentationFormat>Экран (4:3)</PresentationFormat>
  <Paragraphs>240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Проблема</vt:lpstr>
      <vt:lpstr>Как делать несколько вещей одновременно?</vt:lpstr>
      <vt:lpstr>Варианты</vt:lpstr>
      <vt:lpstr>Конечный (кофейный) автомат</vt:lpstr>
      <vt:lpstr>Конечные автоматы</vt:lpstr>
      <vt:lpstr>Презентация PowerPoint</vt:lpstr>
      <vt:lpstr>Операционная система</vt:lpstr>
      <vt:lpstr>Многозадачность и многопоточность</vt:lpstr>
      <vt:lpstr>Многозадачность</vt:lpstr>
      <vt:lpstr>Вытесняющая многозадачность</vt:lpstr>
      <vt:lpstr>Операционные системы</vt:lpstr>
      <vt:lpstr>Жесткое реальное время</vt:lpstr>
      <vt:lpstr>Реальное время с допусками</vt:lpstr>
      <vt:lpstr>Комбинированное реальное время</vt:lpstr>
      <vt:lpstr>Операционные системы реального времени (ОСРВ, RTOS)</vt:lpstr>
      <vt:lpstr>Многозадачность в uC/OS II</vt:lpstr>
      <vt:lpstr>Как пользоваться uc/OS</vt:lpstr>
      <vt:lpstr>Как создать задачу</vt:lpstr>
      <vt:lpstr>Несколько функций ОС</vt:lpstr>
      <vt:lpstr>Формальности</vt:lpstr>
      <vt:lpstr>В чем подвох?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Mbzyab</dc:creator>
  <cp:lastModifiedBy>Mbzyab</cp:lastModifiedBy>
  <cp:revision>466</cp:revision>
  <dcterms:created xsi:type="dcterms:W3CDTF">2014-09-07T23:02:32Z</dcterms:created>
  <dcterms:modified xsi:type="dcterms:W3CDTF">2018-05-15T21:54:42Z</dcterms:modified>
</cp:coreProperties>
</file>