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73" r:id="rId3"/>
    <p:sldId id="290" r:id="rId4"/>
    <p:sldId id="287" r:id="rId5"/>
    <p:sldId id="259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99" r:id="rId16"/>
    <p:sldId id="296" r:id="rId17"/>
    <p:sldId id="260" r:id="rId18"/>
    <p:sldId id="262" r:id="rId19"/>
    <p:sldId id="300" r:id="rId20"/>
    <p:sldId id="285" r:id="rId21"/>
    <p:sldId id="304" r:id="rId22"/>
    <p:sldId id="278" r:id="rId23"/>
    <p:sldId id="301" r:id="rId24"/>
    <p:sldId id="302" r:id="rId25"/>
    <p:sldId id="30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6096-CDF3-4A83-8535-8828B1784732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C6AC8-3C74-4968-839A-4FF6FA7E44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8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4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5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2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2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0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6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4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8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8698-BFA9-48A1-B66A-4B3AB50F31C3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DC6-555B-4C56-9270-5BBD178B04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0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Допустим, у вас есть глобальная переменная и несколько потоков, которые ее изменяют.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В примере для </a:t>
            </a:r>
            <a:r>
              <a:rPr lang="en-US" sz="2000" dirty="0" smtClean="0"/>
              <a:t>Windows</a:t>
            </a:r>
            <a:r>
              <a:rPr lang="ru-RU" sz="2000" dirty="0" smtClean="0"/>
              <a:t>: 4 потока, каждый делает </a:t>
            </a:r>
            <a:r>
              <a:rPr lang="en-US" sz="2000" dirty="0" err="1" smtClean="0"/>
              <a:t>commonVariable</a:t>
            </a:r>
            <a:r>
              <a:rPr lang="ru-RU" sz="2000" dirty="0" smtClean="0"/>
              <a:t>++  миллион раз.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По завершению программы </a:t>
            </a:r>
            <a:r>
              <a:rPr lang="en-US" sz="2000" dirty="0" err="1" smtClean="0"/>
              <a:t>commonVariable</a:t>
            </a:r>
            <a:r>
              <a:rPr lang="ru-RU" sz="2000" dirty="0" smtClean="0"/>
              <a:t> должна быть равна 4 000 000, так ведь?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На деле, результат все время разный, сильно меньше должного.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Почему так?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09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Семафоры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4114800" cy="3240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/>
              <a:t>Поток 1: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счетчик равен 1</a:t>
            </a:r>
          </a:p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захват семафора</a:t>
            </a:r>
          </a:p>
          <a:p>
            <a:pPr marL="0" indent="0">
              <a:buNone/>
            </a:pPr>
            <a:r>
              <a:rPr lang="en-US" sz="1600" dirty="0" err="1" smtClean="0"/>
              <a:t>OSSemPend</a:t>
            </a:r>
            <a:r>
              <a:rPr lang="en-US" sz="1600" dirty="0" smtClean="0"/>
              <a:t>( semaphore, </a:t>
            </a:r>
            <a:r>
              <a:rPr lang="en-US" sz="1600" dirty="0"/>
              <a:t>0, &amp;err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ru-RU" sz="1600" dirty="0" smtClean="0"/>
              <a:t>    </a:t>
            </a:r>
            <a:r>
              <a:rPr lang="en-US" sz="1600" dirty="0" smtClean="0"/>
              <a:t>// </a:t>
            </a:r>
            <a:r>
              <a:rPr lang="ru-RU" sz="1600" dirty="0" smtClean="0"/>
              <a:t>счетчик равен 0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какая-то работа с разделяемым ресурсом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освобождение семафора</a:t>
            </a:r>
          </a:p>
          <a:p>
            <a:pPr marL="0" indent="0">
              <a:buNone/>
            </a:pPr>
            <a:r>
              <a:rPr lang="en-US" sz="1600" dirty="0" err="1" smtClean="0"/>
              <a:t>OSSemPost</a:t>
            </a:r>
            <a:r>
              <a:rPr lang="en-US" sz="1600" dirty="0" smtClean="0"/>
              <a:t>( semaphore);</a:t>
            </a:r>
            <a:endParaRPr lang="ru-RU" sz="1600" dirty="0" smtClean="0"/>
          </a:p>
          <a:p>
            <a:pPr marL="0" indent="0"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счетчик равен 1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77680" y="1844824"/>
            <a:ext cx="4114800" cy="316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Поток </a:t>
            </a:r>
            <a:r>
              <a:rPr lang="en-US" sz="1600" dirty="0" smtClean="0"/>
              <a:t>2</a:t>
            </a:r>
            <a:r>
              <a:rPr lang="ru-RU" sz="1600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попытка захвата семафора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OSSemPend</a:t>
            </a:r>
            <a:r>
              <a:rPr lang="en-US" sz="1600" dirty="0" smtClean="0"/>
              <a:t>( semaphore, 0, &amp;err);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    </a:t>
            </a:r>
            <a:r>
              <a:rPr lang="en-US" sz="1600" dirty="0" smtClean="0"/>
              <a:t>// </a:t>
            </a:r>
            <a:r>
              <a:rPr lang="ru-RU" sz="1600" dirty="0" smtClean="0"/>
              <a:t>счетчик уже равен 0, поток засыпает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</a:t>
            </a:r>
            <a:r>
              <a:rPr lang="en-US" sz="1600" dirty="0" smtClean="0"/>
              <a:t>// </a:t>
            </a:r>
            <a:r>
              <a:rPr lang="ru-RU" sz="1600" dirty="0" smtClean="0"/>
              <a:t> поток просыпается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</a:t>
            </a:r>
            <a:r>
              <a:rPr lang="en-US" sz="1600" dirty="0" smtClean="0"/>
              <a:t>// </a:t>
            </a:r>
            <a:r>
              <a:rPr lang="ru-RU" sz="1600" dirty="0" smtClean="0"/>
              <a:t>счетчик был равен 1, становится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    какая-то работа с разделяемым ресурсом</a:t>
            </a: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OSSemPost</a:t>
            </a:r>
            <a:r>
              <a:rPr lang="en-US" sz="1600" dirty="0" smtClean="0"/>
              <a:t>( semaphore);</a:t>
            </a:r>
            <a:endParaRPr lang="ru-RU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счетчик равен 1</a:t>
            </a:r>
          </a:p>
        </p:txBody>
      </p:sp>
    </p:spTree>
    <p:extLst>
      <p:ext uri="{BB962C8B-B14F-4D97-AF65-F5344CB8AC3E}">
        <p14:creationId xmlns:p14="http://schemas.microsoft.com/office/powerpoint/2010/main" val="29322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Семафоры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5589240"/>
            <a:ext cx="8229600" cy="96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Предполагается, что начальное значение семафора = 1, а поток 2 важнее потока 1.</a:t>
            </a:r>
            <a:endParaRPr lang="ru-RU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27584" cy="4161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Семафоры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Плюсы:</a:t>
            </a:r>
          </a:p>
          <a:p>
            <a:r>
              <a:rPr lang="ru-RU" sz="1600" dirty="0" smtClean="0"/>
              <a:t>Состояния гонки не будет</a:t>
            </a:r>
          </a:p>
          <a:p>
            <a:r>
              <a:rPr lang="ru-RU" sz="1600" dirty="0" smtClean="0"/>
              <a:t>Усыплены будут только те потоки, которые используют тот же семафор.</a:t>
            </a:r>
          </a:p>
          <a:p>
            <a:r>
              <a:rPr lang="ru-RU" sz="1600" dirty="0" smtClean="0"/>
              <a:t>Можно использовать для посылки сигналов.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Минусы:</a:t>
            </a:r>
          </a:p>
          <a:p>
            <a:r>
              <a:rPr lang="ru-RU" sz="1600" dirty="0" smtClean="0"/>
              <a:t>Больше накладных расходов по сравнению с критической секцией.</a:t>
            </a:r>
          </a:p>
          <a:p>
            <a:pPr lvl="1"/>
            <a:r>
              <a:rPr lang="ru-RU" sz="1400" dirty="0" smtClean="0"/>
              <a:t>Нужно учитывать при проектировании</a:t>
            </a:r>
          </a:p>
          <a:p>
            <a:pPr lvl="1"/>
            <a:endParaRPr lang="ru-RU" sz="1200" dirty="0" smtClean="0"/>
          </a:p>
          <a:p>
            <a:r>
              <a:rPr lang="ru-RU" sz="1600" dirty="0" smtClean="0"/>
              <a:t>Ресурс и семафор связаны неявно, только в голове программиста.</a:t>
            </a:r>
          </a:p>
          <a:p>
            <a:pPr lvl="1"/>
            <a:r>
              <a:rPr lang="ru-RU" sz="1400" dirty="0" smtClean="0"/>
              <a:t>Доступ к ресурсу можно спрятать в функцию, которая будет захватывать и освобождать семафор.</a:t>
            </a:r>
          </a:p>
          <a:p>
            <a:endParaRPr lang="ru-RU" sz="1600" dirty="0"/>
          </a:p>
          <a:p>
            <a:r>
              <a:rPr lang="ru-RU" sz="1600" dirty="0" smtClean="0"/>
              <a:t>Если семафоров больше 1, возможна взаимоблокировка </a:t>
            </a:r>
            <a:r>
              <a:rPr lang="en-US" sz="1600" dirty="0" smtClean="0"/>
              <a:t>(deadlock</a:t>
            </a:r>
            <a:r>
              <a:rPr lang="ru-RU" sz="1600" dirty="0" smtClean="0"/>
              <a:t>)</a:t>
            </a:r>
          </a:p>
          <a:p>
            <a:r>
              <a:rPr lang="ru-RU" sz="1600" dirty="0" smtClean="0"/>
              <a:t>Если потоков, которые используют семафор, больше 2, возможна инверсия приоритетов</a:t>
            </a:r>
            <a:endParaRPr lang="ru-RU" sz="12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79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Взаимоблокировка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1268760"/>
            <a:ext cx="4032448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Поток 1: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Захватил семафор 1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Попытался захватить семафор 2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Оба потока блокированы!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Захватывать несколько семафоров нужно в одном и том же порядке, во всех потоках.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И освобождать тоже.</a:t>
            </a:r>
            <a:endParaRPr lang="ru-RU" sz="1600" dirty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4572000" y="1268760"/>
            <a:ext cx="4032448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Поток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    Захватил семафор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Попытался захватить семафор 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735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Инверсия приоритетов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51520" y="1268760"/>
            <a:ext cx="2376264" cy="338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Поток 1: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Захватил семафор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  использует ресурс</a:t>
            </a:r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         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 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Освободил семафор</a:t>
            </a:r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2771800" y="1268760"/>
            <a:ext cx="32403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Поток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      Активировался и начал работу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....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Закончил работу, заснул</a:t>
            </a:r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5796136" y="1268760"/>
            <a:ext cx="32403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Поток 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     Пытается захватить семафор и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засыпает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Проснулся, захватил семафор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5805264"/>
            <a:ext cx="857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Самый важный поток – поток 3 – ждал, пока закончит работу менее важный поток 2!</a:t>
            </a:r>
          </a:p>
          <a:p>
            <a:r>
              <a:rPr lang="ru-RU" dirty="0" smtClean="0"/>
              <a:t>Который даже не использовал общий ресурс!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8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Инверсия приоритетов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8371301" cy="538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8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Семафоры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Плюсы:</a:t>
            </a:r>
          </a:p>
          <a:p>
            <a:r>
              <a:rPr lang="ru-RU" sz="1400" dirty="0" smtClean="0"/>
              <a:t>Состояния гонки не будет</a:t>
            </a:r>
          </a:p>
          <a:p>
            <a:r>
              <a:rPr lang="ru-RU" sz="1400" dirty="0" smtClean="0"/>
              <a:t>Усыплены будут только те потоки, которые используют тот же семафор.</a:t>
            </a:r>
          </a:p>
          <a:p>
            <a:r>
              <a:rPr lang="ru-RU" sz="1400" dirty="0" smtClean="0"/>
              <a:t>Можно использовать для посылки сигналов.</a:t>
            </a:r>
          </a:p>
          <a:p>
            <a:pPr marL="0" indent="0">
              <a:buNone/>
            </a:pPr>
            <a:endParaRPr lang="ru-RU" sz="1400" dirty="0" smtClean="0"/>
          </a:p>
          <a:p>
            <a:pPr marL="0" indent="0">
              <a:buNone/>
            </a:pPr>
            <a:r>
              <a:rPr lang="ru-RU" sz="1400" dirty="0" smtClean="0"/>
              <a:t>Минусы:</a:t>
            </a:r>
          </a:p>
          <a:p>
            <a:r>
              <a:rPr lang="ru-RU" sz="1400" dirty="0" smtClean="0"/>
              <a:t>Больше накладных расходов по сравнению с критической секцией.</a:t>
            </a:r>
          </a:p>
          <a:p>
            <a:pPr lvl="1"/>
            <a:r>
              <a:rPr lang="ru-RU" sz="1400" dirty="0" smtClean="0"/>
              <a:t>Нужно учитывать при проектировании, для коротких фрагментов кода использовать критическую секцию</a:t>
            </a:r>
          </a:p>
          <a:p>
            <a:pPr lvl="1"/>
            <a:endParaRPr lang="ru-RU" sz="1400" dirty="0" smtClean="0"/>
          </a:p>
          <a:p>
            <a:r>
              <a:rPr lang="ru-RU" sz="1400" dirty="0" smtClean="0"/>
              <a:t>Ресурс и семафор связаны неявно, только в голове программиста.</a:t>
            </a:r>
          </a:p>
          <a:p>
            <a:pPr lvl="1"/>
            <a:r>
              <a:rPr lang="ru-RU" sz="1400" dirty="0" smtClean="0"/>
              <a:t>Доступ к ресурсу можно спрятать в функцию, которая будет захватывать и освобождать семафор.</a:t>
            </a:r>
          </a:p>
          <a:p>
            <a:endParaRPr lang="ru-RU" sz="1400" dirty="0"/>
          </a:p>
          <a:p>
            <a:r>
              <a:rPr lang="ru-RU" sz="1400" dirty="0" smtClean="0"/>
              <a:t>Если семафоров больше 1, возможна взаимоблокировка </a:t>
            </a:r>
            <a:r>
              <a:rPr lang="en-US" sz="1400" dirty="0" smtClean="0"/>
              <a:t>(deadlock</a:t>
            </a:r>
            <a:r>
              <a:rPr lang="ru-RU" sz="1400" dirty="0" smtClean="0"/>
              <a:t>).</a:t>
            </a:r>
          </a:p>
          <a:p>
            <a:pPr lvl="1"/>
            <a:r>
              <a:rPr lang="ru-RU" sz="1400" dirty="0" smtClean="0"/>
              <a:t>Захватывать и освобождать несколько семафоров нужно в одном и том же порядке во всех потоках.</a:t>
            </a:r>
          </a:p>
          <a:p>
            <a:pPr lvl="1"/>
            <a:endParaRPr lang="ru-RU" sz="1400" dirty="0" smtClean="0"/>
          </a:p>
          <a:p>
            <a:r>
              <a:rPr lang="ru-RU" sz="1400" dirty="0" smtClean="0"/>
              <a:t>Если потоков, которые используют семафор, больше 2, возможна инверсия приоритетов.</a:t>
            </a:r>
          </a:p>
          <a:p>
            <a:pPr lvl="1"/>
            <a:r>
              <a:rPr lang="ru-RU" sz="1400" dirty="0" smtClean="0"/>
              <a:t>Повышать потоку приоритет при захвате семафора или использовать </a:t>
            </a:r>
            <a:r>
              <a:rPr lang="ru-RU" sz="1400" dirty="0" err="1" smtClean="0"/>
              <a:t>мьютекс</a:t>
            </a:r>
            <a:r>
              <a:rPr lang="ru-RU" sz="1400" dirty="0" smtClean="0"/>
              <a:t>, который сделает это сам.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948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Семафоры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Семафор можно использовать для посылки сигналов о наступлении событий:</a:t>
            </a:r>
          </a:p>
          <a:p>
            <a:pPr marL="0" indent="0">
              <a:buNone/>
            </a:pPr>
            <a:r>
              <a:rPr lang="ru-RU" sz="1800" dirty="0" smtClean="0"/>
              <a:t>Начальное значение семафора = 0</a:t>
            </a: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1547664" y="2244005"/>
            <a:ext cx="237626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Поток: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while(1) {</a:t>
            </a:r>
            <a:endParaRPr lang="ru-RU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    Пытается захватить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семафор, засыпает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          </a:t>
            </a: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     Просыпается,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реагирует</a:t>
            </a: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4067944" y="2244005"/>
            <a:ext cx="324036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Происходит прерывание: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     Обработчик освобождает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 </a:t>
            </a:r>
            <a:r>
              <a:rPr lang="ru-RU" sz="1600" dirty="0" smtClean="0"/>
              <a:t>    семафор</a:t>
            </a:r>
          </a:p>
        </p:txBody>
      </p:sp>
    </p:spTree>
    <p:extLst>
      <p:ext uri="{BB962C8B-B14F-4D97-AF65-F5344CB8AC3E}">
        <p14:creationId xmlns:p14="http://schemas.microsoft.com/office/powerpoint/2010/main" val="34274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Доступ к некоторым ресурсам можно защитить от гонки иначе.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Например, отправление сообщений в </a:t>
            </a:r>
            <a:r>
              <a:rPr lang="en-US" sz="2000" dirty="0" smtClean="0"/>
              <a:t>UART </a:t>
            </a:r>
            <a:r>
              <a:rPr lang="ru-RU" sz="2000" dirty="0" smtClean="0"/>
              <a:t>можно организовать вот так:</a:t>
            </a:r>
          </a:p>
          <a:p>
            <a:endParaRPr lang="ru-RU" sz="2000" dirty="0" smtClean="0"/>
          </a:p>
          <a:p>
            <a:r>
              <a:rPr lang="ru-RU" sz="2000" dirty="0" smtClean="0"/>
              <a:t>Только один поток («Отправитель») может использовать </a:t>
            </a:r>
            <a:r>
              <a:rPr lang="en-US" sz="2000" dirty="0" smtClean="0"/>
              <a:t>UART</a:t>
            </a:r>
          </a:p>
          <a:p>
            <a:r>
              <a:rPr lang="ru-RU" sz="2000" dirty="0" smtClean="0"/>
              <a:t>Все остальные потоки шлют свои сообщения Отправителю</a:t>
            </a:r>
          </a:p>
          <a:p>
            <a:endParaRPr lang="ru-RU" sz="2000" dirty="0"/>
          </a:p>
          <a:p>
            <a:r>
              <a:rPr lang="ru-RU" sz="2000" dirty="0" smtClean="0"/>
              <a:t>Если отправлять нечего – отправитель спит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Такой способ организации работы называется «асинхронным».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Соответственно, способ с использованием семафоров называется</a:t>
            </a:r>
          </a:p>
          <a:p>
            <a:pPr marL="0" indent="0">
              <a:buNone/>
            </a:pPr>
            <a:r>
              <a:rPr lang="ru-RU" sz="2000" dirty="0" smtClean="0"/>
              <a:t>«синхронным».</a:t>
            </a:r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Асинхронную работу можно организовать с помощью специального объекта ОС –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40235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Очередь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очередь можно записать сообщение</a:t>
            </a:r>
          </a:p>
          <a:p>
            <a:r>
              <a:rPr lang="ru-RU" sz="2000" dirty="0" smtClean="0"/>
              <a:t>Из очереди можно прочитать сообщение</a:t>
            </a:r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Если очередь пуста, поток, который пытается прочитать сообщение, будет усыплен</a:t>
            </a:r>
          </a:p>
          <a:p>
            <a:endParaRPr lang="ru-RU" sz="2000" dirty="0"/>
          </a:p>
          <a:p>
            <a:r>
              <a:rPr lang="ru-RU" sz="2000" dirty="0" smtClean="0"/>
              <a:t>Как только в очереди появится сообщение – он проснется.</a:t>
            </a:r>
          </a:p>
          <a:p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70564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Почему так происходит?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Посмотрим в дизассемблер:</a:t>
            </a:r>
          </a:p>
          <a:p>
            <a:pPr marL="0" indent="0">
              <a:buNone/>
            </a:pPr>
            <a:r>
              <a:rPr lang="ru-RU" sz="1800" dirty="0" smtClean="0"/>
              <a:t>       </a:t>
            </a:r>
            <a:r>
              <a:rPr lang="en-US" sz="1800" dirty="0" err="1" smtClean="0"/>
              <a:t>commonVariable</a:t>
            </a:r>
            <a:r>
              <a:rPr lang="en-US" sz="1800" dirty="0"/>
              <a:t>++;</a:t>
            </a:r>
          </a:p>
          <a:p>
            <a:pPr marL="0" indent="0"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        </a:t>
            </a:r>
            <a:r>
              <a:rPr lang="en-US" sz="1800" dirty="0" err="1"/>
              <a:t>eax,dword</a:t>
            </a:r>
            <a:r>
              <a:rPr lang="en-US" sz="1800" dirty="0"/>
              <a:t> </a:t>
            </a:r>
            <a:r>
              <a:rPr lang="en-US" sz="1800" dirty="0" err="1"/>
              <a:t>ptr</a:t>
            </a:r>
            <a:r>
              <a:rPr lang="en-US" sz="1800" dirty="0"/>
              <a:t> ds:[00D18130h]  </a:t>
            </a:r>
            <a:r>
              <a:rPr lang="ru-RU" sz="1800" dirty="0" smtClean="0"/>
              <a:t>  </a:t>
            </a:r>
            <a:r>
              <a:rPr lang="en-US" sz="1800" dirty="0" smtClean="0"/>
              <a:t>// </a:t>
            </a:r>
            <a:r>
              <a:rPr lang="ru-RU" sz="1800" dirty="0" smtClean="0"/>
              <a:t>положить в регистр текущее значение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add         </a:t>
            </a:r>
            <a:r>
              <a:rPr lang="en-US" sz="1800" dirty="0"/>
              <a:t>eax,1  </a:t>
            </a:r>
            <a:r>
              <a:rPr lang="ru-RU" sz="1800" dirty="0" smtClean="0"/>
              <a:t>                                                </a:t>
            </a:r>
            <a:r>
              <a:rPr lang="en-US" sz="1800" dirty="0" smtClean="0"/>
              <a:t>// </a:t>
            </a:r>
            <a:r>
              <a:rPr lang="ru-RU" sz="1800" dirty="0" smtClean="0"/>
              <a:t>прибавить к нему 1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mov</a:t>
            </a:r>
            <a:r>
              <a:rPr lang="en-US" sz="1800" dirty="0" smtClean="0"/>
              <a:t>         </a:t>
            </a:r>
            <a:r>
              <a:rPr lang="en-US" sz="1800" dirty="0" err="1"/>
              <a:t>dword</a:t>
            </a:r>
            <a:r>
              <a:rPr lang="en-US" sz="1800" dirty="0"/>
              <a:t> </a:t>
            </a:r>
            <a:r>
              <a:rPr lang="en-US" sz="1800" dirty="0" err="1"/>
              <a:t>ptr</a:t>
            </a:r>
            <a:r>
              <a:rPr lang="en-US" sz="1800" dirty="0"/>
              <a:t> ds:[00D18130h],</a:t>
            </a:r>
            <a:r>
              <a:rPr lang="en-US" sz="1800" dirty="0" err="1" smtClean="0"/>
              <a:t>eax</a:t>
            </a:r>
            <a:r>
              <a:rPr lang="ru-RU" sz="1800" dirty="0" smtClean="0"/>
              <a:t>    </a:t>
            </a:r>
            <a:r>
              <a:rPr lang="en-US" sz="1800" dirty="0" smtClean="0"/>
              <a:t>// </a:t>
            </a:r>
            <a:r>
              <a:rPr lang="ru-RU" sz="1800" dirty="0" smtClean="0"/>
              <a:t>записать значение в память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Инкремент происходит за 3 команды ассемблера – это </a:t>
            </a:r>
            <a:r>
              <a:rPr lang="ru-RU" sz="1800" i="1" dirty="0" smtClean="0"/>
              <a:t>неатомарная </a:t>
            </a:r>
            <a:r>
              <a:rPr lang="ru-RU" sz="1800" dirty="0" smtClean="0"/>
              <a:t>операция!</a:t>
            </a:r>
            <a:endParaRPr lang="ru-RU" sz="1800" i="1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Значит, между этими командами может произойти прерывание и переключение контекста в другой поток.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В </a:t>
            </a:r>
            <a:r>
              <a:rPr lang="en-US" sz="1800" dirty="0" smtClean="0"/>
              <a:t>Windows </a:t>
            </a:r>
            <a:r>
              <a:rPr lang="ru-RU" sz="1800" dirty="0" smtClean="0"/>
              <a:t>переключение контекста между потоками происходит по сложному алгоритму</a:t>
            </a:r>
            <a:r>
              <a:rPr lang="ru-RU" sz="1800" dirty="0"/>
              <a:t>,</a:t>
            </a:r>
            <a:r>
              <a:rPr lang="ru-RU" sz="1800" dirty="0" smtClean="0"/>
              <a:t> фактически, оно может произойти в любой момент.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Именно это и происходит.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902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Неблокирующие структуры данных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Если разделяемый ресурс – это некая коллекция данных (массив, список, словарь, хеш-таблица..), то можно использовать неблокирующую реализацию такой коллекции.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Плюсы:</a:t>
            </a:r>
          </a:p>
          <a:p>
            <a:r>
              <a:rPr lang="ru-RU" sz="2000" dirty="0" smtClean="0"/>
              <a:t>Нет накладных расходов на блокирование</a:t>
            </a:r>
          </a:p>
          <a:p>
            <a:r>
              <a:rPr lang="ru-RU" sz="2000" dirty="0" smtClean="0"/>
              <a:t>Быстрее блокирующего доступа на большом количестве ядер и в некоторых других ситуациях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Минусы:</a:t>
            </a:r>
          </a:p>
          <a:p>
            <a:r>
              <a:rPr lang="ru-RU" sz="2000" dirty="0" smtClean="0"/>
              <a:t>Нужна поддержка со стороны процессора </a:t>
            </a:r>
            <a:r>
              <a:rPr lang="ru-RU" sz="2000" dirty="0" smtClean="0"/>
              <a:t>(атомарные операции).</a:t>
            </a:r>
            <a:endParaRPr lang="ru-RU" sz="2000" dirty="0" smtClean="0"/>
          </a:p>
          <a:p>
            <a:r>
              <a:rPr lang="ru-RU" sz="2000" dirty="0" smtClean="0"/>
              <a:t>Очень </a:t>
            </a:r>
            <a:r>
              <a:rPr lang="ru-RU" sz="2000" dirty="0" smtClean="0"/>
              <a:t>сложно </a:t>
            </a:r>
            <a:r>
              <a:rPr lang="ru-RU" sz="2000" i="1" dirty="0" smtClean="0"/>
              <a:t>правильно</a:t>
            </a:r>
            <a:r>
              <a:rPr lang="ru-RU" sz="2000" dirty="0" smtClean="0"/>
              <a:t> </a:t>
            </a:r>
            <a:r>
              <a:rPr lang="ru-RU" sz="2000" dirty="0" smtClean="0"/>
              <a:t>реализовать и отлаживать. </a:t>
            </a:r>
          </a:p>
          <a:p>
            <a:r>
              <a:rPr lang="ru-RU" sz="2000" dirty="0" smtClean="0"/>
              <a:t>Накладные расходы по сравнению с обычной структурой </a:t>
            </a:r>
            <a:r>
              <a:rPr lang="ru-RU" sz="2000" dirty="0" smtClean="0"/>
              <a:t>данных.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069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Абстракции над потоками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Некоторые библиотеки и языки программирования предлагают другой способ параллельного программирования, без явных потоков.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Это </a:t>
            </a:r>
            <a:r>
              <a:rPr lang="en-US" sz="2000" dirty="0" err="1" smtClean="0"/>
              <a:t>async</a:t>
            </a:r>
            <a:r>
              <a:rPr lang="en-US" sz="2000" dirty="0" smtClean="0"/>
              <a:t>/await, futures, promises...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Такой подход позволяет, например, вызывать функции асинхронно.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вызова автоматически создается отдельный поток, он помещается в очередь потоков, выполняется, результат возвращается в поток-родитель.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Такой подход возможен не всегда и не для всех операций.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065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Семафоры в </a:t>
            </a:r>
            <a:r>
              <a:rPr lang="en-US" dirty="0" err="1" smtClean="0"/>
              <a:t>uC</a:t>
            </a:r>
            <a:r>
              <a:rPr lang="en-US" dirty="0" smtClean="0"/>
              <a:t>/OS </a:t>
            </a:r>
            <a:r>
              <a:rPr lang="en-US" dirty="0" smtClean="0">
                <a:sym typeface="Wingdings" panose="05000000000000000000" pitchFamily="2" charset="2"/>
              </a:rPr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Семафоры нужно включить, установив макрос </a:t>
            </a:r>
            <a:r>
              <a:rPr lang="en-US" sz="1600" dirty="0" smtClean="0"/>
              <a:t>OS_SEM_EN</a:t>
            </a:r>
            <a:r>
              <a:rPr lang="ru-RU" sz="1600" dirty="0" smtClean="0"/>
              <a:t> равным 1 (в файле </a:t>
            </a:r>
            <a:r>
              <a:rPr lang="en-US" sz="1600" dirty="0" err="1" smtClean="0"/>
              <a:t>os_cfg.h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endParaRPr lang="en-US" sz="1600" dirty="0" smtClean="0"/>
          </a:p>
          <a:p>
            <a:r>
              <a:rPr lang="ru-RU" sz="1600" dirty="0" smtClean="0"/>
              <a:t>Нужно создать указатель на семафор: </a:t>
            </a:r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OS_EVENT </a:t>
            </a:r>
            <a:r>
              <a:rPr lang="en-US" sz="1600" dirty="0"/>
              <a:t>* </a:t>
            </a:r>
            <a:r>
              <a:rPr lang="en-US" sz="1600" dirty="0" smtClean="0"/>
              <a:t>semaphore;</a:t>
            </a: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r>
              <a:rPr lang="ru-RU" sz="1600" dirty="0" smtClean="0"/>
              <a:t>Нужно создать сам семафор, с помощью функции </a:t>
            </a:r>
            <a:r>
              <a:rPr lang="en-US" sz="1600" dirty="0" err="1" smtClean="0"/>
              <a:t>OSSemCreate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semaphore = </a:t>
            </a:r>
            <a:r>
              <a:rPr lang="en-US" sz="1600" dirty="0" err="1"/>
              <a:t>OSSemCreate</a:t>
            </a:r>
            <a:r>
              <a:rPr lang="en-US" sz="1600" dirty="0" smtClean="0"/>
              <a:t>(</a:t>
            </a:r>
            <a:r>
              <a:rPr lang="ru-RU" sz="1600" dirty="0" smtClean="0"/>
              <a:t> </a:t>
            </a:r>
            <a:r>
              <a:rPr lang="en-US" sz="1600" dirty="0" smtClean="0"/>
              <a:t>N ); N – </a:t>
            </a:r>
            <a:r>
              <a:rPr lang="ru-RU" sz="1600" dirty="0" smtClean="0"/>
              <a:t>начальное значение семафора</a:t>
            </a:r>
          </a:p>
          <a:p>
            <a:pPr marL="0" indent="0">
              <a:buNone/>
            </a:pPr>
            <a:endParaRPr lang="ru-RU" sz="1600" dirty="0"/>
          </a:p>
          <a:p>
            <a:r>
              <a:rPr lang="ru-RU" sz="1600" dirty="0" smtClean="0"/>
              <a:t>Чтобы захватить семафор используется функция </a:t>
            </a:r>
            <a:r>
              <a:rPr lang="en-US" sz="1600" dirty="0" err="1" smtClean="0"/>
              <a:t>OSSemPend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OSSemPend</a:t>
            </a:r>
            <a:r>
              <a:rPr lang="en-US" sz="1600" dirty="0" smtClean="0"/>
              <a:t>( semaphore , timeout, </a:t>
            </a:r>
            <a:r>
              <a:rPr lang="en-US" sz="1600" dirty="0"/>
              <a:t>&amp;err</a:t>
            </a:r>
            <a:r>
              <a:rPr lang="en-US" sz="1600" dirty="0" smtClean="0"/>
              <a:t>);</a:t>
            </a:r>
          </a:p>
          <a:p>
            <a:pPr lvl="1"/>
            <a:r>
              <a:rPr lang="en-US" sz="1400" dirty="0" smtClean="0"/>
              <a:t>semaphore </a:t>
            </a:r>
            <a:r>
              <a:rPr lang="ru-RU" sz="1400" dirty="0" smtClean="0"/>
              <a:t> </a:t>
            </a:r>
            <a:r>
              <a:rPr lang="en-US" sz="1400" dirty="0" smtClean="0"/>
              <a:t>– </a:t>
            </a:r>
            <a:r>
              <a:rPr lang="ru-RU" sz="1400" dirty="0" smtClean="0"/>
              <a:t>указатель на семафор</a:t>
            </a:r>
          </a:p>
          <a:p>
            <a:pPr lvl="1"/>
            <a:r>
              <a:rPr lang="en-US" sz="1400" dirty="0" smtClean="0"/>
              <a:t>timeout – </a:t>
            </a:r>
            <a:r>
              <a:rPr lang="ru-RU" sz="1400" dirty="0" smtClean="0"/>
              <a:t>время ожидания семафора (в тиках). 0 означает «ждать вечно»</a:t>
            </a:r>
          </a:p>
          <a:p>
            <a:pPr lvl="1"/>
            <a:r>
              <a:rPr lang="en-US" sz="1400" dirty="0" smtClean="0"/>
              <a:t>&amp; err – </a:t>
            </a:r>
            <a:r>
              <a:rPr lang="ru-RU" sz="1400" dirty="0" smtClean="0"/>
              <a:t>указатель на переменную для кода ошибки. </a:t>
            </a:r>
            <a:r>
              <a:rPr lang="ru-RU" sz="1400" dirty="0"/>
              <a:t> </a:t>
            </a:r>
            <a:r>
              <a:rPr lang="ru-RU" sz="1400" dirty="0" smtClean="0"/>
              <a:t>Переменная должна быть типа </a:t>
            </a:r>
            <a:r>
              <a:rPr lang="en-US" sz="1400" dirty="0" smtClean="0"/>
              <a:t>INT8U</a:t>
            </a:r>
            <a:r>
              <a:rPr lang="ru-RU" sz="1400" dirty="0" smtClean="0"/>
              <a:t>. Код ошибки </a:t>
            </a:r>
            <a:r>
              <a:rPr lang="en-US" sz="1400" dirty="0" smtClean="0"/>
              <a:t>OS_ERR_NONE</a:t>
            </a:r>
            <a:r>
              <a:rPr lang="ru-RU" sz="1400" dirty="0" smtClean="0"/>
              <a:t> означает, что семафор успешно захвачен.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4636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Очереди в </a:t>
            </a:r>
            <a:r>
              <a:rPr lang="en-US" dirty="0" err="1" smtClean="0"/>
              <a:t>uC</a:t>
            </a:r>
            <a:r>
              <a:rPr lang="en-US" dirty="0" smtClean="0"/>
              <a:t>/OS </a:t>
            </a:r>
            <a:r>
              <a:rPr lang="en-US" dirty="0" smtClean="0">
                <a:sym typeface="Wingdings" panose="05000000000000000000" pitchFamily="2" charset="2"/>
              </a:rPr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Очереди нужно включить, установив макрос </a:t>
            </a:r>
            <a:r>
              <a:rPr lang="en-US" sz="1600" dirty="0"/>
              <a:t>OS_Q_EN </a:t>
            </a:r>
            <a:r>
              <a:rPr lang="ru-RU" sz="1600" dirty="0" smtClean="0"/>
              <a:t> равным 1 (в файле </a:t>
            </a:r>
            <a:r>
              <a:rPr lang="en-US" sz="1600" dirty="0" err="1" smtClean="0"/>
              <a:t>os_cfg.h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Макрос </a:t>
            </a:r>
            <a:r>
              <a:rPr lang="en-US" sz="1600" dirty="0" smtClean="0"/>
              <a:t>OS_Q_POST_EN</a:t>
            </a:r>
            <a:r>
              <a:rPr lang="ru-RU" sz="1600" dirty="0" smtClean="0"/>
              <a:t> тоже нужно установить равным 1, если вы хотите отправлять сообщения в очередь (а вы скорее всего хотите).</a:t>
            </a:r>
          </a:p>
          <a:p>
            <a:endParaRPr lang="en-US" sz="1600" dirty="0" smtClean="0"/>
          </a:p>
          <a:p>
            <a:r>
              <a:rPr lang="ru-RU" sz="1600" dirty="0" smtClean="0"/>
              <a:t>Нужно создать указатель на очередь: </a:t>
            </a:r>
          </a:p>
          <a:p>
            <a:pPr marL="0" indent="0">
              <a:buNone/>
            </a:pPr>
            <a:r>
              <a:rPr lang="ru-RU" sz="1600" dirty="0" smtClean="0"/>
              <a:t>       </a:t>
            </a:r>
            <a:r>
              <a:rPr lang="en-US" sz="1600" dirty="0" smtClean="0"/>
              <a:t>OS_EVENT </a:t>
            </a:r>
            <a:r>
              <a:rPr lang="en-US" sz="1600" dirty="0"/>
              <a:t>* </a:t>
            </a:r>
            <a:r>
              <a:rPr lang="en-US" sz="1600" dirty="0" smtClean="0"/>
              <a:t>queue;</a:t>
            </a: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r>
              <a:rPr lang="ru-RU" sz="1600" dirty="0" smtClean="0"/>
              <a:t>Нужно создать массив, в котором будут лежать сообщения:</a:t>
            </a:r>
          </a:p>
          <a:p>
            <a:pPr marL="0" indent="0">
              <a:buNone/>
            </a:pPr>
            <a:r>
              <a:rPr lang="ru-RU" sz="1600" dirty="0" smtClean="0"/>
              <a:t>        </a:t>
            </a:r>
            <a:r>
              <a:rPr lang="en-US" sz="1600" dirty="0" smtClean="0"/>
              <a:t>void </a:t>
            </a:r>
            <a:r>
              <a:rPr lang="en-US" sz="1600" dirty="0"/>
              <a:t>* </a:t>
            </a:r>
            <a:r>
              <a:rPr lang="en-US" sz="1600" dirty="0" err="1" smtClean="0"/>
              <a:t>queueStorage</a:t>
            </a:r>
            <a:r>
              <a:rPr lang="en-US" sz="1600" dirty="0" smtClean="0"/>
              <a:t>[ QUEUE_SIZE  ];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ru-RU" sz="1600" dirty="0" smtClean="0"/>
              <a:t>Создать объект очереди с помощью функции </a:t>
            </a:r>
            <a:r>
              <a:rPr lang="en-US" sz="1600" dirty="0" err="1" smtClean="0"/>
              <a:t>OSQCreate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queue = </a:t>
            </a:r>
            <a:r>
              <a:rPr lang="en-US" sz="1600" dirty="0" err="1"/>
              <a:t>OSQCreate</a:t>
            </a:r>
            <a:r>
              <a:rPr lang="en-US" sz="1600" dirty="0"/>
              <a:t>( </a:t>
            </a:r>
            <a:r>
              <a:rPr lang="en-US" sz="1600" dirty="0" err="1" smtClean="0"/>
              <a:t>QueueStorage</a:t>
            </a:r>
            <a:r>
              <a:rPr lang="en-US" sz="1600" dirty="0" smtClean="0"/>
              <a:t>, QUEUE_SIZE );</a:t>
            </a:r>
          </a:p>
        </p:txBody>
      </p:sp>
    </p:spTree>
    <p:extLst>
      <p:ext uri="{BB962C8B-B14F-4D97-AF65-F5344CB8AC3E}">
        <p14:creationId xmlns:p14="http://schemas.microsoft.com/office/powerpoint/2010/main" val="8219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Очереди в </a:t>
            </a:r>
            <a:r>
              <a:rPr lang="en-US" dirty="0" err="1" smtClean="0"/>
              <a:t>uC</a:t>
            </a:r>
            <a:r>
              <a:rPr lang="en-US" dirty="0" smtClean="0"/>
              <a:t>/OS </a:t>
            </a:r>
            <a:r>
              <a:rPr lang="en-US" dirty="0" smtClean="0">
                <a:sym typeface="Wingdings" panose="05000000000000000000" pitchFamily="2" charset="2"/>
              </a:rPr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Чтобы отправить сообщение в очередь, используйте функцию </a:t>
            </a:r>
            <a:r>
              <a:rPr lang="en-US" sz="1600" dirty="0" err="1" smtClean="0"/>
              <a:t>OSQPost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OSQPost</a:t>
            </a:r>
            <a:r>
              <a:rPr lang="en-US" sz="1600" dirty="0" smtClean="0"/>
              <a:t>(  queue</a:t>
            </a:r>
            <a:r>
              <a:rPr lang="en-US" sz="1600" dirty="0"/>
              <a:t>, (void *)</a:t>
            </a:r>
            <a:r>
              <a:rPr lang="en-US" sz="1600" dirty="0" err="1"/>
              <a:t>msg</a:t>
            </a:r>
            <a:r>
              <a:rPr lang="en-US" sz="1600" dirty="0"/>
              <a:t> 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queue – </a:t>
            </a:r>
            <a:r>
              <a:rPr lang="ru-RU" sz="1600" dirty="0" smtClean="0"/>
              <a:t>это указатель на очередь, </a:t>
            </a:r>
            <a:r>
              <a:rPr lang="en-US" sz="1600" dirty="0" err="1" smtClean="0"/>
              <a:t>msg</a:t>
            </a:r>
            <a:r>
              <a:rPr lang="en-US" sz="1600" dirty="0" smtClean="0"/>
              <a:t> – </a:t>
            </a:r>
            <a:r>
              <a:rPr lang="ru-RU" sz="1600" dirty="0" smtClean="0"/>
              <a:t>это сообщение.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Очередь создается на основе массива типа </a:t>
            </a:r>
            <a:r>
              <a:rPr lang="en-US" sz="1600" dirty="0" smtClean="0"/>
              <a:t>void * - </a:t>
            </a:r>
            <a:r>
              <a:rPr lang="ru-RU" sz="1600" dirty="0" smtClean="0"/>
              <a:t>т.е. в него можно положить указатели на любой тип. Т.к. вы сами знаете тип сообщения, при чтении из очереди вы можете сделать приведение типа обратно.</a:t>
            </a:r>
          </a:p>
          <a:p>
            <a:endParaRPr lang="ru-RU" sz="1600" dirty="0" smtClean="0"/>
          </a:p>
          <a:p>
            <a:r>
              <a:rPr lang="ru-RU" sz="1600" dirty="0" smtClean="0"/>
              <a:t>Чтобы прочитать сообщение из очереди, используйте функцию </a:t>
            </a:r>
            <a:r>
              <a:rPr lang="en-US" sz="1600" dirty="0" err="1" smtClean="0"/>
              <a:t>OSQPend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message </a:t>
            </a:r>
            <a:r>
              <a:rPr lang="en-US" sz="1600" dirty="0"/>
              <a:t>= </a:t>
            </a:r>
            <a:r>
              <a:rPr lang="en-US" sz="1600" dirty="0" err="1" smtClean="0"/>
              <a:t>OSQPend</a:t>
            </a:r>
            <a:r>
              <a:rPr lang="en-US" sz="1600" dirty="0" smtClean="0"/>
              <a:t>(</a:t>
            </a:r>
            <a:r>
              <a:rPr lang="en-US" sz="1600" dirty="0"/>
              <a:t> </a:t>
            </a:r>
            <a:r>
              <a:rPr lang="en-US" sz="1600" dirty="0" smtClean="0"/>
              <a:t>queue</a:t>
            </a:r>
            <a:r>
              <a:rPr lang="en-US" sz="1600" dirty="0"/>
              <a:t>, </a:t>
            </a:r>
            <a:r>
              <a:rPr lang="en-US" sz="1600" dirty="0" smtClean="0"/>
              <a:t>timeout, </a:t>
            </a:r>
            <a:r>
              <a:rPr lang="en-US" sz="1600" dirty="0"/>
              <a:t>&amp;err</a:t>
            </a:r>
            <a:r>
              <a:rPr lang="en-US" sz="1600" dirty="0" smtClean="0"/>
              <a:t>);</a:t>
            </a:r>
            <a:endParaRPr lang="en-US" sz="1600" dirty="0"/>
          </a:p>
          <a:p>
            <a:pPr lvl="1"/>
            <a:r>
              <a:rPr lang="en-US" sz="1400" dirty="0" smtClean="0"/>
              <a:t>message – </a:t>
            </a:r>
            <a:r>
              <a:rPr lang="ru-RU" sz="1400" dirty="0" smtClean="0"/>
              <a:t>указатель, в который будет записано сообщение</a:t>
            </a:r>
          </a:p>
          <a:p>
            <a:pPr lvl="1"/>
            <a:r>
              <a:rPr lang="en-US" sz="1400" dirty="0" smtClean="0"/>
              <a:t>queue – </a:t>
            </a:r>
            <a:r>
              <a:rPr lang="ru-RU" sz="1400" dirty="0" smtClean="0"/>
              <a:t>указатель на очередь</a:t>
            </a:r>
          </a:p>
          <a:p>
            <a:pPr lvl="1"/>
            <a:r>
              <a:rPr lang="en-US" sz="1400" dirty="0" smtClean="0"/>
              <a:t>timeout – </a:t>
            </a:r>
            <a:r>
              <a:rPr lang="ru-RU" sz="1400" dirty="0" smtClean="0"/>
              <a:t>время ожидания в тиках</a:t>
            </a:r>
            <a:r>
              <a:rPr lang="en-US" sz="1400" dirty="0" smtClean="0"/>
              <a:t>;</a:t>
            </a:r>
            <a:r>
              <a:rPr lang="ru-RU" sz="1400" dirty="0" smtClean="0"/>
              <a:t> 0 означает «ждать вечно»</a:t>
            </a:r>
          </a:p>
          <a:p>
            <a:pPr lvl="1"/>
            <a:r>
              <a:rPr lang="en-US" sz="1400" dirty="0"/>
              <a:t>&amp; err – </a:t>
            </a:r>
            <a:r>
              <a:rPr lang="ru-RU" sz="1400" dirty="0"/>
              <a:t>указатель на переменную для кода ошибки.  Переменная должна быть типа </a:t>
            </a:r>
            <a:r>
              <a:rPr lang="en-US" sz="1400" dirty="0"/>
              <a:t>INT8U</a:t>
            </a:r>
            <a:r>
              <a:rPr lang="ru-RU" sz="1400" dirty="0"/>
              <a:t>. Код ошибки </a:t>
            </a:r>
            <a:r>
              <a:rPr lang="en-US" sz="1400" dirty="0"/>
              <a:t>OS_ERR_NONE</a:t>
            </a:r>
            <a:r>
              <a:rPr lang="ru-RU" sz="1400" dirty="0"/>
              <a:t> означает, что семафор успешно захвачен.</a:t>
            </a:r>
          </a:p>
        </p:txBody>
      </p:sp>
    </p:spTree>
    <p:extLst>
      <p:ext uri="{BB962C8B-B14F-4D97-AF65-F5344CB8AC3E}">
        <p14:creationId xmlns:p14="http://schemas.microsoft.com/office/powerpoint/2010/main" val="18654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Блокирующие вызовы (т.е. захваты семафоров, чтения очередей) нельзя использовать в обработчиках прерываний</a:t>
            </a:r>
          </a:p>
          <a:p>
            <a:pPr marL="0" indent="0">
              <a:buNone/>
            </a:pPr>
            <a:endParaRPr lang="ru-RU" sz="1600" dirty="0" smtClean="0"/>
          </a:p>
          <a:p>
            <a:pPr lvl="1"/>
            <a:r>
              <a:rPr lang="ru-RU" sz="1600" dirty="0" smtClean="0"/>
              <a:t>Есть неблокирующие захваты и чтения; они возвращают ошибку, если захват не удался</a:t>
            </a:r>
            <a:r>
              <a:rPr lang="en-US" sz="1600" dirty="0" smtClean="0"/>
              <a:t>:</a:t>
            </a:r>
          </a:p>
          <a:p>
            <a:pPr lvl="2"/>
            <a:r>
              <a:rPr lang="en-US" sz="1600" dirty="0" err="1" smtClean="0"/>
              <a:t>OSQQuery</a:t>
            </a:r>
            <a:endParaRPr lang="en-US" sz="1600" dirty="0" smtClean="0"/>
          </a:p>
          <a:p>
            <a:pPr lvl="2"/>
            <a:r>
              <a:rPr lang="en-US" sz="1600" dirty="0" err="1" smtClean="0"/>
              <a:t>OSSemQuery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ru-RU" sz="1600" dirty="0" smtClean="0"/>
              <a:t>Есть и другие примитивы синхронизации</a:t>
            </a:r>
          </a:p>
          <a:p>
            <a:endParaRPr lang="ru-RU" sz="1600" dirty="0"/>
          </a:p>
          <a:p>
            <a:r>
              <a:rPr lang="ru-RU" sz="1600" dirty="0" smtClean="0"/>
              <a:t>В разных </a:t>
            </a:r>
            <a:r>
              <a:rPr lang="en-US" sz="1600" dirty="0" smtClean="0"/>
              <a:t>O</a:t>
            </a:r>
            <a:r>
              <a:rPr lang="ru-RU" sz="1600" dirty="0" smtClean="0"/>
              <a:t>С они могут называться по-разному</a:t>
            </a:r>
          </a:p>
          <a:p>
            <a:endParaRPr lang="ru-RU" sz="1600" dirty="0"/>
          </a:p>
          <a:p>
            <a:r>
              <a:rPr lang="ru-RU" sz="1600" dirty="0" smtClean="0"/>
              <a:t>Критическая секция в </a:t>
            </a:r>
            <a:r>
              <a:rPr lang="en-US" sz="1600" dirty="0" err="1" smtClean="0"/>
              <a:t>uC</a:t>
            </a:r>
            <a:r>
              <a:rPr lang="en-US" sz="1600" dirty="0" smtClean="0"/>
              <a:t>/OS – </a:t>
            </a:r>
            <a:r>
              <a:rPr lang="ru-RU" sz="1600" dirty="0" smtClean="0"/>
              <a:t>это </a:t>
            </a:r>
            <a:r>
              <a:rPr lang="en-US" sz="1600" dirty="0" smtClean="0"/>
              <a:t>CPU_CRITICAL_ENTER() </a:t>
            </a:r>
            <a:r>
              <a:rPr lang="ru-RU" sz="1600" dirty="0" smtClean="0"/>
              <a:t>и </a:t>
            </a:r>
            <a:r>
              <a:rPr lang="en-US" sz="1600" dirty="0" smtClean="0"/>
              <a:t>CPU_CRITICAL_EXIT()</a:t>
            </a:r>
            <a:endParaRPr lang="ru-RU" sz="1600" dirty="0" smtClean="0"/>
          </a:p>
          <a:p>
            <a:endParaRPr lang="ru-RU" sz="1400" dirty="0"/>
          </a:p>
          <a:p>
            <a:endParaRPr lang="en-US" sz="1400" dirty="0"/>
          </a:p>
          <a:p>
            <a:pPr marL="0" indent="0">
              <a:buNone/>
            </a:pP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2296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Состояние гонки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Такая ситуация называется «состояние гонки» (</a:t>
            </a:r>
            <a:r>
              <a:rPr lang="en-US" sz="1800" dirty="0" smtClean="0"/>
              <a:t>race condition). 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Гонка может происходить за переменные, за какие-то объекты в памяти, за доступ к периферийным устройствам, файлам и т. д.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8930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dirty="0" smtClean="0"/>
              <a:t>А как насчет </a:t>
            </a:r>
            <a:r>
              <a:rPr lang="en-US" dirty="0" err="1" smtClean="0"/>
              <a:t>uC</a:t>
            </a:r>
            <a:r>
              <a:rPr lang="en-US" dirty="0" smtClean="0"/>
              <a:t>/OS?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Давайте посмотрим.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В этом примере 4 потока, но циклы по 10 000, чтобы меньше ждать.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Нет, почему-то все в порядке. Почему?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Потому что переключения контекста происходят в строго определенные моменты времени, с помощью вызова </a:t>
            </a:r>
            <a:r>
              <a:rPr lang="en-US" sz="1800" dirty="0" err="1" smtClean="0"/>
              <a:t>OSTimeDly</a:t>
            </a:r>
            <a:r>
              <a:rPr lang="en-US" sz="1800" dirty="0"/>
              <a:t>.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Когда поток просыпается, у него есть целая миллисекунда до ближайшего (возможного) переключения; за эту миллисекунду он успевает выполнить весь цикл! </a:t>
            </a: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Значит ли это, что в </a:t>
            </a:r>
            <a:r>
              <a:rPr lang="en-US" sz="1800" dirty="0" err="1" smtClean="0"/>
              <a:t>uC</a:t>
            </a:r>
            <a:r>
              <a:rPr lang="en-US" sz="1800" dirty="0" smtClean="0"/>
              <a:t>/OS </a:t>
            </a:r>
            <a:r>
              <a:rPr lang="ru-RU" sz="1800" dirty="0" smtClean="0"/>
              <a:t>состояние гонки невозможно в принципе?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Нет, ведь поток может просыпаться не только по таймеру.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776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же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Что-то похожее было при работе с прерываниями. Кажется, там нам помог </a:t>
            </a:r>
            <a:r>
              <a:rPr lang="en-US" sz="1800" dirty="0" smtClean="0"/>
              <a:t>volatile. </a:t>
            </a:r>
            <a:r>
              <a:rPr lang="ru-RU" sz="1800" dirty="0" smtClean="0"/>
              <a:t>Он поможет?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ru-RU" sz="1800" dirty="0" smtClean="0"/>
              <a:t>Нет.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         Но почему?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    Потому что </a:t>
            </a:r>
            <a:r>
              <a:rPr lang="en-US" sz="1800" dirty="0" smtClean="0"/>
              <a:t>volatile </a:t>
            </a:r>
            <a:r>
              <a:rPr lang="ru-RU" sz="1800" dirty="0" smtClean="0"/>
              <a:t>не делает доступ к переменной </a:t>
            </a:r>
            <a:r>
              <a:rPr lang="ru-RU" sz="1800" i="1" dirty="0" smtClean="0"/>
              <a:t>атомарным</a:t>
            </a:r>
            <a:r>
              <a:rPr lang="ru-RU" sz="1800" dirty="0" smtClean="0"/>
              <a:t> (неразрывным). Даже наоборот!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    </a:t>
            </a:r>
            <a:r>
              <a:rPr lang="en-US" sz="1800" dirty="0" smtClean="0"/>
              <a:t>Volatile </a:t>
            </a:r>
            <a:r>
              <a:rPr lang="ru-RU" sz="1800" dirty="0" smtClean="0"/>
              <a:t>не даст компилятору </a:t>
            </a:r>
            <a:r>
              <a:rPr lang="ru-RU" sz="1800" dirty="0" err="1" smtClean="0"/>
              <a:t>соптимизировать</a:t>
            </a:r>
            <a:r>
              <a:rPr lang="ru-RU" sz="1800" dirty="0" smtClean="0"/>
              <a:t> доступ к переменной, но в многопоточном приложении этого </a:t>
            </a:r>
            <a:r>
              <a:rPr lang="ru-RU" sz="1800" b="1" dirty="0" smtClean="0"/>
              <a:t>недостаточно</a:t>
            </a:r>
            <a:r>
              <a:rPr lang="ru-RU" sz="1800" dirty="0" smtClean="0"/>
              <a:t>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lvl="1"/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51734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же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Вся </a:t>
            </a:r>
            <a:r>
              <a:rPr lang="ru-RU" sz="1800" dirty="0"/>
              <a:t>проблема в том, что прерывание прерывает наш код. Запретим прерывания!</a:t>
            </a:r>
          </a:p>
          <a:p>
            <a:pPr marL="0" indent="0">
              <a:buNone/>
            </a:pPr>
            <a:r>
              <a:rPr lang="ru-RU" sz="1800" dirty="0"/>
              <a:t>        Лучше все-таки использовать </a:t>
            </a:r>
            <a:r>
              <a:rPr lang="ru-RU" sz="1800" i="1" dirty="0"/>
              <a:t>критическую секцию </a:t>
            </a:r>
            <a:r>
              <a:rPr lang="ru-RU" sz="1800" dirty="0"/>
              <a:t>(на входе – запомнить, разрешены прерывания или нет, на выходе – восстановить предыдущее состояние</a:t>
            </a:r>
            <a:r>
              <a:rPr lang="ru-RU" sz="1800" dirty="0" smtClean="0"/>
              <a:t>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        Да, это </a:t>
            </a:r>
            <a:r>
              <a:rPr lang="ru-RU" sz="1800" dirty="0" smtClean="0"/>
              <a:t>сработает.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       Минусы:</a:t>
            </a:r>
          </a:p>
          <a:p>
            <a:pPr marL="0" indent="0">
              <a:buNone/>
            </a:pPr>
            <a:endParaRPr lang="ru-RU" sz="2000" dirty="0"/>
          </a:p>
          <a:p>
            <a:pPr lvl="1"/>
            <a:r>
              <a:rPr lang="ru-RU" sz="1800" dirty="0"/>
              <a:t>Вы можете не дать сработать очень важному прерыванию!</a:t>
            </a:r>
          </a:p>
          <a:p>
            <a:pPr lvl="1"/>
            <a:r>
              <a:rPr lang="ru-RU" sz="1800" dirty="0"/>
              <a:t>Вы можете не дать поработать очень важному потоку или приложению</a:t>
            </a:r>
            <a:r>
              <a:rPr lang="ru-RU" sz="1800" dirty="0" smtClean="0"/>
              <a:t>!</a:t>
            </a:r>
          </a:p>
          <a:p>
            <a:pPr lvl="1"/>
            <a:r>
              <a:rPr lang="ru-RU" sz="1800" dirty="0" smtClean="0"/>
              <a:t>Даже если они интересующий вас разделяемый ресурс не трогают.</a:t>
            </a:r>
            <a:endParaRPr lang="ru-RU" sz="1800" dirty="0"/>
          </a:p>
          <a:p>
            <a:pPr lvl="1"/>
            <a:r>
              <a:rPr lang="ru-RU" sz="1800" dirty="0"/>
              <a:t>Во многих ОС общего назначения приложения вообще не могут запрещать прерывания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lvl="1"/>
            <a:r>
              <a:rPr lang="ru-RU" sz="1800" dirty="0" smtClean="0"/>
              <a:t>Критическая секция и доступ к ресурсу связаны неявно, только в голове у программиста.</a:t>
            </a:r>
            <a:endParaRPr lang="ru-RU" sz="18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1800" dirty="0" smtClean="0"/>
          </a:p>
          <a:p>
            <a:pPr lvl="1"/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8061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же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Проблема </a:t>
            </a:r>
            <a:r>
              <a:rPr lang="ru-RU" sz="2000" dirty="0"/>
              <a:t>не в самих прерываниях, а в переключении контекста. Запретим переключение контекста (т.е. диспетчер</a:t>
            </a:r>
            <a:r>
              <a:rPr lang="ru-RU" sz="2000" dirty="0" smtClean="0"/>
              <a:t>)!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dirty="0"/>
              <a:t>       Да, это сработает. </a:t>
            </a: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      Минусы:</a:t>
            </a:r>
          </a:p>
          <a:p>
            <a:pPr marL="571500" lvl="2" indent="-171450"/>
            <a:r>
              <a:rPr lang="ru-RU" sz="1800" dirty="0" smtClean="0"/>
              <a:t>Вы </a:t>
            </a:r>
            <a:r>
              <a:rPr lang="ru-RU" sz="1800" dirty="0"/>
              <a:t>можете не дать поработать очень важному потоку или приложению</a:t>
            </a:r>
            <a:r>
              <a:rPr lang="ru-RU" sz="1800" dirty="0" smtClean="0"/>
              <a:t>!</a:t>
            </a:r>
          </a:p>
          <a:p>
            <a:pPr marL="571500" lvl="2" indent="-171450"/>
            <a:r>
              <a:rPr lang="ru-RU" sz="1800" dirty="0" smtClean="0"/>
              <a:t>Даже если разделяемый ресурс там не используется.</a:t>
            </a:r>
            <a:endParaRPr lang="ru-RU" sz="18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1800" dirty="0" smtClean="0"/>
          </a:p>
          <a:p>
            <a:pPr lvl="1"/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159873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же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/>
              <a:t>А что еще можно сделать?</a:t>
            </a:r>
          </a:p>
          <a:p>
            <a:r>
              <a:rPr lang="ru-RU" sz="1600" dirty="0" smtClean="0"/>
              <a:t>Проблема в том, что доступ к переменной не атомарный. Так давайте сделаем его атомарным!</a:t>
            </a:r>
          </a:p>
          <a:p>
            <a:pPr marL="0" indent="0">
              <a:buNone/>
            </a:pPr>
            <a:endParaRPr lang="ru-RU" sz="1600" dirty="0"/>
          </a:p>
          <a:p>
            <a:pPr marL="400050" lvl="1" indent="0">
              <a:buNone/>
            </a:pPr>
            <a:r>
              <a:rPr lang="ru-RU" sz="1600" dirty="0" smtClean="0"/>
              <a:t>Если язык и компилятор позволяют, можно использовать </a:t>
            </a:r>
            <a:r>
              <a:rPr lang="ru-RU" sz="1600" b="1" dirty="0" smtClean="0"/>
              <a:t>атомарный тип данных</a:t>
            </a:r>
            <a:r>
              <a:rPr lang="ru-RU" sz="1600" dirty="0" smtClean="0"/>
              <a:t>.</a:t>
            </a:r>
          </a:p>
          <a:p>
            <a:pPr marL="400050" lvl="1" indent="0">
              <a:buNone/>
            </a:pPr>
            <a:r>
              <a:rPr lang="ru-RU" sz="1600" dirty="0" smtClean="0"/>
              <a:t>В </a:t>
            </a:r>
            <a:r>
              <a:rPr lang="en-US" sz="1600" dirty="0" smtClean="0"/>
              <a:t>C</a:t>
            </a:r>
            <a:r>
              <a:rPr lang="en-US" sz="1600" dirty="0" smtClean="0"/>
              <a:t>++11</a:t>
            </a:r>
            <a:r>
              <a:rPr lang="ru-RU" sz="1600" dirty="0" smtClean="0"/>
              <a:t> </a:t>
            </a:r>
            <a:r>
              <a:rPr lang="ru-RU" sz="1600" dirty="0" smtClean="0"/>
              <a:t>можно заменить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ru-RU" sz="1600" dirty="0" smtClean="0"/>
              <a:t>на </a:t>
            </a:r>
            <a:r>
              <a:rPr lang="en-US" sz="1600" dirty="0" err="1" smtClean="0"/>
              <a:t>std</a:t>
            </a:r>
            <a:r>
              <a:rPr lang="en-US" sz="1600" dirty="0" smtClean="0"/>
              <a:t>::atomic&lt;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&gt;, </a:t>
            </a:r>
            <a:r>
              <a:rPr lang="ru-RU" sz="1600" dirty="0" smtClean="0"/>
              <a:t>в С11 -</a:t>
            </a:r>
            <a:r>
              <a:rPr lang="en-US" sz="1600" dirty="0" smtClean="0"/>
              <a:t> </a:t>
            </a:r>
            <a:r>
              <a:rPr lang="ru-RU" sz="1600" dirty="0" smtClean="0"/>
              <a:t>на </a:t>
            </a:r>
            <a:r>
              <a:rPr lang="en-US" sz="1600" dirty="0" smtClean="0"/>
              <a:t>_Atomic int.</a:t>
            </a:r>
            <a:endParaRPr lang="en-US" sz="1600" dirty="0" smtClean="0"/>
          </a:p>
          <a:p>
            <a:pPr marL="400050" lvl="1" indent="0">
              <a:buNone/>
            </a:pPr>
            <a:endParaRPr lang="en-US" sz="1600" dirty="0"/>
          </a:p>
          <a:p>
            <a:pPr marL="400050" lvl="1" indent="0">
              <a:buNone/>
            </a:pPr>
            <a:r>
              <a:rPr lang="ru-RU" sz="1600" dirty="0" smtClean="0"/>
              <a:t>Это сработает?</a:t>
            </a:r>
          </a:p>
          <a:p>
            <a:pPr marL="400050" lvl="1" indent="0">
              <a:buNone/>
            </a:pPr>
            <a:r>
              <a:rPr lang="ru-RU" sz="1600" dirty="0" smtClean="0"/>
              <a:t>Да.</a:t>
            </a:r>
          </a:p>
          <a:p>
            <a:pPr marL="400050" lvl="1" indent="0">
              <a:buNone/>
            </a:pPr>
            <a:endParaRPr lang="ru-RU" sz="1600" dirty="0"/>
          </a:p>
          <a:p>
            <a:pPr marL="400050" lvl="1" indent="0">
              <a:buNone/>
            </a:pPr>
            <a:r>
              <a:rPr lang="ru-RU" sz="1600" dirty="0" smtClean="0"/>
              <a:t>Плюсы:</a:t>
            </a:r>
          </a:p>
          <a:p>
            <a:pPr marL="685800" lvl="1"/>
            <a:r>
              <a:rPr lang="ru-RU" sz="1600" dirty="0" smtClean="0"/>
              <a:t>Нет критических секций, все потоки работают спокойно!</a:t>
            </a:r>
          </a:p>
          <a:p>
            <a:pPr marL="685800" lvl="1"/>
            <a:r>
              <a:rPr lang="ru-RU" sz="1600" dirty="0" smtClean="0"/>
              <a:t>Минимальные накладные расходы (по сравнению с семафорами и очередями)</a:t>
            </a:r>
          </a:p>
          <a:p>
            <a:pPr marL="400050" lvl="1" indent="0">
              <a:buNone/>
            </a:pPr>
            <a:endParaRPr lang="ru-RU" sz="1600" dirty="0"/>
          </a:p>
          <a:p>
            <a:pPr marL="400050" lvl="1" indent="0">
              <a:buNone/>
            </a:pPr>
            <a:r>
              <a:rPr lang="ru-RU" sz="1600" dirty="0" smtClean="0"/>
              <a:t>Минусы:</a:t>
            </a:r>
          </a:p>
          <a:p>
            <a:pPr lvl="1"/>
            <a:r>
              <a:rPr lang="ru-RU" sz="1400" dirty="0" smtClean="0"/>
              <a:t>Не на любой архитектуре возможен атомарный доступ к памяти (в </a:t>
            </a:r>
            <a:r>
              <a:rPr lang="en-US" sz="1400" dirty="0" smtClean="0"/>
              <a:t>ARM </a:t>
            </a:r>
            <a:r>
              <a:rPr lang="ru-RU" sz="1400" dirty="0" smtClean="0"/>
              <a:t>– </a:t>
            </a:r>
            <a:r>
              <a:rPr lang="ru-RU" sz="1400" dirty="0" smtClean="0"/>
              <a:t>с оговорками).</a:t>
            </a:r>
            <a:endParaRPr lang="ru-RU" sz="1400" dirty="0" smtClean="0"/>
          </a:p>
          <a:p>
            <a:pPr lvl="1"/>
            <a:r>
              <a:rPr lang="ru-RU" sz="1400" dirty="0" smtClean="0"/>
              <a:t>Атомарный доступ может быть дороже, медленнее или требовать больше памяти из-за выравнивания, чем </a:t>
            </a:r>
            <a:r>
              <a:rPr lang="ru-RU" sz="1400" dirty="0" smtClean="0"/>
              <a:t>неатомарный.</a:t>
            </a:r>
            <a:endParaRPr lang="ru-RU" sz="1400" dirty="0" smtClean="0"/>
          </a:p>
          <a:p>
            <a:pPr lvl="1"/>
            <a:r>
              <a:rPr lang="ru-RU" sz="1400" dirty="0" smtClean="0"/>
              <a:t>Не любой тип данных может быть атомарным. Для сложных типов будет сгенерирована критическая секция.</a:t>
            </a:r>
          </a:p>
          <a:p>
            <a:pPr lvl="1"/>
            <a:r>
              <a:rPr lang="ru-RU" sz="1400" dirty="0" smtClean="0"/>
              <a:t>Не подходит для доступа к </a:t>
            </a:r>
            <a:r>
              <a:rPr lang="ru-RU" sz="1400" dirty="0" smtClean="0"/>
              <a:t>периферии.</a:t>
            </a:r>
            <a:endParaRPr lang="ru-RU" sz="1400" dirty="0" smtClean="0"/>
          </a:p>
          <a:p>
            <a:pPr lvl="1"/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42924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же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А что еще можно сделать?</a:t>
            </a:r>
          </a:p>
          <a:p>
            <a:r>
              <a:rPr lang="ru-RU" sz="1800" dirty="0" smtClean="0"/>
              <a:t>Можно использовать специальные примитивы синхронизации!</a:t>
            </a:r>
          </a:p>
          <a:p>
            <a:pPr marL="0" indent="0">
              <a:buNone/>
            </a:pPr>
            <a:r>
              <a:rPr lang="ru-RU" sz="1800" dirty="0" smtClean="0"/>
              <a:t>Семафоры, </a:t>
            </a:r>
            <a:r>
              <a:rPr lang="ru-RU" sz="1800" dirty="0" err="1" smtClean="0"/>
              <a:t>мьютексы</a:t>
            </a:r>
            <a:r>
              <a:rPr lang="ru-RU" sz="1800" dirty="0" smtClean="0"/>
              <a:t>, </a:t>
            </a:r>
            <a:r>
              <a:rPr lang="ru-RU" sz="1800" dirty="0" err="1" smtClean="0"/>
              <a:t>фьютексы</a:t>
            </a:r>
            <a:r>
              <a:rPr lang="ru-RU" sz="1800" dirty="0" smtClean="0"/>
              <a:t>, </a:t>
            </a:r>
            <a:r>
              <a:rPr lang="ru-RU" sz="1800" dirty="0" err="1" smtClean="0"/>
              <a:t>локи</a:t>
            </a:r>
            <a:r>
              <a:rPr lang="ru-RU" sz="1800" dirty="0" smtClean="0"/>
              <a:t>..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Семафор – это некий объект, внутри которого есть счетчик. </a:t>
            </a:r>
          </a:p>
          <a:p>
            <a:pPr marL="0" indent="0">
              <a:buNone/>
            </a:pPr>
            <a:r>
              <a:rPr lang="ru-RU" sz="1800" dirty="0" smtClean="0"/>
              <a:t>Семафор можно «захватить» и «отпустить».</a:t>
            </a:r>
          </a:p>
          <a:p>
            <a:pPr marL="0" indent="0">
              <a:buNone/>
            </a:pPr>
            <a:r>
              <a:rPr lang="ru-RU" sz="1800" dirty="0" smtClean="0"/>
              <a:t>При захвате семафора счетчик уменьшается на 1.</a:t>
            </a:r>
          </a:p>
          <a:p>
            <a:pPr marL="0" indent="0">
              <a:buNone/>
            </a:pPr>
            <a:r>
              <a:rPr lang="ru-RU" sz="1800" dirty="0" smtClean="0"/>
              <a:t>При отпускании – увеличивается на 1.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smtClean="0"/>
              <a:t>Если счетчик равен 0, поток, который хочет захватить семафор, будет усыплен.</a:t>
            </a:r>
          </a:p>
          <a:p>
            <a:pPr marL="0" indent="0">
              <a:buNone/>
            </a:pPr>
            <a:r>
              <a:rPr lang="ru-RU" sz="1800" dirty="0" smtClean="0"/>
              <a:t>Он проснется, когда другой поток освободит семафор.</a:t>
            </a:r>
            <a:endParaRPr lang="ru-RU" sz="1800" dirty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Это называется «блокирующий доступ».</a:t>
            </a:r>
          </a:p>
        </p:txBody>
      </p:sp>
    </p:spTree>
    <p:extLst>
      <p:ext uri="{BB962C8B-B14F-4D97-AF65-F5344CB8AC3E}">
        <p14:creationId xmlns:p14="http://schemas.microsoft.com/office/powerpoint/2010/main" val="19141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1902</Words>
  <Application>Microsoft Office PowerPoint</Application>
  <PresentationFormat>Экран (4:3)</PresentationFormat>
  <Paragraphs>344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Исходные данные</vt:lpstr>
      <vt:lpstr>Почему так происходит?</vt:lpstr>
      <vt:lpstr>Состояние гонки</vt:lpstr>
      <vt:lpstr>А как насчет uC/OS?</vt:lpstr>
      <vt:lpstr>Что же делать?</vt:lpstr>
      <vt:lpstr>Что же делать?</vt:lpstr>
      <vt:lpstr>Что же делать?</vt:lpstr>
      <vt:lpstr>Что же делать?</vt:lpstr>
      <vt:lpstr>Что же делать?</vt:lpstr>
      <vt:lpstr>Семафоры</vt:lpstr>
      <vt:lpstr>Семафоры</vt:lpstr>
      <vt:lpstr>Семафоры</vt:lpstr>
      <vt:lpstr>Взаимоблокировка</vt:lpstr>
      <vt:lpstr>Инверсия приоритетов</vt:lpstr>
      <vt:lpstr>Инверсия приоритетов</vt:lpstr>
      <vt:lpstr>Семафоры</vt:lpstr>
      <vt:lpstr>Семафоры</vt:lpstr>
      <vt:lpstr>Очередь</vt:lpstr>
      <vt:lpstr>Очередь</vt:lpstr>
      <vt:lpstr>Неблокирующие структуры данных</vt:lpstr>
      <vt:lpstr>Абстракции над потоками</vt:lpstr>
      <vt:lpstr>Семафоры в uC/OS II</vt:lpstr>
      <vt:lpstr>Очереди в uC/OS II</vt:lpstr>
      <vt:lpstr>Очереди в uC/OS II</vt:lpstr>
      <vt:lpstr>Примечания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Mbzyab</dc:creator>
  <cp:lastModifiedBy>Mbzyab</cp:lastModifiedBy>
  <cp:revision>575</cp:revision>
  <dcterms:created xsi:type="dcterms:W3CDTF">2014-09-07T23:02:32Z</dcterms:created>
  <dcterms:modified xsi:type="dcterms:W3CDTF">2018-05-15T22:34:30Z</dcterms:modified>
</cp:coreProperties>
</file>