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81" r:id="rId3"/>
    <p:sldId id="285" r:id="rId4"/>
    <p:sldId id="283" r:id="rId5"/>
    <p:sldId id="284" r:id="rId6"/>
    <p:sldId id="276" r:id="rId7"/>
    <p:sldId id="259" r:id="rId8"/>
    <p:sldId id="273" r:id="rId9"/>
    <p:sldId id="274" r:id="rId10"/>
    <p:sldId id="275" r:id="rId11"/>
    <p:sldId id="278" r:id="rId12"/>
    <p:sldId id="279" r:id="rId13"/>
    <p:sldId id="280" r:id="rId14"/>
    <p:sldId id="286" r:id="rId15"/>
    <p:sldId id="282" r:id="rId16"/>
    <p:sldId id="260" r:id="rId17"/>
    <p:sldId id="287" r:id="rId18"/>
    <p:sldId id="288" r:id="rId19"/>
    <p:sldId id="289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A6096-CDF3-4A83-8535-8828B1784732}" type="datetimeFigureOut">
              <a:rPr lang="ru-RU" smtClean="0"/>
              <a:t>23.05.2018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C6AC8-3C74-4968-839A-4FF6FA7E442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860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23.05.2018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2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23.05.2018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48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23.05.2018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345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23.05.2018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553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23.05.2018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225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23.05.2018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525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23.05.2018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502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23.05.2018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66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23.05.2018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4472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23.05.2018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980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23.05.2018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900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F8698-BFA9-48A1-B66A-4B3AB50F31C3}" type="datetimeFigureOut">
              <a:rPr lang="ru-RU" smtClean="0"/>
              <a:t>23.05.2018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EDC6-555B-4C56-9270-5BBD178B04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305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ahabr.ru/company/pvs-studio/blog/310862/" TargetMode="External"/><Relationship Id="rId2" Type="http://schemas.openxmlformats.org/officeDocument/2006/relationships/hyperlink" Target="http://www.nhtsa.gov/staticfiles/nvs/pdf/NASA_FR_Appendix_A_Software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com/2015/06/hackers-can-send-fatal-doses-hospital-drug-pumps/" TargetMode="External"/><Relationship Id="rId2" Type="http://schemas.openxmlformats.org/officeDocument/2006/relationships/hyperlink" Target="http://www.autosec.org/pubs/cars-usenixsec201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mputerworld.com/article/2492453/malware-vulnerabilities/pacemaker-hack-can-deliver-deadly-830-volt-jolt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dirty="0" smtClean="0"/>
              <a:t>Напутствие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dirty="0" smtClean="0"/>
              <a:t>В нашем курсе мы изучали программирование микроконтроллеров.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Микроконтроллеры используются в т.н. «встраиваемых системах». Что это такое?</a:t>
            </a:r>
          </a:p>
          <a:p>
            <a:pPr marL="0" indent="0">
              <a:buNone/>
            </a:pPr>
            <a:endParaRPr lang="ru-RU" sz="2000" dirty="0" smtClean="0"/>
          </a:p>
          <a:p>
            <a:r>
              <a:rPr lang="ru-RU" sz="2000" dirty="0" smtClean="0"/>
              <a:t>Потребительская электроника: клавиатуры, мыши, пульты, </a:t>
            </a:r>
            <a:r>
              <a:rPr lang="ru-RU" sz="2000" dirty="0" err="1" smtClean="0"/>
              <a:t>кардридеры</a:t>
            </a:r>
            <a:r>
              <a:rPr lang="ru-RU" sz="2000" dirty="0" smtClean="0"/>
              <a:t>, стиральные машины...</a:t>
            </a:r>
          </a:p>
          <a:p>
            <a:endParaRPr lang="ru-RU" sz="2000" dirty="0" smtClean="0"/>
          </a:p>
          <a:p>
            <a:r>
              <a:rPr lang="ru-RU" sz="2000" dirty="0" smtClean="0"/>
              <a:t>Медицинская электроника: водители ритма, аппараты искусственной вентиляции легких, пульсометры, рентгеновские аппараты, МРТ...</a:t>
            </a:r>
          </a:p>
          <a:p>
            <a:endParaRPr lang="ru-RU" sz="2000" dirty="0" smtClean="0"/>
          </a:p>
          <a:p>
            <a:r>
              <a:rPr lang="ru-RU" sz="2000" dirty="0" smtClean="0"/>
              <a:t>Автомобильная электроника: АБС, круиз-контроль, электронное управления тягой...</a:t>
            </a:r>
          </a:p>
          <a:p>
            <a:endParaRPr lang="ru-RU" sz="2000" dirty="0" smtClean="0"/>
          </a:p>
          <a:p>
            <a:r>
              <a:rPr lang="ru-RU" sz="2000" dirty="0" smtClean="0"/>
              <a:t>Авионика: системы навигации, связи, автопилоты...</a:t>
            </a:r>
          </a:p>
          <a:p>
            <a:endParaRPr lang="ru-RU" sz="2000" dirty="0" smtClean="0"/>
          </a:p>
          <a:p>
            <a:r>
              <a:rPr lang="ru-RU" sz="2000" dirty="0" smtClean="0"/>
              <a:t>Космическая техника...</a:t>
            </a:r>
          </a:p>
          <a:p>
            <a:endParaRPr lang="ru-RU" sz="2000" dirty="0" smtClean="0"/>
          </a:p>
          <a:p>
            <a:r>
              <a:rPr lang="ru-RU" sz="2000" dirty="0" smtClean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15098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1999 – разрушение аппарата </a:t>
            </a:r>
            <a:r>
              <a:rPr lang="en-US" sz="1800" dirty="0" smtClean="0"/>
              <a:t>Mars Climate Orbiter </a:t>
            </a:r>
            <a:r>
              <a:rPr lang="ru-RU" sz="1800" dirty="0" smtClean="0"/>
              <a:t>в атмосфере Марса.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Причины: </a:t>
            </a:r>
          </a:p>
          <a:p>
            <a:pPr marL="0" indent="0">
              <a:buNone/>
            </a:pPr>
            <a:r>
              <a:rPr lang="ru-RU" sz="1800" dirty="0" smtClean="0"/>
              <a:t>При проведении коррекции орбиты из </a:t>
            </a:r>
            <a:r>
              <a:rPr lang="ru-RU" sz="1800" dirty="0" err="1" smtClean="0"/>
              <a:t>ЦУПа</a:t>
            </a:r>
            <a:r>
              <a:rPr lang="ru-RU" sz="1800" dirty="0" smtClean="0"/>
              <a:t> пришли неверные данные.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Одна из управляющих программ оперировала английской системой мер и выдавала значение в фунтах силы (</a:t>
            </a:r>
            <a:r>
              <a:rPr lang="en-US" sz="1800" dirty="0" err="1" smtClean="0"/>
              <a:t>lbf</a:t>
            </a:r>
            <a:r>
              <a:rPr lang="en-US" sz="1800" dirty="0" smtClean="0"/>
              <a:t>), </a:t>
            </a:r>
            <a:r>
              <a:rPr lang="ru-RU" sz="1800" dirty="0" smtClean="0"/>
              <a:t>вопреки спецификации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Основная программа же оперировала системой СИ</a:t>
            </a:r>
            <a:r>
              <a:rPr lang="en-US" sz="1800" dirty="0" smtClean="0"/>
              <a:t> </a:t>
            </a:r>
            <a:r>
              <a:rPr lang="ru-RU" sz="1800" dirty="0" smtClean="0"/>
              <a:t>и ожидала значение в ньютонах.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http://sunnyday.mit.edu/accidents/MCO_report.pdf</a:t>
            </a:r>
            <a:endParaRPr lang="ru-RU" sz="1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4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 smtClean="0"/>
              <a:t>1985..1987 – инциденты с аппаратом для лучевой терапии </a:t>
            </a:r>
            <a:r>
              <a:rPr lang="en-US" sz="1800" dirty="0" smtClean="0"/>
              <a:t>Therac-25.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ru-RU" sz="1800" dirty="0" smtClean="0"/>
              <a:t>Как минимум 6 раз аппарат выдал повышенную дозу радиации при облучении онкологических больных. Как минимум 2 человека погибли непосредственно из-за этого.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Причины:</a:t>
            </a:r>
          </a:p>
          <a:p>
            <a:pPr indent="-165100"/>
            <a:r>
              <a:rPr lang="ru-RU" sz="1800" dirty="0" smtClean="0"/>
              <a:t>многочисленные ошибки в программе</a:t>
            </a:r>
          </a:p>
          <a:p>
            <a:pPr indent="-165100"/>
            <a:r>
              <a:rPr lang="ru-RU" sz="1800" dirty="0" smtClean="0"/>
              <a:t>отсутствие аппаратной защиты</a:t>
            </a:r>
          </a:p>
          <a:p>
            <a:pPr indent="-165100"/>
            <a:r>
              <a:rPr lang="ru-RU" sz="1800" dirty="0" smtClean="0"/>
              <a:t>тестирование проводилось недостаточно тщательно</a:t>
            </a:r>
          </a:p>
          <a:p>
            <a:pPr indent="-165100"/>
            <a:r>
              <a:rPr lang="ru-RU" sz="1800" dirty="0" smtClean="0"/>
              <a:t>излишняя самоуверенность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en-US" sz="1800" i="1" dirty="0" err="1">
                <a:solidFill>
                  <a:schemeClr val="bg1">
                    <a:lumMod val="75000"/>
                  </a:schemeClr>
                </a:solidFill>
              </a:rPr>
              <a:t>Leveson</a:t>
            </a:r>
            <a:r>
              <a:rPr lang="en-US" sz="1800" i="1" dirty="0">
                <a:solidFill>
                  <a:schemeClr val="bg1">
                    <a:lumMod val="75000"/>
                  </a:schemeClr>
                </a:solidFill>
              </a:rPr>
              <a:t>, Nancy G., and Turner, Clark S. (July 1993). "An Investigation of the Therac-25 Accidents," Computer (IEEE)</a:t>
            </a:r>
            <a:endParaRPr lang="ru-RU" sz="1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61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 smtClean="0"/>
              <a:t>1991 – инцидент с ЗРК </a:t>
            </a:r>
            <a:r>
              <a:rPr lang="en-US" sz="1800" dirty="0"/>
              <a:t>MIM-104 </a:t>
            </a:r>
            <a:r>
              <a:rPr lang="en-US" sz="1800" dirty="0" smtClean="0"/>
              <a:t>Patriot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Из-за программной ошибки округления происходил дрейф в показаниях часов. Ошибка составляла </a:t>
            </a:r>
            <a:r>
              <a:rPr lang="ru-RU" sz="1800" dirty="0"/>
              <a:t>всего лишь 0.0001</a:t>
            </a:r>
            <a:r>
              <a:rPr lang="ru-RU" sz="1800" dirty="0" smtClean="0"/>
              <a:t>%.</a:t>
            </a:r>
          </a:p>
          <a:p>
            <a:pPr marL="0" indent="0">
              <a:buNone/>
            </a:pPr>
            <a:r>
              <a:rPr lang="ru-RU" sz="1800" dirty="0" smtClean="0"/>
              <a:t>Но после 100 часов непрерывной работы дрейф составил 0.3 секунды.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В результате, ЗРК не смог сбить вражескую ракету; 28 человек погибло.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Ошибка была найдена за 2 недели до инцидента, но исправить ее не успели. 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http://www.gao.gov/products/IMTEC-92-26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https://web.archive.org/web/20100702180720/http://mate.uprh.edu/~pnm/notas4061/patriot.htm</a:t>
            </a:r>
          </a:p>
          <a:p>
            <a:pPr marL="0" indent="0">
              <a:buNone/>
            </a:pP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37736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«</a:t>
            </a:r>
            <a:r>
              <a:rPr lang="en-US" sz="1800" dirty="0" smtClean="0"/>
              <a:t>Northeast </a:t>
            </a:r>
            <a:r>
              <a:rPr lang="en-US" sz="1800" dirty="0"/>
              <a:t>blackout of </a:t>
            </a:r>
            <a:r>
              <a:rPr lang="en-US" sz="1800" dirty="0" smtClean="0"/>
              <a:t>2003</a:t>
            </a:r>
            <a:r>
              <a:rPr lang="ru-RU" sz="1800" dirty="0" smtClean="0"/>
              <a:t>» - перебои с электропитанием в нескольких городах США и Канады.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Примерно 55 миллионов человек осталось без света на срок от 7 до 48 часов.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Одна из причин: баг в программном обеспечении диспетчерской (состояние гонки), из-за которого операторы почти час не знали о произошедшей аварии и ничего не предприняли.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http://www.securityfocus.com/news/8016</a:t>
            </a:r>
            <a:endParaRPr lang="ru-RU" sz="1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47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smtClean="0"/>
              <a:t>Многочисленные проблемы с автомобилями </a:t>
            </a:r>
            <a:r>
              <a:rPr lang="en-US" sz="1800" dirty="0" smtClean="0"/>
              <a:t>Toyota, 2000-2010 </a:t>
            </a:r>
            <a:r>
              <a:rPr lang="ru-RU" sz="1800" dirty="0" smtClean="0"/>
              <a:t>годы.</a:t>
            </a:r>
          </a:p>
          <a:p>
            <a:pPr marL="0" indent="0">
              <a:buNone/>
            </a:pPr>
            <a:r>
              <a:rPr lang="ru-RU" sz="1800" dirty="0" smtClean="0"/>
              <a:t>(</a:t>
            </a:r>
            <a:r>
              <a:rPr lang="en-US" sz="1800" dirty="0" smtClean="0"/>
              <a:t>sudden acceleration)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Точное количество пострадавших не установлено (до 90 погибших, до 58 травмированных?)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Причины: точно не установлены, но в ходе расследования выявлено:</a:t>
            </a:r>
          </a:p>
          <a:p>
            <a:pPr indent="-165100"/>
            <a:r>
              <a:rPr lang="ru-RU" sz="1800" dirty="0" smtClean="0"/>
              <a:t>софт не соответствует стандартам </a:t>
            </a:r>
            <a:r>
              <a:rPr lang="en-US" sz="1800" dirty="0" smtClean="0"/>
              <a:t>MISRA</a:t>
            </a:r>
            <a:endParaRPr lang="ru-RU" sz="1800" dirty="0" smtClean="0"/>
          </a:p>
          <a:p>
            <a:pPr indent="-165100">
              <a:buNone/>
            </a:pPr>
            <a:endParaRPr lang="en-US" sz="1800" dirty="0" smtClean="0"/>
          </a:p>
          <a:p>
            <a:pPr indent="-165100"/>
            <a:r>
              <a:rPr lang="ru-RU" sz="1800" dirty="0" smtClean="0"/>
              <a:t>9 273 глобальные переменные в коде </a:t>
            </a:r>
            <a:r>
              <a:rPr lang="ru-RU" sz="1800" dirty="0"/>
              <a:t>управления </a:t>
            </a:r>
            <a:r>
              <a:rPr lang="ru-RU" sz="1800" dirty="0" smtClean="0"/>
              <a:t>системой </a:t>
            </a:r>
            <a:r>
              <a:rPr lang="ru-RU" sz="1800" dirty="0"/>
              <a:t>электронного управления дроссельной заслонкой (ETCS</a:t>
            </a:r>
            <a:r>
              <a:rPr lang="ru-RU" sz="1800" dirty="0" smtClean="0"/>
              <a:t>)</a:t>
            </a:r>
          </a:p>
          <a:p>
            <a:pPr indent="-165100">
              <a:buNone/>
            </a:pPr>
            <a:endParaRPr lang="ru-RU" sz="1800" dirty="0" smtClean="0"/>
          </a:p>
          <a:p>
            <a:pPr indent="-165100"/>
            <a:r>
              <a:rPr lang="ru-RU" sz="1800" dirty="0" smtClean="0"/>
              <a:t>очень сложные и запутанные функции (цикломатическая сложность более 50 у 67 функций)</a:t>
            </a:r>
          </a:p>
          <a:p>
            <a:pPr indent="-165100">
              <a:buNone/>
            </a:pPr>
            <a:endParaRPr lang="ru-RU" sz="1800" dirty="0" smtClean="0"/>
          </a:p>
          <a:p>
            <a:pPr indent="-165100"/>
            <a:r>
              <a:rPr lang="ru-RU" sz="1800" dirty="0" smtClean="0"/>
              <a:t>ВСЕ ОЧЕНЬ ПЛОХО</a:t>
            </a:r>
            <a:endParaRPr lang="ru-RU" sz="1800" dirty="0"/>
          </a:p>
          <a:p>
            <a:pPr marL="0" indent="0">
              <a:buNone/>
            </a:pPr>
            <a:endParaRPr lang="ru-RU" sz="1400" dirty="0" smtClean="0"/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2"/>
              </a:rPr>
              <a:t>http://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2"/>
              </a:rPr>
              <a:t>www.nhtsa.gov/staticfiles/nvs/pdf/NASA_FR_Appendix_A_Software.pdf</a:t>
            </a:r>
            <a:endParaRPr lang="ru-RU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3"/>
              </a:rPr>
              <a:t>https://habrahabr.ru/company/pvs-studio/blog/310862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hlinkClick r:id="rId3"/>
              </a:rPr>
              <a:t>/</a:t>
            </a:r>
            <a:r>
              <a:rPr lang="ru-RU" sz="1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596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smtClean="0"/>
              <a:t>Разумеется, это не полный список!</a:t>
            </a:r>
          </a:p>
          <a:p>
            <a:pPr marL="0" indent="0" algn="ctr">
              <a:buNone/>
            </a:pP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chemeClr val="bg2">
                    <a:lumMod val="75000"/>
                  </a:schemeClr>
                </a:solidFill>
              </a:rPr>
              <a:t>Поэтому, если вам вдруг интересно:</a:t>
            </a:r>
          </a:p>
          <a:p>
            <a:pPr marL="0" indent="0">
              <a:buNone/>
            </a:pPr>
            <a:endParaRPr lang="ru-RU" sz="14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http://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www.autosec.org/pubs/cars-usenixsec2011.pdf</a:t>
            </a:r>
            <a:r>
              <a:rPr lang="ru-RU" sz="1400" dirty="0" smtClean="0">
                <a:solidFill>
                  <a:schemeClr val="bg2">
                    <a:lumMod val="75000"/>
                  </a:schemeClr>
                </a:solidFill>
              </a:rPr>
              <a:t> - многочисленные уязвимости в автомобилях</a:t>
            </a:r>
          </a:p>
          <a:p>
            <a:pPr marL="0" indent="0">
              <a:buNone/>
            </a:pPr>
            <a:endParaRPr lang="ru-RU" sz="1400" dirty="0" smtClean="0">
              <a:solidFill>
                <a:schemeClr val="bg2">
                  <a:lumMod val="75000"/>
                </a:schemeClr>
              </a:solidFill>
              <a:hlinkClick r:id="rId3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hlinkClick r:id="rId3"/>
              </a:rPr>
              <a:t>https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hlinkClick r:id="rId3"/>
              </a:rPr>
              <a:t>://www.wired.com/2015/06/hackers-can-send-fatal-doses-hospital-drug-pumps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hlinkClick r:id="rId3"/>
              </a:rPr>
              <a:t>/</a:t>
            </a:r>
            <a:r>
              <a:rPr lang="ru-RU" sz="1400" dirty="0" smtClean="0">
                <a:solidFill>
                  <a:schemeClr val="bg2">
                    <a:lumMod val="75000"/>
                  </a:schemeClr>
                </a:solidFill>
              </a:rPr>
              <a:t> - удаленный взлом инсулиновых помп</a:t>
            </a:r>
          </a:p>
          <a:p>
            <a:pPr marL="0" indent="0">
              <a:buNone/>
            </a:pPr>
            <a:endParaRPr lang="ru-RU" sz="1400" dirty="0" smtClean="0">
              <a:solidFill>
                <a:schemeClr val="bg2">
                  <a:lumMod val="75000"/>
                </a:schemeClr>
              </a:solidFill>
              <a:hlinkClick r:id="rId4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hlinkClick r:id="rId4"/>
              </a:rPr>
              <a:t>http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hlinkClick r:id="rId4"/>
              </a:rPr>
              <a:t>://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hlinkClick r:id="rId4"/>
              </a:rPr>
              <a:t>www.computerworld.com/article/2492453/malware-vulnerabilities/pacemaker-hack-can-deliver-deadly-830-volt-jolt.html</a:t>
            </a:r>
            <a:r>
              <a:rPr lang="ru-RU" sz="1400" dirty="0" smtClean="0">
                <a:solidFill>
                  <a:schemeClr val="bg2">
                    <a:lumMod val="75000"/>
                  </a:schemeClr>
                </a:solidFill>
              </a:rPr>
              <a:t> - удаленный взлом водителей сердечного ритма</a:t>
            </a:r>
          </a:p>
        </p:txBody>
      </p:sp>
    </p:spTree>
    <p:extLst>
      <p:ext uri="{BB962C8B-B14F-4D97-AF65-F5344CB8AC3E}">
        <p14:creationId xmlns:p14="http://schemas.microsoft.com/office/powerpoint/2010/main" val="139831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dirty="0" smtClean="0"/>
              <a:t>Выводы?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Нужно проводить ревизии кода</a:t>
            </a:r>
          </a:p>
          <a:p>
            <a:endParaRPr lang="ru-RU" sz="2400" dirty="0" smtClean="0"/>
          </a:p>
          <a:p>
            <a:r>
              <a:rPr lang="ru-RU" sz="2400" dirty="0" smtClean="0"/>
              <a:t>Нужны тесты, много тестов</a:t>
            </a:r>
          </a:p>
          <a:p>
            <a:endParaRPr lang="ru-RU" sz="2400" dirty="0" smtClean="0"/>
          </a:p>
          <a:p>
            <a:r>
              <a:rPr lang="ru-RU" sz="2400" dirty="0" smtClean="0"/>
              <a:t>Нужно использовать статический анализ </a:t>
            </a:r>
            <a:r>
              <a:rPr lang="ru-RU" sz="2400" dirty="0" smtClean="0"/>
              <a:t>кода</a:t>
            </a:r>
          </a:p>
          <a:p>
            <a:pPr lvl="1"/>
            <a:r>
              <a:rPr lang="ru-RU" sz="2000" dirty="0" smtClean="0"/>
              <a:t>На правах рекламы: </a:t>
            </a:r>
            <a:r>
              <a:rPr lang="en-US" sz="2000" dirty="0" err="1" smtClean="0"/>
              <a:t>cppcheck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en-US" sz="2000" dirty="0" smtClean="0"/>
              <a:t>PVS-Studio </a:t>
            </a:r>
            <a:r>
              <a:rPr lang="ru-RU" sz="2000" dirty="0" smtClean="0"/>
              <a:t>ваши лучшие друзья!</a:t>
            </a:r>
            <a:endParaRPr lang="ru-RU" sz="2000" dirty="0" smtClean="0"/>
          </a:p>
          <a:p>
            <a:endParaRPr lang="ru-RU" sz="2400" dirty="0" smtClean="0"/>
          </a:p>
          <a:p>
            <a:r>
              <a:rPr lang="ru-RU" sz="2400" dirty="0" smtClean="0"/>
              <a:t>Нужно следовать промышленным стандартам (например, </a:t>
            </a:r>
            <a:r>
              <a:rPr lang="en-US" sz="2400" dirty="0" smtClean="0"/>
              <a:t>MISRA)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dirty="0" smtClean="0"/>
              <a:t>Нужно четко знать, что происходить. Подгоны и волшебство недопустимы!</a:t>
            </a:r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42741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Приблизительный список вопросов для вашего работодателя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800" dirty="0" smtClean="0"/>
              <a:t>Используете ли вы </a:t>
            </a:r>
            <a:r>
              <a:rPr lang="ru-RU" sz="1800" dirty="0"/>
              <a:t>системы контроля версий? SVN? </a:t>
            </a:r>
            <a:r>
              <a:rPr lang="ru-RU" sz="1800" dirty="0" err="1"/>
              <a:t>Git</a:t>
            </a:r>
            <a:r>
              <a:rPr lang="ru-RU" sz="1800" dirty="0"/>
              <a:t>? Архивы вручную?</a:t>
            </a:r>
          </a:p>
          <a:p>
            <a:pPr marL="514350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800" dirty="0" smtClean="0"/>
              <a:t>Используется ли </a:t>
            </a:r>
            <a:r>
              <a:rPr lang="ru-RU" sz="1800" dirty="0"/>
              <a:t>статический анализ кода или </a:t>
            </a:r>
            <a:r>
              <a:rPr lang="ru-RU" sz="1800" i="1" dirty="0" smtClean="0"/>
              <a:t>и </a:t>
            </a:r>
            <a:r>
              <a:rPr lang="ru-RU" sz="1800" i="1" dirty="0"/>
              <a:t>так </a:t>
            </a:r>
            <a:r>
              <a:rPr lang="ru-RU" sz="1800" i="1" dirty="0" smtClean="0"/>
              <a:t>сойдет</a:t>
            </a:r>
            <a:r>
              <a:rPr lang="ru-RU" sz="1800" dirty="0" smtClean="0"/>
              <a:t>?</a:t>
            </a:r>
          </a:p>
          <a:p>
            <a:pPr marL="514350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800" dirty="0" smtClean="0"/>
              <a:t>Используется ли динамический анализ кода?</a:t>
            </a:r>
            <a:endParaRPr lang="ru-RU" sz="1800" dirty="0"/>
          </a:p>
          <a:p>
            <a:pPr marL="514350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800" dirty="0" smtClean="0"/>
              <a:t>Практикуется </a:t>
            </a:r>
            <a:r>
              <a:rPr lang="ru-RU" sz="1800" dirty="0"/>
              <a:t>ли код-</a:t>
            </a:r>
            <a:r>
              <a:rPr lang="ru-RU" sz="1800" dirty="0" err="1"/>
              <a:t>ревью</a:t>
            </a:r>
            <a:r>
              <a:rPr lang="ru-RU" sz="1800" dirty="0"/>
              <a:t>? Или просто </a:t>
            </a:r>
            <a:r>
              <a:rPr lang="ru-RU" sz="1800" i="1" dirty="0" err="1" smtClean="0"/>
              <a:t>фигак-фигак</a:t>
            </a:r>
            <a:r>
              <a:rPr lang="ru-RU" sz="1800" i="1" dirty="0" smtClean="0"/>
              <a:t> и в </a:t>
            </a:r>
            <a:r>
              <a:rPr lang="ru-RU" sz="1800" i="1" dirty="0" err="1" smtClean="0"/>
              <a:t>продакшен</a:t>
            </a:r>
            <a:r>
              <a:rPr lang="ru-RU" sz="1800" dirty="0" smtClean="0"/>
              <a:t>?</a:t>
            </a:r>
            <a:endParaRPr lang="ru-RU" sz="1800" dirty="0"/>
          </a:p>
          <a:p>
            <a:pPr marL="514350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800" dirty="0" smtClean="0"/>
              <a:t>Как </a:t>
            </a:r>
            <a:r>
              <a:rPr lang="ru-RU" sz="1800" dirty="0"/>
              <a:t>проходит тестирование? Пишутся ли юнит-тесты? Интеграционные тесты? Есть ли специально обученные </a:t>
            </a:r>
            <a:r>
              <a:rPr lang="ru-RU" sz="1800" dirty="0" err="1"/>
              <a:t>тестировщики</a:t>
            </a:r>
            <a:r>
              <a:rPr lang="ru-RU" sz="1800" dirty="0"/>
              <a:t>? Или "</a:t>
            </a:r>
            <a:r>
              <a:rPr lang="ru-RU" sz="1800" i="1" dirty="0"/>
              <a:t>ну я там попробовал вроде работает</a:t>
            </a:r>
            <a:r>
              <a:rPr lang="ru-RU" sz="1800" dirty="0"/>
              <a:t>" - и это мы типа </a:t>
            </a:r>
            <a:r>
              <a:rPr lang="ru-RU" sz="1800" dirty="0" smtClean="0"/>
              <a:t>тестируем?</a:t>
            </a:r>
            <a:endParaRPr lang="ru-RU" sz="1800" dirty="0"/>
          </a:p>
          <a:p>
            <a:pPr marL="514350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800" dirty="0" smtClean="0"/>
              <a:t>Если </a:t>
            </a:r>
            <a:r>
              <a:rPr lang="ru-RU" sz="1800" dirty="0"/>
              <a:t>в готовом и отгруженном </a:t>
            </a:r>
            <a:r>
              <a:rPr lang="ru-RU" sz="1800" dirty="0" smtClean="0"/>
              <a:t>устройстве</a:t>
            </a:r>
            <a:r>
              <a:rPr lang="en-US" sz="1800" dirty="0" smtClean="0"/>
              <a:t>/</a:t>
            </a:r>
            <a:r>
              <a:rPr lang="ru-RU" sz="1800" dirty="0" smtClean="0"/>
              <a:t>софте </a:t>
            </a:r>
            <a:r>
              <a:rPr lang="ru-RU" sz="1800" dirty="0"/>
              <a:t>находят баг - его замалчивают?</a:t>
            </a:r>
          </a:p>
          <a:p>
            <a:pPr marL="514350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800" dirty="0" smtClean="0"/>
              <a:t>Есть ли у вас баг-</a:t>
            </a:r>
            <a:r>
              <a:rPr lang="ru-RU" sz="1800" dirty="0" err="1" smtClean="0"/>
              <a:t>трекер</a:t>
            </a:r>
            <a:r>
              <a:rPr lang="ru-RU" sz="1800" dirty="0" smtClean="0"/>
              <a:t> или </a:t>
            </a:r>
            <a:r>
              <a:rPr lang="ru-RU" sz="1800" dirty="0"/>
              <a:t>система учета </a:t>
            </a:r>
            <a:r>
              <a:rPr lang="ru-RU" sz="1800" dirty="0" smtClean="0"/>
              <a:t>рабочего времени?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51945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Если вы слышите в ответ что-либо из: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400"/>
              </a:spcAft>
            </a:pPr>
            <a:r>
              <a:rPr lang="ru-RU" sz="2400" dirty="0" smtClean="0"/>
              <a:t>«Тестирование? Может быть ты еще </a:t>
            </a:r>
            <a:r>
              <a:rPr lang="ru-RU" sz="2400" i="1" dirty="0" smtClean="0"/>
              <a:t>отладчиком</a:t>
            </a:r>
            <a:r>
              <a:rPr lang="ru-RU" sz="2400" dirty="0" smtClean="0"/>
              <a:t> пользуешься?»</a:t>
            </a:r>
          </a:p>
          <a:p>
            <a:pPr>
              <a:spcAft>
                <a:spcPts val="400"/>
              </a:spcAft>
            </a:pPr>
            <a:r>
              <a:rPr lang="ru-RU" sz="2400" dirty="0" smtClean="0"/>
              <a:t>«Комментарии? </a:t>
            </a:r>
            <a:r>
              <a:rPr lang="ru-RU" sz="2400" dirty="0" err="1" smtClean="0"/>
              <a:t>Пф</a:t>
            </a:r>
            <a:r>
              <a:rPr lang="ru-RU" sz="2400" dirty="0" smtClean="0"/>
              <a:t>, мой код </a:t>
            </a:r>
            <a:r>
              <a:rPr lang="ru-RU" sz="2400" dirty="0" err="1" smtClean="0"/>
              <a:t>самодокументируется</a:t>
            </a:r>
            <a:r>
              <a:rPr lang="ru-RU" sz="2400" dirty="0" smtClean="0"/>
              <a:t>!»</a:t>
            </a:r>
          </a:p>
          <a:p>
            <a:pPr>
              <a:spcAft>
                <a:spcPts val="400"/>
              </a:spcAft>
            </a:pPr>
            <a:r>
              <a:rPr lang="ru-RU" sz="2400" dirty="0" smtClean="0"/>
              <a:t>«Компилируется – значит работает!»</a:t>
            </a:r>
          </a:p>
          <a:p>
            <a:pPr>
              <a:spcAft>
                <a:spcPts val="400"/>
              </a:spcAft>
            </a:pPr>
            <a:r>
              <a:rPr lang="ru-RU" sz="2400" dirty="0" smtClean="0"/>
              <a:t>«Ой, я не знаю, как это работает, программист, который это делал уже уволился</a:t>
            </a:r>
            <a:r>
              <a:rPr lang="en-US" sz="2400" dirty="0" smtClean="0"/>
              <a:t>/</a:t>
            </a:r>
            <a:r>
              <a:rPr lang="ru-RU" sz="2400" dirty="0" smtClean="0"/>
              <a:t>умер</a:t>
            </a:r>
            <a:r>
              <a:rPr lang="en-US" sz="2400" dirty="0" smtClean="0"/>
              <a:t>/</a:t>
            </a:r>
            <a:r>
              <a:rPr lang="ru-RU" sz="2400" dirty="0" smtClean="0"/>
              <a:t>переехал</a:t>
            </a:r>
            <a:r>
              <a:rPr lang="ru-RU" sz="2400" dirty="0"/>
              <a:t>.</a:t>
            </a:r>
            <a:r>
              <a:rPr lang="ru-RU" sz="2400" dirty="0" smtClean="0"/>
              <a:t>»</a:t>
            </a:r>
          </a:p>
          <a:p>
            <a:pPr>
              <a:spcAft>
                <a:spcPts val="400"/>
              </a:spcAft>
            </a:pPr>
            <a:r>
              <a:rPr lang="ru-RU" sz="2400" dirty="0" smtClean="0"/>
              <a:t>«В моем коде нет багов. Я никогда не ошибаюсь.»</a:t>
            </a:r>
          </a:p>
          <a:p>
            <a:pPr>
              <a:spcAft>
                <a:spcPts val="400"/>
              </a:spcAft>
            </a:pPr>
            <a:r>
              <a:rPr lang="ru-RU" sz="2400" dirty="0" smtClean="0"/>
              <a:t>«Вот </a:t>
            </a:r>
            <a:r>
              <a:rPr lang="ru-RU" sz="2400" dirty="0"/>
              <a:t>у тебя есть учебник по </a:t>
            </a:r>
            <a:r>
              <a:rPr lang="ru-RU" sz="2400" dirty="0" smtClean="0"/>
              <a:t>грамматике </a:t>
            </a:r>
            <a:r>
              <a:rPr lang="ru-RU" sz="2400" dirty="0"/>
              <a:t>языка. Читаешь его, изучаешь правила, а потом пишешь по этим правилам и все работает. Никакого тестирования не </a:t>
            </a:r>
            <a:r>
              <a:rPr lang="ru-RU" sz="2400" dirty="0" smtClean="0"/>
              <a:t>надо.»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1685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9100"/>
            <a:ext cx="60960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75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2015 – ошибка в ПО </a:t>
            </a:r>
            <a:r>
              <a:rPr lang="en-US" sz="1800" dirty="0" smtClean="0"/>
              <a:t>Boeing 787</a:t>
            </a:r>
            <a:r>
              <a:rPr lang="ru-RU" sz="1800" dirty="0" smtClean="0"/>
              <a:t>. Если генераторы проработают 248 дней подряд, то они отключатся.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ru-RU" sz="1800" dirty="0" smtClean="0"/>
              <a:t>Причины:</a:t>
            </a:r>
          </a:p>
          <a:p>
            <a:pPr marL="0" indent="0">
              <a:buNone/>
            </a:pPr>
            <a:r>
              <a:rPr lang="ru-RU" sz="1800" dirty="0" smtClean="0"/>
              <a:t>248 дней </a:t>
            </a:r>
            <a:r>
              <a:rPr lang="ru-RU" sz="1800" dirty="0"/>
              <a:t>это 2 142 720 </a:t>
            </a:r>
            <a:r>
              <a:rPr lang="ru-RU" sz="1800" dirty="0" smtClean="0"/>
              <a:t>000 десятков миллисекунд.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      </a:t>
            </a:r>
            <a:r>
              <a:rPr lang="ru-RU" sz="1800" dirty="0" smtClean="0"/>
              <a:t>2</a:t>
            </a:r>
            <a:r>
              <a:rPr lang="ru-RU" sz="1800" baseline="30000" dirty="0" smtClean="0"/>
              <a:t>31</a:t>
            </a:r>
            <a:r>
              <a:rPr lang="ru-RU" sz="1800" dirty="0" smtClean="0"/>
              <a:t> это 2</a:t>
            </a:r>
            <a:r>
              <a:rPr lang="ru-RU" sz="1800" dirty="0"/>
              <a:t> 147 483 </a:t>
            </a:r>
            <a:r>
              <a:rPr lang="ru-RU" sz="1800" dirty="0" smtClean="0"/>
              <a:t>648 десятков миллисекунд.</a:t>
            </a:r>
          </a:p>
          <a:p>
            <a:pPr marL="0" indent="0">
              <a:buNone/>
            </a:pPr>
            <a:r>
              <a:rPr lang="ru-RU" sz="1800" dirty="0" smtClean="0"/>
              <a:t>Совпадение? </a:t>
            </a:r>
          </a:p>
          <a:p>
            <a:pPr marL="0" indent="0">
              <a:buNone/>
            </a:pPr>
            <a:r>
              <a:rPr lang="ru-RU" sz="1800" dirty="0" smtClean="0"/>
              <a:t>Не думаю...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https://s3.amazonaws.com/public-inspection.federalregister.gov/2015-10066.pdf</a:t>
            </a:r>
            <a:endParaRPr lang="ru-RU" sz="1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95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2015 – угроза потери связи со спутником </a:t>
            </a:r>
            <a:r>
              <a:rPr lang="en-US" sz="1800" dirty="0" err="1" smtClean="0"/>
              <a:t>LightSail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ru-RU" sz="1800" dirty="0" smtClean="0"/>
              <a:t>Причины:</a:t>
            </a:r>
          </a:p>
          <a:p>
            <a:pPr marL="0" indent="0">
              <a:buNone/>
            </a:pPr>
            <a:r>
              <a:rPr lang="ru-RU" sz="1800" dirty="0" smtClean="0"/>
              <a:t>Файл с измерениями занял всю доступную память, что вызвало зависание управляющей программы.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Для таких ситуаций обычно используется сторожевой таймер, который автоматически перезагружает зависшее устройство.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К сожалению, по неизвестной причине, сторожевого таймера на спутнике не было.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К счастью, 30-го мая спутник перезагрузился самостоятельно (из-за космической радиации).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http://www.planetary.org/blogs/jason-davis/2015/20150526-software-glitch-pauses-ls-test.html</a:t>
            </a:r>
            <a:endParaRPr lang="ru-RU" sz="1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30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1997 </a:t>
            </a:r>
            <a:r>
              <a:rPr lang="ru-RU" sz="1800" dirty="0"/>
              <a:t>-  </a:t>
            </a:r>
            <a:r>
              <a:rPr lang="ru-RU" sz="1800" dirty="0" smtClean="0"/>
              <a:t>инцидент с американским ракетным крейсером </a:t>
            </a:r>
            <a:r>
              <a:rPr lang="ru-RU" sz="1800" dirty="0"/>
              <a:t>USS </a:t>
            </a:r>
            <a:r>
              <a:rPr lang="ru-RU" sz="1800" dirty="0" err="1"/>
              <a:t>Yorktown</a:t>
            </a:r>
            <a:r>
              <a:rPr lang="ru-RU" sz="1800" dirty="0"/>
              <a:t> (CG-48</a:t>
            </a:r>
            <a:r>
              <a:rPr lang="ru-RU" sz="1800" dirty="0" smtClean="0"/>
              <a:t>).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Управляющий компьютер завис примерно на 3 часа, корабль был неуправляем.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Причина: отсутствие фильтрации пользовательского ввода привело к делению на ноль и переполнению буфера.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http://web.archive.org/web/20041114094812/http://www.wired.com/news/technology/0,1282,13987,00.html</a:t>
            </a:r>
            <a:endParaRPr lang="ru-RU" sz="1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12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800" dirty="0" smtClean="0"/>
              <a:t>2007 – инцидент с истребителями </a:t>
            </a:r>
            <a:r>
              <a:rPr lang="en-US" sz="1800" dirty="0" smtClean="0"/>
              <a:t>F-22 Raptor.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ru-RU" sz="1800" dirty="0" smtClean="0"/>
              <a:t>Многочисленные отказы системы связи и навигации у шести истребителей после пересечения 180 меридиана (линии перемены дат).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Программное обеспечение не было подготовлено к многочисленной смене даты в течении нескольких минут.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Баг исправлен в течении 48 часов.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http://www.dailytech.com/Lockheeds+F22+Raptor+Gets+Zapped+by+International+Date+Line/article6225.htm</a:t>
            </a:r>
            <a:endParaRPr lang="ru-RU" sz="1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11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 smtClean="0"/>
              <a:t>1997 – угроза потери связи с аппаратом </a:t>
            </a:r>
            <a:r>
              <a:rPr lang="en-US" sz="1800" dirty="0" smtClean="0"/>
              <a:t>Mars Pathfinder.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ru-RU" sz="1800" dirty="0" smtClean="0"/>
              <a:t>Причина: затяжная инверсия приоритетов в управляющей программе, приводившие к перезагрузкам по сторожевому таймеру.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Исправлено с помощью </a:t>
            </a:r>
            <a:r>
              <a:rPr lang="ru-RU" sz="1800" dirty="0" err="1" smtClean="0"/>
              <a:t>патча</a:t>
            </a:r>
            <a:r>
              <a:rPr lang="ru-RU" sz="1800" dirty="0" smtClean="0"/>
              <a:t>, присланного с Земли.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http://research.microsoft.com/en-us/um/people/mbj/Mars_Pathfinder/Authoritative_Account.html</a:t>
            </a:r>
            <a:endParaRPr lang="ru-RU" sz="1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6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1962 год – Авария при запуске космического аппарата Маринер-1.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Антенна аппарата потеряла связь с наводящей системой на Земле, в результате управление взял на себя бортовой компьютер, программа которого содержала ошибку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Причина: при наборе формулы из спецификации, программист не заметил черту над одним из символов. </a:t>
            </a:r>
          </a:p>
          <a:p>
            <a:pPr marL="0" indent="0">
              <a:buNone/>
            </a:pPr>
            <a:r>
              <a:rPr lang="ru-RU" sz="1800" dirty="0" smtClean="0"/>
              <a:t>В результате было программа опиралась на «шумное» значение скорости, система управления полетом провела серию ненужных коррекций, что привело к аварии.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Peter Neumann (1989-05-27). "Mariner I -- no holds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</a:rPr>
              <a:t>BARred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". </a:t>
            </a:r>
            <a:r>
              <a:rPr lang="en-US" sz="1800" i="1" dirty="0">
                <a:solidFill>
                  <a:schemeClr val="bg1">
                    <a:lumMod val="75000"/>
                  </a:schemeClr>
                </a:solidFill>
              </a:rPr>
              <a:t>The Risks Digest Volume 8: Issue 75</a:t>
            </a:r>
            <a:endParaRPr lang="ru-RU" sz="1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34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1994 – авария при старте ракеты </a:t>
            </a:r>
            <a:r>
              <a:rPr lang="ru-RU" sz="1800" dirty="0" err="1" smtClean="0"/>
              <a:t>Ариан</a:t>
            </a:r>
            <a:r>
              <a:rPr lang="ru-RU" sz="1800" dirty="0" smtClean="0"/>
              <a:t> 5.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Причина:</a:t>
            </a:r>
          </a:p>
          <a:p>
            <a:pPr marL="0" indent="0">
              <a:buNone/>
            </a:pPr>
            <a:r>
              <a:rPr lang="ru-RU" sz="1800" dirty="0" smtClean="0"/>
              <a:t>в коде </a:t>
            </a:r>
            <a:r>
              <a:rPr lang="ru-RU" sz="1800" dirty="0" smtClean="0"/>
              <a:t>(на языке Ада) </a:t>
            </a:r>
            <a:r>
              <a:rPr lang="ru-RU" sz="1800" dirty="0" smtClean="0"/>
              <a:t>было </a:t>
            </a:r>
            <a:r>
              <a:rPr lang="ru-RU" sz="1800" dirty="0" smtClean="0"/>
              <a:t>приведение типа от </a:t>
            </a:r>
            <a:r>
              <a:rPr lang="en-US" sz="1800" dirty="0" smtClean="0"/>
              <a:t>double </a:t>
            </a:r>
            <a:r>
              <a:rPr lang="ru-RU" sz="1800" dirty="0" smtClean="0"/>
              <a:t>к </a:t>
            </a:r>
            <a:r>
              <a:rPr lang="en-US" sz="1800" dirty="0" smtClean="0"/>
              <a:t>int16;</a:t>
            </a:r>
          </a:p>
          <a:p>
            <a:pPr marL="0" indent="0">
              <a:buNone/>
            </a:pPr>
            <a:r>
              <a:rPr lang="ru-RU" sz="1800" dirty="0" smtClean="0"/>
              <a:t>очень большое значение горизонтального ускорения привело к переполнению </a:t>
            </a:r>
            <a:r>
              <a:rPr lang="en-US" sz="1800" dirty="0" smtClean="0"/>
              <a:t>int16;</a:t>
            </a:r>
          </a:p>
          <a:p>
            <a:pPr marL="0" indent="0">
              <a:buNone/>
            </a:pPr>
            <a:r>
              <a:rPr lang="ru-RU" sz="1800" dirty="0" smtClean="0"/>
              <a:t>это, в свою очередь, привело к прерыванию по исключительной ситуации;</a:t>
            </a:r>
          </a:p>
          <a:p>
            <a:pPr marL="0" indent="0">
              <a:buNone/>
            </a:pPr>
            <a:r>
              <a:rPr lang="ru-RU" sz="1800" dirty="0" smtClean="0"/>
              <a:t>блок инерциальной навигации завис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Le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</a:rPr>
              <a:t>Lann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, G. (March 1997). "An Analysis of the Ariane 5 Flight 501 Failure – A System Engineering Perspective". </a:t>
            </a:r>
            <a:r>
              <a:rPr lang="en-US" sz="1800" i="1" dirty="0">
                <a:solidFill>
                  <a:schemeClr val="bg1">
                    <a:lumMod val="75000"/>
                  </a:schemeClr>
                </a:solidFill>
              </a:rPr>
              <a:t>10th IEEE Intl. ECBS Conference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. pp. 339–346.</a:t>
            </a:r>
            <a:endParaRPr lang="ru-RU" sz="1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62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1999 – крушение </a:t>
            </a:r>
            <a:r>
              <a:rPr lang="en-US" sz="1800" dirty="0" smtClean="0"/>
              <a:t>Mars Polar Lander </a:t>
            </a:r>
            <a:r>
              <a:rPr lang="ru-RU" sz="1800" dirty="0" smtClean="0"/>
              <a:t>при посадке на Марс.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Причины:</a:t>
            </a:r>
          </a:p>
          <a:p>
            <a:pPr marL="0" indent="0">
              <a:buNone/>
            </a:pPr>
            <a:r>
              <a:rPr lang="ru-RU" sz="1800" dirty="0" smtClean="0"/>
              <a:t>Для определения касания с поверхностью использовались датчики в ногах спускаемого аппарата. 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Эти датчики сработали, когда аппарат находился в 40 метрах над поверхностью.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Программа не проигнорировала заведомо неверные данные о касании и выключила двигатели.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ftp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://ftp.hq.nasa.gov/pub/pao/reports/2000/2000_mpl_report_1.pdf</a:t>
            </a:r>
            <a:endParaRPr lang="ru-RU" sz="1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94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A5A5A5"/>
      </a:hlink>
      <a:folHlink>
        <a:srgbClr val="919191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1190</Words>
  <Application>Microsoft Office PowerPoint</Application>
  <PresentationFormat>Экран (4:3)</PresentationFormat>
  <Paragraphs>261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Напутствие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Выводы?</vt:lpstr>
      <vt:lpstr>Приблизительный список вопросов для вашего работодателя</vt:lpstr>
      <vt:lpstr>Если вы слышите в ответ что-либо из: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Mbzyab</dc:creator>
  <cp:lastModifiedBy>Mbzyab</cp:lastModifiedBy>
  <cp:revision>476</cp:revision>
  <dcterms:created xsi:type="dcterms:W3CDTF">2014-09-07T23:02:32Z</dcterms:created>
  <dcterms:modified xsi:type="dcterms:W3CDTF">2018-05-22T23:47:53Z</dcterms:modified>
</cp:coreProperties>
</file>