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5" r:id="rId7"/>
    <p:sldId id="260" r:id="rId8"/>
    <p:sldId id="263" r:id="rId9"/>
    <p:sldId id="262" r:id="rId10"/>
    <p:sldId id="268" r:id="rId11"/>
    <p:sldId id="269" r:id="rId12"/>
    <p:sldId id="271" r:id="rId13"/>
    <p:sldId id="272" r:id="rId14"/>
    <p:sldId id="274" r:id="rId15"/>
    <p:sldId id="266" r:id="rId16"/>
    <p:sldId id="267" r:id="rId17"/>
    <p:sldId id="270" r:id="rId18"/>
    <p:sldId id="273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79" r:id="rId27"/>
    <p:sldId id="28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n-line-teaching.com/css/help_CSS.html" TargetMode="External"/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n-line-teaching.com/css/help_CSS.html" TargetMode="External"/><Relationship Id="rId2" Type="http://schemas.openxmlformats.org/officeDocument/2006/relationships/hyperlink" Target="https://html5css.ru/tags/defaul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ОП.14 Веб-дизайн и разработка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Лисавина</a:t>
            </a:r>
            <a:r>
              <a:rPr lang="ru-RU" dirty="0" smtClean="0"/>
              <a:t> Алёна Вадимовна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0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Маркированные списки</a:t>
            </a:r>
            <a:endParaRPr lang="ru-RU" dirty="0"/>
          </a:p>
        </p:txBody>
      </p:sp>
      <p:pic>
        <p:nvPicPr>
          <p:cNvPr id="1026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54304" cy="39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Нумерованные списки</a:t>
            </a:r>
            <a:endParaRPr lang="ru-RU" dirty="0"/>
          </a:p>
        </p:txBody>
      </p:sp>
      <p:pic>
        <p:nvPicPr>
          <p:cNvPr id="2050" name="Picture 2" descr="C:\Users\Alena\Desktop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53" y="1484784"/>
            <a:ext cx="615246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4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Нажимая на ссылки, мы можем переходить с одной страницы сайта на </a:t>
            </a:r>
            <a:r>
              <a:rPr lang="ru-RU" sz="2800" dirty="0" smtClean="0"/>
              <a:t>другую</a:t>
            </a:r>
          </a:p>
          <a:p>
            <a:pPr algn="just"/>
            <a:r>
              <a:rPr lang="ru-RU" sz="2800" dirty="0"/>
              <a:t>Ссылка создается с помощью тега &lt;a&gt;. В этом теге обязательно должен быть атрибут </a:t>
            </a:r>
            <a:r>
              <a:rPr lang="ru-RU" sz="2800" dirty="0" err="1"/>
              <a:t>href</a:t>
            </a:r>
            <a:r>
              <a:rPr lang="ru-RU" sz="2800" dirty="0"/>
              <a:t>, в который следует записывать адрес той страницы, на которую ведет </a:t>
            </a:r>
            <a:r>
              <a:rPr lang="ru-RU" sz="2800" dirty="0" smtClean="0"/>
              <a:t>ссылка</a:t>
            </a:r>
            <a:endParaRPr lang="ru-RU" sz="2800" dirty="0"/>
          </a:p>
        </p:txBody>
      </p:sp>
      <p:pic>
        <p:nvPicPr>
          <p:cNvPr id="3074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8702676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2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Для работы с изображениями существует </a:t>
            </a:r>
            <a:r>
              <a:rPr lang="ru-RU" sz="2400" dirty="0"/>
              <a:t>тег &lt;</a:t>
            </a:r>
            <a:r>
              <a:rPr lang="ru-RU" sz="2400" dirty="0" err="1"/>
              <a:t>img</a:t>
            </a:r>
            <a:r>
              <a:rPr lang="ru-RU" sz="2400" dirty="0"/>
              <a:t>&gt;, имеющий обязательный атрибут </a:t>
            </a:r>
            <a:r>
              <a:rPr lang="ru-RU" sz="2400" dirty="0" err="1"/>
              <a:t>src</a:t>
            </a:r>
            <a:r>
              <a:rPr lang="ru-RU" sz="2400" dirty="0"/>
              <a:t>, в котором следует задавать путь к файлу картинки. При этом сам тег не требует закрывающего </a:t>
            </a:r>
            <a:r>
              <a:rPr lang="ru-RU" sz="2400" dirty="0" smtClean="0"/>
              <a:t>тега</a:t>
            </a:r>
          </a:p>
          <a:p>
            <a:pPr algn="just"/>
            <a:r>
              <a:rPr lang="ru-RU" sz="2400" dirty="0" smtClean="0"/>
              <a:t>Ширина задается атрибутом </a:t>
            </a:r>
            <a:r>
              <a:rPr lang="en-US" sz="2400" dirty="0" smtClean="0"/>
              <a:t>width, </a:t>
            </a:r>
            <a:r>
              <a:rPr lang="ru-RU" sz="2400" dirty="0" smtClean="0"/>
              <a:t>а высота </a:t>
            </a:r>
            <a:r>
              <a:rPr lang="en-US" sz="2400" dirty="0" smtClean="0"/>
              <a:t>height</a:t>
            </a:r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4098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4778376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14" y="1616000"/>
            <a:ext cx="4186808" cy="490458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Код таблицы имеет жесткую структуру: главным является тег </a:t>
            </a:r>
            <a:r>
              <a:rPr lang="ru-RU" dirty="0" err="1"/>
              <a:t>table</a:t>
            </a:r>
            <a:r>
              <a:rPr lang="ru-RU" dirty="0"/>
              <a:t>, внутри которого должны лежать теги </a:t>
            </a:r>
            <a:r>
              <a:rPr lang="ru-RU" dirty="0" err="1"/>
              <a:t>tr</a:t>
            </a:r>
            <a:r>
              <a:rPr lang="ru-RU" dirty="0"/>
              <a:t>, которые создают ряды таблицы, а внутри них - теги </a:t>
            </a:r>
            <a:r>
              <a:rPr lang="ru-RU" dirty="0" err="1"/>
              <a:t>td</a:t>
            </a:r>
            <a:r>
              <a:rPr lang="ru-RU" dirty="0"/>
              <a:t>, которые создают </a:t>
            </a:r>
            <a:r>
              <a:rPr lang="ru-RU" dirty="0" smtClean="0"/>
              <a:t>ячейки</a:t>
            </a:r>
          </a:p>
          <a:p>
            <a:pPr algn="just"/>
            <a:r>
              <a:rPr lang="ru-RU" dirty="0" smtClean="0"/>
              <a:t>Тег</a:t>
            </a:r>
            <a:r>
              <a:rPr lang="ru-RU" dirty="0"/>
              <a:t> </a:t>
            </a:r>
            <a:r>
              <a:rPr lang="ru-RU" dirty="0" err="1"/>
              <a:t>table</a:t>
            </a:r>
            <a:r>
              <a:rPr lang="ru-RU" dirty="0"/>
              <a:t> может иметь атрибут </a:t>
            </a:r>
            <a:r>
              <a:rPr lang="ru-RU" dirty="0" err="1"/>
              <a:t>border</a:t>
            </a:r>
            <a:r>
              <a:rPr lang="ru-RU" dirty="0"/>
              <a:t>, который задает границу таблице и ее </a:t>
            </a:r>
            <a:r>
              <a:rPr lang="ru-RU" dirty="0" smtClean="0"/>
              <a:t>ячейкам</a:t>
            </a:r>
          </a:p>
          <a:p>
            <a:pPr algn="just"/>
            <a:r>
              <a:rPr lang="ru-RU" dirty="0" smtClean="0"/>
              <a:t>Тег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  <a:r>
              <a:rPr lang="ru-RU" dirty="0" smtClean="0"/>
              <a:t> - жирный заголовок</a:t>
            </a:r>
          </a:p>
        </p:txBody>
      </p:sp>
      <p:pic>
        <p:nvPicPr>
          <p:cNvPr id="5122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50" y="1556792"/>
            <a:ext cx="4916070" cy="45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2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1. Основы построения сайтов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4 абзаца, 2 заголовка разного уровня, 1 картинка, абзацы должны содержать текст в полужирном, курсивном и зачеркнутом начертании</a:t>
            </a:r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25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2. 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2 списка, один нумерованный, другой маркированный, один из пунктов списка сделать зачеркнутым, другой – жирным, третий – курсивом</a:t>
            </a:r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85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3</a:t>
            </a:r>
            <a:r>
              <a:rPr lang="ru-RU" dirty="0" smtClean="0"/>
              <a:t>.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4 ссылки, внешние и внутренние, чтобы внутренние страницы проекта были с наполнением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53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3 изображения, задать ширину и высоту + текст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04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Минимум: 2 таблицы, одна – 3 строки, 4 столбца</a:t>
            </a:r>
            <a:r>
              <a:rPr lang="en-US" dirty="0" smtClean="0"/>
              <a:t>; </a:t>
            </a:r>
            <a:r>
              <a:rPr lang="ru-RU" dirty="0" smtClean="0"/>
              <a:t>вторая – 4 столбца, 5 строк, задать ширину и высоту ячеек и </a:t>
            </a:r>
            <a:r>
              <a:rPr lang="en-US" dirty="0" smtClean="0"/>
              <a:t>border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ru-RU" dirty="0" smtClean="0"/>
              <a:t>4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0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Лекция 1. Основы веб-технологий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943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работа № 5.</a:t>
            </a:r>
            <a:r>
              <a:rPr lang="en-US" dirty="0" smtClean="0"/>
              <a:t> </a:t>
            </a:r>
            <a:r>
              <a:rPr lang="ru-RU" dirty="0" smtClean="0"/>
              <a:t>Основные теги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Оформление в точности, как в примере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  <p:pic>
        <p:nvPicPr>
          <p:cNvPr id="6146" name="Picture 2" descr="C:\Users\Alena\Desktop\Screensho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" y="4221087"/>
            <a:ext cx="9051776" cy="24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Лекция 2. Основы веб-технологий. </a:t>
            </a:r>
            <a:r>
              <a:rPr lang="en-US" sz="4000" dirty="0" smtClean="0"/>
              <a:t>CSS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9066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</a:t>
            </a:r>
            <a:r>
              <a:rPr lang="en-US" dirty="0" smtClean="0"/>
              <a:t>CSS?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создать файл с расширением </a:t>
            </a:r>
            <a:r>
              <a:rPr lang="en-US" dirty="0" smtClean="0"/>
              <a:t>*.</a:t>
            </a:r>
            <a:r>
              <a:rPr lang="en-US" dirty="0" err="1" smtClean="0"/>
              <a:t>css</a:t>
            </a:r>
            <a:r>
              <a:rPr lang="ru-RU" dirty="0" smtClean="0"/>
              <a:t> и подключить его к </a:t>
            </a:r>
            <a:r>
              <a:rPr lang="en-US" dirty="0" smtClean="0"/>
              <a:t>*.html</a:t>
            </a:r>
            <a:r>
              <a:rPr lang="ru-RU" dirty="0" smtClean="0"/>
              <a:t> внутри </a:t>
            </a:r>
            <a:r>
              <a:rPr lang="en-US" dirty="0" smtClean="0"/>
              <a:t>&lt;head&gt;</a:t>
            </a:r>
            <a:r>
              <a:rPr lang="ru-RU" dirty="0" smtClean="0"/>
              <a:t>: </a:t>
            </a:r>
          </a:p>
          <a:p>
            <a:endParaRPr lang="ru-RU" dirty="0"/>
          </a:p>
          <a:p>
            <a:r>
              <a:rPr lang="ru-RU" dirty="0" smtClean="0"/>
              <a:t>Также можно прописывать стили в </a:t>
            </a:r>
            <a:r>
              <a:rPr lang="en-US" dirty="0" smtClean="0"/>
              <a:t>*.html</a:t>
            </a:r>
            <a:r>
              <a:rPr lang="ru-RU" dirty="0" smtClean="0"/>
              <a:t> внутри атрибута </a:t>
            </a:r>
            <a:r>
              <a:rPr lang="en-US" dirty="0" smtClean="0"/>
              <a:t>style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636912"/>
            <a:ext cx="438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ru-RU" dirty="0" err="1"/>
              <a:t>имяФайла</a:t>
            </a:r>
            <a:r>
              <a:rPr lang="ru-RU" dirty="0"/>
              <a:t>.</a:t>
            </a:r>
            <a:r>
              <a:rPr lang="en-US" dirty="0" err="1"/>
              <a:t>css</a:t>
            </a:r>
            <a:r>
              <a:rPr lang="en-US" dirty="0"/>
              <a:t>"&gt;</a:t>
            </a:r>
            <a:endParaRPr lang="ru-RU" dirty="0"/>
          </a:p>
        </p:txBody>
      </p:sp>
      <p:pic>
        <p:nvPicPr>
          <p:cNvPr id="1026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48075"/>
            <a:ext cx="3827215" cy="29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9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</a:t>
            </a:r>
            <a:r>
              <a:rPr lang="en-US" dirty="0"/>
              <a:t>CSS?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Цвет можно задавать как в </a:t>
            </a:r>
            <a:r>
              <a:rPr lang="en-US" dirty="0" smtClean="0"/>
              <a:t>hex, </a:t>
            </a:r>
            <a:r>
              <a:rPr lang="ru-RU" dirty="0" smtClean="0"/>
              <a:t>так и в </a:t>
            </a:r>
            <a:r>
              <a:rPr lang="en-US" dirty="0" err="1" smtClean="0"/>
              <a:t>rgb</a:t>
            </a:r>
            <a:r>
              <a:rPr lang="en-US" dirty="0" smtClean="0"/>
              <a:t>-</a:t>
            </a:r>
            <a:r>
              <a:rPr lang="ru-RU" dirty="0" smtClean="0"/>
              <a:t>формате</a:t>
            </a:r>
            <a:endParaRPr lang="ru-RU" dirty="0"/>
          </a:p>
        </p:txBody>
      </p:sp>
      <p:pic>
        <p:nvPicPr>
          <p:cNvPr id="2050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74293"/>
            <a:ext cx="8724900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1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Для </a:t>
            </a:r>
            <a:r>
              <a:rPr lang="ru-RU" dirty="0"/>
              <a:t>этого используется свойство </a:t>
            </a:r>
            <a:r>
              <a:rPr lang="ru-RU" dirty="0" err="1"/>
              <a:t>text-align</a:t>
            </a:r>
            <a:r>
              <a:rPr lang="ru-RU" dirty="0"/>
              <a:t>. Текст можно </a:t>
            </a:r>
            <a:r>
              <a:rPr lang="ru-RU" dirty="0" smtClean="0"/>
              <a:t>выровнять </a:t>
            </a:r>
            <a:r>
              <a:rPr lang="ru-RU" dirty="0"/>
              <a:t>по левому краю (значение </a:t>
            </a:r>
            <a:r>
              <a:rPr lang="ru-RU" dirty="0" err="1"/>
              <a:t>left</a:t>
            </a:r>
            <a:r>
              <a:rPr lang="ru-RU" dirty="0"/>
              <a:t>), по правому (значение </a:t>
            </a:r>
            <a:r>
              <a:rPr lang="ru-RU" dirty="0" err="1"/>
              <a:t>right</a:t>
            </a:r>
            <a:r>
              <a:rPr lang="ru-RU" dirty="0"/>
              <a:t>), по центру (значение </a:t>
            </a:r>
            <a:r>
              <a:rPr lang="ru-RU" dirty="0" err="1"/>
              <a:t>center</a:t>
            </a:r>
            <a:r>
              <a:rPr lang="ru-RU" dirty="0"/>
              <a:t>) и одновременно и по правому, и по левому краю (значение </a:t>
            </a:r>
            <a:r>
              <a:rPr lang="ru-RU" dirty="0" err="1"/>
              <a:t>justify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293096"/>
            <a:ext cx="1899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</a:t>
            </a:r>
            <a:endParaRPr lang="ru-RU" dirty="0" smtClean="0"/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en-US" dirty="0" smtClean="0"/>
              <a:t>text-align</a:t>
            </a:r>
            <a:r>
              <a:rPr lang="en-US" dirty="0"/>
              <a:t>: center;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4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Курсив: </a:t>
            </a:r>
            <a:r>
              <a:rPr lang="en-US" sz="2800" dirty="0"/>
              <a:t>font-style: italic;</a:t>
            </a:r>
            <a:endParaRPr lang="ru-RU" sz="2800" dirty="0" smtClean="0"/>
          </a:p>
          <a:p>
            <a:r>
              <a:rPr lang="ru-RU" sz="2800" dirty="0" smtClean="0"/>
              <a:t>Размер: </a:t>
            </a:r>
            <a:r>
              <a:rPr lang="en-US" sz="2800" dirty="0" smtClean="0"/>
              <a:t>font-size</a:t>
            </a:r>
            <a:r>
              <a:rPr lang="en-US" sz="2800" dirty="0"/>
              <a:t>: 30px;</a:t>
            </a:r>
            <a:endParaRPr lang="ru-RU" sz="2800" dirty="0" smtClean="0"/>
          </a:p>
          <a:p>
            <a:r>
              <a:rPr lang="ru-RU" sz="2800" dirty="0"/>
              <a:t>С</a:t>
            </a:r>
            <a:r>
              <a:rPr lang="ru-RU" sz="2800" dirty="0" smtClean="0"/>
              <a:t>емейство шрифта: </a:t>
            </a:r>
            <a:r>
              <a:rPr lang="en-US" sz="2800" dirty="0"/>
              <a:t>font-family: Arial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Межстрочный </a:t>
            </a:r>
            <a:r>
              <a:rPr lang="ru-RU" sz="2800" dirty="0" smtClean="0"/>
              <a:t>интервал</a:t>
            </a:r>
            <a:r>
              <a:rPr lang="en-US" sz="2800" dirty="0" smtClean="0"/>
              <a:t>: </a:t>
            </a:r>
            <a:r>
              <a:rPr lang="en-US" sz="2800" dirty="0"/>
              <a:t>line-height: 50px</a:t>
            </a:r>
            <a:r>
              <a:rPr lang="en-US" sz="2800" dirty="0" smtClean="0"/>
              <a:t>;</a:t>
            </a:r>
          </a:p>
          <a:p>
            <a:r>
              <a:rPr lang="ru-RU" sz="2800" dirty="0" err="1" smtClean="0"/>
              <a:t>Размер+семейство</a:t>
            </a:r>
            <a:r>
              <a:rPr lang="ru-RU" sz="2800" dirty="0" smtClean="0"/>
              <a:t> шрифтов: </a:t>
            </a:r>
            <a:r>
              <a:rPr lang="en-US" sz="2800" dirty="0"/>
              <a:t>font: 16px Arial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 smtClean="0"/>
              <a:t>Красная строка: </a:t>
            </a:r>
            <a:r>
              <a:rPr lang="en-US" sz="2800" dirty="0"/>
              <a:t>text-indent: 50px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 smtClean="0"/>
              <a:t>Подчеркивание: </a:t>
            </a:r>
            <a:r>
              <a:rPr lang="en-US" sz="2800" dirty="0"/>
              <a:t>text-decoration: underline;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33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Практическая работа № 6.</a:t>
            </a:r>
            <a:r>
              <a:rPr lang="en-US" dirty="0" smtClean="0"/>
              <a:t> 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on-line-teaching.com/css/help_CSS.html</a:t>
            </a:r>
            <a:r>
              <a:rPr lang="ru-RU" dirty="0" smtClean="0"/>
              <a:t> - справочник атрибутов </a:t>
            </a:r>
            <a:r>
              <a:rPr lang="en-US" dirty="0" err="1" smtClean="0"/>
              <a:t>css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</a:p>
          <a:p>
            <a:pPr algn="just"/>
            <a:r>
              <a:rPr lang="ru-RU" dirty="0"/>
              <a:t>Создать файл с расширением </a:t>
            </a:r>
            <a:r>
              <a:rPr lang="ru-RU" dirty="0" smtClean="0"/>
              <a:t>*.</a:t>
            </a:r>
            <a:r>
              <a:rPr lang="en-US" dirty="0" err="1" smtClean="0"/>
              <a:t>css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Подключить стили к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Оформление в точности, как в примерах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  <p:pic>
        <p:nvPicPr>
          <p:cNvPr id="3075" name="Picture 3" descr="C:\Users\Alena\Desktop\Screenshot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31172"/>
            <a:ext cx="246856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ena\Desktop\Screenshot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90" y="4123234"/>
            <a:ext cx="2386012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ena\Desktop\Screenshot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5085184"/>
            <a:ext cx="247650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7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Практическая работа № 7.</a:t>
            </a:r>
            <a:r>
              <a:rPr lang="en-US" dirty="0" smtClean="0"/>
              <a:t> 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85313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html5css.ru/tags/default.php</a:t>
            </a:r>
            <a:r>
              <a:rPr lang="ru-RU" dirty="0" smtClean="0"/>
              <a:t> - справочник тегов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on-line-teaching.com/css/help_CSS.html</a:t>
            </a:r>
            <a:r>
              <a:rPr lang="ru-RU" dirty="0" smtClean="0"/>
              <a:t> - справочник атрибутов </a:t>
            </a:r>
            <a:r>
              <a:rPr lang="en-US" dirty="0" err="1" smtClean="0"/>
              <a:t>css</a:t>
            </a:r>
            <a:endParaRPr lang="ru-RU" dirty="0" smtClean="0"/>
          </a:p>
          <a:p>
            <a:pPr algn="just"/>
            <a:r>
              <a:rPr lang="ru-RU" dirty="0" smtClean="0"/>
              <a:t>Создать файл с расширением *.</a:t>
            </a:r>
            <a:r>
              <a:rPr lang="en-US" dirty="0" smtClean="0"/>
              <a:t>html</a:t>
            </a:r>
          </a:p>
          <a:p>
            <a:pPr algn="just"/>
            <a:r>
              <a:rPr lang="ru-RU" dirty="0"/>
              <a:t>Создать файл с расширением </a:t>
            </a:r>
            <a:r>
              <a:rPr lang="ru-RU" dirty="0" smtClean="0"/>
              <a:t>*.</a:t>
            </a:r>
            <a:r>
              <a:rPr lang="en-US" dirty="0" err="1" smtClean="0"/>
              <a:t>css</a:t>
            </a:r>
            <a:endParaRPr lang="ru-RU" dirty="0" smtClean="0"/>
          </a:p>
          <a:p>
            <a:pPr algn="just"/>
            <a:r>
              <a:rPr lang="ru-RU" dirty="0" smtClean="0"/>
              <a:t>Сверстать страницу на любую тему</a:t>
            </a:r>
          </a:p>
          <a:p>
            <a:pPr algn="just"/>
            <a:r>
              <a:rPr lang="ru-RU" dirty="0" smtClean="0"/>
              <a:t>Подключить стили к </a:t>
            </a:r>
            <a:r>
              <a:rPr lang="en-US" dirty="0" smtClean="0"/>
              <a:t>html</a:t>
            </a:r>
            <a:endParaRPr lang="ru-RU" dirty="0" smtClean="0"/>
          </a:p>
          <a:p>
            <a:pPr algn="just"/>
            <a:r>
              <a:rPr lang="ru-RU" dirty="0" smtClean="0"/>
              <a:t>Оформление в точности, как в примере</a:t>
            </a:r>
            <a:endParaRPr lang="en-US" dirty="0" smtClean="0"/>
          </a:p>
          <a:p>
            <a:pPr algn="just"/>
            <a:r>
              <a:rPr lang="ru-RU" dirty="0" smtClean="0"/>
              <a:t>Открыть страницу в браузере</a:t>
            </a:r>
            <a:endParaRPr lang="ru-RU" dirty="0"/>
          </a:p>
        </p:txBody>
      </p:sp>
      <p:pic>
        <p:nvPicPr>
          <p:cNvPr id="4098" name="Picture 2" descr="C:\Users\Alena\Desktop\Screenshot_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894182" cy="43204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7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</a:t>
            </a:r>
            <a:r>
              <a:rPr lang="ru-RU" dirty="0" smtClean="0"/>
              <a:t>, </a:t>
            </a:r>
            <a:r>
              <a:rPr lang="en-US" dirty="0" smtClean="0"/>
              <a:t>PHP</a:t>
            </a:r>
            <a:r>
              <a:rPr lang="ru-RU" dirty="0" smtClean="0"/>
              <a:t>,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Языки HTML и CSS предназначены для верстки сайтов (верстка - это размещение элементов сайта по нужным </a:t>
            </a:r>
            <a:r>
              <a:rPr lang="ru-RU" dirty="0" smtClean="0"/>
              <a:t>местам)</a:t>
            </a:r>
          </a:p>
          <a:p>
            <a:pPr algn="just"/>
            <a:r>
              <a:rPr lang="ru-RU" dirty="0" smtClean="0"/>
              <a:t>Язык </a:t>
            </a:r>
            <a:r>
              <a:rPr lang="ru-RU" dirty="0"/>
              <a:t>PHP нужен для программирования сайта (с его помощью можно, к примеру, сделать регистрацию </a:t>
            </a:r>
            <a:r>
              <a:rPr lang="ru-RU" dirty="0" smtClean="0"/>
              <a:t>пользователей)</a:t>
            </a:r>
          </a:p>
          <a:p>
            <a:pPr algn="just"/>
            <a:r>
              <a:rPr lang="ru-RU" dirty="0" smtClean="0"/>
              <a:t>Язык </a:t>
            </a:r>
            <a:r>
              <a:rPr lang="ru-RU" dirty="0" err="1"/>
              <a:t>JavaScript</a:t>
            </a:r>
            <a:r>
              <a:rPr lang="ru-RU" dirty="0"/>
              <a:t> нужен для того, </a:t>
            </a:r>
            <a:r>
              <a:rPr lang="ru-RU" dirty="0" smtClean="0"/>
              <a:t>чтобы, к </a:t>
            </a:r>
            <a:r>
              <a:rPr lang="ru-RU" dirty="0"/>
              <a:t>примеру, сделать </a:t>
            </a:r>
            <a:r>
              <a:rPr lang="ru-RU" dirty="0" smtClean="0"/>
              <a:t>слайдер или анимацию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Sublime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WebStorm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Каскадные таблицы стилей</a:t>
            </a:r>
          </a:p>
          <a:p>
            <a:pPr algn="just"/>
            <a:r>
              <a:rPr lang="ru-RU" dirty="0"/>
              <a:t>Язык CSS расширяет возможности языка HTML. Он позволяет менять цвета, шрифты, фон, в общем заниматься красотой сайта. А HTML, соответственно, отвечает за структуру сайта.</a:t>
            </a:r>
          </a:p>
        </p:txBody>
      </p:sp>
    </p:spTree>
    <p:extLst>
      <p:ext uri="{BB962C8B-B14F-4D97-AF65-F5344CB8AC3E}">
        <p14:creationId xmlns:p14="http://schemas.microsoft.com/office/powerpoint/2010/main" val="29482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гипертекстовой разметки</a:t>
            </a:r>
          </a:p>
          <a:p>
            <a:r>
              <a:rPr lang="ru-RU" dirty="0" smtClean="0"/>
              <a:t>HTML </a:t>
            </a:r>
            <a:r>
              <a:rPr lang="ru-RU" dirty="0"/>
              <a:t>отвечает за структуру </a:t>
            </a:r>
            <a:r>
              <a:rPr lang="ru-RU" dirty="0" smtClean="0"/>
              <a:t>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3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HTML теги </a:t>
            </a:r>
            <a:r>
              <a:rPr lang="ru-RU" dirty="0" smtClean="0"/>
              <a:t>– </a:t>
            </a:r>
            <a:r>
              <a:rPr lang="ru-RU" dirty="0"/>
              <a:t>это специальные команды для браузера. Они говорят ему, что, к примеру, следует считать заголовком страницы, а что </a:t>
            </a:r>
            <a:r>
              <a:rPr lang="ru-RU" dirty="0" smtClean="0"/>
              <a:t>абзацем</a:t>
            </a:r>
          </a:p>
          <a:p>
            <a:pPr algn="just"/>
            <a:r>
              <a:rPr lang="ru-RU" dirty="0"/>
              <a:t>Теги обычно пишутся парами </a:t>
            </a:r>
            <a:r>
              <a:rPr lang="ru-RU" dirty="0" smtClean="0"/>
              <a:t>– </a:t>
            </a:r>
            <a:r>
              <a:rPr lang="ru-RU" dirty="0"/>
              <a:t>открывающий тег и соответствующий ему закрывающий. Разница между открывающим и закрывающим тегами в том, что в закрывающем теге после уголка </a:t>
            </a:r>
            <a:r>
              <a:rPr lang="ru-RU" dirty="0" smtClean="0"/>
              <a:t>«&lt;»</a:t>
            </a:r>
            <a:r>
              <a:rPr lang="ru-RU" dirty="0"/>
              <a:t> стоит слеш  </a:t>
            </a:r>
            <a:r>
              <a:rPr lang="ru-RU" dirty="0" smtClean="0"/>
              <a:t>«/»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en-US" dirty="0"/>
              <a:t>h1</a:t>
            </a:r>
            <a:r>
              <a:rPr lang="en-US" dirty="0" smtClean="0"/>
              <a:t>&gt;&lt;/h1&gt;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/>
              <a:t>&lt;p</a:t>
            </a:r>
            <a:r>
              <a:rPr lang="en-US" dirty="0" smtClean="0"/>
              <a:t>&gt;&lt;/p&gt;</a:t>
            </a:r>
            <a:endParaRPr lang="ru-RU" dirty="0" smtClean="0"/>
          </a:p>
          <a:p>
            <a:pPr algn="just"/>
            <a:r>
              <a:rPr lang="ru-RU" dirty="0"/>
              <a:t>Теги могут быть включены в другие теги, а именно:</a:t>
            </a:r>
          </a:p>
          <a:p>
            <a:pPr marL="0" indent="0" algn="just">
              <a:buNone/>
            </a:pPr>
            <a:r>
              <a:rPr lang="en-US" dirty="0" smtClean="0"/>
              <a:t>&lt;h1&gt;</a:t>
            </a:r>
            <a:r>
              <a:rPr lang="ru-RU" dirty="0" smtClean="0"/>
              <a:t>Привет, </a:t>
            </a:r>
            <a:r>
              <a:rPr lang="en-US" dirty="0" smtClean="0"/>
              <a:t>&lt;b&gt;</a:t>
            </a:r>
            <a:r>
              <a:rPr lang="ru-RU" dirty="0" smtClean="0"/>
              <a:t>студент</a:t>
            </a:r>
            <a:r>
              <a:rPr lang="en-US" dirty="0" smtClean="0"/>
              <a:t>&lt;/b&gt;&lt;/h1&gt;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5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тегах также могут размещаться </a:t>
            </a:r>
            <a:r>
              <a:rPr lang="ru-RU" i="1" dirty="0"/>
              <a:t>атрибуты</a:t>
            </a:r>
            <a:r>
              <a:rPr lang="ru-RU" dirty="0"/>
              <a:t> - специальные команды, которые расширяют действие тега. Атрибуты размещаются внутри открывающего тега в таком формате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sz="2800" dirty="0"/>
              <a:t>&lt;тег атрибут1="</a:t>
            </a:r>
            <a:r>
              <a:rPr lang="ru-RU" sz="2800" dirty="0" smtClean="0"/>
              <a:t>значение</a:t>
            </a:r>
            <a:r>
              <a:rPr lang="ru-RU" sz="2800" dirty="0"/>
              <a:t>"</a:t>
            </a:r>
            <a:r>
              <a:rPr lang="ru-RU" sz="2800" dirty="0" smtClean="0"/>
              <a:t> атрибут2</a:t>
            </a:r>
            <a:r>
              <a:rPr lang="ru-RU" sz="2800" dirty="0"/>
              <a:t>="значение"&gt;</a:t>
            </a:r>
          </a:p>
        </p:txBody>
      </p:sp>
    </p:spTree>
    <p:extLst>
      <p:ext uri="{BB962C8B-B14F-4D97-AF65-F5344CB8AC3E}">
        <p14:creationId xmlns:p14="http://schemas.microsoft.com/office/powerpoint/2010/main" val="26301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</a:t>
            </a:r>
            <a:endParaRPr lang="ru-RU" dirty="0"/>
          </a:p>
        </p:txBody>
      </p:sp>
      <p:pic>
        <p:nvPicPr>
          <p:cNvPr id="1026" name="Picture 2" descr="C:\Users\Alena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24439" cy="38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73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744</Words>
  <Application>Microsoft Office PowerPoint</Application>
  <PresentationFormat>Экран (4:3)</PresentationFormat>
  <Paragraphs>117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Calibri</vt:lpstr>
      <vt:lpstr>Тема Office</vt:lpstr>
      <vt:lpstr>ОП.14 Веб-дизайн и разработка</vt:lpstr>
      <vt:lpstr>Лекция 1. Основы веб-технологий</vt:lpstr>
      <vt:lpstr>HTML, CSS, PHP, JavaScript</vt:lpstr>
      <vt:lpstr>Редакторы кода</vt:lpstr>
      <vt:lpstr>CSS</vt:lpstr>
      <vt:lpstr>HTML</vt:lpstr>
      <vt:lpstr>Теги</vt:lpstr>
      <vt:lpstr>Атрибуты</vt:lpstr>
      <vt:lpstr>Структура проектов</vt:lpstr>
      <vt:lpstr>Маркированные списки</vt:lpstr>
      <vt:lpstr>Нумерованные списки</vt:lpstr>
      <vt:lpstr>Ссылки</vt:lpstr>
      <vt:lpstr>Изображения</vt:lpstr>
      <vt:lpstr>Таблицы</vt:lpstr>
      <vt:lpstr>Практическая работа № 1. Основы построения сайтов</vt:lpstr>
      <vt:lpstr>Практическая работа № 2. Списки</vt:lpstr>
      <vt:lpstr>Практическая работа № 3. Ссылки</vt:lpstr>
      <vt:lpstr>Практическая работа № 4. Изображения</vt:lpstr>
      <vt:lpstr>Практическая работа № 4. Таблицы</vt:lpstr>
      <vt:lpstr>Практическая работа № 5. Основные теги html</vt:lpstr>
      <vt:lpstr>Лекция 2. Основы веб-технологий. CSS</vt:lpstr>
      <vt:lpstr>Как пользоваться CSS?</vt:lpstr>
      <vt:lpstr>Как пользоваться CSS?</vt:lpstr>
      <vt:lpstr>Выравнивание</vt:lpstr>
      <vt:lpstr>CSS</vt:lpstr>
      <vt:lpstr>Практическая работа № 6. CSS</vt:lpstr>
      <vt:lpstr>Практическая работа № 7.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ОП.14 Веб-дизайн и разработка</dc:title>
  <dc:creator>Alena</dc:creator>
  <cp:lastModifiedBy>alex ZADEBA</cp:lastModifiedBy>
  <cp:revision>246</cp:revision>
  <dcterms:created xsi:type="dcterms:W3CDTF">2023-09-16T16:33:08Z</dcterms:created>
  <dcterms:modified xsi:type="dcterms:W3CDTF">2023-09-28T07:11:00Z</dcterms:modified>
</cp:coreProperties>
</file>