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C068C-4081-4A47-B3AD-2104F9C0050E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1CF81-448A-40E7-A1E8-6EF659D4F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49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1CF81-448A-40E7-A1E8-6EF659D4FB6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61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6250" y="493665"/>
            <a:ext cx="7571499" cy="149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Анализ правок и замечаний экспертизы в конструкторе РПД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8ABD8-3BFE-4A55-9F9C-E6B83723D30A}" type="datetime1">
              <a:rPr lang="en-US" smtClean="0"/>
              <a:t>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3BA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Анализ правок и замечаний экспертизы в конструкторе РПД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874FC-DF77-443B-B99F-557433295FA4}" type="datetime1">
              <a:rPr lang="en-US" smtClean="0"/>
              <a:t>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3BA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Анализ правок и замечаний экспертизы в конструкторе РПД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74FFC-64EC-4F03-B883-8F7950364623}" type="datetime1">
              <a:rPr lang="en-US" smtClean="0"/>
              <a:t>2/21/2022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" y="4834275"/>
            <a:ext cx="4572000" cy="309880"/>
          </a:xfrm>
          <a:custGeom>
            <a:avLst/>
            <a:gdLst/>
            <a:ahLst/>
            <a:cxnLst/>
            <a:rect l="l" t="t" r="r" b="b"/>
            <a:pathLst>
              <a:path w="4572000" h="309879">
                <a:moveTo>
                  <a:pt x="4571999" y="309299"/>
                </a:moveTo>
                <a:lnTo>
                  <a:pt x="0" y="3092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309299"/>
                </a:lnTo>
                <a:close/>
              </a:path>
            </a:pathLst>
          </a:custGeom>
          <a:solidFill>
            <a:srgbClr val="003B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0" y="4834275"/>
            <a:ext cx="4572000" cy="309880"/>
          </a:xfrm>
          <a:custGeom>
            <a:avLst/>
            <a:gdLst/>
            <a:ahLst/>
            <a:cxnLst/>
            <a:rect l="l" t="t" r="r" b="b"/>
            <a:pathLst>
              <a:path w="4572000" h="309879">
                <a:moveTo>
                  <a:pt x="4571999" y="309299"/>
                </a:moveTo>
                <a:lnTo>
                  <a:pt x="0" y="3092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309299"/>
                </a:lnTo>
                <a:close/>
              </a:path>
            </a:pathLst>
          </a:custGeom>
          <a:solidFill>
            <a:srgbClr val="4A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3BA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Анализ правок и замечаний экспертизы в конструкторе РПД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8EF75-F007-4624-B373-EB282C3BC892}" type="datetime1">
              <a:rPr lang="en-US" smtClean="0"/>
              <a:t>2/21/2022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Анализ правок и замечаний экспертизы в конструкторе РПД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C021-412B-4105-BB82-62754727F835}" type="datetime1">
              <a:rPr lang="en-US" smtClean="0"/>
              <a:t>2/21/2022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98525" y="441976"/>
            <a:ext cx="474694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3BA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0825" y="1238987"/>
            <a:ext cx="7562349" cy="3012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Анализ правок и замечаний экспертизы в конструкторе РПД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95ADE-7DA3-44B7-957B-92C2EF23C973}" type="datetime1">
              <a:rPr lang="en-US" smtClean="0"/>
              <a:t>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KxPY6rWVdwHbfEbbTRR-dTCtEW8aHy58#scrollTo=lPWlwVzP6WG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.itmo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6660" cy="2571750"/>
          </a:xfrm>
          <a:custGeom>
            <a:avLst/>
            <a:gdLst/>
            <a:ahLst/>
            <a:cxnLst/>
            <a:rect l="l" t="t" r="r" b="b"/>
            <a:pathLst>
              <a:path w="1216660" h="2571750">
                <a:moveTo>
                  <a:pt x="1216199" y="2571599"/>
                </a:moveTo>
                <a:lnTo>
                  <a:pt x="0" y="2571599"/>
                </a:lnTo>
                <a:lnTo>
                  <a:pt x="0" y="0"/>
                </a:lnTo>
                <a:lnTo>
                  <a:pt x="1216199" y="0"/>
                </a:lnTo>
                <a:lnTo>
                  <a:pt x="1216199" y="2571599"/>
                </a:lnTo>
                <a:close/>
              </a:path>
            </a:pathLst>
          </a:custGeom>
          <a:solidFill>
            <a:srgbClr val="4A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7679" y="42189"/>
            <a:ext cx="6379845" cy="3244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lang="ru-RU" sz="3500" dirty="0"/>
              <a:t>Анализ правок и замечаний экспертизы в конструкторе РПД и формулировка предложений по использованию полученных результатов для проверки на ошибки этих замечаний</a:t>
            </a:r>
            <a:endParaRPr sz="3500" dirty="0"/>
          </a:p>
        </p:txBody>
      </p:sp>
      <p:sp>
        <p:nvSpPr>
          <p:cNvPr id="5" name="object 5"/>
          <p:cNvSpPr txBox="1"/>
          <p:nvPr/>
        </p:nvSpPr>
        <p:spPr>
          <a:xfrm>
            <a:off x="3734177" y="3286667"/>
            <a:ext cx="461264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lang="ru-RU" sz="1600" spc="190" dirty="0">
                <a:latin typeface="Calibri"/>
                <a:cs typeface="Calibri"/>
              </a:rPr>
              <a:t>Лайок Олег</a:t>
            </a:r>
            <a:endParaRPr sz="1600" dirty="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30"/>
              </a:spcBef>
            </a:pPr>
            <a:r>
              <a:rPr sz="1600" spc="180" dirty="0" err="1">
                <a:latin typeface="Calibri"/>
                <a:cs typeface="Calibri"/>
              </a:rPr>
              <a:t>Группа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140" dirty="0">
                <a:latin typeface="Calibri"/>
                <a:cs typeface="Calibri"/>
              </a:rPr>
              <a:t>К3342</a:t>
            </a:r>
            <a:r>
              <a:rPr lang="ru-RU" sz="1600" spc="140" dirty="0">
                <a:latin typeface="Calibri"/>
                <a:cs typeface="Calibri"/>
              </a:rPr>
              <a:t>1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600" spc="185" dirty="0">
                <a:latin typeface="Calibri"/>
                <a:cs typeface="Calibri"/>
              </a:rPr>
              <a:t>Руководители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практики:</a:t>
            </a:r>
            <a:endParaRPr sz="1600" dirty="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30"/>
              </a:spcBef>
            </a:pPr>
            <a:r>
              <a:rPr sz="1600" spc="195" dirty="0">
                <a:latin typeface="Calibri"/>
                <a:cs typeface="Calibri"/>
              </a:rPr>
              <a:t>Валитова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120" dirty="0">
                <a:latin typeface="Calibri"/>
                <a:cs typeface="Calibri"/>
              </a:rPr>
              <a:t>Ю.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100" dirty="0">
                <a:latin typeface="Calibri"/>
                <a:cs typeface="Calibri"/>
              </a:rPr>
              <a:t>О.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176C8D-629B-4984-9B7A-B723B61C9A2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8100" y="4893893"/>
            <a:ext cx="9067800" cy="184666"/>
          </a:xfrm>
        </p:spPr>
        <p:txBody>
          <a:bodyPr/>
          <a:lstStyle/>
          <a:p>
            <a:r>
              <a:rPr lang="ru-RU" sz="1200" dirty="0">
                <a:solidFill>
                  <a:schemeClr val="tx1"/>
                </a:solidFill>
              </a:rPr>
              <a:t>Анализ правок и замечаний экспертизы в конструкторе РПД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B82765-5920-4EF2-870B-84B6BE37E2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858000" y="4821849"/>
            <a:ext cx="2103120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solidFill>
                  <a:schemeClr val="tx1"/>
                </a:solidFill>
              </a:rPr>
              <a:t>1</a:t>
            </a:fld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4000" y="168222"/>
            <a:ext cx="816506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lang="ru-RU" spc="425" dirty="0"/>
              <a:t>Сформулированные предложения</a:t>
            </a:r>
            <a:endParaRPr spc="484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48EBE-B44B-4228-B359-17E92E1D2805}"/>
              </a:ext>
            </a:extLst>
          </p:cNvPr>
          <p:cNvSpPr txBox="1"/>
          <p:nvPr/>
        </p:nvSpPr>
        <p:spPr>
          <a:xfrm>
            <a:off x="457200" y="1171366"/>
            <a:ext cx="6858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1. Проверять язык дисциплины и язык описания дисциплины, пререквизитов и источников на соответствие</a:t>
            </a:r>
          </a:p>
          <a:p>
            <a:r>
              <a:rPr lang="ru-RU" sz="1600" dirty="0"/>
              <a:t>2. Определить и установить минимальное количество тем и пререквизитов необходимых для корректного оформления </a:t>
            </a:r>
            <a:r>
              <a:rPr lang="ru-RU" sz="1600" dirty="0" err="1"/>
              <a:t>рпд</a:t>
            </a:r>
            <a:endParaRPr lang="ru-RU" sz="1600" dirty="0"/>
          </a:p>
          <a:p>
            <a:r>
              <a:rPr lang="ru-RU" sz="1600" dirty="0"/>
              <a:t>3. Проверять на наличие шкалы и критерии оценивания в оценочных средствах, а так же сделать обязательным поле шаблонов отчета, примеров лабораторных и практических работ</a:t>
            </a:r>
          </a:p>
          <a:p>
            <a:r>
              <a:rPr lang="ru-RU" sz="1600" dirty="0"/>
              <a:t>4. Сделать обязательное поле для добавления списка вопросов к экзамену (зачету), а так же сделать обязательной для заполнения шкалу оценивания при добавлении оценочного средства промежуточной аттестации (контрольного средства)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EB70E073-857E-47B3-A25B-EFF7342C0BE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0" y="4895612"/>
            <a:ext cx="9144000" cy="184666"/>
          </a:xfrm>
        </p:spPr>
        <p:txBody>
          <a:bodyPr/>
          <a:lstStyle/>
          <a:p>
            <a:r>
              <a:rPr lang="ru-RU" sz="1200" dirty="0">
                <a:solidFill>
                  <a:schemeClr val="tx1"/>
                </a:solidFill>
              </a:rPr>
              <a:t>Анализ правок и замечаний экспертизы в конструкторе РПД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76B75A4-50E3-4713-BEFC-034A9BC751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934200" y="4895612"/>
            <a:ext cx="2103120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solidFill>
                  <a:schemeClr val="tx1"/>
                </a:solidFill>
              </a:rPr>
              <a:t>10</a:t>
            </a:fld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362" y="209550"/>
            <a:ext cx="1535276" cy="45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425" dirty="0"/>
              <a:t>ИТОГ</a:t>
            </a:r>
            <a:r>
              <a:rPr lang="ru-RU" spc="425" dirty="0"/>
              <a:t>И</a:t>
            </a:r>
            <a:endParaRPr spc="484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2A2E81-930F-43BB-9942-E9C24E5CA95A}"/>
              </a:ext>
            </a:extLst>
          </p:cNvPr>
          <p:cNvSpPr txBox="1"/>
          <p:nvPr/>
        </p:nvSpPr>
        <p:spPr>
          <a:xfrm>
            <a:off x="1219200" y="1352550"/>
            <a:ext cx="7391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результате прохождения практики были получены знания в сфере обработки естественного языка, а также получен опыт работы над реальным проектом. Полученные данные и результаты их анализа в дальнейшем планируется применить в проекте конструктора </a:t>
            </a:r>
            <a:r>
              <a:rPr lang="ru-RU" dirty="0" err="1"/>
              <a:t>рпд</a:t>
            </a:r>
            <a:r>
              <a:rPr lang="ru-RU" dirty="0"/>
              <a:t>, чтобы упростить труд экспертов и сделать систему более удобной и понятной для преподавателей и студентов.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8F4418-9EA7-4B6B-A00D-BC16215D5C63}"/>
              </a:ext>
            </a:extLst>
          </p:cNvPr>
          <p:cNvSpPr txBox="1"/>
          <p:nvPr/>
        </p:nvSpPr>
        <p:spPr>
          <a:xfrm>
            <a:off x="1233076" y="325755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Интерактивные результаты </a:t>
            </a:r>
            <a:r>
              <a:rPr lang="ru-RU" dirty="0">
                <a:hlinkClick r:id="rId3"/>
              </a:rPr>
              <a:t>анализа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24F4B1-CD07-417D-BA83-DD6B5F2D716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0" y="4902587"/>
            <a:ext cx="9144000" cy="184666"/>
          </a:xfrm>
        </p:spPr>
        <p:txBody>
          <a:bodyPr/>
          <a:lstStyle/>
          <a:p>
            <a:r>
              <a:rPr lang="ru-RU" sz="1200" dirty="0">
                <a:solidFill>
                  <a:schemeClr val="tx1"/>
                </a:solidFill>
              </a:rPr>
              <a:t>Анализ правок и замечаний экспертизы в конструкторе РПД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C45A5F-5560-442D-9D8C-B4484E677FF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934200" y="4886325"/>
            <a:ext cx="2103120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solidFill>
                  <a:schemeClr val="tx1"/>
                </a:solidFill>
              </a:rPr>
              <a:t>11</a:t>
            </a:fld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6711599" y="0"/>
            <a:ext cx="2432685" cy="5143500"/>
            <a:chOff x="6711599" y="0"/>
            <a:chExt cx="2432685" cy="5143500"/>
          </a:xfrm>
        </p:grpSpPr>
        <p:sp>
          <p:nvSpPr>
            <p:cNvPr id="4" name="object 4"/>
            <p:cNvSpPr/>
            <p:nvPr/>
          </p:nvSpPr>
          <p:spPr>
            <a:xfrm>
              <a:off x="6711599" y="2571600"/>
              <a:ext cx="1216660" cy="2571750"/>
            </a:xfrm>
            <a:custGeom>
              <a:avLst/>
              <a:gdLst/>
              <a:ahLst/>
              <a:cxnLst/>
              <a:rect l="l" t="t" r="r" b="b"/>
              <a:pathLst>
                <a:path w="1216659" h="2571750">
                  <a:moveTo>
                    <a:pt x="1216199" y="2571599"/>
                  </a:moveTo>
                  <a:lnTo>
                    <a:pt x="0" y="2571599"/>
                  </a:lnTo>
                  <a:lnTo>
                    <a:pt x="0" y="0"/>
                  </a:lnTo>
                  <a:lnTo>
                    <a:pt x="1216199" y="0"/>
                  </a:lnTo>
                  <a:lnTo>
                    <a:pt x="1216199" y="2571599"/>
                  </a:lnTo>
                  <a:close/>
                </a:path>
              </a:pathLst>
            </a:custGeom>
            <a:solidFill>
              <a:srgbClr val="4A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27799" y="0"/>
              <a:ext cx="1216660" cy="2571750"/>
            </a:xfrm>
            <a:custGeom>
              <a:avLst/>
              <a:gdLst/>
              <a:ahLst/>
              <a:cxnLst/>
              <a:rect l="l" t="t" r="r" b="b"/>
              <a:pathLst>
                <a:path w="1216659" h="2571750">
                  <a:moveTo>
                    <a:pt x="1216199" y="2571599"/>
                  </a:moveTo>
                  <a:lnTo>
                    <a:pt x="0" y="2571599"/>
                  </a:lnTo>
                  <a:lnTo>
                    <a:pt x="0" y="0"/>
                  </a:lnTo>
                  <a:lnTo>
                    <a:pt x="1216199" y="0"/>
                  </a:lnTo>
                  <a:lnTo>
                    <a:pt x="1216199" y="2571599"/>
                  </a:lnTo>
                  <a:close/>
                </a:path>
              </a:pathLst>
            </a:custGeom>
            <a:solidFill>
              <a:srgbClr val="003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6250" y="493665"/>
            <a:ext cx="3740785" cy="14903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sz="4800" b="1" spc="710" dirty="0">
                <a:solidFill>
                  <a:srgbClr val="003BA3"/>
                </a:solidFill>
                <a:latin typeface="Calibri"/>
                <a:cs typeface="Calibri"/>
              </a:rPr>
              <a:t>Спасибо</a:t>
            </a:r>
            <a:r>
              <a:rPr sz="4800" b="1" spc="204" dirty="0">
                <a:solidFill>
                  <a:srgbClr val="003BA3"/>
                </a:solidFill>
                <a:latin typeface="Calibri"/>
                <a:cs typeface="Calibri"/>
              </a:rPr>
              <a:t> </a:t>
            </a:r>
            <a:r>
              <a:rPr sz="4800" b="1" spc="590" dirty="0">
                <a:solidFill>
                  <a:srgbClr val="003BA3"/>
                </a:solidFill>
                <a:latin typeface="Calibri"/>
                <a:cs typeface="Calibri"/>
              </a:rPr>
              <a:t>за </a:t>
            </a:r>
            <a:r>
              <a:rPr sz="4800" b="1" spc="-1070" dirty="0">
                <a:solidFill>
                  <a:srgbClr val="003BA3"/>
                </a:solidFill>
                <a:latin typeface="Calibri"/>
                <a:cs typeface="Calibri"/>
              </a:rPr>
              <a:t> </a:t>
            </a:r>
            <a:r>
              <a:rPr sz="4800" b="1" spc="555" dirty="0">
                <a:solidFill>
                  <a:srgbClr val="003BA3"/>
                </a:solidFill>
                <a:latin typeface="Calibri"/>
                <a:cs typeface="Calibri"/>
              </a:rPr>
              <a:t>внимание!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250" y="2490439"/>
            <a:ext cx="3400425" cy="45198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lang="ru-RU" sz="1400" spc="155" dirty="0">
                <a:latin typeface="Calibri"/>
                <a:cs typeface="Calibri"/>
              </a:rPr>
              <a:t>Я с радостью отвечу на все ваши вопросы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1D6FC02-0D24-4556-B5C5-8F47C41A42D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52400" y="4917711"/>
            <a:ext cx="9144000" cy="184666"/>
          </a:xfrm>
        </p:spPr>
        <p:txBody>
          <a:bodyPr/>
          <a:lstStyle/>
          <a:p>
            <a:r>
              <a:rPr lang="ru-RU" sz="1200" dirty="0">
                <a:solidFill>
                  <a:schemeClr val="tx1"/>
                </a:solidFill>
              </a:rPr>
              <a:t>Анализ правок и замечаний экспертизы в конструкторе РПД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6CDBE29-CAC5-4C64-8F78-9D00093AC4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876239" y="4809351"/>
            <a:ext cx="2103120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solidFill>
                  <a:schemeClr val="tx1"/>
                </a:solidFill>
              </a:rPr>
              <a:t>12</a:t>
            </a:fld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5219" y="365776"/>
            <a:ext cx="32734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95" dirty="0"/>
              <a:t>ЦЕЛИ</a:t>
            </a:r>
            <a:r>
              <a:rPr spc="110" dirty="0"/>
              <a:t> </a:t>
            </a:r>
            <a:r>
              <a:rPr spc="470" dirty="0"/>
              <a:t>И</a:t>
            </a:r>
            <a:r>
              <a:rPr spc="114" dirty="0"/>
              <a:t> </a:t>
            </a:r>
            <a:r>
              <a:rPr spc="475" dirty="0"/>
              <a:t>ЗАДАЧИ</a:t>
            </a:r>
          </a:p>
        </p:txBody>
      </p:sp>
      <p:sp>
        <p:nvSpPr>
          <p:cNvPr id="3" name="object 3"/>
          <p:cNvSpPr/>
          <p:nvPr/>
        </p:nvSpPr>
        <p:spPr>
          <a:xfrm>
            <a:off x="124" y="1149549"/>
            <a:ext cx="9144000" cy="672465"/>
          </a:xfrm>
          <a:custGeom>
            <a:avLst/>
            <a:gdLst/>
            <a:ahLst/>
            <a:cxnLst/>
            <a:rect l="l" t="t" r="r" b="b"/>
            <a:pathLst>
              <a:path w="9144000" h="672464">
                <a:moveTo>
                  <a:pt x="9143999" y="671999"/>
                </a:moveTo>
                <a:lnTo>
                  <a:pt x="0" y="671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6719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1750" y="1162859"/>
            <a:ext cx="87099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1400" spc="175" dirty="0">
                <a:latin typeface="Calibri"/>
                <a:cs typeface="Calibri"/>
              </a:rPr>
              <a:t>Анализ правок и замечаний экспертизы в конструкторе РПД и формулировка предложений по использованию полученных результатов для проверки на ошибки этих замечаний.</a:t>
            </a:r>
            <a:endParaRPr lang="ru-RU" sz="1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750" y="2153667"/>
            <a:ext cx="7067132" cy="203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08610" algn="l"/>
                <a:tab pos="309245" algn="l"/>
              </a:tabLst>
            </a:pPr>
            <a:r>
              <a:rPr lang="ru-RU" sz="1600" dirty="0">
                <a:latin typeface="Calibri"/>
                <a:cs typeface="Calibri"/>
              </a:rPr>
              <a:t>1.	Ознакомится с сервисом конструктора РПД и найти необходимые разделы для исследования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08610" algn="l"/>
                <a:tab pos="309245" algn="l"/>
              </a:tabLst>
            </a:pPr>
            <a:r>
              <a:rPr lang="ru-RU" sz="1600" dirty="0">
                <a:latin typeface="Calibri"/>
                <a:cs typeface="Calibri"/>
              </a:rPr>
              <a:t>2.	Ознакомится с базой данных сервиса и извлечь из нее данные для анализа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08610" algn="l"/>
                <a:tab pos="309245" algn="l"/>
              </a:tabLst>
            </a:pPr>
            <a:r>
              <a:rPr lang="ru-RU" sz="1600" dirty="0">
                <a:latin typeface="Calibri"/>
                <a:cs typeface="Calibri"/>
              </a:rPr>
              <a:t>3.	Провести обработку полученных данных и выбрать метод их исследования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08610" algn="l"/>
                <a:tab pos="309245" algn="l"/>
              </a:tabLst>
            </a:pPr>
            <a:r>
              <a:rPr lang="ru-RU" sz="1600" dirty="0">
                <a:latin typeface="Calibri"/>
                <a:cs typeface="Calibri"/>
              </a:rPr>
              <a:t>4.	Проанализировать нужные данные используя выбранный метод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08610" algn="l"/>
                <a:tab pos="309245" algn="l"/>
              </a:tabLst>
            </a:pPr>
            <a:r>
              <a:rPr lang="ru-RU" sz="1600" dirty="0">
                <a:latin typeface="Calibri"/>
                <a:cs typeface="Calibri"/>
              </a:rPr>
              <a:t>5.	Проанализировать результаты машинного анализа, сформулировать предложения по проверкам заполняемых данных на сайте, используя полученные результаты исследования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0EC642-E85A-4670-8D0B-972A019AA6A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91750" y="4848768"/>
            <a:ext cx="8991600" cy="184666"/>
          </a:xfrm>
        </p:spPr>
        <p:txBody>
          <a:bodyPr/>
          <a:lstStyle/>
          <a:p>
            <a:r>
              <a:rPr lang="ru-RU" sz="1200" dirty="0">
                <a:solidFill>
                  <a:schemeClr val="tx1"/>
                </a:solidFill>
              </a:rPr>
              <a:t>Анализ правок и замечаний экспертизы в конструкторе РПД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ECBC7F-FCAE-4F00-8E13-A19E28D537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964611" y="4848768"/>
            <a:ext cx="2103120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" y="4834275"/>
            <a:ext cx="9144000" cy="309880"/>
            <a:chOff x="49" y="4834275"/>
            <a:chExt cx="9144000" cy="309880"/>
          </a:xfrm>
        </p:grpSpPr>
        <p:sp>
          <p:nvSpPr>
            <p:cNvPr id="3" name="object 3"/>
            <p:cNvSpPr/>
            <p:nvPr/>
          </p:nvSpPr>
          <p:spPr>
            <a:xfrm>
              <a:off x="49" y="4834275"/>
              <a:ext cx="4572000" cy="309880"/>
            </a:xfrm>
            <a:custGeom>
              <a:avLst/>
              <a:gdLst/>
              <a:ahLst/>
              <a:cxnLst/>
              <a:rect l="l" t="t" r="r" b="b"/>
              <a:pathLst>
                <a:path w="4572000" h="309879">
                  <a:moveTo>
                    <a:pt x="4571999" y="309299"/>
                  </a:moveTo>
                  <a:lnTo>
                    <a:pt x="0" y="3092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309299"/>
                  </a:lnTo>
                  <a:close/>
                </a:path>
              </a:pathLst>
            </a:custGeom>
            <a:solidFill>
              <a:srgbClr val="003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0" y="4834275"/>
              <a:ext cx="4572000" cy="309880"/>
            </a:xfrm>
            <a:custGeom>
              <a:avLst/>
              <a:gdLst/>
              <a:ahLst/>
              <a:cxnLst/>
              <a:rect l="l" t="t" r="r" b="b"/>
              <a:pathLst>
                <a:path w="4572000" h="309879">
                  <a:moveTo>
                    <a:pt x="4571999" y="309299"/>
                  </a:moveTo>
                  <a:lnTo>
                    <a:pt x="0" y="3092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309299"/>
                  </a:lnTo>
                  <a:close/>
                </a:path>
              </a:pathLst>
            </a:custGeom>
            <a:solidFill>
              <a:srgbClr val="4A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31248" y="83165"/>
            <a:ext cx="2595703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434" dirty="0"/>
              <a:t>Пример РПД</a:t>
            </a:r>
            <a:endParaRPr spc="490" dirty="0"/>
          </a:p>
        </p:txBody>
      </p:sp>
      <p:pic>
        <p:nvPicPr>
          <p:cNvPr id="14" name="Рисунок 13" descr="Изображение выглядит как текст, снимок экрана, монитор&#10;&#10;Автоматически созданное описание">
            <a:extLst>
              <a:ext uri="{FF2B5EF4-FFF2-40B4-BE49-F238E27FC236}">
                <a16:creationId xmlns:a16="http://schemas.microsoft.com/office/drawing/2014/main" id="{281598DB-4480-46AC-9FFF-F1BF59A1F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" t="11524" b="6680"/>
          <a:stretch/>
        </p:blipFill>
        <p:spPr>
          <a:xfrm>
            <a:off x="152400" y="549689"/>
            <a:ext cx="8001000" cy="37865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2368C6-64D2-4863-BA2C-D6B10F1165D9}"/>
              </a:ext>
            </a:extLst>
          </p:cNvPr>
          <p:cNvSpPr txBox="1"/>
          <p:nvPr/>
        </p:nvSpPr>
        <p:spPr>
          <a:xfrm>
            <a:off x="152400" y="435061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Ссылка на </a:t>
            </a:r>
            <a:r>
              <a:rPr lang="ru-RU" dirty="0">
                <a:hlinkClick r:id="rId3"/>
              </a:rPr>
              <a:t>сайт</a:t>
            </a:r>
            <a:r>
              <a:rPr lang="ru-RU" dirty="0"/>
              <a:t> 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5AF428-1E6D-4D51-8673-E8B7E637AFE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-155002" y="4882458"/>
            <a:ext cx="9220200" cy="184666"/>
          </a:xfrm>
        </p:spPr>
        <p:txBody>
          <a:bodyPr/>
          <a:lstStyle/>
          <a:p>
            <a:r>
              <a:rPr lang="ru-RU" sz="1200" dirty="0">
                <a:solidFill>
                  <a:schemeClr val="tx1"/>
                </a:solidFill>
              </a:rPr>
              <a:t>Анализ правок и замечаний экспертизы в конструкторе РПД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9A51A2-5871-4D77-9BAD-329A327790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934200" y="4899928"/>
            <a:ext cx="2103120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27799" y="0"/>
            <a:ext cx="1216660" cy="5143500"/>
            <a:chOff x="7927799" y="0"/>
            <a:chExt cx="1216660" cy="5143500"/>
          </a:xfrm>
        </p:grpSpPr>
        <p:sp>
          <p:nvSpPr>
            <p:cNvPr id="3" name="object 3"/>
            <p:cNvSpPr/>
            <p:nvPr/>
          </p:nvSpPr>
          <p:spPr>
            <a:xfrm>
              <a:off x="7927799" y="2571600"/>
              <a:ext cx="1216660" cy="2571750"/>
            </a:xfrm>
            <a:custGeom>
              <a:avLst/>
              <a:gdLst/>
              <a:ahLst/>
              <a:cxnLst/>
              <a:rect l="l" t="t" r="r" b="b"/>
              <a:pathLst>
                <a:path w="1216659" h="2571750">
                  <a:moveTo>
                    <a:pt x="1216199" y="2571599"/>
                  </a:moveTo>
                  <a:lnTo>
                    <a:pt x="0" y="2571599"/>
                  </a:lnTo>
                  <a:lnTo>
                    <a:pt x="0" y="0"/>
                  </a:lnTo>
                  <a:lnTo>
                    <a:pt x="1216199" y="0"/>
                  </a:lnTo>
                  <a:lnTo>
                    <a:pt x="1216199" y="2571599"/>
                  </a:lnTo>
                  <a:close/>
                </a:path>
              </a:pathLst>
            </a:custGeom>
            <a:solidFill>
              <a:srgbClr val="003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927799" y="0"/>
              <a:ext cx="1216660" cy="2571750"/>
            </a:xfrm>
            <a:custGeom>
              <a:avLst/>
              <a:gdLst/>
              <a:ahLst/>
              <a:cxnLst/>
              <a:rect l="l" t="t" r="r" b="b"/>
              <a:pathLst>
                <a:path w="1216659" h="2571750">
                  <a:moveTo>
                    <a:pt x="1216199" y="2571599"/>
                  </a:moveTo>
                  <a:lnTo>
                    <a:pt x="0" y="2571599"/>
                  </a:lnTo>
                  <a:lnTo>
                    <a:pt x="0" y="0"/>
                  </a:lnTo>
                  <a:lnTo>
                    <a:pt x="1216199" y="0"/>
                  </a:lnTo>
                  <a:lnTo>
                    <a:pt x="1216199" y="2571599"/>
                  </a:lnTo>
                  <a:close/>
                </a:path>
              </a:pathLst>
            </a:custGeom>
            <a:solidFill>
              <a:srgbClr val="4A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05626" y="1254844"/>
            <a:ext cx="1797050" cy="96815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lang="en-US" b="1" spc="210" dirty="0">
                <a:solidFill>
                  <a:srgbClr val="003BA3"/>
                </a:solidFill>
                <a:latin typeface="Calibri"/>
                <a:cs typeface="Calibri"/>
              </a:rPr>
              <a:t>C</a:t>
            </a:r>
            <a:r>
              <a:rPr lang="ru-RU" b="1" spc="210" dirty="0">
                <a:solidFill>
                  <a:srgbClr val="003BA3"/>
                </a:solidFill>
                <a:latin typeface="Calibri"/>
                <a:cs typeface="Calibri"/>
              </a:rPr>
              <a:t>топ-слова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ts val="1650"/>
              </a:lnSpc>
              <a:spcBef>
                <a:spcPts val="890"/>
              </a:spcBef>
            </a:pPr>
            <a:r>
              <a:rPr lang="ru-RU" sz="1400" spc="170" dirty="0">
                <a:latin typeface="Calibri"/>
                <a:cs typeface="Calibri"/>
              </a:rPr>
              <a:t>Слова не несущие смысла темы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6975" y="1254844"/>
            <a:ext cx="1972945" cy="1186159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lang="en-US" b="1" spc="210" dirty="0">
                <a:solidFill>
                  <a:srgbClr val="003BA3"/>
                </a:solidFill>
                <a:latin typeface="Calibri"/>
                <a:cs typeface="Calibri"/>
              </a:rPr>
              <a:t>N-</a:t>
            </a:r>
            <a:r>
              <a:rPr lang="ru-RU" b="1" spc="210" dirty="0">
                <a:solidFill>
                  <a:srgbClr val="003BA3"/>
                </a:solidFill>
                <a:latin typeface="Calibri"/>
                <a:cs typeface="Calibri"/>
              </a:rPr>
              <a:t>граммы</a:t>
            </a:r>
            <a:endParaRPr sz="1800" dirty="0">
              <a:latin typeface="Calibri"/>
              <a:cs typeface="Calibri"/>
            </a:endParaRPr>
          </a:p>
          <a:p>
            <a:pPr marL="12700" marR="239395">
              <a:lnSpc>
                <a:spcPts val="1650"/>
              </a:lnSpc>
              <a:spcBef>
                <a:spcPts val="890"/>
              </a:spcBef>
            </a:pPr>
            <a:r>
              <a:rPr lang="ru-RU" sz="1400" spc="125" dirty="0">
                <a:latin typeface="Calibri"/>
                <a:cs typeface="Calibri"/>
              </a:rPr>
              <a:t>Единицы текста из </a:t>
            </a:r>
            <a:r>
              <a:rPr lang="en-US" sz="1400" spc="125" dirty="0">
                <a:latin typeface="Calibri"/>
                <a:cs typeface="Calibri"/>
              </a:rPr>
              <a:t>N </a:t>
            </a:r>
            <a:r>
              <a:rPr lang="ru-RU" sz="1400" spc="125" dirty="0">
                <a:latin typeface="Calibri"/>
                <a:cs typeface="Calibri"/>
              </a:rPr>
              <a:t>слов или символов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9920" y="1258574"/>
            <a:ext cx="2974799" cy="1272784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lang="ru-RU" sz="1800" b="1" spc="210" dirty="0">
                <a:solidFill>
                  <a:srgbClr val="003BA3"/>
                </a:solidFill>
                <a:latin typeface="Calibri"/>
                <a:cs typeface="Calibri"/>
              </a:rPr>
              <a:t>Тематическое моделирование</a:t>
            </a: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lang="ru-RU" sz="1400" spc="200" dirty="0">
                <a:latin typeface="Calibri"/>
                <a:cs typeface="Calibri"/>
              </a:rPr>
              <a:t>Выделение тем в документах коллекции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5626" y="3112044"/>
            <a:ext cx="2167982" cy="162217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lang="ru-RU" b="1" spc="210" dirty="0">
                <a:solidFill>
                  <a:srgbClr val="003BA3"/>
                </a:solidFill>
                <a:latin typeface="Calibri"/>
                <a:cs typeface="Calibri"/>
              </a:rPr>
              <a:t>Когерентность</a:t>
            </a:r>
          </a:p>
          <a:p>
            <a:pPr marL="12700" marR="5080">
              <a:lnSpc>
                <a:spcPts val="1650"/>
              </a:lnSpc>
              <a:spcBef>
                <a:spcPts val="890"/>
              </a:spcBef>
            </a:pPr>
            <a:r>
              <a:rPr lang="ru-RU" sz="1400" spc="140" dirty="0">
                <a:latin typeface="Calibri"/>
                <a:cs typeface="Calibri"/>
              </a:rPr>
              <a:t>Насколько наиболее частые слова или n-граммы коллекции встречаются рядом в документах</a:t>
            </a:r>
            <a:endParaRPr lang="ru-RU"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6975" y="3112044"/>
            <a:ext cx="1812289" cy="1186159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lang="en-US" b="1" spc="265" dirty="0">
                <a:solidFill>
                  <a:srgbClr val="003BA3"/>
                </a:solidFill>
                <a:latin typeface="Calibri"/>
                <a:cs typeface="Calibri"/>
              </a:rPr>
              <a:t>LDA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ts val="1650"/>
              </a:lnSpc>
              <a:spcBef>
                <a:spcPts val="890"/>
              </a:spcBef>
            </a:pPr>
            <a:r>
              <a:rPr lang="ru-RU" sz="1400" spc="175" dirty="0">
                <a:latin typeface="Calibri"/>
                <a:cs typeface="Calibri"/>
              </a:rPr>
              <a:t>Алгоритм тематического моделирования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9920" y="3112044"/>
            <a:ext cx="1554480" cy="1186159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lang="ru-RU" b="1" spc="204" dirty="0">
                <a:solidFill>
                  <a:srgbClr val="003BA3"/>
                </a:solidFill>
                <a:latin typeface="Calibri"/>
                <a:cs typeface="Calibri"/>
              </a:rPr>
              <a:t>РПД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ts val="1650"/>
              </a:lnSpc>
              <a:spcBef>
                <a:spcPts val="890"/>
              </a:spcBef>
            </a:pPr>
            <a:r>
              <a:rPr lang="ru-RU" sz="1400" spc="160" dirty="0">
                <a:latin typeface="Calibri"/>
                <a:cs typeface="Calibri"/>
              </a:rPr>
              <a:t>Рабочая программа дисциплины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81474" y="441976"/>
            <a:ext cx="50736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65" dirty="0"/>
              <a:t>ТЕОРИЯ</a:t>
            </a:r>
            <a:r>
              <a:rPr spc="114" dirty="0"/>
              <a:t> </a:t>
            </a:r>
            <a:r>
              <a:rPr spc="470" dirty="0"/>
              <a:t>И</a:t>
            </a:r>
            <a:r>
              <a:rPr spc="120" dirty="0"/>
              <a:t> </a:t>
            </a:r>
            <a:r>
              <a:rPr spc="490" dirty="0"/>
              <a:t>ОПРЕДЕЛЕНИЯ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011C3BF6-A4D7-4FED-9936-60591656CBF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-566653" y="4843651"/>
            <a:ext cx="9220200" cy="184666"/>
          </a:xfrm>
        </p:spPr>
        <p:txBody>
          <a:bodyPr/>
          <a:lstStyle/>
          <a:p>
            <a:r>
              <a:rPr lang="ru-RU" sz="1200" dirty="0">
                <a:solidFill>
                  <a:schemeClr val="tx1"/>
                </a:solidFill>
              </a:rPr>
              <a:t>Анализ правок и замечаний экспертизы в конструкторе РПД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A94159FC-D335-429A-832A-76F4397A28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655124" y="4868044"/>
            <a:ext cx="2190841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solidFill>
                  <a:schemeClr val="tx1"/>
                </a:solidFill>
              </a:rPr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" y="4834275"/>
            <a:ext cx="9144000" cy="309880"/>
            <a:chOff x="49" y="4834275"/>
            <a:chExt cx="9144000" cy="309880"/>
          </a:xfrm>
        </p:grpSpPr>
        <p:sp>
          <p:nvSpPr>
            <p:cNvPr id="3" name="object 3"/>
            <p:cNvSpPr/>
            <p:nvPr/>
          </p:nvSpPr>
          <p:spPr>
            <a:xfrm>
              <a:off x="4572000" y="4834275"/>
              <a:ext cx="4572000" cy="309880"/>
            </a:xfrm>
            <a:custGeom>
              <a:avLst/>
              <a:gdLst/>
              <a:ahLst/>
              <a:cxnLst/>
              <a:rect l="l" t="t" r="r" b="b"/>
              <a:pathLst>
                <a:path w="4572000" h="309879">
                  <a:moveTo>
                    <a:pt x="4571999" y="309299"/>
                  </a:moveTo>
                  <a:lnTo>
                    <a:pt x="0" y="3092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309299"/>
                  </a:lnTo>
                  <a:close/>
                </a:path>
              </a:pathLst>
            </a:custGeom>
            <a:solidFill>
              <a:srgbClr val="003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" y="4834275"/>
              <a:ext cx="4572000" cy="309880"/>
            </a:xfrm>
            <a:custGeom>
              <a:avLst/>
              <a:gdLst/>
              <a:ahLst/>
              <a:cxnLst/>
              <a:rect l="l" t="t" r="r" b="b"/>
              <a:pathLst>
                <a:path w="4572000" h="309879">
                  <a:moveTo>
                    <a:pt x="4571999" y="309299"/>
                  </a:moveTo>
                  <a:lnTo>
                    <a:pt x="0" y="3092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309299"/>
                  </a:lnTo>
                  <a:close/>
                </a:path>
              </a:pathLst>
            </a:custGeom>
            <a:solidFill>
              <a:srgbClr val="4A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0601" y="241332"/>
            <a:ext cx="81533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495" dirty="0"/>
              <a:t>Извлечение и подготовка данных</a:t>
            </a:r>
            <a:endParaRPr spc="484" dirty="0"/>
          </a:p>
        </p:txBody>
      </p:sp>
      <p:pic>
        <p:nvPicPr>
          <p:cNvPr id="18" name="Рисунок 1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EBC69ED-C709-49F3-9267-148E8B5639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7"/>
          <a:stretch/>
        </p:blipFill>
        <p:spPr>
          <a:xfrm>
            <a:off x="64029" y="742950"/>
            <a:ext cx="4385651" cy="3428999"/>
          </a:xfrm>
          <a:prstGeom prst="rect">
            <a:avLst/>
          </a:prstGeom>
        </p:spPr>
      </p:pic>
      <p:pic>
        <p:nvPicPr>
          <p:cNvPr id="20" name="Рисунок 19" descr="Изображение выглядит как текст, снимок экрана, монитор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9743F328-3B71-4433-9223-6225CA9378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7" t="21468" r="14814" b="36831"/>
          <a:stretch/>
        </p:blipFill>
        <p:spPr>
          <a:xfrm>
            <a:off x="4652210" y="1581149"/>
            <a:ext cx="4511840" cy="17144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336D4BC-C513-4174-BEBE-B7704F874DEB}"/>
              </a:ext>
            </a:extLst>
          </p:cNvPr>
          <p:cNvSpPr txBox="1"/>
          <p:nvPr/>
        </p:nvSpPr>
        <p:spPr>
          <a:xfrm>
            <a:off x="1035205" y="4281102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в базе данных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563775-5851-4FEB-BDAB-E5DDF8734EBB}"/>
              </a:ext>
            </a:extLst>
          </p:cNvPr>
          <p:cNvSpPr txBox="1"/>
          <p:nvPr/>
        </p:nvSpPr>
        <p:spPr>
          <a:xfrm>
            <a:off x="6047862" y="3295648"/>
            <a:ext cx="172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Описание тегов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52375D-BCCB-4F2B-A952-0250AE15C7D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0050" y="4902168"/>
            <a:ext cx="9144000" cy="184666"/>
          </a:xfrm>
        </p:spPr>
        <p:txBody>
          <a:bodyPr/>
          <a:lstStyle/>
          <a:p>
            <a:r>
              <a:rPr lang="ru-RU" sz="1200" dirty="0">
                <a:solidFill>
                  <a:schemeClr val="tx1"/>
                </a:solidFill>
              </a:rPr>
              <a:t>Анализ правок и замечаний экспертизы в конструкторе РПД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311711-62B4-4743-AA48-078C71B4B8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922998" y="4850715"/>
            <a:ext cx="2103120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solidFill>
                  <a:schemeClr val="tx1"/>
                </a:solidFill>
              </a:rPr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123117"/>
            <a:ext cx="6891020" cy="646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marR="347980" indent="-299085">
              <a:lnSpc>
                <a:spcPct val="151800"/>
              </a:lnSpc>
              <a:spcBef>
                <a:spcPts val="100"/>
              </a:spcBef>
              <a:buFont typeface="Microsoft PhagsPa"/>
              <a:buChar char="-"/>
              <a:tabLst>
                <a:tab pos="311150" algn="l"/>
                <a:tab pos="311785" algn="l"/>
              </a:tabLst>
            </a:pPr>
            <a:r>
              <a:rPr lang="ru-RU" sz="1400" spc="175" dirty="0">
                <a:latin typeface="Calibri"/>
                <a:cs typeface="Calibri"/>
              </a:rPr>
              <a:t>Группировка по тегам</a:t>
            </a:r>
          </a:p>
          <a:p>
            <a:pPr marL="311150" marR="347980" indent="-299085">
              <a:lnSpc>
                <a:spcPct val="151800"/>
              </a:lnSpc>
              <a:spcBef>
                <a:spcPts val="100"/>
              </a:spcBef>
              <a:buFont typeface="Microsoft PhagsPa"/>
              <a:buChar char="-"/>
              <a:tabLst>
                <a:tab pos="311150" algn="l"/>
                <a:tab pos="311785" algn="l"/>
              </a:tabLst>
            </a:pPr>
            <a:r>
              <a:rPr lang="ru-RU" sz="1400" spc="175" dirty="0">
                <a:latin typeface="Calibri"/>
                <a:cs typeface="Calibri"/>
              </a:rPr>
              <a:t>Нахождение числа комментариев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8675" y="209550"/>
            <a:ext cx="49466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505" dirty="0"/>
              <a:t>Начальный анализ</a:t>
            </a:r>
            <a:endParaRPr spc="400" dirty="0"/>
          </a:p>
        </p:txBody>
      </p:sp>
      <p:pic>
        <p:nvPicPr>
          <p:cNvPr id="6" name="Рисунок 5" descr="Изображение выглядит как текст, снимок экрана, монитор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B2610E3D-3C3C-40CD-B025-6255F00CB6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50000" r="65834" b="24815"/>
          <a:stretch/>
        </p:blipFill>
        <p:spPr>
          <a:xfrm>
            <a:off x="5562600" y="1582587"/>
            <a:ext cx="3352800" cy="1727200"/>
          </a:xfrm>
          <a:prstGeom prst="rect">
            <a:avLst/>
          </a:prstGeo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5E7F47-A4E4-4086-B312-33FDA175F3D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236" y="4870992"/>
            <a:ext cx="9220200" cy="184666"/>
          </a:xfrm>
        </p:spPr>
        <p:txBody>
          <a:bodyPr/>
          <a:lstStyle/>
          <a:p>
            <a:r>
              <a:rPr lang="ru-RU" sz="1200" dirty="0">
                <a:solidFill>
                  <a:schemeClr val="tx1"/>
                </a:solidFill>
              </a:rPr>
              <a:t>Анализ правок и замечаний экспертизы в конструкторе РПД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25050D-B912-4D17-AEF8-673526B375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934200" y="4886325"/>
            <a:ext cx="2103120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solidFill>
                  <a:schemeClr val="tx1"/>
                </a:solidFill>
              </a:rPr>
              <a:t>6</a:t>
            </a:fld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046102"/>
            <a:ext cx="3881615" cy="10066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marR="153035" indent="-299085">
              <a:lnSpc>
                <a:spcPct val="151800"/>
              </a:lnSpc>
              <a:spcBef>
                <a:spcPts val="100"/>
              </a:spcBef>
              <a:buFont typeface="Microsoft PhagsPa"/>
              <a:buChar char="-"/>
              <a:tabLst>
                <a:tab pos="311150" algn="l"/>
                <a:tab pos="311785" algn="l"/>
              </a:tabLst>
            </a:pPr>
            <a:r>
              <a:rPr lang="ru-RU" sz="1400" spc="165" dirty="0">
                <a:latin typeface="Calibri"/>
                <a:cs typeface="Calibri"/>
              </a:rPr>
              <a:t>Приведение к нижнему регистру</a:t>
            </a:r>
          </a:p>
          <a:p>
            <a:pPr marL="311150" marR="153035" indent="-299085">
              <a:lnSpc>
                <a:spcPct val="151800"/>
              </a:lnSpc>
              <a:spcBef>
                <a:spcPts val="100"/>
              </a:spcBef>
              <a:buFont typeface="Microsoft PhagsPa"/>
              <a:buChar char="-"/>
              <a:tabLst>
                <a:tab pos="311150" algn="l"/>
                <a:tab pos="311785" algn="l"/>
              </a:tabLst>
            </a:pPr>
            <a:r>
              <a:rPr lang="ru-RU" sz="1400" spc="165" dirty="0">
                <a:latin typeface="Calibri"/>
                <a:cs typeface="Calibri"/>
              </a:rPr>
              <a:t>Создание списка стоп слов</a:t>
            </a:r>
          </a:p>
          <a:p>
            <a:pPr marL="311150" marR="153035" indent="-299085">
              <a:lnSpc>
                <a:spcPct val="151800"/>
              </a:lnSpc>
              <a:spcBef>
                <a:spcPts val="100"/>
              </a:spcBef>
              <a:buFont typeface="Microsoft PhagsPa"/>
              <a:buChar char="-"/>
              <a:tabLst>
                <a:tab pos="311150" algn="l"/>
                <a:tab pos="311785" algn="l"/>
              </a:tabLst>
            </a:pPr>
            <a:r>
              <a:rPr lang="ru-RU" sz="1400" spc="165" dirty="0">
                <a:latin typeface="Calibri"/>
                <a:cs typeface="Calibri"/>
              </a:rPr>
              <a:t>Удаление стоп слов и пунктуации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133350"/>
            <a:ext cx="83820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pc="495" dirty="0"/>
              <a:t>Предварительная обработка текстовых данных</a:t>
            </a:r>
            <a:endParaRPr spc="49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4870E6-CB72-4B7A-B971-20A295F69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5" t="29259" r="19167" b="10000"/>
          <a:stretch/>
        </p:blipFill>
        <p:spPr>
          <a:xfrm>
            <a:off x="2481147" y="2031905"/>
            <a:ext cx="6450980" cy="2971800"/>
          </a:xfrm>
          <a:prstGeom prst="rect">
            <a:avLst/>
          </a:prstGeom>
        </p:spPr>
      </p:pic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9730C9-F973-4E9C-9DAD-D5C9EF759D4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-3717" y="4982855"/>
            <a:ext cx="9041780" cy="184666"/>
          </a:xfrm>
        </p:spPr>
        <p:txBody>
          <a:bodyPr/>
          <a:lstStyle/>
          <a:p>
            <a:r>
              <a:rPr lang="ru-RU" sz="1200" dirty="0">
                <a:solidFill>
                  <a:schemeClr val="tx1"/>
                </a:solidFill>
              </a:rPr>
              <a:t>Анализ правок и замечаний экспертизы в конструкторе РПД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2CC0A7-AD41-45AC-BA27-F2B05D697C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970255" y="4890522"/>
            <a:ext cx="2103120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solidFill>
                  <a:schemeClr val="tx1"/>
                </a:solidFill>
              </a:rPr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21690" y="571500"/>
            <a:ext cx="309880" cy="4572000"/>
          </a:xfrm>
          <a:custGeom>
            <a:avLst/>
            <a:gdLst/>
            <a:ahLst/>
            <a:cxnLst/>
            <a:rect l="l" t="t" r="r" b="b"/>
            <a:pathLst>
              <a:path w="309879" h="4572000">
                <a:moveTo>
                  <a:pt x="309299" y="4571999"/>
                </a:moveTo>
                <a:lnTo>
                  <a:pt x="0" y="4571999"/>
                </a:lnTo>
                <a:lnTo>
                  <a:pt x="0" y="0"/>
                </a:lnTo>
                <a:lnTo>
                  <a:pt x="309299" y="0"/>
                </a:lnTo>
                <a:lnTo>
                  <a:pt x="309299" y="4571999"/>
                </a:lnTo>
                <a:close/>
              </a:path>
            </a:pathLst>
          </a:custGeom>
          <a:solidFill>
            <a:srgbClr val="4A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0017" y="-6693"/>
            <a:ext cx="704396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pc="505" dirty="0"/>
              <a:t>Нахождение основных тем комментариев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871" y="852974"/>
            <a:ext cx="8836759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0">
              <a:lnSpc>
                <a:spcPct val="100000"/>
              </a:lnSpc>
              <a:spcBef>
                <a:spcPts val="100"/>
              </a:spcBef>
            </a:pPr>
            <a:r>
              <a:rPr lang="ru-RU" sz="1400" dirty="0">
                <a:latin typeface="Calibri"/>
                <a:cs typeface="Calibri"/>
              </a:rPr>
              <a:t>Для нахождение основных тем документов было использовано два подхода: выделение наиболее часто встречающихся биграмм и триграмм и сравнение с результатами выделения основных тем с помощью алгоритма LDA. </a:t>
            </a:r>
          </a:p>
        </p:txBody>
      </p:sp>
      <p:pic>
        <p:nvPicPr>
          <p:cNvPr id="11" name="Рисунок 10" descr="Изображение выглядит как текст, компьютер, монитор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C757A408-1A8D-4372-A1D1-39D22667C2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24814" r="11482" b="5555"/>
          <a:stretch/>
        </p:blipFill>
        <p:spPr>
          <a:xfrm>
            <a:off x="816058" y="1322020"/>
            <a:ext cx="7484383" cy="3581400"/>
          </a:xfrm>
          <a:prstGeom prst="rect">
            <a:avLst/>
          </a:prstGeom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73BE12-53EE-4908-98B6-8ACEF8D3B00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-31015" y="4950328"/>
            <a:ext cx="9144000" cy="184666"/>
          </a:xfrm>
        </p:spPr>
        <p:txBody>
          <a:bodyPr/>
          <a:lstStyle/>
          <a:p>
            <a:r>
              <a:rPr lang="ru-RU" sz="1200" dirty="0">
                <a:solidFill>
                  <a:schemeClr val="tx1"/>
                </a:solidFill>
              </a:rPr>
              <a:t>Анализ правок и замечаний экспертизы в конструкторе РПД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22146B-4E73-43C1-8519-539FBCB1D1C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951788" y="4911926"/>
            <a:ext cx="2103120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solidFill>
                  <a:schemeClr val="tx1"/>
                </a:solidFill>
              </a:rPr>
              <a:t>8</a:t>
            </a:fld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0200" y="57150"/>
            <a:ext cx="613982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95" dirty="0"/>
              <a:t>РЕШЕНИЕ ПОСТАВЛЕННОЙ ЗАДАЧИ</a:t>
            </a:r>
            <a:endParaRPr spc="52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B4F93-3706-4B7E-BAC4-35FD780D3C26}"/>
              </a:ext>
            </a:extLst>
          </p:cNvPr>
          <p:cNvSpPr txBox="1"/>
          <p:nvPr/>
        </p:nvSpPr>
        <p:spPr>
          <a:xfrm>
            <a:off x="152400" y="447188"/>
            <a:ext cx="861060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В ходе анализа полученных результатов были выделены следующие самые распространенные ошибки в данных категориях:</a:t>
            </a:r>
          </a:p>
          <a:p>
            <a:endParaRPr lang="ru-RU" sz="1600" dirty="0"/>
          </a:p>
          <a:p>
            <a:r>
              <a:rPr lang="ru-RU" sz="1600" dirty="0"/>
              <a:t>1. Главное: необходимо добавить описание дисциплины, если дисциплина реализуется на английском языке, добавить описание на английском</a:t>
            </a:r>
            <a:r>
              <a:rPr lang="en-US" sz="1600" dirty="0"/>
              <a:t>; </a:t>
            </a:r>
            <a:r>
              <a:rPr lang="ru-RU" sz="1600" dirty="0"/>
              <a:t>добавить авторский состав</a:t>
            </a:r>
          </a:p>
          <a:p>
            <a:r>
              <a:rPr lang="ru-RU" sz="1600" dirty="0"/>
              <a:t>2. Пререквизиты: добавить или дополнить пререквизиты (если дисциплина на английском, то и пререквизиты должны быть на английском), добавить учебные сущности</a:t>
            </a:r>
          </a:p>
          <a:p>
            <a:r>
              <a:rPr lang="ru-RU" sz="1600" dirty="0"/>
              <a:t>3. Темы: недостаточное кол-во тем, несоответствие выделенных часов на раздел с теоретическим объемом раздела</a:t>
            </a:r>
          </a:p>
          <a:p>
            <a:r>
              <a:rPr lang="ru-RU" sz="1600" dirty="0"/>
              <a:t>4. Источники: добавить источники (аналогично предыдущим пунктам, если необходимо, то на английском), добавить ссылки на электронную библиотечную систему</a:t>
            </a:r>
          </a:p>
          <a:p>
            <a:r>
              <a:rPr lang="ru-RU" sz="1600" dirty="0"/>
              <a:t>5. Оценочные средства: добавить шкалу и критерии оценивания, шаблон отчета и пример выполнения лабораторной работы, форму (технологию) проведения работы</a:t>
            </a:r>
          </a:p>
          <a:p>
            <a:r>
              <a:rPr lang="ru-RU" sz="1600" dirty="0"/>
              <a:t>6. Результаты обучения: отметить какие оценочные средства развивают каждый пререквизит (постреквизит), добавить оценочные средства к каждой сущности</a:t>
            </a:r>
          </a:p>
          <a:p>
            <a:r>
              <a:rPr lang="ru-RU" sz="1600" dirty="0"/>
              <a:t>7. Контрольные средства: добавить список вопросов к зачету/экзамену, шкалу (критерии) оценивания зачета/экзамена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D59105-B3C1-4EC0-AC2F-247661B08AA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4868" y="4901684"/>
            <a:ext cx="9144000" cy="184666"/>
          </a:xfrm>
        </p:spPr>
        <p:txBody>
          <a:bodyPr/>
          <a:lstStyle/>
          <a:p>
            <a:r>
              <a:rPr lang="ru-RU" sz="1200" dirty="0">
                <a:solidFill>
                  <a:schemeClr val="tx1"/>
                </a:solidFill>
              </a:rPr>
              <a:t>Анализ правок и замечаний экспертизы в конструкторе РПД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4FE5FB-F402-4029-9377-38E768209D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934200" y="4904492"/>
            <a:ext cx="2103120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solidFill>
                  <a:schemeClr val="tx1"/>
                </a:solidFill>
              </a:rPr>
              <a:t>9</a:t>
            </a:fld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695</Words>
  <Application>Microsoft Office PowerPoint</Application>
  <PresentationFormat>Экран (16:9)</PresentationFormat>
  <Paragraphs>85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Calibri</vt:lpstr>
      <vt:lpstr>Microsoft PhagsPa</vt:lpstr>
      <vt:lpstr>Office Theme</vt:lpstr>
      <vt:lpstr>Анализ правок и замечаний экспертизы в конструкторе РПД и формулировка предложений по использованию полученных результатов для проверки на ошибки этих замечаний</vt:lpstr>
      <vt:lpstr>ЦЕЛИ И ЗАДАЧИ</vt:lpstr>
      <vt:lpstr>Пример РПД</vt:lpstr>
      <vt:lpstr>ТЕОРИЯ И ОПРЕДЕЛЕНИЯ</vt:lpstr>
      <vt:lpstr>Извлечение и подготовка данных</vt:lpstr>
      <vt:lpstr>Начальный анализ</vt:lpstr>
      <vt:lpstr>Предварительная обработка текстовых данных</vt:lpstr>
      <vt:lpstr>Нахождение основных тем комментариев</vt:lpstr>
      <vt:lpstr>РЕШЕНИЕ ПОСТАВЛЕННОЙ ЗАДАЧИ</vt:lpstr>
      <vt:lpstr>Сформулированные предложения</vt:lpstr>
      <vt:lpstr>ИТОГИ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правок и замечаний экспертизы в конструкторе РПД и формулировка предложений по использованию полученных результатов для проверки на ошибки этих замечаний</dc:title>
  <cp:lastModifiedBy>Лайок Олег Владимирович</cp:lastModifiedBy>
  <cp:revision>5</cp:revision>
  <dcterms:created xsi:type="dcterms:W3CDTF">2022-02-21T07:04:53Z</dcterms:created>
  <dcterms:modified xsi:type="dcterms:W3CDTF">2022-02-21T13:06:34Z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